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30" r:id="rId1"/>
  </p:sldMasterIdLst>
  <p:notesMasterIdLst>
    <p:notesMasterId r:id="rId31"/>
  </p:notesMasterIdLst>
  <p:handoutMasterIdLst>
    <p:handoutMasterId r:id="rId32"/>
  </p:handoutMasterIdLst>
  <p:sldIdLst>
    <p:sldId id="256" r:id="rId2"/>
    <p:sldId id="315" r:id="rId3"/>
    <p:sldId id="316" r:id="rId4"/>
    <p:sldId id="258" r:id="rId5"/>
    <p:sldId id="317" r:id="rId6"/>
    <p:sldId id="319" r:id="rId7"/>
    <p:sldId id="318" r:id="rId8"/>
    <p:sldId id="33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40" r:id="rId29"/>
    <p:sldId id="314" r:id="rId30"/>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63" autoAdjust="0"/>
    <p:restoredTop sz="65542" autoAdjust="0"/>
  </p:normalViewPr>
  <p:slideViewPr>
    <p:cSldViewPr>
      <p:cViewPr>
        <p:scale>
          <a:sx n="50" d="100"/>
          <a:sy n="50" d="100"/>
        </p:scale>
        <p:origin x="-2532"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4036"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3AC3BD98-A65B-4024-B58B-9FA888D99EBC}" type="slidenum">
              <a:rPr lang="ar-SA"/>
              <a:pPr>
                <a:defRPr/>
              </a:pPr>
              <a:t>‹#›</a:t>
            </a:fld>
            <a:endParaRPr lang="en-US"/>
          </a:p>
        </p:txBody>
      </p:sp>
    </p:spTree>
    <p:extLst>
      <p:ext uri="{BB962C8B-B14F-4D97-AF65-F5344CB8AC3E}">
        <p14:creationId xmlns:p14="http://schemas.microsoft.com/office/powerpoint/2010/main" val="3045633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813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482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813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CB08CE71-705E-4A46-9CB9-0E3E46383F2A}" type="slidenum">
              <a:rPr lang="ar-SA"/>
              <a:pPr>
                <a:defRPr/>
              </a:pPr>
              <a:t>‹#›</a:t>
            </a:fld>
            <a:endParaRPr lang="en-US"/>
          </a:p>
        </p:txBody>
      </p:sp>
    </p:spTree>
    <p:extLst>
      <p:ext uri="{BB962C8B-B14F-4D97-AF65-F5344CB8AC3E}">
        <p14:creationId xmlns:p14="http://schemas.microsoft.com/office/powerpoint/2010/main" val="174407498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Hello, and welcome back!</a:t>
            </a:r>
          </a:p>
          <a:p>
            <a:pPr algn="l" rtl="0"/>
            <a:endParaRPr lang="en-US" altLang="en-US" smtClean="0"/>
          </a:p>
          <a:p>
            <a:pPr algn="l" rtl="0"/>
            <a:endParaRPr lang="en-US" altLang="en-US" smtClean="0"/>
          </a:p>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A870CE8-8B9D-4F3B-8C0C-6BCC9B5791B1}" type="slidenum">
              <a:rPr lang="ar-SA"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The CPU, is considered the Brain of the computer.</a:t>
            </a:r>
          </a:p>
          <a:p>
            <a:pPr algn="l" rtl="0"/>
            <a:endParaRPr lang="en-US" altLang="en-US" smtClean="0"/>
          </a:p>
          <a:p>
            <a:pPr algn="l" rtl="0"/>
            <a:r>
              <a:rPr lang="en-US" altLang="en-US" smtClean="0"/>
              <a:t>As your brain as a human, translates the scenes you see and the voices you hear (which are considered input), into meaningful information (for example, this is a bird, this is a voice of a bird).. The CPU, does a similar job.</a:t>
            </a:r>
          </a:p>
          <a:p>
            <a:pPr algn="l" rtl="0"/>
            <a:endParaRPr lang="en-US" altLang="en-US" smtClean="0"/>
          </a:p>
          <a:p>
            <a:pPr algn="l" rtl="0"/>
            <a:r>
              <a:rPr lang="en-US" altLang="en-US" smtClean="0"/>
              <a:t>The CPU interprets or translates instructions in a certain program and executes them. i.e. it processes data inside the computer.</a:t>
            </a:r>
          </a:p>
          <a:p>
            <a:pPr algn="l" rtl="0"/>
            <a:endParaRPr lang="en-US" altLang="en-US" smtClean="0"/>
          </a:p>
          <a:p>
            <a:pPr algn="l" rtl="0"/>
            <a:r>
              <a:rPr lang="en-US" altLang="en-US" smtClean="0"/>
              <a:t>Since the CPU determines the speed of your computer, then the speed has to be measured. So, CPU speed is measured by Megahertz or Gigahertz. </a:t>
            </a:r>
          </a:p>
          <a:p>
            <a:pPr algn="l" rtl="0"/>
            <a:endParaRPr lang="en-US" altLang="en-US" smtClean="0"/>
          </a:p>
          <a:p>
            <a:pPr algn="l" rtl="0"/>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5618280-08EB-4931-8256-8FBCF3E71422}" type="slidenum">
              <a:rPr lang="ar-SA"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CPUs are manufactured by several companies. Intel CPUs, are the most used in PCs and Laptops. AMD and IBM also are famous companies to produce CPUs.</a:t>
            </a:r>
          </a:p>
          <a:p>
            <a:pPr algn="l" rtl="0"/>
            <a:endParaRPr lang="en-US" altLang="en-US" smtClean="0"/>
          </a:p>
          <a:p>
            <a:pPr algn="l" rtl="0"/>
            <a:r>
              <a:rPr lang="en-US" altLang="en-US" smtClean="0"/>
              <a:t>Check your PC or laptop, you will find a sticker, like the one displayed, specifying the type of processor/CPU used. The displayed sticker indicates that a processor is manufactured by intel.</a:t>
            </a:r>
          </a:p>
          <a:p>
            <a:pPr algn="l" rtl="0"/>
            <a:endParaRPr lang="en-US" altLang="en-US" smtClean="0"/>
          </a:p>
          <a:p>
            <a:pPr algn="l" rtl="0"/>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C8B1D94-8393-49D9-B252-AC8E24998F6F}" type="slidenum">
              <a:rPr lang="ar-SA"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l" rtl="0">
              <a:defRPr/>
            </a:pPr>
            <a:r>
              <a:rPr lang="en-US" dirty="0" smtClean="0"/>
              <a:t>The CPU, consists of three main parts:</a:t>
            </a:r>
          </a:p>
          <a:p>
            <a:pPr algn="l" rtl="0">
              <a:defRPr/>
            </a:pPr>
            <a:endParaRPr lang="en-US" dirty="0" smtClean="0"/>
          </a:p>
          <a:p>
            <a:pPr marL="228600" indent="-228600" algn="l" rtl="0">
              <a:buFontTx/>
              <a:buAutoNum type="arabicPeriod"/>
              <a:defRPr/>
            </a:pPr>
            <a:r>
              <a:rPr lang="en-US" dirty="0" smtClean="0"/>
              <a:t>Arithmetic Logic Unit (ALU)</a:t>
            </a:r>
          </a:p>
          <a:p>
            <a:pPr marL="228600" indent="-228600" algn="l" rtl="0">
              <a:buFontTx/>
              <a:buAutoNum type="arabicPeriod"/>
              <a:defRPr/>
            </a:pPr>
            <a:r>
              <a:rPr lang="en-US" dirty="0" smtClean="0"/>
              <a:t>Control Unit (CU)</a:t>
            </a:r>
          </a:p>
          <a:p>
            <a:pPr marL="228600" indent="-228600" algn="l" rtl="0">
              <a:buFontTx/>
              <a:buAutoNum type="arabicPeriod"/>
              <a:defRPr/>
            </a:pPr>
            <a:r>
              <a:rPr lang="en-US" dirty="0" smtClean="0"/>
              <a:t>Registers or Immediate Access Memory.</a:t>
            </a:r>
          </a:p>
          <a:p>
            <a:pPr algn="l" rtl="0">
              <a:defRPr/>
            </a:pPr>
            <a:endParaRPr 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22000CA-9D07-419C-B9A1-44FA42BBAF84}" type="slidenum">
              <a:rPr lang="ar-SA"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lgn="l" rtl="0">
              <a:buFontTx/>
              <a:buAutoNum type="arabicPeriod"/>
              <a:defRPr/>
            </a:pPr>
            <a:r>
              <a:rPr lang="en-US" dirty="0" smtClean="0"/>
              <a:t>Arithmetic Logic Unit (ALU):</a:t>
            </a:r>
          </a:p>
          <a:p>
            <a:pPr algn="l" rtl="0">
              <a:defRPr/>
            </a:pPr>
            <a:r>
              <a:rPr lang="en-US" dirty="0" smtClean="0"/>
              <a:t>     It performs arithmetic operations (addition, subtraction, multiplication and division).</a:t>
            </a:r>
          </a:p>
          <a:p>
            <a:pPr algn="l" rtl="0">
              <a:defRPr/>
            </a:pPr>
            <a:r>
              <a:rPr lang="en-US" dirty="0" smtClean="0"/>
              <a:t>     Also, it performs logical operations (also called comparison operations, which are: greater than, less than, equal, less than or equal, greater than or equal and not equal).</a:t>
            </a:r>
          </a:p>
          <a:p>
            <a:pPr algn="l" rtl="0">
              <a:defRPr/>
            </a:pPr>
            <a:endParaRPr lang="en-US" dirty="0" smtClean="0"/>
          </a:p>
          <a:p>
            <a:pPr algn="l" rtl="0">
              <a:defRPr/>
            </a:pPr>
            <a:r>
              <a:rPr lang="en-US" dirty="0" smtClean="0"/>
              <a:t>In addition to performing these operations, ALU controls their speed.</a:t>
            </a:r>
          </a:p>
          <a:p>
            <a:pPr algn="l" rtl="0">
              <a:defRPr/>
            </a:pPr>
            <a:endParaRPr lang="en-US" dirty="0" smtClean="0"/>
          </a:p>
          <a:p>
            <a:pPr algn="l" rtl="0">
              <a:defRPr/>
            </a:pPr>
            <a:r>
              <a:rPr lang="en-US" dirty="0" smtClean="0"/>
              <a:t>2. Control Unit (CU):</a:t>
            </a:r>
          </a:p>
          <a:p>
            <a:pPr algn="l" rtl="0">
              <a:defRPr/>
            </a:pPr>
            <a:r>
              <a:rPr lang="en-US" dirty="0" smtClean="0"/>
              <a:t>	1. Directs the rest of computer system how to carry out a program’s instruction.</a:t>
            </a:r>
          </a:p>
          <a:p>
            <a:pPr algn="l" rtl="0">
              <a:defRPr/>
            </a:pPr>
            <a:r>
              <a:rPr lang="en-US" dirty="0" smtClean="0"/>
              <a:t>	2. Directs the movement of electronic signals between memory and ALU, and between memory and the input and output devices.</a:t>
            </a:r>
          </a:p>
          <a:p>
            <a:pPr algn="l" rtl="0">
              <a:defRPr/>
            </a:pPr>
            <a:endParaRPr lang="en-US" dirty="0" smtClean="0"/>
          </a:p>
          <a:p>
            <a:pPr algn="l" rtl="0">
              <a:defRPr/>
            </a:pPr>
            <a:r>
              <a:rPr lang="en-US" dirty="0" smtClean="0"/>
              <a:t>3. Registers or called Immediate Access Memory:</a:t>
            </a:r>
          </a:p>
          <a:p>
            <a:pPr algn="l" rtl="0">
              <a:defRPr/>
            </a:pPr>
            <a:r>
              <a:rPr lang="en-US" dirty="0" smtClean="0"/>
              <a:t>	They are a high speed memory used to immediately store:</a:t>
            </a:r>
          </a:p>
          <a:p>
            <a:pPr algn="l" rtl="0">
              <a:defRPr/>
            </a:pPr>
            <a:r>
              <a:rPr lang="en-US" dirty="0" smtClean="0"/>
              <a:t>	1. Data that is used by the ALU. (For example the numbers in an equation, or the result of sub equation).</a:t>
            </a:r>
          </a:p>
          <a:p>
            <a:pPr algn="l" rtl="0">
              <a:defRPr/>
            </a:pPr>
            <a:r>
              <a:rPr lang="en-US" dirty="0" smtClean="0"/>
              <a:t>	2. Program instructions which are used by the Control Unit.</a:t>
            </a:r>
          </a:p>
          <a:p>
            <a:pPr algn="l" rtl="0">
              <a:defRPr/>
            </a:pPr>
            <a:endParaRPr lang="en-US" dirty="0" smtClean="0"/>
          </a:p>
          <a:p>
            <a:pPr algn="l" rtl="0">
              <a:defRPr/>
            </a:pPr>
            <a:endParaRPr lang="en-US" dirty="0" smtClean="0"/>
          </a:p>
          <a:p>
            <a:pPr algn="l" rtl="0">
              <a:defRPr/>
            </a:pPr>
            <a:r>
              <a:rPr lang="en-US" dirty="0" smtClean="0"/>
              <a:t>To connect between these three parts, Buses are used.</a:t>
            </a:r>
          </a:p>
          <a:p>
            <a:pPr algn="l" rtl="0">
              <a:defRPr/>
            </a:pPr>
            <a:r>
              <a:rPr lang="en-US" dirty="0" smtClean="0"/>
              <a:t>Buses are collection of wires that transmit data from one computer part to another, either within the CPU, or between the CPU, memory and </a:t>
            </a:r>
            <a:r>
              <a:rPr lang="en-US" dirty="0" err="1" smtClean="0"/>
              <a:t>Input/Output</a:t>
            </a:r>
            <a:r>
              <a:rPr lang="en-US" dirty="0" smtClean="0"/>
              <a:t> devices.</a:t>
            </a:r>
          </a:p>
          <a:p>
            <a:pPr algn="l" rtl="0">
              <a:defRPr/>
            </a:pPr>
            <a:endParaRPr lang="en-US" dirty="0" smtClean="0"/>
          </a:p>
          <a:p>
            <a:pPr algn="l" rtl="0">
              <a:defRPr/>
            </a:pPr>
            <a:endParaRPr lang="en-US" dirty="0" smtClean="0"/>
          </a:p>
          <a:p>
            <a:pPr algn="l" rtl="0">
              <a:defRPr/>
            </a:pPr>
            <a:endParaRPr 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86F4BE7-A6E3-404C-A314-CAE5B3EFE005}" type="slidenum">
              <a:rPr lang="ar-SA"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Now, we are going to discuss the second important part of the System Unit, which is the Memory.</a:t>
            </a:r>
          </a:p>
          <a:p>
            <a:pPr algn="l" rtl="0"/>
            <a:endParaRPr lang="en-US" altLang="en-US" smtClean="0"/>
          </a:p>
          <a:p>
            <a:pPr algn="l" rtl="0"/>
            <a:r>
              <a:rPr lang="en-US" altLang="en-US" smtClean="0"/>
              <a:t>The computer system stores data and information, like photos, slides and other types of files, into special places named Memory.</a:t>
            </a:r>
          </a:p>
          <a:p>
            <a:pPr algn="l" rtl="0"/>
            <a:r>
              <a:rPr lang="en-US" altLang="en-US" smtClean="0"/>
              <a:t>Memory, enables the user to get (retrieve) data whenever needed.</a:t>
            </a:r>
          </a:p>
          <a:p>
            <a:pPr algn="l" rtl="0"/>
            <a:endParaRPr lang="en-US" altLang="en-US" smtClean="0"/>
          </a:p>
          <a:p>
            <a:pPr algn="l" rtl="0"/>
            <a:r>
              <a:rPr lang="en-US" altLang="en-US" smtClean="0"/>
              <a:t>There are two main types of memory, which we will describe in detail in the coming slides:</a:t>
            </a:r>
          </a:p>
          <a:p>
            <a:pPr algn="l" rtl="0"/>
            <a:r>
              <a:rPr lang="en-US" altLang="en-US" smtClean="0"/>
              <a:t>Primary memory (which is a type of memory that must exist in any computer system)</a:t>
            </a:r>
          </a:p>
          <a:p>
            <a:pPr algn="l" rtl="0"/>
            <a:r>
              <a:rPr lang="en-US" altLang="en-US" smtClean="0"/>
              <a:t>and secondary memory (which are extra storage spaces, that does not have to exist in a computer system).</a:t>
            </a:r>
          </a:p>
          <a:p>
            <a:pPr algn="l" rtl="0"/>
            <a:endParaRPr lang="en-US" altLang="en-US" smtClean="0"/>
          </a:p>
          <a:p>
            <a:pPr algn="l" rtl="0"/>
            <a:endParaRPr lang="en-US" altLang="en-US" smtClean="0"/>
          </a:p>
          <a:p>
            <a:pPr algn="l" rtl="0"/>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3AB7FBB-8160-4C24-A942-E058A2D7FDB3}" type="slidenum">
              <a:rPr lang="ar-SA"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l" rtl="0">
              <a:defRPr/>
            </a:pPr>
            <a:r>
              <a:rPr lang="en-US" dirty="0" smtClean="0"/>
              <a:t>There are several forms of Primary Memory:</a:t>
            </a:r>
          </a:p>
          <a:p>
            <a:pPr algn="l" rtl="0">
              <a:defRPr/>
            </a:pPr>
            <a:endParaRPr lang="en-US" dirty="0" smtClean="0"/>
          </a:p>
          <a:p>
            <a:pPr marL="228600" indent="-228600" algn="l" rtl="0">
              <a:buFontTx/>
              <a:buAutoNum type="arabicPeriod"/>
              <a:defRPr/>
            </a:pPr>
            <a:r>
              <a:rPr lang="en-US" dirty="0" smtClean="0"/>
              <a:t>RAM (Random Access Memory)</a:t>
            </a:r>
          </a:p>
          <a:p>
            <a:pPr algn="l" rtl="0">
              <a:defRPr/>
            </a:pPr>
            <a:r>
              <a:rPr lang="en-US" dirty="0" smtClean="0"/>
              <a:t>- It is a chip attached to motherboard.</a:t>
            </a:r>
          </a:p>
          <a:p>
            <a:pPr algn="l" rtl="0">
              <a:defRPr/>
            </a:pPr>
            <a:endParaRPr lang="en-US" dirty="0" smtClean="0"/>
          </a:p>
          <a:p>
            <a:pPr marL="171450" indent="-171450" algn="l" rtl="0">
              <a:buFontTx/>
              <a:buChar char="-"/>
              <a:defRPr/>
            </a:pPr>
            <a:r>
              <a:rPr lang="en-US" dirty="0" smtClean="0"/>
              <a:t>RAM, stores data and programs instructions temporarily in a way that enables rapid data processing.</a:t>
            </a:r>
          </a:p>
          <a:p>
            <a:pPr marL="171450" indent="-171450" algn="l" rtl="0">
              <a:buFontTx/>
              <a:buChar char="-"/>
              <a:defRPr/>
            </a:pPr>
            <a:r>
              <a:rPr lang="en-US" dirty="0" smtClean="0"/>
              <a:t>When you switch on your computer, Operating system, for example windows, is loaded into it. Also, when you start an application it is copied there to obtain quick access.</a:t>
            </a:r>
          </a:p>
          <a:p>
            <a:pPr marL="171450" indent="-171450" algn="l" rtl="0">
              <a:buFontTx/>
              <a:buChar char="-"/>
              <a:defRPr/>
            </a:pPr>
            <a:r>
              <a:rPr lang="en-US" dirty="0" smtClean="0"/>
              <a:t>It is a volatile memory, meaning that the data contained in the RAM is lost when the power is turned off.</a:t>
            </a:r>
          </a:p>
          <a:p>
            <a:pPr marL="171450" indent="-171450" algn="l" rtl="0">
              <a:buFontTx/>
              <a:buChar char="-"/>
              <a:defRPr/>
            </a:pPr>
            <a:r>
              <a:rPr lang="en-US" dirty="0" smtClean="0"/>
              <a:t>RAM speed is measured in Megahertz and Gigahertz.</a:t>
            </a:r>
          </a:p>
          <a:p>
            <a:pPr marL="171450" indent="-171450" algn="l" rtl="0">
              <a:buFontTx/>
              <a:buChar char="-"/>
              <a:defRPr/>
            </a:pPr>
            <a:r>
              <a:rPr lang="en-US" dirty="0" smtClean="0"/>
              <a:t>Since it is a memory, so it has a size. Sizes of RAM differs from a computer system to another. RAM is attached to motherboard as several pieces, as you can see in the picture. The largest piece manufactured till the moment of this lecture, is 32 Gigabytes. You can attach more than one piece to motherboard to increase the size of RAM, till for example 1 terabyte. Surely, the size of RAM determines its speed.</a:t>
            </a:r>
          </a:p>
          <a:p>
            <a:pPr marL="171450" indent="-171450" algn="l" rtl="0">
              <a:buFontTx/>
              <a:buChar char="-"/>
              <a:defRPr/>
            </a:pPr>
            <a:endParaRPr lang="en-US" dirty="0" smtClean="0"/>
          </a:p>
          <a:p>
            <a:pPr algn="l" rtl="0">
              <a:defRPr/>
            </a:pPr>
            <a:endParaRPr lang="en-US" dirty="0" smtClean="0"/>
          </a:p>
          <a:p>
            <a:pPr marL="171450" indent="-171450" algn="l" rtl="0">
              <a:buFontTx/>
              <a:buChar char="-"/>
              <a:defRPr/>
            </a:pPr>
            <a:endParaRPr lang="en-US" dirty="0" smtClean="0"/>
          </a:p>
          <a:p>
            <a:pPr marL="171450" indent="-171450" algn="l" rtl="0">
              <a:buFontTx/>
              <a:buChar char="-"/>
              <a:defRPr/>
            </a:pPr>
            <a:endParaRPr lang="en-US" dirty="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DC95B13-E92C-4C5A-9AFE-4D96EC4F4096}" type="slidenum">
              <a:rPr lang="ar-SA" altLang="en-US" smtClean="0"/>
              <a:pPr eaLnBrk="1" hangingPunct="1">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Another form of Primary Memory is ROM.</a:t>
            </a:r>
          </a:p>
          <a:p>
            <a:pPr algn="l" rtl="0"/>
            <a:endParaRPr lang="en-US" altLang="en-US" smtClean="0"/>
          </a:p>
          <a:p>
            <a:pPr algn="l" rtl="0"/>
            <a:r>
              <a:rPr lang="en-US" altLang="en-US" smtClean="0"/>
              <a:t>Read Only Memory.</a:t>
            </a:r>
          </a:p>
          <a:p>
            <a:pPr algn="l" rtl="0"/>
            <a:endParaRPr lang="en-US" altLang="en-US" smtClean="0"/>
          </a:p>
          <a:p>
            <a:pPr algn="l" rtl="0"/>
            <a:r>
              <a:rPr lang="en-US" altLang="en-US" smtClean="0"/>
              <a:t>This type of memory is used for storing the main program instructions needed to start up the computer system, which are called the booting-up instructions. </a:t>
            </a:r>
          </a:p>
          <a:p>
            <a:pPr algn="l" rtl="0"/>
            <a:r>
              <a:rPr lang="en-US" altLang="en-US" smtClean="0"/>
              <a:t>These instructions are vital, and if they are deleted, the computer won’t be able to start. Thus, it is a Read Only Memory, cannot be written on.</a:t>
            </a:r>
          </a:p>
          <a:p>
            <a:pPr algn="l" rtl="0"/>
            <a:r>
              <a:rPr lang="en-US" altLang="en-US" smtClean="0"/>
              <a:t>Also, for the importance of the instructions stored in it, ROM, is not volatile, meaning that it keeps the stored data and prevent its loss, even when the computer is turned off.</a:t>
            </a:r>
          </a:p>
          <a:p>
            <a:pPr algn="l" rtl="0"/>
            <a:r>
              <a:rPr lang="en-US" altLang="en-US" smtClean="0"/>
              <a:t>But, it has a very small capacity because of its limited job.</a:t>
            </a:r>
          </a:p>
          <a:p>
            <a:pPr algn="l" rtl="0"/>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F006ED0-2E73-4929-940D-30186EC999AC}" type="slidenum">
              <a:rPr lang="ar-SA"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Cache Memory, is another form of Primary memory.</a:t>
            </a:r>
          </a:p>
          <a:p>
            <a:pPr algn="l" rtl="0"/>
            <a:endParaRPr lang="en-US" altLang="en-US" smtClean="0"/>
          </a:p>
          <a:p>
            <a:pPr algn="l" rtl="0"/>
            <a:r>
              <a:rPr lang="en-US" altLang="en-US" smtClean="0"/>
              <a:t>It is usually it is attached to the motherboard next to CPU and it is linked to it.</a:t>
            </a:r>
          </a:p>
          <a:p>
            <a:pPr algn="l" rtl="0"/>
            <a:endParaRPr lang="en-US" altLang="en-US" smtClean="0"/>
          </a:p>
          <a:p>
            <a:pPr algn="l" rtl="0"/>
            <a:r>
              <a:rPr lang="en-US" altLang="en-US" smtClean="0"/>
              <a:t>It has very fast chips, and it helps in increasing the speed of a computer.</a:t>
            </a:r>
          </a:p>
          <a:p>
            <a:pPr algn="l" rtl="0"/>
            <a:endParaRPr lang="en-US" altLang="en-US" smtClean="0"/>
          </a:p>
          <a:p>
            <a:pPr algn="l" rtl="0"/>
            <a:r>
              <a:rPr lang="en-US" altLang="en-US" smtClean="0"/>
              <a:t>It keeps frequently used programs and data.</a:t>
            </a:r>
          </a:p>
          <a:p>
            <a:pPr algn="l" rtl="0"/>
            <a:endParaRPr lang="en-US" altLang="en-US" smtClean="0"/>
          </a:p>
          <a:p>
            <a:pPr algn="l" rtl="0"/>
            <a:r>
              <a:rPr lang="en-US" altLang="en-US" smtClean="0"/>
              <a:t>CPU can access cache memory more quickly than it can access RAM.</a:t>
            </a:r>
          </a:p>
          <a:p>
            <a:pPr algn="l" rtl="0"/>
            <a:r>
              <a:rPr lang="en-US" altLang="en-US" smtClean="0"/>
              <a:t>So, when CPU needs data, it first looks in cache memory. </a:t>
            </a:r>
          </a:p>
          <a:p>
            <a:pPr algn="l" rtl="0"/>
            <a:endParaRPr lang="en-US" altLang="en-US" smtClean="0"/>
          </a:p>
          <a:p>
            <a:pPr algn="l" rtl="0"/>
            <a:r>
              <a:rPr lang="en-US" altLang="en-US" smtClean="0"/>
              <a:t>Usually size of cache memory is 512 KB, but you may find smaller sizes down to 64 KB for older machines. And may find larger-sized cache memory up to 1 or 2 Megabytes.</a:t>
            </a:r>
          </a:p>
          <a:p>
            <a:pPr algn="l" rtl="0"/>
            <a:endParaRPr lang="en-US" altLang="en-US" smtClean="0"/>
          </a:p>
          <a:p>
            <a:pPr algn="l" rtl="0"/>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15F5B69-E053-4842-8BAB-E72B56E8A225}" type="slidenum">
              <a:rPr lang="ar-SA" altLang="en-US" smtClean="0"/>
              <a:pPr eaLnBrk="1" hangingPunct="1">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ROM-BIOS Memory</a:t>
            </a:r>
          </a:p>
          <a:p>
            <a:pPr algn="l" rtl="0"/>
            <a:endParaRPr lang="en-US" altLang="en-US" smtClean="0"/>
          </a:p>
          <a:p>
            <a:pPr algn="l" rtl="0"/>
            <a:r>
              <a:rPr lang="en-US" altLang="en-US" smtClean="0"/>
              <a:t>BIOS Stands for, Basic Input/Output System.</a:t>
            </a:r>
          </a:p>
          <a:p>
            <a:pPr algn="l" rtl="0"/>
            <a:endParaRPr lang="en-US" altLang="en-US" smtClean="0"/>
          </a:p>
          <a:p>
            <a:pPr algn="l" rtl="0"/>
            <a:r>
              <a:rPr lang="en-US" altLang="en-US" smtClean="0"/>
              <a:t>It is a special small capacity chip held to the motherboard.</a:t>
            </a:r>
          </a:p>
          <a:p>
            <a:pPr algn="l" rtl="0"/>
            <a:endParaRPr lang="en-US" altLang="en-US" smtClean="0"/>
          </a:p>
          <a:p>
            <a:pPr algn="l" rtl="0"/>
            <a:r>
              <a:rPr lang="en-US" altLang="en-US" smtClean="0"/>
              <a:t>It is a Read Only Memory, that is Non-Volatile, meaning it keeps its contents even if the power is off.</a:t>
            </a:r>
          </a:p>
          <a:p>
            <a:pPr algn="l" rtl="0"/>
            <a:endParaRPr lang="en-US" altLang="en-US" smtClean="0"/>
          </a:p>
          <a:p>
            <a:pPr algn="l" rtl="0"/>
            <a:r>
              <a:rPr lang="en-US" altLang="en-US" smtClean="0"/>
              <a:t>Since, it stores important software that defines the Input and Output devices connected to the computer system.</a:t>
            </a:r>
          </a:p>
          <a:p>
            <a:pPr algn="l" rtl="0"/>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A0593A5-1861-418C-B8D3-5B3A49A44205}" type="slidenum">
              <a:rPr lang="ar-SA" altLang="en-US" smtClean="0"/>
              <a:pPr eaLnBrk="1" hangingPunct="1">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The other main type of memory, is the secondary memory.</a:t>
            </a:r>
          </a:p>
          <a:p>
            <a:pPr algn="l" rtl="0"/>
            <a:endParaRPr lang="en-US" altLang="en-US" smtClean="0"/>
          </a:p>
          <a:p>
            <a:pPr algn="l" rtl="0"/>
            <a:r>
              <a:rPr lang="en-US" altLang="en-US" smtClean="0"/>
              <a:t>It is also called Storage devices or External Storage.</a:t>
            </a:r>
          </a:p>
          <a:p>
            <a:pPr algn="l" rtl="0"/>
            <a:endParaRPr lang="en-US" altLang="en-US" smtClean="0"/>
          </a:p>
          <a:p>
            <a:pPr algn="l" rtl="0"/>
            <a:r>
              <a:rPr lang="en-US" altLang="en-US" smtClean="0"/>
              <a:t>There are several types of storage devices that are used in a computer system.</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C8882F1-7B01-4C25-AFCF-5960ABE16AAC}" type="slidenum">
              <a:rPr lang="ar-SA" altLang="en-US" smtClean="0"/>
              <a:pPr eaLnBrk="1" hangingPunct="1">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In this lecture, we will talk about …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37AC0FF-193D-40CA-96E8-BC5B929F8273}" type="slidenum">
              <a:rPr lang="ar-SA" altLang="en-US" smtClean="0"/>
              <a:pPr eaLnBrk="1" hangingPunct="1">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We will start with Hard disks.</a:t>
            </a:r>
          </a:p>
          <a:p>
            <a:pPr algn="l" rtl="0"/>
            <a:endParaRPr lang="en-US" altLang="en-US" smtClean="0"/>
          </a:p>
          <a:p>
            <a:pPr algn="l" rtl="0"/>
            <a:r>
              <a:rPr lang="en-US" altLang="en-US" smtClean="0"/>
              <a:t>The internal hard disks, are located within the computer system, in the computer case, and it is non-portable. You can’t move it freely out of the system.</a:t>
            </a:r>
          </a:p>
          <a:p>
            <a:pPr algn="l" rtl="0"/>
            <a:endParaRPr lang="en-US" altLang="en-US" smtClean="0"/>
          </a:p>
          <a:p>
            <a:pPr algn="l" rtl="0"/>
            <a:r>
              <a:rPr lang="en-US" altLang="en-US" smtClean="0"/>
              <a:t>It is used to store programs and large files. </a:t>
            </a:r>
          </a:p>
          <a:p>
            <a:pPr algn="l" rtl="0"/>
            <a:r>
              <a:rPr lang="en-US" altLang="en-US" smtClean="0"/>
              <a:t>It has a high capacity, that is measured in gigabytes. Some hard disk may be up to 500 gigabytes, or even 1 terabyte.</a:t>
            </a:r>
          </a:p>
          <a:p>
            <a:pPr algn="l" rtl="0"/>
            <a:endParaRPr lang="en-US" altLang="en-US" smtClean="0"/>
          </a:p>
          <a:p>
            <a:pPr algn="l" rtl="0"/>
            <a:r>
              <a:rPr lang="en-US" altLang="en-US" smtClean="0"/>
              <a:t>And they are very fast, information can be retrieved easily from them. But, they are slower than the primary memory.</a:t>
            </a:r>
          </a:p>
          <a:p>
            <a:pPr algn="l" rtl="0"/>
            <a:endParaRPr lang="en-US" altLang="en-US" smtClean="0"/>
          </a:p>
          <a:p>
            <a:pPr algn="l" rtl="0"/>
            <a:r>
              <a:rPr lang="en-US" altLang="en-US" smtClean="0"/>
              <a:t>Other type of hard disks, is External hard disks.</a:t>
            </a:r>
          </a:p>
          <a:p>
            <a:pPr algn="l" rtl="0"/>
            <a:endParaRPr lang="en-US" altLang="en-US" smtClean="0"/>
          </a:p>
          <a:p>
            <a:pPr algn="l" rtl="0"/>
            <a:r>
              <a:rPr lang="en-US" altLang="en-US" smtClean="0"/>
              <a:t>Usually used for backups, they also have high capacity, but a little bit slower than internal hard disk.</a:t>
            </a:r>
          </a:p>
          <a:p>
            <a:pPr algn="l" rtl="0"/>
            <a:r>
              <a:rPr lang="en-US" altLang="en-US" smtClean="0"/>
              <a:t>It is more expensive than internal hard disks.</a:t>
            </a:r>
          </a:p>
          <a:p>
            <a:pPr algn="l" rtl="0"/>
            <a:r>
              <a:rPr lang="en-US" altLang="en-US" smtClean="0"/>
              <a:t>It is usually connected to the computer system by a USB port.</a:t>
            </a:r>
          </a:p>
          <a:p>
            <a:pPr algn="l" rtl="0"/>
            <a:endParaRPr lang="en-US" altLang="en-US" smtClean="0"/>
          </a:p>
          <a:p>
            <a:pPr algn="l" rtl="0"/>
            <a:endParaRPr lang="en-US" altLang="en-US" smtClean="0"/>
          </a:p>
          <a:p>
            <a:pPr algn="l" rtl="0"/>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1BD3EE-1C4F-45A1-ACA9-25F1E84E635E}" type="slidenum">
              <a:rPr lang="ar-SA" altLang="en-US" smtClean="0"/>
              <a:pPr eaLnBrk="1" hangingPunct="1">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Floppy disks, are old versions of storage devices, that maybe not used nowadays. But, back then, they were the most important storage devices.</a:t>
            </a:r>
          </a:p>
          <a:p>
            <a:pPr algn="l" rtl="0"/>
            <a:endParaRPr lang="en-US" altLang="en-US" smtClean="0"/>
          </a:p>
          <a:p>
            <a:pPr algn="l" rtl="0"/>
            <a:r>
              <a:rPr lang="en-US" altLang="en-US" smtClean="0"/>
              <a:t>They small in size, physically</a:t>
            </a:r>
          </a:p>
          <a:p>
            <a:pPr algn="l" rtl="0"/>
            <a:endParaRPr lang="en-US" altLang="en-US" smtClean="0"/>
          </a:p>
          <a:p>
            <a:pPr algn="l" rtl="0"/>
            <a:r>
              <a:rPr lang="en-US" altLang="en-US" smtClean="0"/>
              <a:t>They had special drives in the computer case.</a:t>
            </a:r>
          </a:p>
          <a:p>
            <a:pPr algn="l" rtl="0"/>
            <a:endParaRPr lang="en-US" altLang="en-US" smtClean="0"/>
          </a:p>
          <a:p>
            <a:pPr algn="l" rtl="0"/>
            <a:r>
              <a:rPr lang="en-US" altLang="en-US" smtClean="0"/>
              <a:t>They are lower in speed than the hard disk, and other storage devices.</a:t>
            </a:r>
          </a:p>
          <a:p>
            <a:pPr algn="l" rtl="0"/>
            <a:endParaRPr lang="en-US" altLang="en-US" smtClean="0"/>
          </a:p>
          <a:p>
            <a:pPr algn="l" rtl="0"/>
            <a:r>
              <a:rPr lang="en-US" altLang="en-US" smtClean="0"/>
              <a:t>Limited capacity of 1.4 Megabytes only, of course can’t store large files.</a:t>
            </a:r>
          </a:p>
          <a:p>
            <a:pPr algn="l" rtl="0"/>
            <a:endParaRPr lang="en-US" altLang="en-US" smtClean="0"/>
          </a:p>
          <a:p>
            <a:pPr algn="l" rtl="0"/>
            <a:r>
              <a:rPr lang="en-US" altLang="en-US" smtClean="0"/>
              <a:t>It is portable, so that used to transfer data from one computer to another</a:t>
            </a:r>
          </a:p>
          <a:p>
            <a:pPr algn="l" rtl="0"/>
            <a:endParaRPr lang="en-US" altLang="en-US" smtClean="0"/>
          </a:p>
          <a:p>
            <a:pPr algn="l" rtl="0"/>
            <a:r>
              <a:rPr lang="en-US" altLang="en-US" smtClean="0"/>
              <a:t>By the way, in most programs, as you can see in later lectures, in Microsoft office for example, the Save icon is the image of a floppy disk.</a:t>
            </a:r>
          </a:p>
          <a:p>
            <a:pPr algn="l" rtl="0"/>
            <a:endParaRPr lang="en-US" altLang="en-US" smtClean="0"/>
          </a:p>
          <a:p>
            <a:pPr algn="l" rtl="0"/>
            <a:r>
              <a:rPr lang="en-US" altLang="en-US" smtClean="0"/>
              <a:t>This is a toolbar in PowerPoint program, see here, this button looks like a floppy disk, when you press on it in the program, the new changes in the slides are saved.</a:t>
            </a:r>
          </a:p>
          <a:p>
            <a:pPr algn="l" rtl="0"/>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71E6BB7-2792-4379-A729-7082F8851EDE}" type="slidenum">
              <a:rPr lang="ar-SA" altLang="en-US" smtClean="0"/>
              <a:pPr eaLnBrk="1" hangingPunct="1">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CD-ROM (Stands for Compact Disk – Read Only Memory)</a:t>
            </a:r>
          </a:p>
          <a:p>
            <a:pPr algn="l" rtl="0"/>
            <a:endParaRPr lang="en-US" altLang="en-US" smtClean="0"/>
          </a:p>
          <a:p>
            <a:pPr algn="l" rtl="0"/>
            <a:r>
              <a:rPr lang="en-US" altLang="en-US" smtClean="0"/>
              <a:t>It is an optical disk, meaning, it uses laser to read information.</a:t>
            </a:r>
          </a:p>
          <a:p>
            <a:pPr algn="l" rtl="0"/>
            <a:endParaRPr lang="en-US" altLang="en-US" smtClean="0"/>
          </a:p>
          <a:p>
            <a:pPr algn="l" rtl="0"/>
            <a:r>
              <a:rPr lang="en-US" altLang="en-US" smtClean="0"/>
              <a:t>It also has its own drive attached to the computer case.</a:t>
            </a:r>
          </a:p>
          <a:p>
            <a:pPr algn="l" rtl="0"/>
            <a:endParaRPr lang="en-US" altLang="en-US" smtClean="0"/>
          </a:p>
          <a:p>
            <a:pPr algn="l" rtl="0"/>
            <a:r>
              <a:rPr lang="en-US" altLang="en-US" smtClean="0"/>
              <a:t>It is a high speed memory, but still slower than a hard disk.</a:t>
            </a:r>
          </a:p>
          <a:p>
            <a:pPr algn="l" rtl="0"/>
            <a:endParaRPr lang="en-US" altLang="en-US" smtClean="0"/>
          </a:p>
          <a:p>
            <a:pPr algn="l" rtl="0"/>
            <a:r>
              <a:rPr lang="en-US" altLang="en-US" smtClean="0"/>
              <a:t>It has a limited capacity of 700 MB.</a:t>
            </a:r>
          </a:p>
          <a:p>
            <a:pPr algn="l" rtl="0"/>
            <a:endParaRPr lang="en-US" altLang="en-US" smtClean="0"/>
          </a:p>
          <a:p>
            <a:pPr algn="l" rtl="0"/>
            <a:r>
              <a:rPr lang="en-US" altLang="en-US" smtClean="0"/>
              <a:t>And of course it is portable.</a:t>
            </a:r>
          </a:p>
          <a:p>
            <a:pPr algn="l" rtl="0"/>
            <a:endParaRPr lang="en-US" altLang="en-US" smtClean="0"/>
          </a:p>
          <a:p>
            <a:pPr algn="l" rtl="0"/>
            <a:r>
              <a:rPr lang="en-US" altLang="en-US" smtClean="0"/>
              <a:t>Usually it is a read only memory, some types of them are re-writeable.</a:t>
            </a:r>
          </a:p>
          <a:p>
            <a:pPr algn="l" rtl="0"/>
            <a:endParaRPr lang="en-US" altLang="en-US" smtClean="0"/>
          </a:p>
          <a:p>
            <a:pPr algn="l" rtl="0"/>
            <a:r>
              <a:rPr lang="en-US" altLang="en-US" b="1" u="sng" smtClean="0"/>
              <a:t>THEY HAD A MAJOR PROBLEM OF BEING VERY FRAGILE, THEY ARE VERY THIN (AROUND 2MM), SO THEY BREAK EASILY, AND THEY CAN BE SCRATCHED EASILY AS WELL.</a:t>
            </a:r>
          </a:p>
          <a:p>
            <a:pPr algn="l" rtl="0"/>
            <a:endParaRPr lang="en-US"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7AA3039-7E0C-48AE-BD19-380E22E75B65}" type="slidenum">
              <a:rPr lang="ar-SA" altLang="en-US" smtClean="0"/>
              <a:pPr eaLnBrk="1" hangingPunct="1">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DVD stands for Digital Versatile Disk</a:t>
            </a:r>
          </a:p>
          <a:p>
            <a:pPr algn="l" rtl="0"/>
            <a:endParaRPr lang="en-US" altLang="en-US" smtClean="0"/>
          </a:p>
          <a:p>
            <a:pPr algn="l" rtl="0"/>
            <a:r>
              <a:rPr lang="en-US" altLang="en-US" smtClean="0"/>
              <a:t>It is a development in CDs , with higher capacity over 4 GBs.</a:t>
            </a:r>
          </a:p>
          <a:p>
            <a:pPr algn="l" rtl="0"/>
            <a:endParaRPr lang="en-US" altLang="en-US" smtClean="0"/>
          </a:p>
          <a:p>
            <a:pPr algn="l" rtl="0"/>
            <a:r>
              <a:rPr lang="en-US" altLang="en-US" smtClean="0"/>
              <a:t>It is of high speed, and used to store high quality video files.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AE11E07-A5A4-4614-AF07-29F5537C4DEC}" type="slidenum">
              <a:rPr lang="ar-SA" altLang="en-US" smtClean="0"/>
              <a:pPr eaLnBrk="1" hangingPunct="1">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USB Flash Drive</a:t>
            </a:r>
          </a:p>
          <a:p>
            <a:pPr algn="l" rtl="0"/>
            <a:endParaRPr lang="en-US" altLang="en-US" smtClean="0"/>
          </a:p>
          <a:p>
            <a:pPr algn="l" rtl="0"/>
            <a:r>
              <a:rPr lang="en-US" altLang="en-US" smtClean="0"/>
              <a:t>They are small storage devices, come with different colors and shapes. Sometimes cute shapes…</a:t>
            </a:r>
          </a:p>
          <a:p>
            <a:pPr algn="l" rtl="0"/>
            <a:endParaRPr lang="en-US" altLang="en-US" smtClean="0"/>
          </a:p>
          <a:p>
            <a:pPr algn="l" rtl="0"/>
            <a:r>
              <a:rPr lang="en-US" altLang="en-US" smtClean="0"/>
              <a:t>They are easy-to-use, since they are portable, and can be held in your packet, bag, even with your keys.</a:t>
            </a:r>
          </a:p>
          <a:p>
            <a:pPr algn="l" rtl="0"/>
            <a:endParaRPr lang="en-US" altLang="en-US" smtClean="0"/>
          </a:p>
          <a:p>
            <a:pPr algn="l" rtl="0"/>
            <a:r>
              <a:rPr lang="en-US" altLang="en-US" smtClean="0"/>
              <a:t>It has high capacities, 16, 32, 64 and more MB.</a:t>
            </a:r>
          </a:p>
          <a:p>
            <a:pPr algn="l" rtl="0"/>
            <a:endParaRPr lang="en-US" alt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BD04E0D-6DAF-4E40-93AA-87EF3047B3FA}" type="slidenum">
              <a:rPr lang="ar-SA" altLang="en-US" smtClean="0"/>
              <a:pPr eaLnBrk="1" hangingPunct="1">
                <a:spcBef>
                  <a:spcPct val="0"/>
                </a:spcBef>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Network Drive</a:t>
            </a:r>
          </a:p>
          <a:p>
            <a:pPr algn="l" rtl="0"/>
            <a:endParaRPr lang="en-US" altLang="en-US" smtClean="0"/>
          </a:p>
          <a:p>
            <a:pPr algn="l" rtl="0"/>
            <a:r>
              <a:rPr lang="en-US" altLang="en-US" smtClean="0"/>
              <a:t>A hard disk of a remote computer that is connected to yours by a network.</a:t>
            </a:r>
          </a:p>
          <a:p>
            <a:pPr algn="l" rtl="0"/>
            <a:endParaRPr lang="en-US" altLang="en-US" smtClean="0"/>
          </a:p>
          <a:p>
            <a:pPr algn="l" rtl="0"/>
            <a:r>
              <a:rPr lang="en-US" altLang="en-US" smtClean="0"/>
              <a:t>You can share space in the hard disk of that computer to save your files, or to retrieve files already stored there.</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406DF30-D9DF-4116-B91B-F4BC5CBBCF9E}" type="slidenum">
              <a:rPr lang="ar-SA" altLang="en-US" smtClean="0"/>
              <a:pPr eaLnBrk="1" hangingPunct="1">
                <a:spcBef>
                  <a:spcPct val="0"/>
                </a:spcBef>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Online File Storage.</a:t>
            </a:r>
          </a:p>
          <a:p>
            <a:pPr algn="l" rtl="0"/>
            <a:endParaRPr lang="en-US" altLang="en-US" smtClean="0"/>
          </a:p>
          <a:p>
            <a:pPr algn="l" rtl="0"/>
            <a:r>
              <a:rPr lang="en-US" altLang="en-US" smtClean="0"/>
              <a:t>It is an internet hosting service, that allows you to store large files are not web pages, for example, videos, images and any type of files. </a:t>
            </a:r>
          </a:p>
          <a:p>
            <a:pPr algn="l" rtl="0"/>
            <a:endParaRPr lang="en-US" altLang="en-US" smtClean="0"/>
          </a:p>
          <a:p>
            <a:pPr algn="l" rtl="0"/>
            <a:r>
              <a:rPr lang="en-US" altLang="en-US" smtClean="0"/>
              <a:t>This type of Storage, help users to access large storage data, and share files with other users through the internet</a:t>
            </a:r>
          </a:p>
          <a:p>
            <a:pPr algn="l" rtl="0"/>
            <a:endParaRPr lang="en-US" altLang="en-US" smtClean="0"/>
          </a:p>
          <a:p>
            <a:pPr algn="l" rtl="0"/>
            <a:r>
              <a:rPr lang="en-US" altLang="en-US" smtClean="0"/>
              <a:t>Some famous hosts used for this storage are, google drive, drop box and icloud.</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122B8EB-F6DC-4ED2-9759-5401BC176FB6}" type="slidenum">
              <a:rPr lang="ar-SA" altLang="en-US" smtClean="0"/>
              <a:pPr eaLnBrk="1" hangingPunct="1">
                <a:spcBef>
                  <a:spcPct val="0"/>
                </a:spcBef>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Memory Cards</a:t>
            </a:r>
          </a:p>
          <a:p>
            <a:pPr algn="l" rtl="0"/>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557A150-4CD2-4171-A51D-4AE153810541}" type="slidenum">
              <a:rPr lang="ar-SA" altLang="en-US" smtClean="0"/>
              <a:pPr eaLnBrk="1" hangingPunct="1">
                <a:spcBef>
                  <a:spcPct val="0"/>
                </a:spcBef>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The different types of memory we talked about earlier, differ in their speed.</a:t>
            </a:r>
          </a:p>
          <a:p>
            <a:pPr algn="l" rtl="0"/>
            <a:endParaRPr lang="en-US" altLang="en-US" smtClean="0"/>
          </a:p>
          <a:p>
            <a:pPr algn="l" rtl="0"/>
            <a:r>
              <a:rPr lang="en-US" altLang="en-US" smtClean="0"/>
              <a:t>The fastest memory, are the registers, that are located in the CPU, since they are used in the processing, and thus this needs a very high speed.</a:t>
            </a:r>
          </a:p>
          <a:p>
            <a:pPr algn="l" rtl="0"/>
            <a:endParaRPr lang="en-US" altLang="en-US" smtClean="0"/>
          </a:p>
          <a:p>
            <a:pPr algn="l" rtl="0"/>
            <a:r>
              <a:rPr lang="en-US" altLang="en-US" smtClean="0"/>
              <a:t>Then comes, the cache memory, and after it the RAM.</a:t>
            </a:r>
          </a:p>
          <a:p>
            <a:pPr algn="l" rtl="0"/>
            <a:endParaRPr lang="en-US" altLang="en-US" smtClean="0"/>
          </a:p>
          <a:p>
            <a:pPr algn="l" rtl="0"/>
            <a:r>
              <a:rPr lang="en-US" altLang="en-US" smtClean="0"/>
              <a:t>Remember when I mentioned that the CPU checks the cache memory first when access of data is needed, since it is faster than RAM.</a:t>
            </a:r>
          </a:p>
          <a:p>
            <a:pPr algn="l" rtl="0"/>
            <a:endParaRPr lang="en-US" altLang="en-US" smtClean="0"/>
          </a:p>
          <a:p>
            <a:pPr algn="l" rtl="0"/>
            <a:r>
              <a:rPr lang="en-US" altLang="en-US" smtClean="0"/>
              <a:t>Then comes the hard disk, the internal hard disk of course, then comes the external hard disk.</a:t>
            </a:r>
          </a:p>
          <a:p>
            <a:pPr algn="l" rtl="0"/>
            <a:endParaRPr lang="en-US" altLang="en-US" smtClean="0"/>
          </a:p>
          <a:p>
            <a:pPr algn="l" rtl="0"/>
            <a:r>
              <a:rPr lang="en-US" altLang="en-US" smtClean="0"/>
              <a:t>And finally comes the other secondary storage devices, such as USB flash.</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2B864D3-73EF-41D9-BCD1-139EAA469A15}" type="slidenum">
              <a:rPr lang="ar-SA" altLang="en-US" smtClean="0"/>
              <a:pPr eaLnBrk="1" hangingPunct="1">
                <a:spcBef>
                  <a:spcPct val="0"/>
                </a:spcBef>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Let’s wrap everything up,… </a:t>
            </a:r>
          </a:p>
          <a:p>
            <a:pPr algn="l" rtl="0"/>
            <a:endParaRPr lang="en-US" altLang="en-US" smtClean="0"/>
          </a:p>
          <a:p>
            <a:pPr algn="l" rtl="0"/>
            <a:r>
              <a:rPr lang="en-US" altLang="en-US" smtClean="0"/>
              <a:t>Today, we distinguished between hardware and software</a:t>
            </a:r>
          </a:p>
          <a:p>
            <a:pPr algn="l" rtl="0"/>
            <a:r>
              <a:rPr lang="en-US" altLang="en-US" smtClean="0"/>
              <a:t>Then, we talked about some Hardware components, Motherboard, CPU, and memory.</a:t>
            </a:r>
          </a:p>
          <a:p>
            <a:pPr algn="l" rtl="0"/>
            <a:endParaRPr lang="en-US" altLang="en-US" smtClean="0"/>
          </a:p>
          <a:p>
            <a:pPr algn="l" rtl="0"/>
            <a:r>
              <a:rPr lang="en-US" altLang="en-US" smtClean="0"/>
              <a:t>We divided memory into two groups, primary and secondary.</a:t>
            </a:r>
          </a:p>
          <a:p>
            <a:pPr algn="l" rtl="0"/>
            <a:endParaRPr lang="en-US" altLang="en-US" smtClean="0"/>
          </a:p>
          <a:p>
            <a:pPr algn="l" rtl="0"/>
            <a:r>
              <a:rPr lang="en-US" altLang="en-US" smtClean="0"/>
              <a:t>And then described several types of each group.</a:t>
            </a:r>
          </a:p>
          <a:p>
            <a:pPr algn="l" rtl="0"/>
            <a:endParaRPr lang="en-US" altLang="en-US" smtClean="0"/>
          </a:p>
          <a:p>
            <a:pPr algn="l" rtl="0"/>
            <a:r>
              <a:rPr lang="en-US" altLang="en-US" smtClean="0"/>
              <a:t>And finally, ordered the speed of the most used types of memory.</a:t>
            </a:r>
          </a:p>
          <a:p>
            <a:pPr algn="l" rtl="0"/>
            <a:endParaRPr lang="en-US" altLang="en-US" smtClean="0"/>
          </a:p>
          <a:p>
            <a:pPr algn="l" rtl="0"/>
            <a:r>
              <a:rPr lang="en-US" altLang="en-US" smtClean="0"/>
              <a:t>That’s all for today, thank you for watching and see you next lecture.</a:t>
            </a:r>
          </a:p>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39E81D0-65BB-4900-83B5-3F600C1FF547}" type="slidenum">
              <a:rPr lang="en-US" altLang="en-US" smtClean="0"/>
              <a:pPr eaLnBrk="1" hangingPunct="1">
                <a:spcBef>
                  <a:spcPct val="0"/>
                </a:spcBef>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After you attend this lecture, you should know the following:</a:t>
            </a:r>
          </a:p>
          <a:p>
            <a:pPr algn="l" rtl="0"/>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FF667DA-23CE-41BF-AD82-B950756FF55F}" type="slidenum">
              <a:rPr lang="ar-SA"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z="2800" smtClean="0"/>
              <a:t>The computer system components are divided into two main types: Hardware and Software.</a:t>
            </a:r>
          </a:p>
          <a:p>
            <a:pPr algn="l" rtl="0"/>
            <a:endParaRPr lang="en-US" altLang="en-US" sz="2800" smtClean="0"/>
          </a:p>
          <a:p>
            <a:pPr algn="l" rtl="0"/>
            <a:r>
              <a:rPr lang="en-US" altLang="en-US" sz="2800" smtClean="0"/>
              <a:t>Hardware: are the </a:t>
            </a:r>
            <a:r>
              <a:rPr lang="en-US" altLang="en-US" sz="2800" b="1" smtClean="0"/>
              <a:t>physical components</a:t>
            </a:r>
            <a:r>
              <a:rPr lang="en-US" altLang="en-US" sz="2800" smtClean="0"/>
              <a:t> in the computer system, for example, screen, cables, keyboard, printer, and the inner components hidden inside the computer case. They cannot work alone without software.</a:t>
            </a:r>
          </a:p>
          <a:p>
            <a:pPr algn="l" rtl="0"/>
            <a:endParaRPr lang="en-US" altLang="en-US" sz="2800" smtClean="0"/>
          </a:p>
          <a:p>
            <a:pPr algn="l" rtl="0"/>
            <a:r>
              <a:rPr lang="en-US" altLang="en-US" sz="2800" smtClean="0"/>
              <a:t>Software, on the other hand, is a set of programs, data and information. Programs that can be used to operate the computer system, and control the interaction between its hardware components together, or programs that can be used by different types of users.</a:t>
            </a:r>
          </a:p>
          <a:p>
            <a:pPr algn="l" rtl="0"/>
            <a:endParaRPr lang="en-US" altLang="en-US" sz="2800" smtClean="0"/>
          </a:p>
          <a:p>
            <a:pPr algn="l" rtl="0"/>
            <a:r>
              <a:rPr lang="en-US" altLang="en-US" sz="2800" smtClean="0"/>
              <a:t>We will talk in more details about software in coming lectures.</a:t>
            </a:r>
          </a:p>
          <a:p>
            <a:pPr algn="l" rtl="0"/>
            <a:endParaRPr lang="en-US" altLang="en-US" sz="2800" smtClean="0"/>
          </a:p>
          <a:p>
            <a:pPr algn="l" rtl="0"/>
            <a:endParaRPr lang="en-US" altLang="en-US" sz="280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409ADC9-CD6E-48FB-B35B-9F1F9881656F}" type="slidenum">
              <a:rPr lang="ar-SA"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defRPr/>
            </a:pPr>
            <a:r>
              <a:rPr lang="en-US" altLang="en-US" sz="2800" dirty="0" smtClean="0"/>
              <a:t>Let’s start talking about the hardware components of a computer system.</a:t>
            </a:r>
          </a:p>
          <a:p>
            <a:pPr algn="l" rtl="0">
              <a:defRPr/>
            </a:pPr>
            <a:endParaRPr lang="en-US" altLang="en-US" sz="2800" dirty="0" smtClean="0"/>
          </a:p>
          <a:p>
            <a:pPr algn="l" rtl="0">
              <a:defRPr/>
            </a:pPr>
            <a:r>
              <a:rPr lang="en-US" altLang="en-US" sz="2800" dirty="0" smtClean="0"/>
              <a:t>The Hardware is divided into three major components:</a:t>
            </a:r>
          </a:p>
          <a:p>
            <a:pPr algn="l" rtl="0">
              <a:defRPr/>
            </a:pPr>
            <a:endParaRPr lang="en-US" altLang="en-US" sz="2800" dirty="0" smtClean="0"/>
          </a:p>
          <a:p>
            <a:pPr marL="514350" indent="-514350" algn="l" rtl="0">
              <a:buFontTx/>
              <a:buAutoNum type="arabicPeriod"/>
              <a:defRPr/>
            </a:pPr>
            <a:r>
              <a:rPr lang="en-US" altLang="en-US" sz="2800" dirty="0" smtClean="0"/>
              <a:t>The System Unit, which includes components that are used to process and store data and information.</a:t>
            </a:r>
          </a:p>
          <a:p>
            <a:pPr algn="l" rtl="0">
              <a:defRPr/>
            </a:pPr>
            <a:r>
              <a:rPr lang="en-US" altLang="en-US" sz="2800" dirty="0" smtClean="0"/>
              <a:t>	System unit consists mainly of the CPU and the Memory.</a:t>
            </a:r>
          </a:p>
          <a:p>
            <a:pPr algn="l" rtl="0">
              <a:defRPr/>
            </a:pPr>
            <a:r>
              <a:rPr lang="en-US" altLang="en-US" sz="2800" dirty="0" smtClean="0"/>
              <a:t>In today’s lecture we will talk in more details about system unit.</a:t>
            </a:r>
          </a:p>
          <a:p>
            <a:pPr algn="l" rtl="0">
              <a:defRPr/>
            </a:pPr>
            <a:endParaRPr lang="en-US" altLang="en-US" sz="2800" dirty="0" smtClean="0"/>
          </a:p>
          <a:p>
            <a:pPr algn="l" rtl="0">
              <a:defRPr/>
            </a:pPr>
            <a:endParaRPr lang="en-US" altLang="en-US" sz="2800"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A0FD6C8-9DE8-4750-889E-C8B9BAFEE8AC}" type="slidenum">
              <a:rPr lang="ar-SA"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z="2800" smtClean="0"/>
              <a:t>2. The second group of Hardware components are Input devices.</a:t>
            </a:r>
          </a:p>
          <a:p>
            <a:pPr algn="l" rtl="0"/>
            <a:r>
              <a:rPr lang="en-US" altLang="en-US" sz="2800" smtClean="0"/>
              <a:t>Which are devices used to enable the computer to receive or insert data. Most famous examples of input devices are Keyboards, mouses and cameras.</a:t>
            </a:r>
          </a:p>
          <a:p>
            <a:pPr algn="l" rtl="0"/>
            <a:endParaRPr lang="en-US" altLang="en-US" sz="2800" smtClean="0"/>
          </a:p>
          <a:p>
            <a:pPr algn="l" rtl="0"/>
            <a:endParaRPr lang="en-US" altLang="en-US" sz="2800" smtClean="0"/>
          </a:p>
          <a:p>
            <a:pPr algn="l" rtl="0"/>
            <a:endParaRPr lang="en-US" altLang="en-US" sz="280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FE19F5F-6F82-4ADD-81E9-4C168AD2252F}" type="slidenum">
              <a:rPr lang="ar-SA"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z="2800" smtClean="0"/>
          </a:p>
          <a:p>
            <a:pPr algn="l" rtl="0"/>
            <a:r>
              <a:rPr lang="en-US" altLang="en-US" sz="2800" smtClean="0"/>
              <a:t>3. Output devices, are used to translate the information processed by the computer into a form that humans can understand, (display information). For example, screens, printers and speakers.</a:t>
            </a:r>
          </a:p>
          <a:p>
            <a:pPr algn="l" rtl="0"/>
            <a:endParaRPr lang="en-US" altLang="en-US" sz="2800" smtClean="0"/>
          </a:p>
          <a:p>
            <a:pPr algn="l" rtl="0"/>
            <a:r>
              <a:rPr lang="en-US" altLang="en-US" sz="2800" smtClean="0"/>
              <a:t>Input and Output devices will be discussed in more details in the next lecture.</a:t>
            </a:r>
          </a:p>
          <a:p>
            <a:pPr algn="l" rtl="0"/>
            <a:endParaRPr lang="en-US" altLang="en-US" sz="2800" smtClean="0"/>
          </a:p>
          <a:p>
            <a:pPr algn="l" rtl="0"/>
            <a:r>
              <a:rPr lang="en-US" altLang="en-US" sz="2800" smtClean="0"/>
              <a:t>	</a:t>
            </a:r>
          </a:p>
          <a:p>
            <a:pPr algn="l" rtl="0"/>
            <a:endParaRPr lang="en-US" altLang="en-US" sz="280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6FA9661-AF90-447E-9B5D-D4A87440BDC6}" type="slidenum">
              <a:rPr lang="ar-SA"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Now, we will start discussing the System unit, which its major component is Motherboard.</a:t>
            </a:r>
          </a:p>
          <a:p>
            <a:pPr algn="l" rtl="0"/>
            <a:endParaRPr lang="en-US" altLang="en-US" smtClean="0"/>
          </a:p>
          <a:p>
            <a:pPr algn="l" rtl="0"/>
            <a:r>
              <a:rPr lang="en-US" altLang="en-US" smtClean="0"/>
              <a:t>	A motherboard: is a circuit board that is located in the computer case, where power, CPU, main memory and other computer hardware components are attached to.</a:t>
            </a:r>
          </a:p>
          <a:p>
            <a:pPr algn="l" rtl="0"/>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05951B8-B9B0-454D-8750-97FC064945DC}" type="slidenum">
              <a:rPr lang="ar-SA"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The CPU or Central processing unit, is the central electronic chip that consumes and produces data and its power determines the processing power of the computer.</a:t>
            </a:r>
          </a:p>
          <a:p>
            <a:pPr algn="l" rtl="0"/>
            <a:r>
              <a:rPr lang="en-US" altLang="en-US" smtClean="0"/>
              <a:t>This small chip, is located into the computer case. Later, after we finish talking about hardware, I will show you a real computer system, and open its case to locate each of the components we talked about.</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A1F47C9-3BB1-4F52-A909-1C6982A0DFEE}" type="slidenum">
              <a:rPr lang="ar-SA"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350183-65F1-4CDF-8EF1-A81CA5BFEE36}" type="slidenum">
              <a:rPr lang="ar-SA"/>
              <a:pPr>
                <a:defRPr/>
              </a:pPr>
              <a:t>‹#›</a:t>
            </a:fld>
            <a:endParaRPr lang="en-US"/>
          </a:p>
        </p:txBody>
      </p:sp>
    </p:spTree>
    <p:extLst>
      <p:ext uri="{BB962C8B-B14F-4D97-AF65-F5344CB8AC3E}">
        <p14:creationId xmlns:p14="http://schemas.microsoft.com/office/powerpoint/2010/main" val="273909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33C306-351C-4482-92F1-30DFFB14052F}" type="slidenum">
              <a:rPr lang="ar-SA"/>
              <a:pPr>
                <a:defRPr/>
              </a:pPr>
              <a:t>‹#›</a:t>
            </a:fld>
            <a:endParaRPr lang="en-US"/>
          </a:p>
        </p:txBody>
      </p:sp>
    </p:spTree>
    <p:extLst>
      <p:ext uri="{BB962C8B-B14F-4D97-AF65-F5344CB8AC3E}">
        <p14:creationId xmlns:p14="http://schemas.microsoft.com/office/powerpoint/2010/main" val="253881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F20E6B-DB3A-4DEF-B029-B8985C108670}" type="slidenum">
              <a:rPr lang="ar-SA"/>
              <a:pPr>
                <a:defRPr/>
              </a:pPr>
              <a:t>‹#›</a:t>
            </a:fld>
            <a:endParaRPr lang="en-US"/>
          </a:p>
        </p:txBody>
      </p:sp>
    </p:spTree>
    <p:extLst>
      <p:ext uri="{BB962C8B-B14F-4D97-AF65-F5344CB8AC3E}">
        <p14:creationId xmlns:p14="http://schemas.microsoft.com/office/powerpoint/2010/main" val="248768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F6FACF8E-8FB3-405A-8D41-8761FEB67C2B}" type="slidenum">
              <a:rPr lang="ar-SA"/>
              <a:pPr>
                <a:defRPr/>
              </a:pPr>
              <a:t>‹#›</a:t>
            </a:fld>
            <a:endParaRPr lang="en-US"/>
          </a:p>
        </p:txBody>
      </p:sp>
    </p:spTree>
    <p:extLst>
      <p:ext uri="{BB962C8B-B14F-4D97-AF65-F5344CB8AC3E}">
        <p14:creationId xmlns:p14="http://schemas.microsoft.com/office/powerpoint/2010/main" val="84614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9B9768-D244-4B7A-9CAD-1C3495C241A2}" type="slidenum">
              <a:rPr lang="ar-SA"/>
              <a:pPr>
                <a:defRPr/>
              </a:pPr>
              <a:t>‹#›</a:t>
            </a:fld>
            <a:endParaRPr lang="en-US"/>
          </a:p>
        </p:txBody>
      </p:sp>
    </p:spTree>
    <p:extLst>
      <p:ext uri="{BB962C8B-B14F-4D97-AF65-F5344CB8AC3E}">
        <p14:creationId xmlns:p14="http://schemas.microsoft.com/office/powerpoint/2010/main" val="73312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0C5D747D-A756-4B49-88A5-C51BEA87F734}" type="slidenum">
              <a:rPr lang="ar-SA"/>
              <a:pPr>
                <a:defRPr/>
              </a:pPr>
              <a:t>‹#›</a:t>
            </a:fld>
            <a:endParaRPr lang="en-US"/>
          </a:p>
        </p:txBody>
      </p:sp>
    </p:spTree>
    <p:extLst>
      <p:ext uri="{BB962C8B-B14F-4D97-AF65-F5344CB8AC3E}">
        <p14:creationId xmlns:p14="http://schemas.microsoft.com/office/powerpoint/2010/main" val="317511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A13CA554-F536-4094-8FF5-88C44A73E8AB}" type="slidenum">
              <a:rPr lang="ar-SA"/>
              <a:pPr>
                <a:defRPr/>
              </a:pPr>
              <a:t>‹#›</a:t>
            </a:fld>
            <a:endParaRPr lang="en-US"/>
          </a:p>
        </p:txBody>
      </p:sp>
    </p:spTree>
    <p:extLst>
      <p:ext uri="{BB962C8B-B14F-4D97-AF65-F5344CB8AC3E}">
        <p14:creationId xmlns:p14="http://schemas.microsoft.com/office/powerpoint/2010/main" val="296460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9E9D5F-45B9-47D3-BFCE-0ACC3AD1FC7D}" type="slidenum">
              <a:rPr lang="ar-SA"/>
              <a:pPr>
                <a:defRPr/>
              </a:pPr>
              <a:t>‹#›</a:t>
            </a:fld>
            <a:endParaRPr lang="en-US"/>
          </a:p>
        </p:txBody>
      </p:sp>
    </p:spTree>
    <p:extLst>
      <p:ext uri="{BB962C8B-B14F-4D97-AF65-F5344CB8AC3E}">
        <p14:creationId xmlns:p14="http://schemas.microsoft.com/office/powerpoint/2010/main" val="2964954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76C4B0-B613-4879-A52B-C880AB328D3F}" type="slidenum">
              <a:rPr lang="ar-SA"/>
              <a:pPr>
                <a:defRPr/>
              </a:pPr>
              <a:t>‹#›</a:t>
            </a:fld>
            <a:endParaRPr lang="en-US"/>
          </a:p>
        </p:txBody>
      </p:sp>
    </p:spTree>
    <p:extLst>
      <p:ext uri="{BB962C8B-B14F-4D97-AF65-F5344CB8AC3E}">
        <p14:creationId xmlns:p14="http://schemas.microsoft.com/office/powerpoint/2010/main" val="200616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4D88A36C-F7BB-4D25-B6F8-A7F6A32B95DE}" type="slidenum">
              <a:rPr lang="ar-SA"/>
              <a:pPr>
                <a:defRPr/>
              </a:pPr>
              <a:t>‹#›</a:t>
            </a:fld>
            <a:endParaRPr lang="en-US"/>
          </a:p>
        </p:txBody>
      </p:sp>
    </p:spTree>
    <p:extLst>
      <p:ext uri="{BB962C8B-B14F-4D97-AF65-F5344CB8AC3E}">
        <p14:creationId xmlns:p14="http://schemas.microsoft.com/office/powerpoint/2010/main" val="362241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5274D17-39CD-417D-9138-175891395B3E}" type="slidenum">
              <a:rPr lang="ar-SA"/>
              <a:pPr>
                <a:defRPr/>
              </a:pPr>
              <a:t>‹#›</a:t>
            </a:fld>
            <a:endParaRPr lang="en-US"/>
          </a:p>
        </p:txBody>
      </p:sp>
    </p:spTree>
    <p:extLst>
      <p:ext uri="{BB962C8B-B14F-4D97-AF65-F5344CB8AC3E}">
        <p14:creationId xmlns:p14="http://schemas.microsoft.com/office/powerpoint/2010/main" val="390388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a:defRPr/>
            </a:pPr>
            <a:fld id="{D1272912-70FA-4E0E-A012-24E83AB3478A}"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4005" r:id="rId1"/>
    <p:sldLayoutId id="2147483997" r:id="rId2"/>
    <p:sldLayoutId id="2147484006" r:id="rId3"/>
    <p:sldLayoutId id="2147483998" r:id="rId4"/>
    <p:sldLayoutId id="2147483999" r:id="rId5"/>
    <p:sldLayoutId id="2147484000" r:id="rId6"/>
    <p:sldLayoutId id="2147484001" r:id="rId7"/>
    <p:sldLayoutId id="2147484002" r:id="rId8"/>
    <p:sldLayoutId id="2147484007" r:id="rId9"/>
    <p:sldLayoutId id="2147484003" r:id="rId10"/>
    <p:sldLayoutId id="2147484004" r:id="rId11"/>
  </p:sldLayoutIdLst>
  <p:hf sldNum="0" hdr="0" ft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cs typeface="Arial" charset="0"/>
        </a:defRPr>
      </a:lvl2pPr>
      <a:lvl3pPr algn="l" rtl="0" eaLnBrk="0" fontAlgn="base" hangingPunct="0">
        <a:spcBef>
          <a:spcPct val="0"/>
        </a:spcBef>
        <a:spcAft>
          <a:spcPct val="0"/>
        </a:spcAft>
        <a:defRPr sz="3000">
          <a:solidFill>
            <a:schemeClr val="tx1"/>
          </a:solidFill>
          <a:latin typeface="Arial Narrow" pitchFamily="34" charset="0"/>
          <a:cs typeface="Arial" charset="0"/>
        </a:defRPr>
      </a:lvl3pPr>
      <a:lvl4pPr algn="l" rtl="0" eaLnBrk="0" fontAlgn="base" hangingPunct="0">
        <a:spcBef>
          <a:spcPct val="0"/>
        </a:spcBef>
        <a:spcAft>
          <a:spcPct val="0"/>
        </a:spcAft>
        <a:defRPr sz="3000">
          <a:solidFill>
            <a:schemeClr val="tx1"/>
          </a:solidFill>
          <a:latin typeface="Arial Narrow" pitchFamily="34" charset="0"/>
          <a:cs typeface="Arial" charset="0"/>
        </a:defRPr>
      </a:lvl4pPr>
      <a:lvl5pPr algn="l" rtl="0" eaLnBrk="0" fontAlgn="base" hangingPunct="0">
        <a:spcBef>
          <a:spcPct val="0"/>
        </a:spcBef>
        <a:spcAft>
          <a:spcPct val="0"/>
        </a:spcAft>
        <a:defRPr sz="3000">
          <a:solidFill>
            <a:schemeClr val="tx1"/>
          </a:solidFill>
          <a:latin typeface="Arial Narrow" pitchFamily="34" charset="0"/>
          <a:cs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subTitle" idx="1"/>
          </p:nvPr>
        </p:nvSpPr>
        <p:spPr>
          <a:xfrm>
            <a:off x="1219200" y="2133600"/>
            <a:ext cx="6400800" cy="693738"/>
          </a:xfrm>
        </p:spPr>
        <p:txBody>
          <a:bodyPr/>
          <a:lstStyle/>
          <a:p>
            <a:pPr eaLnBrk="1" fontAlgn="auto" hangingPunct="1">
              <a:buFont typeface="Arial" pitchFamily="34" charset="0"/>
              <a:buNone/>
              <a:defRPr/>
            </a:pPr>
            <a:r>
              <a:rPr lang="en-US" sz="3200" b="1" dirty="0"/>
              <a:t>0750099 Pre-Computer Skills </a:t>
            </a:r>
          </a:p>
        </p:txBody>
      </p:sp>
      <p:sp>
        <p:nvSpPr>
          <p:cNvPr id="2050" name="Rectangle 2"/>
          <p:cNvSpPr>
            <a:spLocks noGrp="1" noChangeArrowheads="1"/>
          </p:cNvSpPr>
          <p:nvPr>
            <p:ph type="ctrTitle"/>
          </p:nvPr>
        </p:nvSpPr>
        <p:spPr>
          <a:xfrm>
            <a:off x="685800" y="620713"/>
            <a:ext cx="7772400" cy="912812"/>
          </a:xfrm>
        </p:spPr>
        <p:txBody>
          <a:bodyPr>
            <a:normAutofit fontScale="90000"/>
          </a:bodyPr>
          <a:lstStyle/>
          <a:p>
            <a:pPr eaLnBrk="1" fontAlgn="auto" hangingPunct="1">
              <a:spcAft>
                <a:spcPts val="0"/>
              </a:spcAft>
              <a:defRPr/>
            </a:pPr>
            <a:r>
              <a:rPr lang="en-US" altLang="en-US" sz="4400" b="1" dirty="0" smtClean="0"/>
              <a:t>Computer components, part </a:t>
            </a:r>
            <a:r>
              <a:rPr lang="en-US" altLang="en-US" sz="4400" b="1" dirty="0" err="1" smtClean="0"/>
              <a:t>i</a:t>
            </a:r>
            <a:endParaRPr lang="en-US" altLang="en-US" sz="4400" b="1" dirty="0" smtClean="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365104"/>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0238"/>
            <a:ext cx="7924800" cy="1143000"/>
          </a:xfrm>
        </p:spPr>
        <p:txBody>
          <a:bodyPr/>
          <a:lstStyle/>
          <a:p>
            <a:pPr>
              <a:defRPr/>
            </a:pPr>
            <a:r>
              <a:rPr lang="en-US" sz="4400" b="1" dirty="0" smtClean="0">
                <a:solidFill>
                  <a:srgbClr val="FFC000"/>
                </a:solidFill>
              </a:rPr>
              <a:t>Central processing unit (</a:t>
            </a:r>
            <a:r>
              <a:rPr lang="en-US" sz="4400" b="1" dirty="0" err="1" smtClean="0">
                <a:solidFill>
                  <a:srgbClr val="FFC000"/>
                </a:solidFill>
              </a:rPr>
              <a:t>cpu</a:t>
            </a:r>
            <a:r>
              <a:rPr lang="en-US" sz="4400" b="1" dirty="0" smtClean="0">
                <a:solidFill>
                  <a:srgbClr val="FFC000"/>
                </a:solidFill>
              </a:rPr>
              <a:t>)</a:t>
            </a:r>
            <a:endParaRPr lang="en-US" sz="4400" b="1" dirty="0">
              <a:solidFill>
                <a:srgbClr val="FFC000"/>
              </a:solidFill>
            </a:endParaRPr>
          </a:p>
        </p:txBody>
      </p:sp>
      <p:sp>
        <p:nvSpPr>
          <p:cNvPr id="3" name="Content Placeholder 2"/>
          <p:cNvSpPr>
            <a:spLocks noGrp="1"/>
          </p:cNvSpPr>
          <p:nvPr>
            <p:ph sz="quarter" idx="13"/>
          </p:nvPr>
        </p:nvSpPr>
        <p:spPr>
          <a:xfrm>
            <a:off x="609600" y="2205038"/>
            <a:ext cx="4826000" cy="4032250"/>
          </a:xfrm>
        </p:spPr>
        <p:txBody>
          <a:bodyPr/>
          <a:lstStyle/>
          <a:p>
            <a:pPr>
              <a:defRPr/>
            </a:pPr>
            <a:r>
              <a:rPr lang="en-US" sz="3200" b="1" dirty="0" smtClean="0"/>
              <a:t>Brain of the Computer</a:t>
            </a:r>
          </a:p>
          <a:p>
            <a:pPr>
              <a:defRPr/>
            </a:pPr>
            <a:r>
              <a:rPr lang="en-US" sz="3200" b="1" dirty="0" smtClean="0"/>
              <a:t>Interpret (translate) and </a:t>
            </a:r>
          </a:p>
          <a:p>
            <a:pPr marL="0" indent="0">
              <a:buFont typeface="Arial" charset="0"/>
              <a:buNone/>
              <a:defRPr/>
            </a:pPr>
            <a:r>
              <a:rPr lang="en-US" sz="3200" b="1" dirty="0" smtClean="0"/>
              <a:t>    Executes Instructions</a:t>
            </a:r>
          </a:p>
          <a:p>
            <a:pPr>
              <a:defRPr/>
            </a:pPr>
            <a:r>
              <a:rPr lang="en-US" sz="3200" b="1" dirty="0" smtClean="0"/>
              <a:t>MHz (Megahertz) or GHz (Gigahertz)</a:t>
            </a:r>
          </a:p>
          <a:p>
            <a:pPr>
              <a:defRPr/>
            </a:pP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320800"/>
            <a:ext cx="3060700" cy="2181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7575"/>
            <a:ext cx="7924800" cy="1143000"/>
          </a:xfrm>
        </p:spPr>
        <p:txBody>
          <a:bodyPr/>
          <a:lstStyle/>
          <a:p>
            <a:pPr>
              <a:defRPr/>
            </a:pPr>
            <a:r>
              <a:rPr lang="en-US" sz="4400" b="1" dirty="0" smtClean="0">
                <a:solidFill>
                  <a:srgbClr val="FFC000"/>
                </a:solidFill>
              </a:rPr>
              <a:t>Central processing unit (</a:t>
            </a:r>
            <a:r>
              <a:rPr lang="en-US" sz="4400" b="1" dirty="0" err="1" smtClean="0">
                <a:solidFill>
                  <a:srgbClr val="FFC000"/>
                </a:solidFill>
              </a:rPr>
              <a:t>cpu</a:t>
            </a:r>
            <a:r>
              <a:rPr lang="en-US" sz="4400" b="1" dirty="0" smtClean="0">
                <a:solidFill>
                  <a:srgbClr val="FFC000"/>
                </a:solidFill>
              </a:rPr>
              <a:t>)</a:t>
            </a:r>
            <a:endParaRPr lang="en-US" sz="4400" b="1" dirty="0">
              <a:solidFill>
                <a:srgbClr val="FFC000"/>
              </a:solidFill>
            </a:endParaRPr>
          </a:p>
        </p:txBody>
      </p:sp>
      <p:sp>
        <p:nvSpPr>
          <p:cNvPr id="3" name="Content Placeholder 2"/>
          <p:cNvSpPr>
            <a:spLocks noGrp="1"/>
          </p:cNvSpPr>
          <p:nvPr>
            <p:ph sz="quarter" idx="13"/>
          </p:nvPr>
        </p:nvSpPr>
        <p:spPr>
          <a:xfrm>
            <a:off x="609600" y="2205038"/>
            <a:ext cx="7058025" cy="4032250"/>
          </a:xfrm>
        </p:spPr>
        <p:txBody>
          <a:bodyPr/>
          <a:lstStyle/>
          <a:p>
            <a:pPr marL="0" indent="0">
              <a:buFont typeface="Arial" charset="0"/>
              <a:buNone/>
              <a:defRPr/>
            </a:pPr>
            <a:endParaRPr lang="en-US" sz="3200" b="1" dirty="0" smtClean="0"/>
          </a:p>
          <a:p>
            <a:pPr marL="0" indent="0">
              <a:buFont typeface="Arial" charset="0"/>
              <a:buNone/>
              <a:defRPr/>
            </a:pPr>
            <a:r>
              <a:rPr lang="en-US" sz="3200" b="1" dirty="0" smtClean="0"/>
              <a:t>Intel</a:t>
            </a:r>
          </a:p>
          <a:p>
            <a:pPr marL="0" indent="0">
              <a:buFont typeface="Arial" charset="0"/>
              <a:buNone/>
              <a:defRPr/>
            </a:pPr>
            <a:endParaRPr lang="en-US" sz="3200" b="1" dirty="0" smtClean="0"/>
          </a:p>
          <a:p>
            <a:pPr marL="0" indent="0">
              <a:buFont typeface="Arial" charset="0"/>
              <a:buNone/>
              <a:defRPr/>
            </a:pPr>
            <a:r>
              <a:rPr lang="en-US" sz="3200" b="1" dirty="0" smtClean="0"/>
              <a:t>                        AMD</a:t>
            </a:r>
          </a:p>
          <a:p>
            <a:pPr marL="0" indent="0">
              <a:buFont typeface="Arial" charset="0"/>
              <a:buNone/>
              <a:defRPr/>
            </a:pPr>
            <a:r>
              <a:rPr lang="en-US" sz="3200" b="1" dirty="0" smtClean="0"/>
              <a:t>			                         IBM</a:t>
            </a:r>
          </a:p>
          <a:p>
            <a:pPr marL="0" indent="0">
              <a:buFont typeface="Arial" charset="0"/>
              <a:buNone/>
              <a:defRPr/>
            </a:pPr>
            <a:endParaRPr lang="en-US" sz="3200" b="1" dirty="0" smtClean="0"/>
          </a:p>
          <a:p>
            <a:pPr>
              <a:defRPr/>
            </a:pPr>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024063"/>
            <a:ext cx="18034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355975"/>
            <a:ext cx="17938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3050" y="4365625"/>
            <a:ext cx="16938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260350"/>
            <a:ext cx="21367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par>
                          <p:cTn id="59" fill="hold" nodeType="afterGroup">
                            <p:stCondLst>
                              <p:cond delay="0"/>
                            </p:stCondLst>
                            <p:childTnLst>
                              <p:par>
                                <p:cTn id="60" presetID="53" presetClass="entr" presetSubtype="16"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par>
                                <p:cTn id="65" presetID="42" presetClass="path" presetSubtype="0" accel="50000" decel="50000" fill="hold" nodeType="withEffect">
                                  <p:stCondLst>
                                    <p:cond delay="0"/>
                                  </p:stCondLst>
                                  <p:childTnLst>
                                    <p:animMotion origin="layout" path="M 2.5E-6 -3.33333E-6 L -0.36094 0.3382 " pathEditMode="relative" rAng="0" ptsTypes="AA">
                                      <p:cBhvr>
                                        <p:cTn id="66" dur="2000" fill="hold"/>
                                        <p:tgtEl>
                                          <p:spTgt spid="4"/>
                                        </p:tgtEl>
                                        <p:attrNameLst>
                                          <p:attrName>ppt_x</p:attrName>
                                          <p:attrName>ppt_y</p:attrName>
                                        </p:attrNameLst>
                                      </p:cBhvr>
                                      <p:rCtr x="-18056" y="16898"/>
                                    </p:animMotion>
                                  </p:childTnLst>
                                </p:cTn>
                              </p:par>
                            </p:childTnLst>
                          </p:cTn>
                        </p:par>
                        <p:par>
                          <p:cTn id="67" fill="hold" nodeType="afterGroup">
                            <p:stCondLst>
                              <p:cond delay="2000"/>
                            </p:stCondLst>
                            <p:childTnLst>
                              <p:par>
                                <p:cTn id="68" presetID="6" presetClass="emph" presetSubtype="0" fill="hold" nodeType="afterEffect">
                                  <p:stCondLst>
                                    <p:cond delay="0"/>
                                  </p:stCondLst>
                                  <p:childTnLst>
                                    <p:animScale>
                                      <p:cBhvr>
                                        <p:cTn id="6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err="1" smtClean="0">
                <a:solidFill>
                  <a:srgbClr val="FFC000"/>
                </a:solidFill>
              </a:rPr>
              <a:t>Cpu</a:t>
            </a:r>
            <a:r>
              <a:rPr lang="en-US" sz="4400" b="1" dirty="0" smtClean="0">
                <a:solidFill>
                  <a:srgbClr val="FFC000"/>
                </a:solidFill>
              </a:rPr>
              <a:t> parts</a:t>
            </a:r>
            <a:endParaRPr lang="en-US" sz="4400" b="1" dirty="0">
              <a:solidFill>
                <a:srgbClr val="FFC000"/>
              </a:solidFill>
            </a:endParaRP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409700" y="2243138"/>
            <a:ext cx="6324600" cy="2828925"/>
          </a:xfrm>
          <a:ln>
            <a:solidFill>
              <a:srgbClr val="FF0000"/>
            </a:solidFill>
            <a:miter lim="800000"/>
            <a:headEnd/>
            <a:tailEnd/>
          </a:ln>
        </p:spPr>
      </p:pic>
      <p:cxnSp>
        <p:nvCxnSpPr>
          <p:cNvPr id="10" name="Straight Arrow Connector 9"/>
          <p:cNvCxnSpPr/>
          <p:nvPr/>
        </p:nvCxnSpPr>
        <p:spPr>
          <a:xfrm flipV="1">
            <a:off x="3708400" y="3284538"/>
            <a:ext cx="0" cy="2889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932363" y="3284538"/>
            <a:ext cx="0" cy="2889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95738" y="3284538"/>
            <a:ext cx="0" cy="2889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219700" y="3303588"/>
            <a:ext cx="0" cy="2873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27538" y="3789363"/>
            <a:ext cx="28892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27538" y="4076700"/>
            <a:ext cx="28892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2771775" y="3644900"/>
            <a:ext cx="287338"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ight Arrow 24"/>
          <p:cNvSpPr/>
          <p:nvPr/>
        </p:nvSpPr>
        <p:spPr>
          <a:xfrm>
            <a:off x="6084888" y="3590925"/>
            <a:ext cx="287337" cy="198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6" name="TextBox 25"/>
          <p:cNvSpPr txBox="1">
            <a:spLocks noChangeArrowheads="1"/>
          </p:cNvSpPr>
          <p:nvPr/>
        </p:nvSpPr>
        <p:spPr bwMode="auto">
          <a:xfrm>
            <a:off x="3995738" y="25654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r" rtl="1" eaLnBrk="1" hangingPunct="1">
              <a:spcBef>
                <a:spcPct val="0"/>
              </a:spcBef>
              <a:spcAft>
                <a:spcPct val="0"/>
              </a:spcAft>
              <a:buClrTx/>
              <a:buFontTx/>
              <a:buNone/>
            </a:pPr>
            <a:endParaRPr lang="en-US" altLang="en-US" sz="1800">
              <a:latin typeface="Arial" charset="0"/>
            </a:endParaRPr>
          </a:p>
        </p:txBody>
      </p:sp>
      <p:sp>
        <p:nvSpPr>
          <p:cNvPr id="27" name="TextBox 26"/>
          <p:cNvSpPr txBox="1">
            <a:spLocks noChangeArrowheads="1"/>
          </p:cNvSpPr>
          <p:nvPr/>
        </p:nvSpPr>
        <p:spPr bwMode="auto">
          <a:xfrm>
            <a:off x="3708400" y="2349500"/>
            <a:ext cx="160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lgn="ctr" rtl="1" eaLnBrk="1" hangingPunct="1">
              <a:spcBef>
                <a:spcPct val="0"/>
              </a:spcBef>
              <a:spcAft>
                <a:spcPct val="0"/>
              </a:spcAft>
              <a:buClrTx/>
              <a:buFontTx/>
              <a:buNone/>
            </a:pPr>
            <a:r>
              <a:rPr lang="en-US" altLang="en-US" sz="1800" b="1">
                <a:solidFill>
                  <a:schemeClr val="bg1"/>
                </a:solidFill>
                <a:latin typeface="Arial" charset="0"/>
              </a:rPr>
              <a:t>CPU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nodeType="afterGroup">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3" presetClass="entr" presetSubtype="16"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mph" presetSubtype="0" repeatCount="indefinite" nodeType="clickEffect">
                                  <p:stCondLst>
                                    <p:cond delay="0"/>
                                  </p:stCondLst>
                                  <p:endCondLst>
                                    <p:cond evt="onNext" delay="0">
                                      <p:tgtEl>
                                        <p:sldTgt/>
                                      </p:tgtEl>
                                    </p:cond>
                                  </p:endCondLst>
                                  <p:childTnLst>
                                    <p:animEffect transition="out" filter="fade">
                                      <p:cBhvr>
                                        <p:cTn id="60" dur="1000" tmFilter="0, 0; .2, .5; .8, .5; 1, 0"/>
                                        <p:tgtEl>
                                          <p:spTgt spid="15"/>
                                        </p:tgtEl>
                                      </p:cBhvr>
                                    </p:animEffect>
                                    <p:animScale>
                                      <p:cBhvr>
                                        <p:cTn id="61" dur="500" autoRev="1" fill="hold"/>
                                        <p:tgtEl>
                                          <p:spTgt spid="15"/>
                                        </p:tgtEl>
                                      </p:cBhvr>
                                      <p:by x="105000" y="105000"/>
                                    </p:animScale>
                                  </p:childTnLst>
                                </p:cTn>
                              </p:par>
                              <p:par>
                                <p:cTn id="62" presetID="26" presetClass="emph" presetSubtype="0" repeatCount="indefinite" nodeType="withEffect">
                                  <p:stCondLst>
                                    <p:cond delay="0"/>
                                  </p:stCondLst>
                                  <p:endCondLst>
                                    <p:cond evt="onNext" delay="0">
                                      <p:tgtEl>
                                        <p:sldTgt/>
                                      </p:tgtEl>
                                    </p:cond>
                                  </p:endCondLst>
                                  <p:childTnLst>
                                    <p:animEffect transition="out" filter="fade">
                                      <p:cBhvr>
                                        <p:cTn id="63" dur="1000" tmFilter="0, 0; .2, .5; .8, .5; 1, 0"/>
                                        <p:tgtEl>
                                          <p:spTgt spid="12"/>
                                        </p:tgtEl>
                                      </p:cBhvr>
                                    </p:animEffect>
                                    <p:animScale>
                                      <p:cBhvr>
                                        <p:cTn id="64" dur="500" autoRev="1" fill="hold"/>
                                        <p:tgtEl>
                                          <p:spTgt spid="12"/>
                                        </p:tgtEl>
                                      </p:cBhvr>
                                      <p:by x="105000" y="105000"/>
                                    </p:animScale>
                                  </p:childTnLst>
                                </p:cTn>
                              </p:par>
                              <p:par>
                                <p:cTn id="65" presetID="26" presetClass="emph" presetSubtype="0" repeatCount="indefinite" nodeType="withEffect">
                                  <p:stCondLst>
                                    <p:cond delay="0"/>
                                  </p:stCondLst>
                                  <p:endCondLst>
                                    <p:cond evt="onNext" delay="0">
                                      <p:tgtEl>
                                        <p:sldTgt/>
                                      </p:tgtEl>
                                    </p:cond>
                                  </p:endCondLst>
                                  <p:childTnLst>
                                    <p:animEffect transition="out" filter="fade">
                                      <p:cBhvr>
                                        <p:cTn id="66" dur="1000" tmFilter="0, 0; .2, .5; .8, .5; 1, 0"/>
                                        <p:tgtEl>
                                          <p:spTgt spid="21"/>
                                        </p:tgtEl>
                                      </p:cBhvr>
                                    </p:animEffect>
                                    <p:animScale>
                                      <p:cBhvr>
                                        <p:cTn id="67" dur="500" autoRev="1" fill="hold"/>
                                        <p:tgtEl>
                                          <p:spTgt spid="21"/>
                                        </p:tgtEl>
                                      </p:cBhvr>
                                      <p:by x="105000" y="105000"/>
                                    </p:animScale>
                                  </p:childTnLst>
                                </p:cTn>
                              </p:par>
                              <p:par>
                                <p:cTn id="68" presetID="26" presetClass="emph" presetSubtype="0" repeatCount="indefinite" nodeType="withEffect">
                                  <p:stCondLst>
                                    <p:cond delay="0"/>
                                  </p:stCondLst>
                                  <p:endCondLst>
                                    <p:cond evt="onNext" delay="0">
                                      <p:tgtEl>
                                        <p:sldTgt/>
                                      </p:tgtEl>
                                    </p:cond>
                                  </p:endCondLst>
                                  <p:childTnLst>
                                    <p:animEffect transition="out" filter="fade">
                                      <p:cBhvr>
                                        <p:cTn id="69" dur="1000" tmFilter="0, 0; .2, .5; .8, .5; 1, 0"/>
                                        <p:tgtEl>
                                          <p:spTgt spid="17"/>
                                        </p:tgtEl>
                                      </p:cBhvr>
                                    </p:animEffect>
                                    <p:animScale>
                                      <p:cBhvr>
                                        <p:cTn id="70" dur="500" autoRev="1" fill="hold"/>
                                        <p:tgtEl>
                                          <p:spTgt spid="17"/>
                                        </p:tgtEl>
                                      </p:cBhvr>
                                      <p:by x="105000" y="105000"/>
                                    </p:animScale>
                                  </p:childTnLst>
                                </p:cTn>
                              </p:par>
                              <p:par>
                                <p:cTn id="71" presetID="26" presetClass="emph" presetSubtype="0" repeatCount="indefinite" nodeType="withEffect">
                                  <p:stCondLst>
                                    <p:cond delay="0"/>
                                  </p:stCondLst>
                                  <p:endCondLst>
                                    <p:cond evt="onNext" delay="0">
                                      <p:tgtEl>
                                        <p:sldTgt/>
                                      </p:tgtEl>
                                    </p:cond>
                                  </p:endCondLst>
                                  <p:childTnLst>
                                    <p:animEffect transition="out" filter="fade">
                                      <p:cBhvr>
                                        <p:cTn id="72" dur="1000" tmFilter="0, 0; .2, .5; .8, .5; 1, 0"/>
                                        <p:tgtEl>
                                          <p:spTgt spid="14"/>
                                        </p:tgtEl>
                                      </p:cBhvr>
                                    </p:animEffect>
                                    <p:animScale>
                                      <p:cBhvr>
                                        <p:cTn id="73" dur="500" autoRev="1" fill="hold"/>
                                        <p:tgtEl>
                                          <p:spTgt spid="14"/>
                                        </p:tgtEl>
                                      </p:cBhvr>
                                      <p:by x="105000" y="105000"/>
                                    </p:animScale>
                                  </p:childTnLst>
                                </p:cTn>
                              </p:par>
                              <p:par>
                                <p:cTn id="74" presetID="26" presetClass="emph" presetSubtype="0" repeatCount="indefinite" nodeType="withEffect">
                                  <p:stCondLst>
                                    <p:cond delay="0"/>
                                  </p:stCondLst>
                                  <p:endCondLst>
                                    <p:cond evt="onNext" delay="0">
                                      <p:tgtEl>
                                        <p:sldTgt/>
                                      </p:tgtEl>
                                    </p:cond>
                                  </p:endCondLst>
                                  <p:childTnLst>
                                    <p:animEffect transition="out" filter="fade">
                                      <p:cBhvr>
                                        <p:cTn id="75" dur="1000" tmFilter="0, 0; .2, .5; .8, .5; 1, 0"/>
                                        <p:tgtEl>
                                          <p:spTgt spid="10"/>
                                        </p:tgtEl>
                                      </p:cBhvr>
                                    </p:animEffect>
                                    <p:animScale>
                                      <p:cBhvr>
                                        <p:cTn id="76" dur="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CPU parts</a:t>
            </a:r>
            <a:endParaRPr lang="en-US" sz="4400" b="1" dirty="0">
              <a:solidFill>
                <a:srgbClr val="FFC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22438"/>
            <a:ext cx="18002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84300"/>
            <a:ext cx="41767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908175" y="2349500"/>
            <a:ext cx="4176713"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eaLnBrk="1" hangingPunct="1">
              <a:spcBef>
                <a:spcPct val="0"/>
              </a:spcBef>
              <a:spcAft>
                <a:spcPct val="0"/>
              </a:spcAft>
              <a:buClrTx/>
              <a:buFontTx/>
              <a:buNone/>
            </a:pPr>
            <a:r>
              <a:rPr lang="en-US" altLang="en-US" sz="2500" b="1">
                <a:latin typeface="Arial" charset="0"/>
              </a:rPr>
              <a:t>Arithmetic Operations </a:t>
            </a:r>
          </a:p>
          <a:p>
            <a:pPr eaLnBrk="1" hangingPunct="1">
              <a:spcBef>
                <a:spcPct val="0"/>
              </a:spcBef>
              <a:spcAft>
                <a:spcPct val="0"/>
              </a:spcAft>
              <a:buClrTx/>
              <a:buFontTx/>
              <a:buNone/>
            </a:pPr>
            <a:r>
              <a:rPr lang="en-US" altLang="en-US" sz="2500" b="1">
                <a:latin typeface="Arial" charset="0"/>
              </a:rPr>
              <a:t>(+, -, *, /)</a:t>
            </a:r>
          </a:p>
          <a:p>
            <a:pPr eaLnBrk="1" hangingPunct="1">
              <a:spcBef>
                <a:spcPct val="0"/>
              </a:spcBef>
              <a:spcAft>
                <a:spcPct val="0"/>
              </a:spcAft>
              <a:buClrTx/>
              <a:buFontTx/>
              <a:buNone/>
            </a:pPr>
            <a:endParaRPr lang="en-US" altLang="en-US" sz="2500" b="1">
              <a:latin typeface="Arial" charset="0"/>
            </a:endParaRPr>
          </a:p>
          <a:p>
            <a:pPr eaLnBrk="1" hangingPunct="1">
              <a:spcBef>
                <a:spcPct val="0"/>
              </a:spcBef>
              <a:spcAft>
                <a:spcPct val="0"/>
              </a:spcAft>
              <a:buClrTx/>
              <a:buFontTx/>
              <a:buNone/>
            </a:pPr>
            <a:r>
              <a:rPr lang="en-US" altLang="en-US" sz="2500" b="1">
                <a:latin typeface="Arial" charset="0"/>
              </a:rPr>
              <a:t>Logical Operations (&gt;, &lt;, =, &lt;=, &gt;=, &lt;&gt;)</a:t>
            </a:r>
          </a:p>
        </p:txBody>
      </p:sp>
      <p:sp>
        <p:nvSpPr>
          <p:cNvPr id="8" name="TextBox 7"/>
          <p:cNvSpPr txBox="1">
            <a:spLocks noChangeArrowheads="1"/>
          </p:cNvSpPr>
          <p:nvPr/>
        </p:nvSpPr>
        <p:spPr bwMode="auto">
          <a:xfrm>
            <a:off x="3708400" y="1052513"/>
            <a:ext cx="48958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eaLnBrk="1" hangingPunct="1">
              <a:spcBef>
                <a:spcPct val="0"/>
              </a:spcBef>
              <a:spcAft>
                <a:spcPct val="0"/>
              </a:spcAft>
              <a:buClrTx/>
              <a:buFontTx/>
              <a:buNone/>
            </a:pPr>
            <a:r>
              <a:rPr lang="en-US" altLang="en-US" sz="2500" b="1">
                <a:latin typeface="Arial" charset="0"/>
              </a:rPr>
              <a:t>Directs Programs’ Instructions</a:t>
            </a:r>
          </a:p>
          <a:p>
            <a:pPr eaLnBrk="1" hangingPunct="1">
              <a:spcBef>
                <a:spcPct val="0"/>
              </a:spcBef>
              <a:spcAft>
                <a:spcPct val="0"/>
              </a:spcAft>
              <a:buClrTx/>
              <a:buFontTx/>
              <a:buNone/>
            </a:pPr>
            <a:endParaRPr lang="en-US" altLang="en-US" sz="2500" b="1">
              <a:latin typeface="Arial" charset="0"/>
            </a:endParaRPr>
          </a:p>
          <a:p>
            <a:pPr eaLnBrk="1" hangingPunct="1">
              <a:spcBef>
                <a:spcPct val="0"/>
              </a:spcBef>
              <a:spcAft>
                <a:spcPct val="0"/>
              </a:spcAft>
              <a:buClrTx/>
              <a:buFontTx/>
              <a:buNone/>
            </a:pPr>
            <a:r>
              <a:rPr lang="en-US" altLang="en-US" sz="2500" b="1">
                <a:latin typeface="Arial" charset="0"/>
              </a:rPr>
              <a:t>Directs Electronic Signals</a:t>
            </a:r>
          </a:p>
        </p:txBody>
      </p:sp>
      <p:sp>
        <p:nvSpPr>
          <p:cNvPr id="9" name="TextBox 8"/>
          <p:cNvSpPr txBox="1">
            <a:spLocks noChangeArrowheads="1"/>
          </p:cNvSpPr>
          <p:nvPr/>
        </p:nvSpPr>
        <p:spPr bwMode="auto">
          <a:xfrm>
            <a:off x="6948488" y="3213100"/>
            <a:ext cx="208756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eaLnBrk="1" hangingPunct="1">
              <a:spcBef>
                <a:spcPct val="0"/>
              </a:spcBef>
              <a:spcAft>
                <a:spcPct val="0"/>
              </a:spcAft>
              <a:buClrTx/>
              <a:buFontTx/>
              <a:buNone/>
            </a:pPr>
            <a:r>
              <a:rPr lang="en-US" altLang="en-US" sz="2500" b="1">
                <a:latin typeface="Arial" charset="0"/>
              </a:rPr>
              <a:t>Memory</a:t>
            </a:r>
          </a:p>
          <a:p>
            <a:pPr eaLnBrk="1" hangingPunct="1">
              <a:spcBef>
                <a:spcPct val="0"/>
              </a:spcBef>
              <a:spcAft>
                <a:spcPct val="0"/>
              </a:spcAft>
              <a:buClrTx/>
              <a:buFontTx/>
              <a:buNone/>
            </a:pPr>
            <a:endParaRPr lang="en-US" altLang="en-US" sz="2500" b="1">
              <a:latin typeface="Arial" charset="0"/>
            </a:endParaRPr>
          </a:p>
          <a:p>
            <a:pPr eaLnBrk="1" hangingPunct="1">
              <a:spcBef>
                <a:spcPct val="0"/>
              </a:spcBef>
              <a:spcAft>
                <a:spcPct val="0"/>
              </a:spcAft>
              <a:buClrTx/>
              <a:buFontTx/>
              <a:buNone/>
            </a:pPr>
            <a:r>
              <a:rPr lang="en-US" altLang="en-US" sz="2500" b="1">
                <a:latin typeface="Arial" charset="0"/>
              </a:rPr>
              <a:t>ALU Data</a:t>
            </a:r>
          </a:p>
          <a:p>
            <a:pPr eaLnBrk="1" hangingPunct="1">
              <a:spcBef>
                <a:spcPct val="0"/>
              </a:spcBef>
              <a:spcAft>
                <a:spcPct val="0"/>
              </a:spcAft>
              <a:buClrTx/>
              <a:buFontTx/>
              <a:buNone/>
            </a:pPr>
            <a:endParaRPr lang="en-US" altLang="en-US" sz="2500" b="1">
              <a:latin typeface="Arial" charset="0"/>
            </a:endParaRPr>
          </a:p>
          <a:p>
            <a:pPr eaLnBrk="1" hangingPunct="1">
              <a:spcBef>
                <a:spcPct val="0"/>
              </a:spcBef>
              <a:spcAft>
                <a:spcPct val="0"/>
              </a:spcAft>
              <a:buClrTx/>
              <a:buFontTx/>
              <a:buNone/>
            </a:pPr>
            <a:r>
              <a:rPr lang="en-US" altLang="en-US" sz="2500" b="1">
                <a:latin typeface="Arial" charset="0"/>
              </a:rPr>
              <a:t>Program Instructions</a:t>
            </a:r>
          </a:p>
        </p:txBody>
      </p:sp>
      <p:cxnSp>
        <p:nvCxnSpPr>
          <p:cNvPr id="10" name="Straight Arrow Connector 9"/>
          <p:cNvCxnSpPr/>
          <p:nvPr/>
        </p:nvCxnSpPr>
        <p:spPr>
          <a:xfrm flipV="1">
            <a:off x="2987675" y="2636838"/>
            <a:ext cx="0" cy="504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92725" y="2636838"/>
            <a:ext cx="0" cy="504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6600" y="2636838"/>
            <a:ext cx="0" cy="5048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80063" y="2654300"/>
            <a:ext cx="0" cy="4873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24300" y="3789363"/>
            <a:ext cx="79216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924300" y="4076700"/>
            <a:ext cx="79216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179388" y="3644900"/>
            <a:ext cx="23764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lgn="l" rtl="0" eaLnBrk="0"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eaLnBrk="1" hangingPunct="1">
              <a:spcBef>
                <a:spcPct val="0"/>
              </a:spcBef>
              <a:spcAft>
                <a:spcPct val="0"/>
              </a:spcAft>
              <a:buClrTx/>
              <a:buFontTx/>
              <a:buNone/>
            </a:pPr>
            <a:r>
              <a:rPr lang="en-US" altLang="en-US" sz="2500">
                <a:latin typeface="Arial" charset="0"/>
              </a:rPr>
              <a:t>Buses</a:t>
            </a:r>
          </a:p>
          <a:p>
            <a:pPr eaLnBrk="1" hangingPunct="1">
              <a:spcBef>
                <a:spcPct val="0"/>
              </a:spcBef>
              <a:spcAft>
                <a:spcPct val="0"/>
              </a:spcAft>
              <a:buClrTx/>
              <a:buFontTx/>
              <a:buNone/>
            </a:pPr>
            <a:endParaRPr lang="en-US" altLang="en-US" sz="2500">
              <a:latin typeface="Arial" charset="0"/>
            </a:endParaRPr>
          </a:p>
          <a:p>
            <a:pPr eaLnBrk="1" hangingPunct="1">
              <a:spcBef>
                <a:spcPct val="0"/>
              </a:spcBef>
              <a:spcAft>
                <a:spcPct val="0"/>
              </a:spcAft>
              <a:buClrTx/>
              <a:buFontTx/>
              <a:buNone/>
            </a:pPr>
            <a:r>
              <a:rPr lang="en-US" altLang="en-US" sz="2500">
                <a:latin typeface="Arial" charset="0"/>
              </a:rPr>
              <a:t>Wires</a:t>
            </a:r>
          </a:p>
          <a:p>
            <a:pPr eaLnBrk="1" hangingPunct="1">
              <a:spcBef>
                <a:spcPct val="0"/>
              </a:spcBef>
              <a:spcAft>
                <a:spcPct val="0"/>
              </a:spcAft>
              <a:buClrTx/>
              <a:buFontTx/>
              <a:buNone/>
            </a:pPr>
            <a:endParaRPr lang="en-US" altLang="en-US" sz="2500">
              <a:latin typeface="Arial" charset="0"/>
            </a:endParaRPr>
          </a:p>
          <a:p>
            <a:pPr eaLnBrk="1" hangingPunct="1">
              <a:spcBef>
                <a:spcPct val="0"/>
              </a:spcBef>
              <a:spcAft>
                <a:spcPct val="0"/>
              </a:spcAft>
              <a:buClrTx/>
              <a:buFontTx/>
              <a:buNone/>
            </a:pPr>
            <a:r>
              <a:rPr lang="en-US" altLang="en-US" sz="2500">
                <a:latin typeface="Arial" charset="0"/>
              </a:rPr>
              <a:t>Transmits Data 	</a:t>
            </a:r>
          </a:p>
          <a:p>
            <a:pPr eaLnBrk="1" hangingPunct="1">
              <a:spcBef>
                <a:spcPct val="0"/>
              </a:spcBef>
              <a:spcAft>
                <a:spcPct val="0"/>
              </a:spcAft>
              <a:buClrTx/>
              <a:buFontTx/>
              <a:buNone/>
            </a:pPr>
            <a:endParaRPr lang="en-US" altLang="en-US" sz="1800">
              <a:latin typeface="Arial" charset="0"/>
            </a:endParaRP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360738"/>
            <a:ext cx="13874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61238" y="3360738"/>
            <a:ext cx="13874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ight Arrow 31"/>
          <p:cNvSpPr/>
          <p:nvPr/>
        </p:nvSpPr>
        <p:spPr>
          <a:xfrm>
            <a:off x="1692275" y="3554413"/>
            <a:ext cx="287338"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ight Arrow 32"/>
          <p:cNvSpPr/>
          <p:nvPr/>
        </p:nvSpPr>
        <p:spPr>
          <a:xfrm>
            <a:off x="6948488" y="3500438"/>
            <a:ext cx="287337" cy="198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29413" y="620713"/>
            <a:ext cx="18002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16"/>
          <p:cNvSpPr>
            <a:spLocks noGrp="1"/>
          </p:cNvSpPr>
          <p:nvPr>
            <p:ph sz="quarter" idx="13"/>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p:cTn id="26"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hidden"/>
                                      </p:to>
                                    </p:set>
                                  </p:childTnLst>
                                </p:cTn>
                              </p:par>
                            </p:childTnLst>
                          </p:cTn>
                        </p:par>
                        <p:par>
                          <p:cTn id="37" fill="hold" nodeType="afterGroup">
                            <p:stCondLst>
                              <p:cond delay="0"/>
                            </p:stCondLst>
                            <p:childTnLst>
                              <p:par>
                                <p:cTn id="38" presetID="42" presetClass="path" presetSubtype="0" accel="50000" decel="50000" fill="hold" nodeType="afterEffect">
                                  <p:stCondLst>
                                    <p:cond delay="0"/>
                                  </p:stCondLst>
                                  <p:childTnLst>
                                    <p:animMotion origin="layout" path="M 5E-6 -2.59259E-6 L -0.25556 0.36227 " pathEditMode="relative" rAng="0" ptsTypes="AA">
                                      <p:cBhvr>
                                        <p:cTn id="39" dur="2000" fill="hold"/>
                                        <p:tgtEl>
                                          <p:spTgt spid="3"/>
                                        </p:tgtEl>
                                        <p:attrNameLst>
                                          <p:attrName>ppt_x</p:attrName>
                                          <p:attrName>ppt_y</p:attrName>
                                        </p:attrNameLst>
                                      </p:cBhvr>
                                      <p:rCtr x="-12778" y="18102"/>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p:cTn id="5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8">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anim calcmode="lin" valueType="num">
                                      <p:cBhvr>
                                        <p:cTn id="5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5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60" dur="500"/>
                                        <p:tgtEl>
                                          <p:spTgt spid="8">
                                            <p:txEl>
                                              <p:pRg st="2" end="2"/>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8">
                                            <p:txEl>
                                              <p:pRg st="2" end="2"/>
                                            </p:txEl>
                                          </p:spTgt>
                                        </p:tgtEl>
                                        <p:attrNameLst>
                                          <p:attrName>style.visibility</p:attrName>
                                        </p:attrNameLst>
                                      </p:cBhvr>
                                      <p:to>
                                        <p:strVal val="hidden"/>
                                      </p:to>
                                    </p:set>
                                  </p:childTnLst>
                                </p:cTn>
                              </p:par>
                            </p:childTnLst>
                          </p:cTn>
                        </p:par>
                        <p:par>
                          <p:cTn id="67" fill="hold" nodeType="afterGroup">
                            <p:stCondLst>
                              <p:cond delay="0"/>
                            </p:stCondLst>
                            <p:childTnLst>
                              <p:par>
                                <p:cTn id="68" presetID="42" presetClass="path" presetSubtype="0" accel="50000" decel="50000" fill="hold" nodeType="afterEffect">
                                  <p:stCondLst>
                                    <p:cond delay="0"/>
                                  </p:stCondLst>
                                  <p:childTnLst>
                                    <p:animMotion origin="layout" path="M -2.77778E-6 -3.7037E-7 L 0.1849 0.20324 " pathEditMode="relative" rAng="0" ptsTypes="AA">
                                      <p:cBhvr>
                                        <p:cTn id="69" dur="2000" fill="hold"/>
                                        <p:tgtEl>
                                          <p:spTgt spid="5"/>
                                        </p:tgtEl>
                                        <p:attrNameLst>
                                          <p:attrName>ppt_x</p:attrName>
                                          <p:attrName>ppt_y</p:attrName>
                                        </p:attrNameLst>
                                      </p:cBhvr>
                                      <p:rCtr x="9236" y="10162"/>
                                    </p:animMotion>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16"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p:cTn id="74" dur="500" fill="hold"/>
                                        <p:tgtEl>
                                          <p:spTgt spid="6"/>
                                        </p:tgtEl>
                                        <p:attrNameLst>
                                          <p:attrName>ppt_w</p:attrName>
                                        </p:attrNameLst>
                                      </p:cBhvr>
                                      <p:tavLst>
                                        <p:tav tm="0">
                                          <p:val>
                                            <p:fltVal val="0"/>
                                          </p:val>
                                        </p:tav>
                                        <p:tav tm="100000">
                                          <p:val>
                                            <p:strVal val="#ppt_w"/>
                                          </p:val>
                                        </p:tav>
                                      </p:tavLst>
                                    </p:anim>
                                    <p:anim calcmode="lin" valueType="num">
                                      <p:cBhvr>
                                        <p:cTn id="75" dur="500" fill="hold"/>
                                        <p:tgtEl>
                                          <p:spTgt spid="6"/>
                                        </p:tgtEl>
                                        <p:attrNameLst>
                                          <p:attrName>ppt_h</p:attrName>
                                        </p:attrNameLst>
                                      </p:cBhvr>
                                      <p:tavLst>
                                        <p:tav tm="0">
                                          <p:val>
                                            <p:fltVal val="0"/>
                                          </p:val>
                                        </p:tav>
                                        <p:tav tm="100000">
                                          <p:val>
                                            <p:strVal val="#ppt_h"/>
                                          </p:val>
                                        </p:tav>
                                      </p:tavLst>
                                    </p:anim>
                                    <p:animEffect transition="in" filter="fade">
                                      <p:cBhvr>
                                        <p:cTn id="76" dur="500"/>
                                        <p:tgtEl>
                                          <p:spTgt spid="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16" fill="hold" nodeType="clickEffect">
                                  <p:stCondLst>
                                    <p:cond delay="0"/>
                                  </p:stCondLst>
                                  <p:childTnLst>
                                    <p:set>
                                      <p:cBhvr>
                                        <p:cTn id="80" dur="1" fill="hold">
                                          <p:stCondLst>
                                            <p:cond delay="0"/>
                                          </p:stCondLst>
                                        </p:cTn>
                                        <p:tgtEl>
                                          <p:spTgt spid="9">
                                            <p:txEl>
                                              <p:pRg st="0" end="0"/>
                                            </p:txEl>
                                          </p:spTgt>
                                        </p:tgtEl>
                                        <p:attrNameLst>
                                          <p:attrName>style.visibility</p:attrName>
                                        </p:attrNameLst>
                                      </p:cBhvr>
                                      <p:to>
                                        <p:strVal val="visible"/>
                                      </p:to>
                                    </p:set>
                                    <p:anim calcmode="lin" valueType="num">
                                      <p:cBhvr>
                                        <p:cTn id="8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9">
                                            <p:txEl>
                                              <p:pRg st="0" end="0"/>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16" fill="hold" nodeType="clickEffect">
                                  <p:stCondLst>
                                    <p:cond delay="0"/>
                                  </p:stCondLst>
                                  <p:childTnLst>
                                    <p:set>
                                      <p:cBhvr>
                                        <p:cTn id="87" dur="1" fill="hold">
                                          <p:stCondLst>
                                            <p:cond delay="0"/>
                                          </p:stCondLst>
                                        </p:cTn>
                                        <p:tgtEl>
                                          <p:spTgt spid="9">
                                            <p:txEl>
                                              <p:pRg st="2" end="2"/>
                                            </p:txEl>
                                          </p:spTgt>
                                        </p:tgtEl>
                                        <p:attrNameLst>
                                          <p:attrName>style.visibility</p:attrName>
                                        </p:attrNameLst>
                                      </p:cBhvr>
                                      <p:to>
                                        <p:strVal val="visible"/>
                                      </p:to>
                                    </p:set>
                                    <p:anim calcmode="lin" valueType="num">
                                      <p:cBhvr>
                                        <p:cTn id="88"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89"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90" dur="500"/>
                                        <p:tgtEl>
                                          <p:spTgt spid="9">
                                            <p:txEl>
                                              <p:pRg st="2" end="2"/>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16" fill="hold" nodeType="clickEffect">
                                  <p:stCondLst>
                                    <p:cond delay="0"/>
                                  </p:stCondLst>
                                  <p:childTnLst>
                                    <p:set>
                                      <p:cBhvr>
                                        <p:cTn id="94" dur="1" fill="hold">
                                          <p:stCondLst>
                                            <p:cond delay="0"/>
                                          </p:stCondLst>
                                        </p:cTn>
                                        <p:tgtEl>
                                          <p:spTgt spid="9">
                                            <p:txEl>
                                              <p:pRg st="4" end="4"/>
                                            </p:txEl>
                                          </p:spTgt>
                                        </p:tgtEl>
                                        <p:attrNameLst>
                                          <p:attrName>style.visibility</p:attrName>
                                        </p:attrNameLst>
                                      </p:cBhvr>
                                      <p:to>
                                        <p:strVal val="visible"/>
                                      </p:to>
                                    </p:set>
                                    <p:anim calcmode="lin" valueType="num">
                                      <p:cBhvr>
                                        <p:cTn id="95"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96"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97" dur="500"/>
                                        <p:tgtEl>
                                          <p:spTgt spid="9">
                                            <p:txEl>
                                              <p:pRg st="4" end="4"/>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9">
                                            <p:txEl>
                                              <p:pRg st="0" end="0"/>
                                            </p:txEl>
                                          </p:spTgt>
                                        </p:tgtEl>
                                        <p:attrNameLst>
                                          <p:attrName>style.visibility</p:attrName>
                                        </p:attrNameLst>
                                      </p:cBhvr>
                                      <p:to>
                                        <p:strVal val="hidden"/>
                                      </p:to>
                                    </p:set>
                                  </p:childTnLst>
                                </p:cTn>
                              </p:par>
                              <p:par>
                                <p:cTn id="102" presetID="1" presetClass="exit" presetSubtype="0" fill="hold" grpId="0" nodeType="withEffect">
                                  <p:stCondLst>
                                    <p:cond delay="0"/>
                                  </p:stCondLst>
                                  <p:childTnLst>
                                    <p:set>
                                      <p:cBhvr>
                                        <p:cTn id="103" dur="1" fill="hold">
                                          <p:stCondLst>
                                            <p:cond delay="0"/>
                                          </p:stCondLst>
                                        </p:cTn>
                                        <p:tgtEl>
                                          <p:spTgt spid="9">
                                            <p:txEl>
                                              <p:pRg st="2" end="2"/>
                                            </p:txEl>
                                          </p:spTgt>
                                        </p:tgtEl>
                                        <p:attrNameLst>
                                          <p:attrName>style.visibility</p:attrName>
                                        </p:attrNameLst>
                                      </p:cBhvr>
                                      <p:to>
                                        <p:strVal val="hidden"/>
                                      </p:to>
                                    </p:set>
                                  </p:childTnLst>
                                </p:cTn>
                              </p:par>
                              <p:par>
                                <p:cTn id="104" presetID="1" presetClass="exit" presetSubtype="0" fill="hold" grpId="0" nodeType="withEffect">
                                  <p:stCondLst>
                                    <p:cond delay="0"/>
                                  </p:stCondLst>
                                  <p:childTnLst>
                                    <p:set>
                                      <p:cBhvr>
                                        <p:cTn id="105" dur="1" fill="hold">
                                          <p:stCondLst>
                                            <p:cond delay="0"/>
                                          </p:stCondLst>
                                        </p:cTn>
                                        <p:tgtEl>
                                          <p:spTgt spid="9">
                                            <p:txEl>
                                              <p:pRg st="4" end="4"/>
                                            </p:txEl>
                                          </p:spTgt>
                                        </p:tgtEl>
                                        <p:attrNameLst>
                                          <p:attrName>style.visibility</p:attrName>
                                        </p:attrNameLst>
                                      </p:cBhvr>
                                      <p:to>
                                        <p:strVal val="hidden"/>
                                      </p:to>
                                    </p:set>
                                  </p:childTnLst>
                                </p:cTn>
                              </p:par>
                            </p:childTnLst>
                          </p:cTn>
                        </p:par>
                        <p:par>
                          <p:cTn id="106" fill="hold" nodeType="afterGroup">
                            <p:stCondLst>
                              <p:cond delay="0"/>
                            </p:stCondLst>
                            <p:childTnLst>
                              <p:par>
                                <p:cTn id="107" presetID="42" presetClass="path" presetSubtype="0" accel="50000" decel="50000" fill="hold" nodeType="afterEffect">
                                  <p:stCondLst>
                                    <p:cond delay="0"/>
                                  </p:stCondLst>
                                  <p:childTnLst>
                                    <p:animMotion origin="layout" path="M -1.38889E-6 0.0074 L -1.38889E-6 0.08819 " pathEditMode="relative" rAng="0" ptsTypes="AA">
                                      <p:cBhvr>
                                        <p:cTn id="108" dur="2000" fill="hold"/>
                                        <p:tgtEl>
                                          <p:spTgt spid="6"/>
                                        </p:tgtEl>
                                        <p:attrNameLst>
                                          <p:attrName>ppt_x</p:attrName>
                                          <p:attrName>ppt_y</p:attrName>
                                        </p:attrNameLst>
                                      </p:cBhvr>
                                      <p:rCtr x="0" y="4028"/>
                                    </p:animMotion>
                                  </p:childTnLst>
                                </p:cTn>
                              </p:par>
                            </p:childTnLst>
                          </p:cTn>
                        </p:par>
                        <p:par>
                          <p:cTn id="109" fill="hold" nodeType="afterGroup">
                            <p:stCondLst>
                              <p:cond delay="2000"/>
                            </p:stCondLst>
                            <p:childTnLst>
                              <p:par>
                                <p:cTn id="110" presetID="53" presetClass="entr" presetSubtype="16" fill="hold" nodeType="after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childTnLst>
                                </p:cTn>
                              </p:par>
                              <p:par>
                                <p:cTn id="115" presetID="53" presetClass="entr" presetSubtype="16" fill="hold" nodeType="with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p:cTn id="117" dur="500" fill="hold"/>
                                        <p:tgtEl>
                                          <p:spTgt spid="11"/>
                                        </p:tgtEl>
                                        <p:attrNameLst>
                                          <p:attrName>ppt_w</p:attrName>
                                        </p:attrNameLst>
                                      </p:cBhvr>
                                      <p:tavLst>
                                        <p:tav tm="0">
                                          <p:val>
                                            <p:fltVal val="0"/>
                                          </p:val>
                                        </p:tav>
                                        <p:tav tm="100000">
                                          <p:val>
                                            <p:strVal val="#ppt_w"/>
                                          </p:val>
                                        </p:tav>
                                      </p:tavLst>
                                    </p:anim>
                                    <p:anim calcmode="lin" valueType="num">
                                      <p:cBhvr>
                                        <p:cTn id="118" dur="500" fill="hold"/>
                                        <p:tgtEl>
                                          <p:spTgt spid="11"/>
                                        </p:tgtEl>
                                        <p:attrNameLst>
                                          <p:attrName>ppt_h</p:attrName>
                                        </p:attrNameLst>
                                      </p:cBhvr>
                                      <p:tavLst>
                                        <p:tav tm="0">
                                          <p:val>
                                            <p:fltVal val="0"/>
                                          </p:val>
                                        </p:tav>
                                        <p:tav tm="100000">
                                          <p:val>
                                            <p:strVal val="#ppt_h"/>
                                          </p:val>
                                        </p:tav>
                                      </p:tavLst>
                                    </p:anim>
                                    <p:animEffect transition="in" filter="fade">
                                      <p:cBhvr>
                                        <p:cTn id="119" dur="500"/>
                                        <p:tgtEl>
                                          <p:spTgt spid="11"/>
                                        </p:tgtEl>
                                      </p:cBhvr>
                                    </p:animEffect>
                                  </p:childTnLst>
                                </p:cTn>
                              </p:par>
                              <p:par>
                                <p:cTn id="120" presetID="53" presetClass="entr" presetSubtype="16" fill="hold" nodeType="withEffect">
                                  <p:stCondLst>
                                    <p:cond delay="0"/>
                                  </p:stCondLst>
                                  <p:childTnLst>
                                    <p:set>
                                      <p:cBhvr>
                                        <p:cTn id="121" dur="1" fill="hold">
                                          <p:stCondLst>
                                            <p:cond delay="0"/>
                                          </p:stCondLst>
                                        </p:cTn>
                                        <p:tgtEl>
                                          <p:spTgt spid="15"/>
                                        </p:tgtEl>
                                        <p:attrNameLst>
                                          <p:attrName>style.visibility</p:attrName>
                                        </p:attrNameLst>
                                      </p:cBhvr>
                                      <p:to>
                                        <p:strVal val="visible"/>
                                      </p:to>
                                    </p:set>
                                    <p:anim calcmode="lin" valueType="num">
                                      <p:cBhvr>
                                        <p:cTn id="122" dur="500" fill="hold"/>
                                        <p:tgtEl>
                                          <p:spTgt spid="15"/>
                                        </p:tgtEl>
                                        <p:attrNameLst>
                                          <p:attrName>ppt_w</p:attrName>
                                        </p:attrNameLst>
                                      </p:cBhvr>
                                      <p:tavLst>
                                        <p:tav tm="0">
                                          <p:val>
                                            <p:fltVal val="0"/>
                                          </p:val>
                                        </p:tav>
                                        <p:tav tm="100000">
                                          <p:val>
                                            <p:strVal val="#ppt_w"/>
                                          </p:val>
                                        </p:tav>
                                      </p:tavLst>
                                    </p:anim>
                                    <p:anim calcmode="lin" valueType="num">
                                      <p:cBhvr>
                                        <p:cTn id="123" dur="500" fill="hold"/>
                                        <p:tgtEl>
                                          <p:spTgt spid="15"/>
                                        </p:tgtEl>
                                        <p:attrNameLst>
                                          <p:attrName>ppt_h</p:attrName>
                                        </p:attrNameLst>
                                      </p:cBhvr>
                                      <p:tavLst>
                                        <p:tav tm="0">
                                          <p:val>
                                            <p:fltVal val="0"/>
                                          </p:val>
                                        </p:tav>
                                        <p:tav tm="100000">
                                          <p:val>
                                            <p:strVal val="#ppt_h"/>
                                          </p:val>
                                        </p:tav>
                                      </p:tavLst>
                                    </p:anim>
                                    <p:animEffect transition="in" filter="fade">
                                      <p:cBhvr>
                                        <p:cTn id="124" dur="500"/>
                                        <p:tgtEl>
                                          <p:spTgt spid="15"/>
                                        </p:tgtEl>
                                      </p:cBhvr>
                                    </p:animEffect>
                                  </p:childTnLst>
                                </p:cTn>
                              </p:par>
                              <p:par>
                                <p:cTn id="125" presetID="53" presetClass="entr" presetSubtype="16"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 calcmode="lin" valueType="num">
                                      <p:cBhvr>
                                        <p:cTn id="127" dur="500" fill="hold"/>
                                        <p:tgtEl>
                                          <p:spTgt spid="14"/>
                                        </p:tgtEl>
                                        <p:attrNameLst>
                                          <p:attrName>ppt_w</p:attrName>
                                        </p:attrNameLst>
                                      </p:cBhvr>
                                      <p:tavLst>
                                        <p:tav tm="0">
                                          <p:val>
                                            <p:fltVal val="0"/>
                                          </p:val>
                                        </p:tav>
                                        <p:tav tm="100000">
                                          <p:val>
                                            <p:strVal val="#ppt_w"/>
                                          </p:val>
                                        </p:tav>
                                      </p:tavLst>
                                    </p:anim>
                                    <p:anim calcmode="lin" valueType="num">
                                      <p:cBhvr>
                                        <p:cTn id="128" dur="500" fill="hold"/>
                                        <p:tgtEl>
                                          <p:spTgt spid="14"/>
                                        </p:tgtEl>
                                        <p:attrNameLst>
                                          <p:attrName>ppt_h</p:attrName>
                                        </p:attrNameLst>
                                      </p:cBhvr>
                                      <p:tavLst>
                                        <p:tav tm="0">
                                          <p:val>
                                            <p:fltVal val="0"/>
                                          </p:val>
                                        </p:tav>
                                        <p:tav tm="100000">
                                          <p:val>
                                            <p:strVal val="#ppt_h"/>
                                          </p:val>
                                        </p:tav>
                                      </p:tavLst>
                                    </p:anim>
                                    <p:animEffect transition="in" filter="fade">
                                      <p:cBhvr>
                                        <p:cTn id="129" dur="500"/>
                                        <p:tgtEl>
                                          <p:spTgt spid="14"/>
                                        </p:tgtEl>
                                      </p:cBhvr>
                                    </p:animEffect>
                                  </p:childTnLst>
                                </p:cTn>
                              </p:par>
                              <p:par>
                                <p:cTn id="130" presetID="53" presetClass="entr" presetSubtype="16" fill="hold" nodeType="withEffect">
                                  <p:stCondLst>
                                    <p:cond delay="0"/>
                                  </p:stCondLst>
                                  <p:childTnLst>
                                    <p:set>
                                      <p:cBhvr>
                                        <p:cTn id="131" dur="1" fill="hold">
                                          <p:stCondLst>
                                            <p:cond delay="0"/>
                                          </p:stCondLst>
                                        </p:cTn>
                                        <p:tgtEl>
                                          <p:spTgt spid="12"/>
                                        </p:tgtEl>
                                        <p:attrNameLst>
                                          <p:attrName>style.visibility</p:attrName>
                                        </p:attrNameLst>
                                      </p:cBhvr>
                                      <p:to>
                                        <p:strVal val="visible"/>
                                      </p:to>
                                    </p:set>
                                    <p:anim calcmode="lin" valueType="num">
                                      <p:cBhvr>
                                        <p:cTn id="132" dur="500" fill="hold"/>
                                        <p:tgtEl>
                                          <p:spTgt spid="12"/>
                                        </p:tgtEl>
                                        <p:attrNameLst>
                                          <p:attrName>ppt_w</p:attrName>
                                        </p:attrNameLst>
                                      </p:cBhvr>
                                      <p:tavLst>
                                        <p:tav tm="0">
                                          <p:val>
                                            <p:fltVal val="0"/>
                                          </p:val>
                                        </p:tav>
                                        <p:tav tm="100000">
                                          <p:val>
                                            <p:strVal val="#ppt_w"/>
                                          </p:val>
                                        </p:tav>
                                      </p:tavLst>
                                    </p:anim>
                                    <p:anim calcmode="lin" valueType="num">
                                      <p:cBhvr>
                                        <p:cTn id="133" dur="500" fill="hold"/>
                                        <p:tgtEl>
                                          <p:spTgt spid="12"/>
                                        </p:tgtEl>
                                        <p:attrNameLst>
                                          <p:attrName>ppt_h</p:attrName>
                                        </p:attrNameLst>
                                      </p:cBhvr>
                                      <p:tavLst>
                                        <p:tav tm="0">
                                          <p:val>
                                            <p:fltVal val="0"/>
                                          </p:val>
                                        </p:tav>
                                        <p:tav tm="100000">
                                          <p:val>
                                            <p:strVal val="#ppt_h"/>
                                          </p:val>
                                        </p:tav>
                                      </p:tavLst>
                                    </p:anim>
                                    <p:animEffect transition="in" filter="fade">
                                      <p:cBhvr>
                                        <p:cTn id="134" dur="500"/>
                                        <p:tgtEl>
                                          <p:spTgt spid="12"/>
                                        </p:tgtEl>
                                      </p:cBhvr>
                                    </p:animEffect>
                                  </p:childTnLst>
                                </p:cTn>
                              </p:par>
                              <p:par>
                                <p:cTn id="135" presetID="53" presetClass="entr" presetSubtype="16" fill="hold" nodeType="withEffect">
                                  <p:stCondLst>
                                    <p:cond delay="0"/>
                                  </p:stCondLst>
                                  <p:childTnLst>
                                    <p:set>
                                      <p:cBhvr>
                                        <p:cTn id="136" dur="1" fill="hold">
                                          <p:stCondLst>
                                            <p:cond delay="0"/>
                                          </p:stCondLst>
                                        </p:cTn>
                                        <p:tgtEl>
                                          <p:spTgt spid="10"/>
                                        </p:tgtEl>
                                        <p:attrNameLst>
                                          <p:attrName>style.visibility</p:attrName>
                                        </p:attrNameLst>
                                      </p:cBhvr>
                                      <p:to>
                                        <p:strVal val="visible"/>
                                      </p:to>
                                    </p:set>
                                    <p:anim calcmode="lin" valueType="num">
                                      <p:cBhvr>
                                        <p:cTn id="137" dur="500" fill="hold"/>
                                        <p:tgtEl>
                                          <p:spTgt spid="10"/>
                                        </p:tgtEl>
                                        <p:attrNameLst>
                                          <p:attrName>ppt_w</p:attrName>
                                        </p:attrNameLst>
                                      </p:cBhvr>
                                      <p:tavLst>
                                        <p:tav tm="0">
                                          <p:val>
                                            <p:fltVal val="0"/>
                                          </p:val>
                                        </p:tav>
                                        <p:tav tm="100000">
                                          <p:val>
                                            <p:strVal val="#ppt_w"/>
                                          </p:val>
                                        </p:tav>
                                      </p:tavLst>
                                    </p:anim>
                                    <p:anim calcmode="lin" valueType="num">
                                      <p:cBhvr>
                                        <p:cTn id="138" dur="500" fill="hold"/>
                                        <p:tgtEl>
                                          <p:spTgt spid="10"/>
                                        </p:tgtEl>
                                        <p:attrNameLst>
                                          <p:attrName>ppt_h</p:attrName>
                                        </p:attrNameLst>
                                      </p:cBhvr>
                                      <p:tavLst>
                                        <p:tav tm="0">
                                          <p:val>
                                            <p:fltVal val="0"/>
                                          </p:val>
                                        </p:tav>
                                        <p:tav tm="100000">
                                          <p:val>
                                            <p:strVal val="#ppt_h"/>
                                          </p:val>
                                        </p:tav>
                                      </p:tavLst>
                                    </p:anim>
                                    <p:animEffect transition="in" filter="fade">
                                      <p:cBhvr>
                                        <p:cTn id="139" dur="500"/>
                                        <p:tgtEl>
                                          <p:spTgt spid="10"/>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6" presetClass="emph" presetSubtype="0" repeatCount="indefinite" nodeType="clickEffect">
                                  <p:stCondLst>
                                    <p:cond delay="0"/>
                                  </p:stCondLst>
                                  <p:childTnLst>
                                    <p:animEffect transition="out" filter="fade">
                                      <p:cBhvr>
                                        <p:cTn id="143" dur="1000" tmFilter="0, 0; .2, .5; .8, .5; 1, 0"/>
                                        <p:tgtEl>
                                          <p:spTgt spid="13"/>
                                        </p:tgtEl>
                                      </p:cBhvr>
                                    </p:animEffect>
                                    <p:animScale>
                                      <p:cBhvr>
                                        <p:cTn id="144" dur="500" autoRev="1" fill="hold"/>
                                        <p:tgtEl>
                                          <p:spTgt spid="13"/>
                                        </p:tgtEl>
                                      </p:cBhvr>
                                      <p:by x="105000" y="105000"/>
                                    </p:animScale>
                                  </p:childTnLst>
                                </p:cTn>
                              </p:par>
                              <p:par>
                                <p:cTn id="145" presetID="26" presetClass="emph" presetSubtype="0" repeatCount="indefinite" nodeType="withEffect">
                                  <p:stCondLst>
                                    <p:cond delay="0"/>
                                  </p:stCondLst>
                                  <p:childTnLst>
                                    <p:animEffect transition="out" filter="fade">
                                      <p:cBhvr>
                                        <p:cTn id="146" dur="1000" tmFilter="0, 0; .2, .5; .8, .5; 1, 0"/>
                                        <p:tgtEl>
                                          <p:spTgt spid="11"/>
                                        </p:tgtEl>
                                      </p:cBhvr>
                                    </p:animEffect>
                                    <p:animScale>
                                      <p:cBhvr>
                                        <p:cTn id="147" dur="500" autoRev="1" fill="hold"/>
                                        <p:tgtEl>
                                          <p:spTgt spid="11"/>
                                        </p:tgtEl>
                                      </p:cBhvr>
                                      <p:by x="105000" y="105000"/>
                                    </p:animScale>
                                  </p:childTnLst>
                                </p:cTn>
                              </p:par>
                              <p:par>
                                <p:cTn id="148" presetID="26" presetClass="emph" presetSubtype="0" repeatCount="indefinite" nodeType="withEffect">
                                  <p:stCondLst>
                                    <p:cond delay="0"/>
                                  </p:stCondLst>
                                  <p:childTnLst>
                                    <p:animEffect transition="out" filter="fade">
                                      <p:cBhvr>
                                        <p:cTn id="149" dur="1000" tmFilter="0, 0; .2, .5; .8, .5; 1, 0"/>
                                        <p:tgtEl>
                                          <p:spTgt spid="15"/>
                                        </p:tgtEl>
                                      </p:cBhvr>
                                    </p:animEffect>
                                    <p:animScale>
                                      <p:cBhvr>
                                        <p:cTn id="150" dur="500" autoRev="1" fill="hold"/>
                                        <p:tgtEl>
                                          <p:spTgt spid="15"/>
                                        </p:tgtEl>
                                      </p:cBhvr>
                                      <p:by x="105000" y="105000"/>
                                    </p:animScale>
                                  </p:childTnLst>
                                </p:cTn>
                              </p:par>
                              <p:par>
                                <p:cTn id="151" presetID="26" presetClass="emph" presetSubtype="0" repeatCount="indefinite" nodeType="withEffect">
                                  <p:stCondLst>
                                    <p:cond delay="0"/>
                                  </p:stCondLst>
                                  <p:childTnLst>
                                    <p:animEffect transition="out" filter="fade">
                                      <p:cBhvr>
                                        <p:cTn id="152" dur="1000" tmFilter="0, 0; .2, .5; .8, .5; 1, 0"/>
                                        <p:tgtEl>
                                          <p:spTgt spid="14"/>
                                        </p:tgtEl>
                                      </p:cBhvr>
                                    </p:animEffect>
                                    <p:animScale>
                                      <p:cBhvr>
                                        <p:cTn id="153" dur="500" autoRev="1" fill="hold"/>
                                        <p:tgtEl>
                                          <p:spTgt spid="14"/>
                                        </p:tgtEl>
                                      </p:cBhvr>
                                      <p:by x="105000" y="105000"/>
                                    </p:animScale>
                                  </p:childTnLst>
                                </p:cTn>
                              </p:par>
                              <p:par>
                                <p:cTn id="154" presetID="26" presetClass="emph" presetSubtype="0" repeatCount="indefinite" nodeType="withEffect">
                                  <p:stCondLst>
                                    <p:cond delay="0"/>
                                  </p:stCondLst>
                                  <p:childTnLst>
                                    <p:animEffect transition="out" filter="fade">
                                      <p:cBhvr>
                                        <p:cTn id="155" dur="1000" tmFilter="0, 0; .2, .5; .8, .5; 1, 0"/>
                                        <p:tgtEl>
                                          <p:spTgt spid="12"/>
                                        </p:tgtEl>
                                      </p:cBhvr>
                                    </p:animEffect>
                                    <p:animScale>
                                      <p:cBhvr>
                                        <p:cTn id="156" dur="500" autoRev="1" fill="hold"/>
                                        <p:tgtEl>
                                          <p:spTgt spid="12"/>
                                        </p:tgtEl>
                                      </p:cBhvr>
                                      <p:by x="105000" y="105000"/>
                                    </p:animScale>
                                  </p:childTnLst>
                                </p:cTn>
                              </p:par>
                              <p:par>
                                <p:cTn id="157" presetID="26" presetClass="emph" presetSubtype="0" repeatCount="indefinite" nodeType="withEffect">
                                  <p:stCondLst>
                                    <p:cond delay="0"/>
                                  </p:stCondLst>
                                  <p:childTnLst>
                                    <p:animEffect transition="out" filter="fade">
                                      <p:cBhvr>
                                        <p:cTn id="158" dur="1000" tmFilter="0, 0; .2, .5; .8, .5; 1, 0"/>
                                        <p:tgtEl>
                                          <p:spTgt spid="10"/>
                                        </p:tgtEl>
                                      </p:cBhvr>
                                    </p:animEffect>
                                    <p:animScale>
                                      <p:cBhvr>
                                        <p:cTn id="159" dur="500" autoRev="1" fill="hold"/>
                                        <p:tgtEl>
                                          <p:spTgt spid="10"/>
                                        </p:tgtEl>
                                      </p:cBhvr>
                                      <p:by x="105000" y="105000"/>
                                    </p:animScale>
                                  </p:childTnLst>
                                </p:cTn>
                              </p:par>
                            </p:childTnLst>
                          </p:cTn>
                        </p:par>
                      </p:childTnLst>
                    </p:cTn>
                  </p:par>
                  <p:par>
                    <p:cTn id="160" fill="hold" nodeType="clickPar">
                      <p:stCondLst>
                        <p:cond delay="indefinite"/>
                      </p:stCondLst>
                      <p:childTnLst>
                        <p:par>
                          <p:cTn id="161" fill="hold" nodeType="withGroup">
                            <p:stCondLst>
                              <p:cond delay="0"/>
                            </p:stCondLst>
                            <p:childTnLst>
                              <p:par>
                                <p:cTn id="162" presetID="53" presetClass="entr" presetSubtype="16" fill="hold" nodeType="clickEffect">
                                  <p:stCondLst>
                                    <p:cond delay="0"/>
                                  </p:stCondLst>
                                  <p:childTnLst>
                                    <p:set>
                                      <p:cBhvr>
                                        <p:cTn id="163" dur="1" fill="hold">
                                          <p:stCondLst>
                                            <p:cond delay="0"/>
                                          </p:stCondLst>
                                        </p:cTn>
                                        <p:tgtEl>
                                          <p:spTgt spid="29">
                                            <p:txEl>
                                              <p:pRg st="0" end="0"/>
                                            </p:txEl>
                                          </p:spTgt>
                                        </p:tgtEl>
                                        <p:attrNameLst>
                                          <p:attrName>style.visibility</p:attrName>
                                        </p:attrNameLst>
                                      </p:cBhvr>
                                      <p:to>
                                        <p:strVal val="visible"/>
                                      </p:to>
                                    </p:set>
                                    <p:anim calcmode="lin" valueType="num">
                                      <p:cBhvr>
                                        <p:cTn id="164"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65"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166" dur="500"/>
                                        <p:tgtEl>
                                          <p:spTgt spid="29">
                                            <p:txEl>
                                              <p:pRg st="0" end="0"/>
                                            </p:txEl>
                                          </p:spTgt>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53" presetClass="entr" presetSubtype="16" fill="hold" nodeType="clickEffect">
                                  <p:stCondLst>
                                    <p:cond delay="0"/>
                                  </p:stCondLst>
                                  <p:childTnLst>
                                    <p:set>
                                      <p:cBhvr>
                                        <p:cTn id="170" dur="1" fill="hold">
                                          <p:stCondLst>
                                            <p:cond delay="0"/>
                                          </p:stCondLst>
                                        </p:cTn>
                                        <p:tgtEl>
                                          <p:spTgt spid="29">
                                            <p:txEl>
                                              <p:pRg st="2" end="2"/>
                                            </p:txEl>
                                          </p:spTgt>
                                        </p:tgtEl>
                                        <p:attrNameLst>
                                          <p:attrName>style.visibility</p:attrName>
                                        </p:attrNameLst>
                                      </p:cBhvr>
                                      <p:to>
                                        <p:strVal val="visible"/>
                                      </p:to>
                                    </p:set>
                                    <p:anim calcmode="lin" valueType="num">
                                      <p:cBhvr>
                                        <p:cTn id="171" dur="500" fill="hold"/>
                                        <p:tgtEl>
                                          <p:spTgt spid="29">
                                            <p:txEl>
                                              <p:pRg st="2" end="2"/>
                                            </p:txEl>
                                          </p:spTgt>
                                        </p:tgtEl>
                                        <p:attrNameLst>
                                          <p:attrName>ppt_w</p:attrName>
                                        </p:attrNameLst>
                                      </p:cBhvr>
                                      <p:tavLst>
                                        <p:tav tm="0">
                                          <p:val>
                                            <p:fltVal val="0"/>
                                          </p:val>
                                        </p:tav>
                                        <p:tav tm="100000">
                                          <p:val>
                                            <p:strVal val="#ppt_w"/>
                                          </p:val>
                                        </p:tav>
                                      </p:tavLst>
                                    </p:anim>
                                    <p:anim calcmode="lin" valueType="num">
                                      <p:cBhvr>
                                        <p:cTn id="172" dur="500" fill="hold"/>
                                        <p:tgtEl>
                                          <p:spTgt spid="29">
                                            <p:txEl>
                                              <p:pRg st="2" end="2"/>
                                            </p:txEl>
                                          </p:spTgt>
                                        </p:tgtEl>
                                        <p:attrNameLst>
                                          <p:attrName>ppt_h</p:attrName>
                                        </p:attrNameLst>
                                      </p:cBhvr>
                                      <p:tavLst>
                                        <p:tav tm="0">
                                          <p:val>
                                            <p:fltVal val="0"/>
                                          </p:val>
                                        </p:tav>
                                        <p:tav tm="100000">
                                          <p:val>
                                            <p:strVal val="#ppt_h"/>
                                          </p:val>
                                        </p:tav>
                                      </p:tavLst>
                                    </p:anim>
                                    <p:animEffect transition="in" filter="fade">
                                      <p:cBhvr>
                                        <p:cTn id="173" dur="500"/>
                                        <p:tgtEl>
                                          <p:spTgt spid="29">
                                            <p:txEl>
                                              <p:pRg st="2" end="2"/>
                                            </p:txEl>
                                          </p:spTgt>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53" presetClass="entr" presetSubtype="16" fill="hold" nodeType="clickEffect">
                                  <p:stCondLst>
                                    <p:cond delay="0"/>
                                  </p:stCondLst>
                                  <p:childTnLst>
                                    <p:set>
                                      <p:cBhvr>
                                        <p:cTn id="177" dur="1" fill="hold">
                                          <p:stCondLst>
                                            <p:cond delay="0"/>
                                          </p:stCondLst>
                                        </p:cTn>
                                        <p:tgtEl>
                                          <p:spTgt spid="29">
                                            <p:txEl>
                                              <p:pRg st="4" end="4"/>
                                            </p:txEl>
                                          </p:spTgt>
                                        </p:tgtEl>
                                        <p:attrNameLst>
                                          <p:attrName>style.visibility</p:attrName>
                                        </p:attrNameLst>
                                      </p:cBhvr>
                                      <p:to>
                                        <p:strVal val="visible"/>
                                      </p:to>
                                    </p:set>
                                    <p:anim calcmode="lin" valueType="num">
                                      <p:cBhvr>
                                        <p:cTn id="178" dur="500" fill="hold"/>
                                        <p:tgtEl>
                                          <p:spTgt spid="29">
                                            <p:txEl>
                                              <p:pRg st="4" end="4"/>
                                            </p:txEl>
                                          </p:spTgt>
                                        </p:tgtEl>
                                        <p:attrNameLst>
                                          <p:attrName>ppt_w</p:attrName>
                                        </p:attrNameLst>
                                      </p:cBhvr>
                                      <p:tavLst>
                                        <p:tav tm="0">
                                          <p:val>
                                            <p:fltVal val="0"/>
                                          </p:val>
                                        </p:tav>
                                        <p:tav tm="100000">
                                          <p:val>
                                            <p:strVal val="#ppt_w"/>
                                          </p:val>
                                        </p:tav>
                                      </p:tavLst>
                                    </p:anim>
                                    <p:anim calcmode="lin" valueType="num">
                                      <p:cBhvr>
                                        <p:cTn id="179" dur="500" fill="hold"/>
                                        <p:tgtEl>
                                          <p:spTgt spid="29">
                                            <p:txEl>
                                              <p:pRg st="4" end="4"/>
                                            </p:txEl>
                                          </p:spTgt>
                                        </p:tgtEl>
                                        <p:attrNameLst>
                                          <p:attrName>ppt_h</p:attrName>
                                        </p:attrNameLst>
                                      </p:cBhvr>
                                      <p:tavLst>
                                        <p:tav tm="0">
                                          <p:val>
                                            <p:fltVal val="0"/>
                                          </p:val>
                                        </p:tav>
                                        <p:tav tm="100000">
                                          <p:val>
                                            <p:strVal val="#ppt_h"/>
                                          </p:val>
                                        </p:tav>
                                      </p:tavLst>
                                    </p:anim>
                                    <p:animEffect transition="in" filter="fade">
                                      <p:cBhvr>
                                        <p:cTn id="180" dur="500"/>
                                        <p:tgtEl>
                                          <p:spTgt spid="29">
                                            <p:txEl>
                                              <p:pRg st="4" end="4"/>
                                            </p:txEl>
                                          </p:spTgt>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xit" presetSubtype="0" fill="hold" grpId="0" nodeType="clickEffect">
                                  <p:stCondLst>
                                    <p:cond delay="0"/>
                                  </p:stCondLst>
                                  <p:childTnLst>
                                    <p:set>
                                      <p:cBhvr>
                                        <p:cTn id="184" dur="1" fill="hold">
                                          <p:stCondLst>
                                            <p:cond delay="0"/>
                                          </p:stCondLst>
                                        </p:cTn>
                                        <p:tgtEl>
                                          <p:spTgt spid="29">
                                            <p:txEl>
                                              <p:pRg st="0" end="0"/>
                                            </p:txEl>
                                          </p:spTgt>
                                        </p:tgtEl>
                                        <p:attrNameLst>
                                          <p:attrName>style.visibility</p:attrName>
                                        </p:attrNameLst>
                                      </p:cBhvr>
                                      <p:to>
                                        <p:strVal val="hidden"/>
                                      </p:to>
                                    </p:set>
                                  </p:childTnLst>
                                </p:cTn>
                              </p:par>
                              <p:par>
                                <p:cTn id="185" presetID="1" presetClass="exit" presetSubtype="0" fill="hold" grpId="0" nodeType="withEffect">
                                  <p:stCondLst>
                                    <p:cond delay="0"/>
                                  </p:stCondLst>
                                  <p:childTnLst>
                                    <p:set>
                                      <p:cBhvr>
                                        <p:cTn id="186" dur="1" fill="hold">
                                          <p:stCondLst>
                                            <p:cond delay="0"/>
                                          </p:stCondLst>
                                        </p:cTn>
                                        <p:tgtEl>
                                          <p:spTgt spid="29">
                                            <p:txEl>
                                              <p:pRg st="2" end="2"/>
                                            </p:txEl>
                                          </p:spTgt>
                                        </p:tgtEl>
                                        <p:attrNameLst>
                                          <p:attrName>style.visibility</p:attrName>
                                        </p:attrNameLst>
                                      </p:cBhvr>
                                      <p:to>
                                        <p:strVal val="hidden"/>
                                      </p:to>
                                    </p:set>
                                  </p:childTnLst>
                                </p:cTn>
                              </p:par>
                              <p:par>
                                <p:cTn id="187" presetID="1" presetClass="exit" presetSubtype="0" fill="hold" grpId="0" nodeType="withEffect">
                                  <p:stCondLst>
                                    <p:cond delay="0"/>
                                  </p:stCondLst>
                                  <p:childTnLst>
                                    <p:set>
                                      <p:cBhvr>
                                        <p:cTn id="188" dur="1" fill="hold">
                                          <p:stCondLst>
                                            <p:cond delay="0"/>
                                          </p:stCondLst>
                                        </p:cTn>
                                        <p:tgtEl>
                                          <p:spTgt spid="29">
                                            <p:txEl>
                                              <p:pRg st="4" end="4"/>
                                            </p:txEl>
                                          </p:spTgt>
                                        </p:tgtEl>
                                        <p:attrNameLst>
                                          <p:attrName>style.visibility</p:attrName>
                                        </p:attrNameLst>
                                      </p:cBhvr>
                                      <p:to>
                                        <p:strVal val="hidden"/>
                                      </p:to>
                                    </p:set>
                                  </p:childTnLst>
                                </p:cTn>
                              </p:par>
                              <p:par>
                                <p:cTn id="189" presetID="53" presetClass="entr" presetSubtype="16" fill="hold" nodeType="with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500" fill="hold"/>
                                        <p:tgtEl>
                                          <p:spTgt spid="30"/>
                                        </p:tgtEl>
                                        <p:attrNameLst>
                                          <p:attrName>ppt_w</p:attrName>
                                        </p:attrNameLst>
                                      </p:cBhvr>
                                      <p:tavLst>
                                        <p:tav tm="0">
                                          <p:val>
                                            <p:fltVal val="0"/>
                                          </p:val>
                                        </p:tav>
                                        <p:tav tm="100000">
                                          <p:val>
                                            <p:strVal val="#ppt_w"/>
                                          </p:val>
                                        </p:tav>
                                      </p:tavLst>
                                    </p:anim>
                                    <p:anim calcmode="lin" valueType="num">
                                      <p:cBhvr>
                                        <p:cTn id="192" dur="500" fill="hold"/>
                                        <p:tgtEl>
                                          <p:spTgt spid="30"/>
                                        </p:tgtEl>
                                        <p:attrNameLst>
                                          <p:attrName>ppt_h</p:attrName>
                                        </p:attrNameLst>
                                      </p:cBhvr>
                                      <p:tavLst>
                                        <p:tav tm="0">
                                          <p:val>
                                            <p:fltVal val="0"/>
                                          </p:val>
                                        </p:tav>
                                        <p:tav tm="100000">
                                          <p:val>
                                            <p:strVal val="#ppt_h"/>
                                          </p:val>
                                        </p:tav>
                                      </p:tavLst>
                                    </p:anim>
                                    <p:animEffect transition="in" filter="fade">
                                      <p:cBhvr>
                                        <p:cTn id="193" dur="500"/>
                                        <p:tgtEl>
                                          <p:spTgt spid="30"/>
                                        </p:tgtEl>
                                      </p:cBhvr>
                                    </p:animEffect>
                                  </p:childTnLst>
                                </p:cTn>
                              </p:par>
                              <p:par>
                                <p:cTn id="194" presetID="53" presetClass="entr" presetSubtype="16" fill="hold" nodeType="withEffect">
                                  <p:stCondLst>
                                    <p:cond delay="0"/>
                                  </p:stCondLst>
                                  <p:childTnLst>
                                    <p:set>
                                      <p:cBhvr>
                                        <p:cTn id="195" dur="1" fill="hold">
                                          <p:stCondLst>
                                            <p:cond delay="0"/>
                                          </p:stCondLst>
                                        </p:cTn>
                                        <p:tgtEl>
                                          <p:spTgt spid="31"/>
                                        </p:tgtEl>
                                        <p:attrNameLst>
                                          <p:attrName>style.visibility</p:attrName>
                                        </p:attrNameLst>
                                      </p:cBhvr>
                                      <p:to>
                                        <p:strVal val="visible"/>
                                      </p:to>
                                    </p:set>
                                    <p:anim calcmode="lin" valueType="num">
                                      <p:cBhvr>
                                        <p:cTn id="196" dur="500" fill="hold"/>
                                        <p:tgtEl>
                                          <p:spTgt spid="31"/>
                                        </p:tgtEl>
                                        <p:attrNameLst>
                                          <p:attrName>ppt_w</p:attrName>
                                        </p:attrNameLst>
                                      </p:cBhvr>
                                      <p:tavLst>
                                        <p:tav tm="0">
                                          <p:val>
                                            <p:fltVal val="0"/>
                                          </p:val>
                                        </p:tav>
                                        <p:tav tm="100000">
                                          <p:val>
                                            <p:strVal val="#ppt_w"/>
                                          </p:val>
                                        </p:tav>
                                      </p:tavLst>
                                    </p:anim>
                                    <p:anim calcmode="lin" valueType="num">
                                      <p:cBhvr>
                                        <p:cTn id="197" dur="500" fill="hold"/>
                                        <p:tgtEl>
                                          <p:spTgt spid="31"/>
                                        </p:tgtEl>
                                        <p:attrNameLst>
                                          <p:attrName>ppt_h</p:attrName>
                                        </p:attrNameLst>
                                      </p:cBhvr>
                                      <p:tavLst>
                                        <p:tav tm="0">
                                          <p:val>
                                            <p:fltVal val="0"/>
                                          </p:val>
                                        </p:tav>
                                        <p:tav tm="100000">
                                          <p:val>
                                            <p:strVal val="#ppt_h"/>
                                          </p:val>
                                        </p:tav>
                                      </p:tavLst>
                                    </p:anim>
                                    <p:animEffect transition="in" filter="fade">
                                      <p:cBhvr>
                                        <p:cTn id="198" dur="500"/>
                                        <p:tgtEl>
                                          <p:spTgt spid="31"/>
                                        </p:tgtEl>
                                      </p:cBhvr>
                                    </p:animEffect>
                                  </p:childTnLst>
                                </p:cTn>
                              </p:par>
                              <p:par>
                                <p:cTn id="199" presetID="53" presetClass="entr" presetSubtype="16" fill="hold" grpId="0" nodeType="withEffect">
                                  <p:stCondLst>
                                    <p:cond delay="0"/>
                                  </p:stCondLst>
                                  <p:childTnLst>
                                    <p:set>
                                      <p:cBhvr>
                                        <p:cTn id="200" dur="1" fill="hold">
                                          <p:stCondLst>
                                            <p:cond delay="0"/>
                                          </p:stCondLst>
                                        </p:cTn>
                                        <p:tgtEl>
                                          <p:spTgt spid="32"/>
                                        </p:tgtEl>
                                        <p:attrNameLst>
                                          <p:attrName>style.visibility</p:attrName>
                                        </p:attrNameLst>
                                      </p:cBhvr>
                                      <p:to>
                                        <p:strVal val="visible"/>
                                      </p:to>
                                    </p:set>
                                    <p:anim calcmode="lin" valueType="num">
                                      <p:cBhvr>
                                        <p:cTn id="201" dur="500" fill="hold"/>
                                        <p:tgtEl>
                                          <p:spTgt spid="32"/>
                                        </p:tgtEl>
                                        <p:attrNameLst>
                                          <p:attrName>ppt_w</p:attrName>
                                        </p:attrNameLst>
                                      </p:cBhvr>
                                      <p:tavLst>
                                        <p:tav tm="0">
                                          <p:val>
                                            <p:fltVal val="0"/>
                                          </p:val>
                                        </p:tav>
                                        <p:tav tm="100000">
                                          <p:val>
                                            <p:strVal val="#ppt_w"/>
                                          </p:val>
                                        </p:tav>
                                      </p:tavLst>
                                    </p:anim>
                                    <p:anim calcmode="lin" valueType="num">
                                      <p:cBhvr>
                                        <p:cTn id="202" dur="500" fill="hold"/>
                                        <p:tgtEl>
                                          <p:spTgt spid="32"/>
                                        </p:tgtEl>
                                        <p:attrNameLst>
                                          <p:attrName>ppt_h</p:attrName>
                                        </p:attrNameLst>
                                      </p:cBhvr>
                                      <p:tavLst>
                                        <p:tav tm="0">
                                          <p:val>
                                            <p:fltVal val="0"/>
                                          </p:val>
                                        </p:tav>
                                        <p:tav tm="100000">
                                          <p:val>
                                            <p:strVal val="#ppt_h"/>
                                          </p:val>
                                        </p:tav>
                                      </p:tavLst>
                                    </p:anim>
                                    <p:animEffect transition="in" filter="fade">
                                      <p:cBhvr>
                                        <p:cTn id="203" dur="500"/>
                                        <p:tgtEl>
                                          <p:spTgt spid="32"/>
                                        </p:tgtEl>
                                      </p:cBhvr>
                                    </p:animEffect>
                                  </p:childTnLst>
                                </p:cTn>
                              </p:par>
                              <p:par>
                                <p:cTn id="204" presetID="53" presetClass="entr" presetSubtype="16" fill="hold" grpId="0" nodeType="withEffect">
                                  <p:stCondLst>
                                    <p:cond delay="0"/>
                                  </p:stCondLst>
                                  <p:childTnLst>
                                    <p:set>
                                      <p:cBhvr>
                                        <p:cTn id="205" dur="1" fill="hold">
                                          <p:stCondLst>
                                            <p:cond delay="0"/>
                                          </p:stCondLst>
                                        </p:cTn>
                                        <p:tgtEl>
                                          <p:spTgt spid="33"/>
                                        </p:tgtEl>
                                        <p:attrNameLst>
                                          <p:attrName>style.visibility</p:attrName>
                                        </p:attrNameLst>
                                      </p:cBhvr>
                                      <p:to>
                                        <p:strVal val="visible"/>
                                      </p:to>
                                    </p:set>
                                    <p:anim calcmode="lin" valueType="num">
                                      <p:cBhvr>
                                        <p:cTn id="206" dur="500" fill="hold"/>
                                        <p:tgtEl>
                                          <p:spTgt spid="33"/>
                                        </p:tgtEl>
                                        <p:attrNameLst>
                                          <p:attrName>ppt_w</p:attrName>
                                        </p:attrNameLst>
                                      </p:cBhvr>
                                      <p:tavLst>
                                        <p:tav tm="0">
                                          <p:val>
                                            <p:fltVal val="0"/>
                                          </p:val>
                                        </p:tav>
                                        <p:tav tm="100000">
                                          <p:val>
                                            <p:strVal val="#ppt_w"/>
                                          </p:val>
                                        </p:tav>
                                      </p:tavLst>
                                    </p:anim>
                                    <p:anim calcmode="lin" valueType="num">
                                      <p:cBhvr>
                                        <p:cTn id="207" dur="500" fill="hold"/>
                                        <p:tgtEl>
                                          <p:spTgt spid="33"/>
                                        </p:tgtEl>
                                        <p:attrNameLst>
                                          <p:attrName>ppt_h</p:attrName>
                                        </p:attrNameLst>
                                      </p:cBhvr>
                                      <p:tavLst>
                                        <p:tav tm="0">
                                          <p:val>
                                            <p:fltVal val="0"/>
                                          </p:val>
                                        </p:tav>
                                        <p:tav tm="100000">
                                          <p:val>
                                            <p:strVal val="#ppt_h"/>
                                          </p:val>
                                        </p:tav>
                                      </p:tavLst>
                                    </p:anim>
                                    <p:animEffect transition="in" filter="fade">
                                      <p:cBhvr>
                                        <p:cTn id="208" dur="500"/>
                                        <p:tgtEl>
                                          <p:spTgt spid="33"/>
                                        </p:tgtEl>
                                      </p:cBhvr>
                                    </p:animEffect>
                                  </p:childTnLst>
                                </p:cTn>
                              </p:par>
                              <p:par>
                                <p:cTn id="209" presetID="53" presetClass="entr" presetSubtype="16" fill="hold" grpId="1" nodeType="withEffect">
                                  <p:stCondLst>
                                    <p:cond delay="0"/>
                                  </p:stCondLst>
                                  <p:childTnLst>
                                    <p:set>
                                      <p:cBhvr>
                                        <p:cTn id="210" dur="1" fill="hold">
                                          <p:stCondLst>
                                            <p:cond delay="0"/>
                                          </p:stCondLst>
                                        </p:cTn>
                                        <p:tgtEl>
                                          <p:spTgt spid="32"/>
                                        </p:tgtEl>
                                        <p:attrNameLst>
                                          <p:attrName>style.visibility</p:attrName>
                                        </p:attrNameLst>
                                      </p:cBhvr>
                                      <p:to>
                                        <p:strVal val="visible"/>
                                      </p:to>
                                    </p:set>
                                    <p:anim calcmode="lin" valueType="num">
                                      <p:cBhvr>
                                        <p:cTn id="211" dur="500" fill="hold"/>
                                        <p:tgtEl>
                                          <p:spTgt spid="32"/>
                                        </p:tgtEl>
                                        <p:attrNameLst>
                                          <p:attrName>ppt_w</p:attrName>
                                        </p:attrNameLst>
                                      </p:cBhvr>
                                      <p:tavLst>
                                        <p:tav tm="0">
                                          <p:val>
                                            <p:fltVal val="0"/>
                                          </p:val>
                                        </p:tav>
                                        <p:tav tm="100000">
                                          <p:val>
                                            <p:strVal val="#ppt_w"/>
                                          </p:val>
                                        </p:tav>
                                      </p:tavLst>
                                    </p:anim>
                                    <p:anim calcmode="lin" valueType="num">
                                      <p:cBhvr>
                                        <p:cTn id="212" dur="500" fill="hold"/>
                                        <p:tgtEl>
                                          <p:spTgt spid="32"/>
                                        </p:tgtEl>
                                        <p:attrNameLst>
                                          <p:attrName>ppt_h</p:attrName>
                                        </p:attrNameLst>
                                      </p:cBhvr>
                                      <p:tavLst>
                                        <p:tav tm="0">
                                          <p:val>
                                            <p:fltVal val="0"/>
                                          </p:val>
                                        </p:tav>
                                        <p:tav tm="100000">
                                          <p:val>
                                            <p:strVal val="#ppt_h"/>
                                          </p:val>
                                        </p:tav>
                                      </p:tavLst>
                                    </p:anim>
                                    <p:animEffect transition="in" filter="fade">
                                      <p:cBhvr>
                                        <p:cTn id="213" dur="500"/>
                                        <p:tgtEl>
                                          <p:spTgt spid="32"/>
                                        </p:tgtEl>
                                      </p:cBhvr>
                                    </p:animEffect>
                                  </p:childTnLst>
                                </p:cTn>
                              </p:par>
                              <p:par>
                                <p:cTn id="214" presetID="53" presetClass="entr" presetSubtype="16" fill="hold" grpId="1" nodeType="withEffect">
                                  <p:stCondLst>
                                    <p:cond delay="0"/>
                                  </p:stCondLst>
                                  <p:childTnLst>
                                    <p:set>
                                      <p:cBhvr>
                                        <p:cTn id="215" dur="1" fill="hold">
                                          <p:stCondLst>
                                            <p:cond delay="0"/>
                                          </p:stCondLst>
                                        </p:cTn>
                                        <p:tgtEl>
                                          <p:spTgt spid="33"/>
                                        </p:tgtEl>
                                        <p:attrNameLst>
                                          <p:attrName>style.visibility</p:attrName>
                                        </p:attrNameLst>
                                      </p:cBhvr>
                                      <p:to>
                                        <p:strVal val="visible"/>
                                      </p:to>
                                    </p:set>
                                    <p:anim calcmode="lin" valueType="num">
                                      <p:cBhvr>
                                        <p:cTn id="216" dur="500" fill="hold"/>
                                        <p:tgtEl>
                                          <p:spTgt spid="33"/>
                                        </p:tgtEl>
                                        <p:attrNameLst>
                                          <p:attrName>ppt_w</p:attrName>
                                        </p:attrNameLst>
                                      </p:cBhvr>
                                      <p:tavLst>
                                        <p:tav tm="0">
                                          <p:val>
                                            <p:fltVal val="0"/>
                                          </p:val>
                                        </p:tav>
                                        <p:tav tm="100000">
                                          <p:val>
                                            <p:strVal val="#ppt_w"/>
                                          </p:val>
                                        </p:tav>
                                      </p:tavLst>
                                    </p:anim>
                                    <p:anim calcmode="lin" valueType="num">
                                      <p:cBhvr>
                                        <p:cTn id="217" dur="500" fill="hold"/>
                                        <p:tgtEl>
                                          <p:spTgt spid="33"/>
                                        </p:tgtEl>
                                        <p:attrNameLst>
                                          <p:attrName>ppt_h</p:attrName>
                                        </p:attrNameLst>
                                      </p:cBhvr>
                                      <p:tavLst>
                                        <p:tav tm="0">
                                          <p:val>
                                            <p:fltVal val="0"/>
                                          </p:val>
                                        </p:tav>
                                        <p:tav tm="100000">
                                          <p:val>
                                            <p:strVal val="#ppt_h"/>
                                          </p:val>
                                        </p:tav>
                                      </p:tavLst>
                                    </p:anim>
                                    <p:animEffect transition="in" filter="fade">
                                      <p:cBhvr>
                                        <p:cTn id="2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P spid="29" grpId="0" build="allAtOnce"/>
      <p:bldP spid="32" grpId="0" animBg="1"/>
      <p:bldP spid="32" grpId="1" animBg="1"/>
      <p:bldP spid="33" grpId="0" animBg="1"/>
      <p:bldP spid="3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Memory</a:t>
            </a:r>
            <a:endParaRPr lang="en-US" sz="4400" b="1" dirty="0">
              <a:solidFill>
                <a:srgbClr val="FFC000"/>
              </a:solidFill>
            </a:endParaRPr>
          </a:p>
        </p:txBody>
      </p:sp>
      <p:sp>
        <p:nvSpPr>
          <p:cNvPr id="3" name="Content Placeholder 2"/>
          <p:cNvSpPr>
            <a:spLocks noGrp="1"/>
          </p:cNvSpPr>
          <p:nvPr>
            <p:ph sz="quarter" idx="13"/>
          </p:nvPr>
        </p:nvSpPr>
        <p:spPr/>
        <p:txBody>
          <a:bodyPr>
            <a:normAutofit fontScale="85000" lnSpcReduction="20000"/>
          </a:bodyPr>
          <a:lstStyle/>
          <a:p>
            <a:pPr>
              <a:defRPr/>
            </a:pPr>
            <a:r>
              <a:rPr lang="en-US" sz="3200" b="1" dirty="0" smtClean="0"/>
              <a:t>Also called</a:t>
            </a:r>
            <a:r>
              <a:rPr lang="en-US" sz="3200" b="1" dirty="0" smtClean="0">
                <a:solidFill>
                  <a:srgbClr val="FFC000"/>
                </a:solidFill>
              </a:rPr>
              <a:t> Main Memory.</a:t>
            </a:r>
          </a:p>
          <a:p>
            <a:pPr>
              <a:defRPr/>
            </a:pPr>
            <a:endParaRPr lang="en-US" sz="3200" b="1" dirty="0" smtClean="0">
              <a:solidFill>
                <a:srgbClr val="FFC000"/>
              </a:solidFill>
            </a:endParaRPr>
          </a:p>
          <a:p>
            <a:pPr>
              <a:defRPr/>
            </a:pPr>
            <a:r>
              <a:rPr lang="en-US" sz="3200" b="1" dirty="0" smtClean="0">
                <a:solidFill>
                  <a:srgbClr val="FFC000"/>
                </a:solidFill>
              </a:rPr>
              <a:t>Definition:</a:t>
            </a:r>
            <a:r>
              <a:rPr lang="en-US" sz="3200" b="1" dirty="0" smtClean="0"/>
              <a:t> Special places in the computer system, where data and programs are stored (temporarily) until they are no longer needed.</a:t>
            </a:r>
          </a:p>
          <a:p>
            <a:pPr>
              <a:defRPr/>
            </a:pPr>
            <a:endParaRPr lang="en-US" sz="3200" b="1" dirty="0" smtClean="0"/>
          </a:p>
          <a:p>
            <a:pPr>
              <a:defRPr/>
            </a:pPr>
            <a:r>
              <a:rPr lang="en-US" sz="3200" b="1" dirty="0" smtClean="0">
                <a:solidFill>
                  <a:srgbClr val="FFC000"/>
                </a:solidFill>
              </a:rPr>
              <a:t>Memory Main Types:</a:t>
            </a:r>
          </a:p>
          <a:p>
            <a:pPr lvl="1">
              <a:defRPr/>
            </a:pPr>
            <a:r>
              <a:rPr lang="en-US" sz="3200" b="1" dirty="0" smtClean="0"/>
              <a:t>Primary Memory</a:t>
            </a:r>
          </a:p>
          <a:p>
            <a:pPr lvl="1">
              <a:defRPr/>
            </a:pPr>
            <a:r>
              <a:rPr lang="en-US" sz="3200" b="1" dirty="0" smtClean="0"/>
              <a:t>Secondary Memory</a:t>
            </a:r>
          </a:p>
          <a:p>
            <a:pPr marL="0" indent="0">
              <a:buFont typeface="Arial" charset="0"/>
              <a:buNone/>
              <a:defRPr/>
            </a:pP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Primary Memory</a:t>
            </a:r>
            <a:endParaRPr lang="en-US" sz="4400" b="1" dirty="0">
              <a:solidFill>
                <a:srgbClr val="FFC000"/>
              </a:solidFill>
            </a:endParaRPr>
          </a:p>
        </p:txBody>
      </p:sp>
      <p:sp>
        <p:nvSpPr>
          <p:cNvPr id="3" name="Content Placeholder 2"/>
          <p:cNvSpPr>
            <a:spLocks noGrp="1"/>
          </p:cNvSpPr>
          <p:nvPr>
            <p:ph sz="quarter" idx="13"/>
          </p:nvPr>
        </p:nvSpPr>
        <p:spPr/>
        <p:txBody>
          <a:bodyPr>
            <a:normAutofit lnSpcReduction="10000"/>
          </a:bodyPr>
          <a:lstStyle/>
          <a:p>
            <a:pPr marL="0" indent="0">
              <a:buFont typeface="Arial" charset="0"/>
              <a:buNone/>
              <a:defRPr/>
            </a:pPr>
            <a:r>
              <a:rPr lang="en-US" sz="3200" b="1" dirty="0" smtClean="0"/>
              <a:t>Forms of Primary Memory (Storage) are:</a:t>
            </a:r>
          </a:p>
          <a:p>
            <a:pPr marL="514350" indent="-514350">
              <a:buFont typeface="Arial" charset="0"/>
              <a:buAutoNum type="arabicPeriod"/>
              <a:defRPr/>
            </a:pPr>
            <a:r>
              <a:rPr lang="en-US" sz="2500" b="1" dirty="0" smtClean="0"/>
              <a:t>RAM (Random Access Memory).</a:t>
            </a:r>
          </a:p>
          <a:p>
            <a:pPr>
              <a:defRPr/>
            </a:pPr>
            <a:r>
              <a:rPr lang="en-US" sz="2500" b="1" dirty="0" smtClean="0"/>
              <a:t>Chip attached to motherboard.</a:t>
            </a:r>
          </a:p>
          <a:p>
            <a:pPr>
              <a:defRPr/>
            </a:pPr>
            <a:r>
              <a:rPr lang="en-US" sz="2500" b="1" dirty="0" smtClean="0"/>
              <a:t>Stores data and programs temporarily</a:t>
            </a:r>
          </a:p>
          <a:p>
            <a:pPr>
              <a:defRPr/>
            </a:pPr>
            <a:r>
              <a:rPr lang="en-US" sz="2500" b="1" dirty="0" smtClean="0"/>
              <a:t>Windows and other programs.</a:t>
            </a:r>
          </a:p>
          <a:p>
            <a:pPr>
              <a:defRPr/>
            </a:pPr>
            <a:r>
              <a:rPr lang="en-US" sz="2500" b="1" dirty="0" smtClean="0"/>
              <a:t>Volatile</a:t>
            </a:r>
          </a:p>
          <a:p>
            <a:pPr>
              <a:defRPr/>
            </a:pPr>
            <a:r>
              <a:rPr lang="en-US" sz="2500" b="1" dirty="0" smtClean="0"/>
              <a:t>Speed measured in MHz and GHz.</a:t>
            </a:r>
          </a:p>
          <a:p>
            <a:pPr>
              <a:defRPr/>
            </a:pPr>
            <a:r>
              <a:rPr lang="en-US" sz="2500" b="1" dirty="0" smtClean="0"/>
              <a:t>Size 64, 128, 256, 512 Megabytes.</a:t>
            </a:r>
          </a:p>
          <a:p>
            <a:pPr lvl="1">
              <a:defRPr/>
            </a:pPr>
            <a:endParaRPr lang="en-US" sz="2500" b="1" dirty="0" smtClean="0"/>
          </a:p>
          <a:p>
            <a:pPr marL="514350" indent="-514350">
              <a:buFont typeface="Arial" charset="0"/>
              <a:buAutoNum type="arabicPeriod"/>
              <a:defRPr/>
            </a:pPr>
            <a:endParaRPr lang="en-US" sz="3200" b="1" dirty="0" smtClean="0"/>
          </a:p>
          <a:p>
            <a:pPr marL="514350" indent="-514350">
              <a:buFont typeface="Arial" charset="0"/>
              <a:buAutoNum type="arabicPeriod"/>
              <a:defRPr/>
            </a:pPr>
            <a:endParaRPr lang="en-US" sz="32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84538"/>
            <a:ext cx="295275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7" dur="500"/>
                                        <p:tgtEl>
                                          <p:spTgt spid="3">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PRIMARY MEMORY</a:t>
            </a:r>
            <a:endParaRPr lang="en-US" sz="4400" b="1" dirty="0">
              <a:solidFill>
                <a:srgbClr val="FFC000"/>
              </a:solidFill>
            </a:endParaRPr>
          </a:p>
        </p:txBody>
      </p:sp>
      <p:sp>
        <p:nvSpPr>
          <p:cNvPr id="3" name="Content Placeholder 2"/>
          <p:cNvSpPr>
            <a:spLocks noGrp="1"/>
          </p:cNvSpPr>
          <p:nvPr>
            <p:ph sz="quarter" idx="13"/>
          </p:nvPr>
        </p:nvSpPr>
        <p:spPr/>
        <p:txBody>
          <a:bodyPr/>
          <a:lstStyle/>
          <a:p>
            <a:pPr marL="514350" indent="-514350">
              <a:buFont typeface="+mj-lt"/>
              <a:buAutoNum type="arabicPeriod" startAt="2"/>
              <a:defRPr/>
            </a:pPr>
            <a:r>
              <a:rPr lang="en-US" sz="2500" b="1" dirty="0" smtClean="0"/>
              <a:t>ROM (Read Only Memory).</a:t>
            </a:r>
          </a:p>
          <a:p>
            <a:pPr>
              <a:defRPr/>
            </a:pPr>
            <a:r>
              <a:rPr lang="en-US" sz="2500" b="1" dirty="0" smtClean="0"/>
              <a:t>Stores program (booting) instructions.</a:t>
            </a:r>
          </a:p>
          <a:p>
            <a:pPr>
              <a:defRPr/>
            </a:pPr>
            <a:r>
              <a:rPr lang="en-US" sz="2500" b="1" dirty="0" smtClean="0"/>
              <a:t>Cannot be written on it.</a:t>
            </a:r>
          </a:p>
          <a:p>
            <a:pPr>
              <a:defRPr/>
            </a:pPr>
            <a:r>
              <a:rPr lang="en-US" sz="2500" b="1" dirty="0" smtClean="0"/>
              <a:t>Not volatile.</a:t>
            </a:r>
          </a:p>
          <a:p>
            <a:pPr>
              <a:defRPr/>
            </a:pPr>
            <a:r>
              <a:rPr lang="en-US" sz="2500" b="1" dirty="0" smtClean="0"/>
              <a:t>Very small capacity.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3284538"/>
            <a:ext cx="50276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PRIMARY MEMORY</a:t>
            </a:r>
            <a:endParaRPr lang="en-US" sz="4400" b="1" dirty="0">
              <a:solidFill>
                <a:srgbClr val="FFC000"/>
              </a:solidFill>
            </a:endParaRPr>
          </a:p>
        </p:txBody>
      </p:sp>
      <p:sp>
        <p:nvSpPr>
          <p:cNvPr id="3" name="Content Placeholder 2"/>
          <p:cNvSpPr>
            <a:spLocks noGrp="1"/>
          </p:cNvSpPr>
          <p:nvPr>
            <p:ph sz="quarter" idx="13"/>
          </p:nvPr>
        </p:nvSpPr>
        <p:spPr/>
        <p:txBody>
          <a:bodyPr/>
          <a:lstStyle/>
          <a:p>
            <a:pPr marL="514350" indent="-514350">
              <a:buFont typeface="+mj-lt"/>
              <a:buAutoNum type="arabicPeriod" startAt="3"/>
              <a:defRPr/>
            </a:pPr>
            <a:r>
              <a:rPr lang="en-US" sz="2500" b="1" dirty="0" smtClean="0"/>
              <a:t>Cache Memory</a:t>
            </a:r>
          </a:p>
          <a:p>
            <a:pPr>
              <a:defRPr/>
            </a:pPr>
            <a:r>
              <a:rPr lang="en-US" sz="2500" b="1" dirty="0" smtClean="0"/>
              <a:t>Linked to CPU.</a:t>
            </a:r>
          </a:p>
          <a:p>
            <a:pPr>
              <a:defRPr/>
            </a:pPr>
            <a:r>
              <a:rPr lang="en-US" sz="2500" b="1" dirty="0" smtClean="0"/>
              <a:t>Very fast chips</a:t>
            </a:r>
          </a:p>
          <a:p>
            <a:pPr>
              <a:defRPr/>
            </a:pPr>
            <a:r>
              <a:rPr lang="en-US" sz="2500" b="1" dirty="0" smtClean="0"/>
              <a:t>Keeps frequent programs and data.</a:t>
            </a:r>
          </a:p>
          <a:p>
            <a:pPr>
              <a:defRPr/>
            </a:pPr>
            <a:r>
              <a:rPr lang="en-US" sz="2500" b="1" dirty="0" smtClean="0"/>
              <a:t>Reduce gap between CPU and RAM.</a:t>
            </a:r>
          </a:p>
          <a:p>
            <a:pPr>
              <a:defRPr/>
            </a:pPr>
            <a:r>
              <a:rPr lang="en-US" sz="2500" b="1" dirty="0" smtClean="0"/>
              <a:t>Size up to 512 Kilobytes (KB).</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852738"/>
            <a:ext cx="314483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628775"/>
            <a:ext cx="40878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5"/>
                                        </p:tgtEl>
                                        <p:attrNameLst>
                                          <p:attrName>style.visibility</p:attrName>
                                        </p:attrNameLst>
                                      </p:cBhvr>
                                      <p:to>
                                        <p:strVal val="hidden"/>
                                      </p:to>
                                    </p:set>
                                  </p:childTnLst>
                                </p:cTn>
                              </p:par>
                            </p:childTnLst>
                          </p:cTn>
                        </p:par>
                        <p:par>
                          <p:cTn id="41" fill="hold" nodeType="afterGroup">
                            <p:stCondLst>
                              <p:cond delay="0"/>
                            </p:stCondLst>
                            <p:childTnLst>
                              <p:par>
                                <p:cTn id="42" presetID="53" presetClass="entr" presetSubtype="16" fill="hold" nodeType="after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6" dur="500"/>
                                        <p:tgtEl>
                                          <p:spTgt spid="3">
                                            <p:txEl>
                                              <p:pRg st="4" end="4"/>
                                            </p:txEl>
                                          </p:spTgt>
                                        </p:tgtEl>
                                      </p:cBhvr>
                                    </p:animEffect>
                                  </p:childTnLst>
                                </p:cTn>
                              </p:par>
                            </p:childTnLst>
                          </p:cTn>
                        </p:par>
                        <p:par>
                          <p:cTn id="47" fill="hold" nodeType="afterGroup">
                            <p:stCondLst>
                              <p:cond delay="500"/>
                            </p:stCondLst>
                            <p:childTnLst>
                              <p:par>
                                <p:cTn id="48" presetID="53" presetClass="entr" presetSubtype="16"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16"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PRIMARY MEMORY</a:t>
            </a:r>
            <a:endParaRPr lang="en-US" sz="4400" b="1" dirty="0">
              <a:solidFill>
                <a:srgbClr val="FFC000"/>
              </a:solidFill>
            </a:endParaRPr>
          </a:p>
        </p:txBody>
      </p:sp>
      <p:sp>
        <p:nvSpPr>
          <p:cNvPr id="3" name="Content Placeholder 2"/>
          <p:cNvSpPr>
            <a:spLocks noGrp="1"/>
          </p:cNvSpPr>
          <p:nvPr>
            <p:ph sz="quarter" idx="13"/>
          </p:nvPr>
        </p:nvSpPr>
        <p:spPr/>
        <p:txBody>
          <a:bodyPr/>
          <a:lstStyle/>
          <a:p>
            <a:pPr marL="514350" indent="-514350">
              <a:buFont typeface="+mj-lt"/>
              <a:buAutoNum type="arabicPeriod" startAt="4"/>
              <a:defRPr/>
            </a:pPr>
            <a:r>
              <a:rPr lang="en-US" sz="2500" b="1" dirty="0" smtClean="0"/>
              <a:t>ROM-BIOS Memory</a:t>
            </a:r>
          </a:p>
          <a:p>
            <a:pPr>
              <a:defRPr/>
            </a:pPr>
            <a:r>
              <a:rPr lang="en-US" sz="2500" b="1" dirty="0" smtClean="0"/>
              <a:t>BIOS: Basic </a:t>
            </a:r>
            <a:r>
              <a:rPr lang="en-US" sz="2500" b="1" dirty="0" err="1" smtClean="0"/>
              <a:t>Input/Output</a:t>
            </a:r>
            <a:r>
              <a:rPr lang="en-US" sz="2500" b="1" dirty="0" smtClean="0"/>
              <a:t> System.</a:t>
            </a:r>
          </a:p>
          <a:p>
            <a:pPr>
              <a:defRPr/>
            </a:pPr>
            <a:r>
              <a:rPr lang="en-US" sz="2500" b="1" dirty="0" smtClean="0"/>
              <a:t>Special small capacity chip.</a:t>
            </a:r>
          </a:p>
          <a:p>
            <a:pPr>
              <a:defRPr/>
            </a:pPr>
            <a:r>
              <a:rPr lang="en-US" sz="2500" b="1" dirty="0" smtClean="0"/>
              <a:t>Read Only Memory</a:t>
            </a:r>
          </a:p>
          <a:p>
            <a:pPr>
              <a:defRPr/>
            </a:pPr>
            <a:r>
              <a:rPr lang="en-US" sz="2500" b="1" dirty="0" smtClean="0"/>
              <a:t>Non-volatile</a:t>
            </a:r>
          </a:p>
          <a:p>
            <a:pPr>
              <a:defRPr/>
            </a:pPr>
            <a:r>
              <a:rPr lang="en-US" sz="2500" b="1" dirty="0" smtClean="0"/>
              <a:t>Stores the software that defines </a:t>
            </a:r>
            <a:r>
              <a:rPr lang="en-US" sz="2500" b="1" dirty="0" err="1" smtClean="0"/>
              <a:t>Input/Output</a:t>
            </a:r>
            <a:r>
              <a:rPr lang="en-US" sz="2500" b="1" dirty="0" smtClean="0"/>
              <a:t> Devices.</a:t>
            </a:r>
          </a:p>
          <a:p>
            <a:pPr>
              <a:defRPr/>
            </a:pPr>
            <a:endParaRPr lang="en-US" sz="25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349500"/>
            <a:ext cx="352901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Secondary MEMORY</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Storage Devices</a:t>
            </a:r>
          </a:p>
          <a:p>
            <a:pPr>
              <a:defRPr/>
            </a:pPr>
            <a:r>
              <a:rPr lang="en-US" sz="3200" b="1" dirty="0" smtClean="0"/>
              <a:t>External Storage</a:t>
            </a:r>
          </a:p>
          <a:p>
            <a:pPr>
              <a:defRPr/>
            </a:pPr>
            <a:endParaRPr lang="en-US" sz="3200" b="1" dirty="0" smtClean="0"/>
          </a:p>
          <a:p>
            <a:pPr>
              <a:defRPr/>
            </a:pPr>
            <a:r>
              <a:rPr lang="en-US" sz="3200" b="1" dirty="0" smtClean="0">
                <a:solidFill>
                  <a:srgbClr val="FFC000"/>
                </a:solidFill>
              </a:rPr>
              <a:t>Definition:</a:t>
            </a:r>
            <a:r>
              <a:rPr lang="en-US" sz="3200" b="1" dirty="0" smtClean="0"/>
              <a:t> It is any memory devices that save the result of the processed data </a:t>
            </a:r>
            <a:r>
              <a:rPr lang="en-US" sz="3200" b="1" u="sng" dirty="0" smtClean="0"/>
              <a:t>permanently</a:t>
            </a:r>
            <a:r>
              <a:rPr lang="en-US" sz="3200" b="1" dirty="0" smtClean="0"/>
              <a:t> for later retrieval.</a:t>
            </a:r>
          </a:p>
          <a:p>
            <a:pPr marL="0" indent="0">
              <a:buFont typeface="Arial" charset="0"/>
              <a:buNone/>
              <a:defRPr/>
            </a:pPr>
            <a:endParaRPr lang="en-US" sz="32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Lecture outline</a:t>
            </a:r>
            <a:endParaRPr lang="en-US" sz="4400" b="1" dirty="0">
              <a:solidFill>
                <a:srgbClr val="FFC000"/>
              </a:solidFill>
            </a:endParaRPr>
          </a:p>
        </p:txBody>
      </p:sp>
      <p:sp>
        <p:nvSpPr>
          <p:cNvPr id="3" name="Content Placeholder 2"/>
          <p:cNvSpPr>
            <a:spLocks noGrp="1"/>
          </p:cNvSpPr>
          <p:nvPr>
            <p:ph sz="quarter" idx="13"/>
          </p:nvPr>
        </p:nvSpPr>
        <p:spPr/>
        <p:txBody>
          <a:bodyPr>
            <a:normAutofit fontScale="85000" lnSpcReduction="20000"/>
          </a:bodyPr>
          <a:lstStyle/>
          <a:p>
            <a:pPr>
              <a:defRPr/>
            </a:pPr>
            <a:r>
              <a:rPr lang="en-US" sz="3200" b="1" dirty="0" smtClean="0"/>
              <a:t>Hardware Vs. Software</a:t>
            </a:r>
          </a:p>
          <a:p>
            <a:pPr>
              <a:defRPr/>
            </a:pPr>
            <a:r>
              <a:rPr lang="en-US" sz="3200" b="1" dirty="0" smtClean="0"/>
              <a:t>Hardware</a:t>
            </a:r>
          </a:p>
          <a:p>
            <a:pPr lvl="1">
              <a:defRPr/>
            </a:pPr>
            <a:r>
              <a:rPr lang="en-US" sz="3200" b="1" dirty="0" smtClean="0"/>
              <a:t>Central Processing Unit (CPU)</a:t>
            </a:r>
          </a:p>
          <a:p>
            <a:pPr lvl="2">
              <a:defRPr/>
            </a:pPr>
            <a:r>
              <a:rPr lang="en-US" sz="3200" b="1" dirty="0" smtClean="0"/>
              <a:t>Parts</a:t>
            </a:r>
          </a:p>
          <a:p>
            <a:pPr lvl="2">
              <a:defRPr/>
            </a:pPr>
            <a:r>
              <a:rPr lang="en-US" sz="3200" b="1" dirty="0" smtClean="0"/>
              <a:t>Operations</a:t>
            </a:r>
          </a:p>
          <a:p>
            <a:pPr lvl="1">
              <a:defRPr/>
            </a:pPr>
            <a:r>
              <a:rPr lang="en-US" sz="3200" b="1" dirty="0" smtClean="0"/>
              <a:t>Memory</a:t>
            </a:r>
          </a:p>
          <a:p>
            <a:pPr lvl="2">
              <a:defRPr/>
            </a:pPr>
            <a:r>
              <a:rPr lang="en-US" sz="3200" b="1" dirty="0" smtClean="0"/>
              <a:t>Primary Memory</a:t>
            </a:r>
          </a:p>
          <a:p>
            <a:pPr lvl="2">
              <a:defRPr/>
            </a:pPr>
            <a:r>
              <a:rPr lang="en-US" sz="3200" b="1" dirty="0" smtClean="0"/>
              <a:t>Secondary Memory</a:t>
            </a:r>
          </a:p>
          <a:p>
            <a:pPr>
              <a:defRPr/>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Secondary MEMORY</a:t>
            </a:r>
            <a:endParaRPr lang="en-US" sz="4400" b="1" dirty="0">
              <a:solidFill>
                <a:srgbClr val="FFC000"/>
              </a:solidFill>
            </a:endParaRPr>
          </a:p>
        </p:txBody>
      </p:sp>
      <p:sp>
        <p:nvSpPr>
          <p:cNvPr id="3" name="Content Placeholder 2"/>
          <p:cNvSpPr>
            <a:spLocks noGrp="1"/>
          </p:cNvSpPr>
          <p:nvPr>
            <p:ph sz="quarter" idx="13"/>
          </p:nvPr>
        </p:nvSpPr>
        <p:spPr/>
        <p:txBody>
          <a:bodyPr>
            <a:normAutofit fontScale="77500" lnSpcReduction="20000"/>
          </a:bodyPr>
          <a:lstStyle/>
          <a:p>
            <a:pPr marL="514350" indent="-514350">
              <a:buFont typeface="+mj-lt"/>
              <a:buAutoNum type="arabicPeriod"/>
              <a:defRPr/>
            </a:pPr>
            <a:r>
              <a:rPr lang="en-US" sz="2500" b="1" dirty="0" smtClean="0"/>
              <a:t>Hard Disks</a:t>
            </a:r>
          </a:p>
          <a:p>
            <a:pPr>
              <a:defRPr/>
            </a:pPr>
            <a:r>
              <a:rPr lang="en-US" sz="2500" b="1" dirty="0" smtClean="0"/>
              <a:t>Internal Hard Disks</a:t>
            </a:r>
          </a:p>
          <a:p>
            <a:pPr lvl="1">
              <a:defRPr/>
            </a:pPr>
            <a:r>
              <a:rPr lang="en-US" sz="2500" b="1" dirty="0" smtClean="0"/>
              <a:t>Located inside the computer case.</a:t>
            </a:r>
          </a:p>
          <a:p>
            <a:pPr lvl="1">
              <a:defRPr/>
            </a:pPr>
            <a:r>
              <a:rPr lang="en-US" sz="2500" b="1" dirty="0" smtClean="0"/>
              <a:t>Not-portable</a:t>
            </a:r>
          </a:p>
          <a:p>
            <a:pPr lvl="1">
              <a:defRPr/>
            </a:pPr>
            <a:r>
              <a:rPr lang="en-US" sz="2500" b="1" dirty="0" smtClean="0"/>
              <a:t>High capacity (GB, TB)</a:t>
            </a:r>
          </a:p>
          <a:p>
            <a:pPr lvl="1">
              <a:defRPr/>
            </a:pPr>
            <a:r>
              <a:rPr lang="en-US" sz="2500" b="1" dirty="0" smtClean="0"/>
              <a:t>High speed.</a:t>
            </a:r>
          </a:p>
          <a:p>
            <a:pPr>
              <a:defRPr/>
            </a:pPr>
            <a:r>
              <a:rPr lang="en-US" sz="2500" b="1" dirty="0" smtClean="0"/>
              <a:t>External Hard Disks</a:t>
            </a:r>
          </a:p>
          <a:p>
            <a:pPr lvl="1">
              <a:defRPr/>
            </a:pPr>
            <a:r>
              <a:rPr lang="en-US" sz="2500" b="1" dirty="0" smtClean="0"/>
              <a:t>Same capacity range.</a:t>
            </a:r>
          </a:p>
          <a:p>
            <a:pPr lvl="1">
              <a:defRPr/>
            </a:pPr>
            <a:r>
              <a:rPr lang="en-US" sz="2500" b="1" dirty="0" smtClean="0"/>
              <a:t>Slower</a:t>
            </a:r>
          </a:p>
          <a:p>
            <a:pPr lvl="1">
              <a:defRPr/>
            </a:pPr>
            <a:r>
              <a:rPr lang="en-US" sz="2500" b="1" dirty="0" smtClean="0"/>
              <a:t>More Expensive</a:t>
            </a:r>
          </a:p>
          <a:p>
            <a:pPr lvl="1">
              <a:defRPr/>
            </a:pPr>
            <a:r>
              <a:rPr lang="en-US" sz="2500" b="1" dirty="0" smtClean="0"/>
              <a:t>USB Port</a:t>
            </a:r>
          </a:p>
          <a:p>
            <a:pPr lvl="1">
              <a:defRPr/>
            </a:pPr>
            <a:endParaRPr lang="en-US" sz="25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3438" y="1125538"/>
            <a:ext cx="27622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573463"/>
            <a:ext cx="2992437"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7" dur="500"/>
                                        <p:tgtEl>
                                          <p:spTgt spid="3">
                                            <p:txEl>
                                              <p:pRg st="6" end="6"/>
                                            </p:txEl>
                                          </p:spTgt>
                                        </p:tgtEl>
                                      </p:cBhvr>
                                    </p:animEffect>
                                  </p:childTnLst>
                                </p:cTn>
                              </p:par>
                            </p:childTnLst>
                          </p:cTn>
                        </p:par>
                        <p:par>
                          <p:cTn id="58" fill="hold" nodeType="afterGroup">
                            <p:stCondLst>
                              <p:cond delay="500"/>
                            </p:stCondLst>
                            <p:childTnLst>
                              <p:par>
                                <p:cTn id="59" presetID="53" presetClass="entr" presetSubtype="16"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16" fill="hold"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p:cTn id="6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0" dur="500"/>
                                        <p:tgtEl>
                                          <p:spTgt spid="3">
                                            <p:txEl>
                                              <p:pRg st="7" end="7"/>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 calcmode="lin" valueType="num">
                                      <p:cBhvr>
                                        <p:cTn id="7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7" dur="500"/>
                                        <p:tgtEl>
                                          <p:spTgt spid="3">
                                            <p:txEl>
                                              <p:pRg st="8" end="8"/>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3" presetClass="entr" presetSubtype="16" fill="hold"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 calcmode="lin" valueType="num">
                                      <p:cBhvr>
                                        <p:cTn id="8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84" dur="500"/>
                                        <p:tgtEl>
                                          <p:spTgt spid="3">
                                            <p:txEl>
                                              <p:pRg st="9" end="9"/>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16" fill="hold" nodeType="clickEffect">
                                  <p:stCondLst>
                                    <p:cond delay="0"/>
                                  </p:stCondLst>
                                  <p:childTnLst>
                                    <p:set>
                                      <p:cBhvr>
                                        <p:cTn id="88" dur="1" fill="hold">
                                          <p:stCondLst>
                                            <p:cond delay="0"/>
                                          </p:stCondLst>
                                        </p:cTn>
                                        <p:tgtEl>
                                          <p:spTgt spid="3">
                                            <p:txEl>
                                              <p:pRg st="10" end="10"/>
                                            </p:txEl>
                                          </p:spTgt>
                                        </p:tgtEl>
                                        <p:attrNameLst>
                                          <p:attrName>style.visibility</p:attrName>
                                        </p:attrNameLst>
                                      </p:cBhvr>
                                      <p:to>
                                        <p:strVal val="visible"/>
                                      </p:to>
                                    </p:set>
                                    <p:anim calcmode="lin" valueType="num">
                                      <p:cBhvr>
                                        <p:cTn id="8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0"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9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Secondary MEMORY</a:t>
            </a:r>
            <a:endParaRPr lang="en-US" sz="4400" b="1" dirty="0">
              <a:solidFill>
                <a:srgbClr val="FFC000"/>
              </a:solidFill>
            </a:endParaRPr>
          </a:p>
        </p:txBody>
      </p:sp>
      <p:sp>
        <p:nvSpPr>
          <p:cNvPr id="3" name="Content Placeholder 2"/>
          <p:cNvSpPr>
            <a:spLocks noGrp="1"/>
          </p:cNvSpPr>
          <p:nvPr>
            <p:ph sz="quarter" idx="13"/>
          </p:nvPr>
        </p:nvSpPr>
        <p:spPr/>
        <p:txBody>
          <a:bodyPr/>
          <a:lstStyle/>
          <a:p>
            <a:pPr marL="514350" indent="-514350">
              <a:buFont typeface="+mj-lt"/>
              <a:buAutoNum type="arabicPeriod" startAt="2"/>
              <a:defRPr/>
            </a:pPr>
            <a:r>
              <a:rPr lang="en-US" sz="2500" b="1" dirty="0" smtClean="0"/>
              <a:t>Floppy Disks</a:t>
            </a:r>
          </a:p>
          <a:p>
            <a:pPr>
              <a:defRPr/>
            </a:pPr>
            <a:r>
              <a:rPr lang="en-US" sz="2500" b="1" dirty="0" smtClean="0"/>
              <a:t>Small disk</a:t>
            </a:r>
          </a:p>
          <a:p>
            <a:pPr>
              <a:defRPr/>
            </a:pPr>
            <a:r>
              <a:rPr lang="en-US" sz="2500" b="1" dirty="0" smtClean="0"/>
              <a:t>Special Drive</a:t>
            </a:r>
          </a:p>
          <a:p>
            <a:pPr>
              <a:defRPr/>
            </a:pPr>
            <a:r>
              <a:rPr lang="en-US" sz="2500" b="1" dirty="0" smtClean="0"/>
              <a:t>Low speed</a:t>
            </a:r>
          </a:p>
          <a:p>
            <a:pPr>
              <a:defRPr/>
            </a:pPr>
            <a:r>
              <a:rPr lang="en-US" sz="2500" b="1" dirty="0" smtClean="0"/>
              <a:t>Capacity 1.4 MB</a:t>
            </a:r>
          </a:p>
          <a:p>
            <a:pPr>
              <a:defRPr/>
            </a:pPr>
            <a:r>
              <a:rPr lang="en-US" sz="2500" b="1" dirty="0" smtClean="0"/>
              <a:t>Portable</a:t>
            </a:r>
          </a:p>
          <a:p>
            <a:pPr marL="514350" indent="-514350">
              <a:buFont typeface="+mj-lt"/>
              <a:buAutoNum type="arabicPeriod" startAt="2"/>
              <a:defRPr/>
            </a:pPr>
            <a:endParaRPr lang="en-US" sz="25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341438"/>
            <a:ext cx="15843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4337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930525"/>
            <a:ext cx="2590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par>
                          <p:cTn id="30" fill="hold" nodeType="afterGroup">
                            <p:stCondLst>
                              <p:cond delay="500"/>
                            </p:stCondLst>
                            <p:childTnLst>
                              <p:par>
                                <p:cTn id="31" presetID="5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3">
                                            <p:txEl>
                                              <p:pRg st="5" end="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xit" presetSubtype="0" fill="hold" nodeType="clickEffect">
                                  <p:stCondLst>
                                    <p:cond delay="0"/>
                                  </p:stCondLst>
                                  <p:childTnLst>
                                    <p:set>
                                      <p:cBhvr>
                                        <p:cTn id="60" dur="1" fill="hold">
                                          <p:stCondLst>
                                            <p:cond delay="0"/>
                                          </p:stCondLst>
                                        </p:cTn>
                                        <p:tgtEl>
                                          <p:spTgt spid="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3">
                                            <p:txEl>
                                              <p:pRg st="0" end="0"/>
                                            </p:txEl>
                                          </p:spTgt>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
                                            <p:txEl>
                                              <p:pRg st="1" end="1"/>
                                            </p:txEl>
                                          </p:spTgt>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
                                            <p:txEl>
                                              <p:pRg st="2" end="2"/>
                                            </p:txEl>
                                          </p:spTgt>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3">
                                            <p:txEl>
                                              <p:pRg st="3" end="3"/>
                                            </p:txEl>
                                          </p:spTgt>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
                                            <p:txEl>
                                              <p:pRg st="4" end="4"/>
                                            </p:txEl>
                                          </p:spTgt>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16" fill="hold"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500" fill="hold"/>
                                        <p:tgtEl>
                                          <p:spTgt spid="6"/>
                                        </p:tgtEl>
                                        <p:attrNameLst>
                                          <p:attrName>ppt_w</p:attrName>
                                        </p:attrNameLst>
                                      </p:cBhvr>
                                      <p:tavLst>
                                        <p:tav tm="0">
                                          <p:val>
                                            <p:fltVal val="0"/>
                                          </p:val>
                                        </p:tav>
                                        <p:tav tm="100000">
                                          <p:val>
                                            <p:strVal val="#ppt_w"/>
                                          </p:val>
                                        </p:tav>
                                      </p:tavLst>
                                    </p:anim>
                                    <p:anim calcmode="lin" valueType="num">
                                      <p:cBhvr>
                                        <p:cTn id="80" dur="500" fill="hold"/>
                                        <p:tgtEl>
                                          <p:spTgt spid="6"/>
                                        </p:tgtEl>
                                        <p:attrNameLst>
                                          <p:attrName>ppt_h</p:attrName>
                                        </p:attrNameLst>
                                      </p:cBhvr>
                                      <p:tavLst>
                                        <p:tav tm="0">
                                          <p:val>
                                            <p:fltVal val="0"/>
                                          </p:val>
                                        </p:tav>
                                        <p:tav tm="100000">
                                          <p:val>
                                            <p:strVal val="#ppt_h"/>
                                          </p:val>
                                        </p:tav>
                                      </p:tavLst>
                                    </p:anim>
                                    <p:animEffect transition="in" filter="fade">
                                      <p:cBhvr>
                                        <p:cTn id="81" dur="500"/>
                                        <p:tgtEl>
                                          <p:spTgt spid="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 presetClass="emph" presetSubtype="0" fill="hold" nodeType="clickEffect">
                                  <p:stCondLst>
                                    <p:cond delay="0"/>
                                  </p:stCondLst>
                                  <p:childTnLst>
                                    <p:animScale>
                                      <p:cBhvr>
                                        <p:cTn id="85"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Secondary MEMORY</a:t>
            </a:r>
            <a:endParaRPr lang="en-US" sz="4400" b="1" dirty="0">
              <a:solidFill>
                <a:srgbClr val="FFC000"/>
              </a:solidFill>
            </a:endParaRPr>
          </a:p>
        </p:txBody>
      </p:sp>
      <p:sp>
        <p:nvSpPr>
          <p:cNvPr id="3" name="Content Placeholder 2"/>
          <p:cNvSpPr>
            <a:spLocks noGrp="1"/>
          </p:cNvSpPr>
          <p:nvPr>
            <p:ph sz="quarter" idx="13"/>
          </p:nvPr>
        </p:nvSpPr>
        <p:spPr/>
        <p:txBody>
          <a:bodyPr>
            <a:normAutofit lnSpcReduction="10000"/>
          </a:bodyPr>
          <a:lstStyle/>
          <a:p>
            <a:pPr marL="514350" indent="-514350">
              <a:buFont typeface="+mj-lt"/>
              <a:buAutoNum type="arabicPeriod" startAt="3"/>
              <a:defRPr/>
            </a:pPr>
            <a:r>
              <a:rPr lang="en-US" sz="2500" b="1" dirty="0" smtClean="0"/>
              <a:t>CD-ROM (Compact Disk - Read Only Memory)</a:t>
            </a:r>
          </a:p>
          <a:p>
            <a:pPr>
              <a:defRPr/>
            </a:pPr>
            <a:r>
              <a:rPr lang="en-US" sz="2500" b="1" dirty="0" smtClean="0"/>
              <a:t>Optical disk</a:t>
            </a:r>
          </a:p>
          <a:p>
            <a:pPr>
              <a:defRPr/>
            </a:pPr>
            <a:r>
              <a:rPr lang="en-US" sz="2500" b="1" dirty="0" smtClean="0"/>
              <a:t>Special Drive</a:t>
            </a:r>
          </a:p>
          <a:p>
            <a:pPr>
              <a:defRPr/>
            </a:pPr>
            <a:r>
              <a:rPr lang="en-US" sz="2500" b="1" dirty="0" smtClean="0"/>
              <a:t>High Speed</a:t>
            </a:r>
          </a:p>
          <a:p>
            <a:pPr>
              <a:defRPr/>
            </a:pPr>
            <a:r>
              <a:rPr lang="en-US" sz="2500" b="1" dirty="0" smtClean="0"/>
              <a:t>Capacity 700 MB</a:t>
            </a:r>
          </a:p>
          <a:p>
            <a:pPr>
              <a:defRPr/>
            </a:pPr>
            <a:r>
              <a:rPr lang="en-US" sz="2500" b="1" dirty="0" smtClean="0"/>
              <a:t>Portable</a:t>
            </a:r>
          </a:p>
          <a:p>
            <a:pPr>
              <a:defRPr/>
            </a:pPr>
            <a:r>
              <a:rPr lang="en-US" sz="2500" b="1" dirty="0" smtClean="0"/>
              <a:t>ROM / RW</a:t>
            </a:r>
          </a:p>
          <a:p>
            <a:pPr>
              <a:defRPr/>
            </a:pPr>
            <a:r>
              <a:rPr lang="en-US" sz="2500" b="1" dirty="0" smtClean="0"/>
              <a:t>Fragile</a:t>
            </a:r>
          </a:p>
          <a:p>
            <a:pPr marL="514350" indent="-514350">
              <a:buFont typeface="+mj-lt"/>
              <a:buAutoNum type="arabicPeriod" startAt="2"/>
              <a:defRPr/>
            </a:pPr>
            <a:endParaRPr lang="en-US" sz="2500" b="1" dirty="0" smtClean="0"/>
          </a:p>
        </p:txBody>
      </p:sp>
      <p:pic>
        <p:nvPicPr>
          <p:cNvPr id="6" name="Picture 7" descr="C:\Users\Dareen\Deskto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139950"/>
            <a:ext cx="2143125" cy="1857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058988"/>
            <a:ext cx="3878263"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4221163"/>
            <a:ext cx="3590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par>
                          <p:cTn id="30" fill="hold" nodeType="afterGroup">
                            <p:stCondLst>
                              <p:cond delay="500"/>
                            </p:stCondLst>
                            <p:childTnLst>
                              <p:par>
                                <p:cTn id="31" presetID="53" presetClass="entr" presetSubtype="16"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3">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3">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6" dur="500"/>
                                        <p:tgtEl>
                                          <p:spTgt spid="3">
                                            <p:txEl>
                                              <p:pRg st="5" end="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3" dur="500"/>
                                        <p:tgtEl>
                                          <p:spTgt spid="3">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xit" presetSubtype="0" fill="hold" nodeType="clickEffect">
                                  <p:stCondLst>
                                    <p:cond delay="0"/>
                                  </p:stCondLst>
                                  <p:childTnLst>
                                    <p:set>
                                      <p:cBhvr>
                                        <p:cTn id="67" dur="1" fill="hold">
                                          <p:stCondLst>
                                            <p:cond delay="0"/>
                                          </p:stCondLst>
                                        </p:cTn>
                                        <p:tgtEl>
                                          <p:spTgt spid="6"/>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4"/>
                                        </p:tgtEl>
                                        <p:attrNameLst>
                                          <p:attrName>style.visibility</p:attrName>
                                        </p:attrNameLst>
                                      </p:cBhvr>
                                      <p:to>
                                        <p:strVal val="hidden"/>
                                      </p:to>
                                    </p:set>
                                  </p:childTnLst>
                                </p:cTn>
                              </p:par>
                            </p:childTnLst>
                          </p:cTn>
                        </p:par>
                        <p:par>
                          <p:cTn id="70" fill="hold" nodeType="afterGroup">
                            <p:stCondLst>
                              <p:cond delay="0"/>
                            </p:stCondLst>
                            <p:childTnLst>
                              <p:par>
                                <p:cTn id="71" presetID="53" presetClass="entr" presetSubtype="16" fill="hold"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ppt_w</p:attrName>
                                        </p:attrNameLst>
                                      </p:cBhvr>
                                      <p:tavLst>
                                        <p:tav tm="0">
                                          <p:val>
                                            <p:fltVal val="0"/>
                                          </p:val>
                                        </p:tav>
                                        <p:tav tm="100000">
                                          <p:val>
                                            <p:strVal val="#ppt_w"/>
                                          </p:val>
                                        </p:tav>
                                      </p:tavLst>
                                    </p:anim>
                                    <p:anim calcmode="lin" valueType="num">
                                      <p:cBhvr>
                                        <p:cTn id="74" dur="500" fill="hold"/>
                                        <p:tgtEl>
                                          <p:spTgt spid="8"/>
                                        </p:tgtEl>
                                        <p:attrNameLst>
                                          <p:attrName>ppt_h</p:attrName>
                                        </p:attrNameLst>
                                      </p:cBhvr>
                                      <p:tavLst>
                                        <p:tav tm="0">
                                          <p:val>
                                            <p:fltVal val="0"/>
                                          </p:val>
                                        </p:tav>
                                        <p:tav tm="100000">
                                          <p:val>
                                            <p:strVal val="#ppt_h"/>
                                          </p:val>
                                        </p:tav>
                                      </p:tavLst>
                                    </p:anim>
                                    <p:animEffect transition="in" filter="fade">
                                      <p:cBhvr>
                                        <p:cTn id="75" dur="500"/>
                                        <p:tgtEl>
                                          <p:spTgt spid="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nodeType="click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anim calcmode="lin" valueType="num">
                                      <p:cBhvr>
                                        <p:cTn id="8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8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Secondary MEMORY</a:t>
            </a:r>
            <a:endParaRPr lang="en-US" sz="4400" b="1" dirty="0">
              <a:solidFill>
                <a:srgbClr val="FFC000"/>
              </a:solidFill>
            </a:endParaRPr>
          </a:p>
        </p:txBody>
      </p:sp>
      <p:sp>
        <p:nvSpPr>
          <p:cNvPr id="3" name="Content Placeholder 2"/>
          <p:cNvSpPr>
            <a:spLocks noGrp="1"/>
          </p:cNvSpPr>
          <p:nvPr>
            <p:ph sz="quarter" idx="13"/>
          </p:nvPr>
        </p:nvSpPr>
        <p:spPr/>
        <p:txBody>
          <a:bodyPr/>
          <a:lstStyle/>
          <a:p>
            <a:pPr marL="514350" indent="-514350">
              <a:buFont typeface="+mj-lt"/>
              <a:buAutoNum type="arabicPeriod" startAt="4"/>
              <a:defRPr/>
            </a:pPr>
            <a:r>
              <a:rPr lang="en-US" sz="2500" b="1" dirty="0" smtClean="0"/>
              <a:t>DVD (Digital Versatile Disk)</a:t>
            </a:r>
          </a:p>
          <a:p>
            <a:pPr>
              <a:defRPr/>
            </a:pPr>
            <a:r>
              <a:rPr lang="en-US" sz="2500" b="1" dirty="0" smtClean="0"/>
              <a:t>Development of CD</a:t>
            </a:r>
          </a:p>
          <a:p>
            <a:pPr>
              <a:defRPr/>
            </a:pPr>
            <a:r>
              <a:rPr lang="en-US" sz="2500" b="1" dirty="0" smtClean="0"/>
              <a:t>High Capacity (Over 4 GB)</a:t>
            </a:r>
          </a:p>
          <a:p>
            <a:pPr>
              <a:defRPr/>
            </a:pPr>
            <a:r>
              <a:rPr lang="en-US" sz="2500" b="1" dirty="0" smtClean="0"/>
              <a:t>High Speed</a:t>
            </a:r>
          </a:p>
          <a:p>
            <a:pPr>
              <a:defRPr/>
            </a:pPr>
            <a:r>
              <a:rPr lang="en-US" sz="2500" b="1" dirty="0" smtClean="0"/>
              <a:t>Store Videos</a:t>
            </a:r>
          </a:p>
          <a:p>
            <a:pPr marL="514350" indent="-514350">
              <a:buFont typeface="+mj-lt"/>
              <a:buAutoNum type="arabicPeriod" startAt="2"/>
              <a:defRPr/>
            </a:pPr>
            <a:endParaRPr lang="en-US" sz="25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347913"/>
            <a:ext cx="23749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Secondary MEMORY</a:t>
            </a:r>
            <a:endParaRPr lang="en-US" sz="4400" b="1" dirty="0">
              <a:solidFill>
                <a:srgbClr val="FFC000"/>
              </a:solidFill>
            </a:endParaRPr>
          </a:p>
        </p:txBody>
      </p:sp>
      <p:sp>
        <p:nvSpPr>
          <p:cNvPr id="3" name="Content Placeholder 2"/>
          <p:cNvSpPr>
            <a:spLocks noGrp="1"/>
          </p:cNvSpPr>
          <p:nvPr>
            <p:ph sz="quarter" idx="13"/>
          </p:nvPr>
        </p:nvSpPr>
        <p:spPr/>
        <p:txBody>
          <a:bodyPr/>
          <a:lstStyle/>
          <a:p>
            <a:pPr marL="514350" indent="-514350">
              <a:buFont typeface="+mj-lt"/>
              <a:buAutoNum type="arabicPeriod" startAt="4"/>
              <a:defRPr/>
            </a:pPr>
            <a:r>
              <a:rPr lang="en-US" sz="2500" b="1" dirty="0" smtClean="0"/>
              <a:t>USB Flash Drives</a:t>
            </a:r>
          </a:p>
          <a:p>
            <a:pPr>
              <a:defRPr/>
            </a:pPr>
            <a:r>
              <a:rPr lang="en-US" sz="2500" b="1" dirty="0" smtClean="0"/>
              <a:t>Small storage devices</a:t>
            </a:r>
          </a:p>
          <a:p>
            <a:pPr>
              <a:defRPr/>
            </a:pPr>
            <a:r>
              <a:rPr lang="en-US" sz="2500" b="1" dirty="0" smtClean="0"/>
              <a:t>Come with different colors and shapes.</a:t>
            </a:r>
          </a:p>
          <a:p>
            <a:pPr>
              <a:defRPr/>
            </a:pPr>
            <a:r>
              <a:rPr lang="en-US" sz="2500" b="1" dirty="0" smtClean="0"/>
              <a:t>Easy-to-use</a:t>
            </a:r>
          </a:p>
          <a:p>
            <a:pPr>
              <a:defRPr/>
            </a:pPr>
            <a:r>
              <a:rPr lang="en-US" sz="2500" b="1" dirty="0" smtClean="0"/>
              <a:t>Portable</a:t>
            </a:r>
          </a:p>
          <a:p>
            <a:pPr>
              <a:defRPr/>
            </a:pPr>
            <a:r>
              <a:rPr lang="en-US" sz="2500" b="1" dirty="0" smtClean="0"/>
              <a:t>High capacities, over 64 MB.</a:t>
            </a:r>
          </a:p>
          <a:p>
            <a:pPr>
              <a:defRPr/>
            </a:pPr>
            <a:endParaRPr lang="en-US" sz="2500" b="1" dirty="0"/>
          </a:p>
          <a:p>
            <a:pPr>
              <a:defRPr/>
            </a:pPr>
            <a:endParaRPr lang="en-US" sz="2500" b="1" dirty="0" smtClean="0"/>
          </a:p>
          <a:p>
            <a:pPr marL="514350" indent="-514350">
              <a:buFont typeface="+mj-lt"/>
              <a:buAutoNum type="arabicPeriod" startAt="2"/>
              <a:defRPr/>
            </a:pPr>
            <a:endParaRPr lang="en-US" sz="2500" b="1"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232150"/>
            <a:ext cx="2571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644900"/>
            <a:ext cx="2247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54650" y="3629025"/>
            <a:ext cx="2903538"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25538"/>
            <a:ext cx="30972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par>
                          <p:cTn id="30" fill="hold" nodeType="afterGroup">
                            <p:stCondLst>
                              <p:cond delay="500"/>
                            </p:stCondLst>
                            <p:childTnLst>
                              <p:par>
                                <p:cTn id="31" presetID="53" presetClass="entr" presetSubtype="16"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6"/>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nodeType="click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 calcmode="lin" valueType="num">
                                      <p:cBhvr>
                                        <p:cTn id="6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64" dur="500"/>
                                        <p:tgtEl>
                                          <p:spTgt spid="3">
                                            <p:txEl>
                                              <p:pRg st="3" end="3"/>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16" fill="hold"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anim calcmode="lin" valueType="num">
                                      <p:cBhvr>
                                        <p:cTn id="6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71" dur="500"/>
                                        <p:tgtEl>
                                          <p:spTgt spid="3">
                                            <p:txEl>
                                              <p:pRg st="4" end="4"/>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16" fill="hold" nodeType="clickEffect">
                                  <p:stCondLst>
                                    <p:cond delay="0"/>
                                  </p:stCondLst>
                                  <p:childTnLst>
                                    <p:set>
                                      <p:cBhvr>
                                        <p:cTn id="75" dur="1" fill="hold">
                                          <p:stCondLst>
                                            <p:cond delay="0"/>
                                          </p:stCondLst>
                                        </p:cTn>
                                        <p:tgtEl>
                                          <p:spTgt spid="3">
                                            <p:txEl>
                                              <p:pRg st="5" end="5"/>
                                            </p:txEl>
                                          </p:spTgt>
                                        </p:tgtEl>
                                        <p:attrNameLst>
                                          <p:attrName>style.visibility</p:attrName>
                                        </p:attrNameLst>
                                      </p:cBhvr>
                                      <p:to>
                                        <p:strVal val="visible"/>
                                      </p:to>
                                    </p:set>
                                    <p:anim calcmode="lin" valueType="num">
                                      <p:cBhvr>
                                        <p:cTn id="7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7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Secondary MEMORY</a:t>
            </a:r>
            <a:endParaRPr lang="en-US" sz="4400" b="1" dirty="0">
              <a:solidFill>
                <a:srgbClr val="FFC000"/>
              </a:solidFill>
            </a:endParaRPr>
          </a:p>
        </p:txBody>
      </p:sp>
      <p:sp>
        <p:nvSpPr>
          <p:cNvPr id="3" name="Content Placeholder 2"/>
          <p:cNvSpPr>
            <a:spLocks noGrp="1"/>
          </p:cNvSpPr>
          <p:nvPr>
            <p:ph sz="quarter" idx="13"/>
          </p:nvPr>
        </p:nvSpPr>
        <p:spPr/>
        <p:txBody>
          <a:bodyPr/>
          <a:lstStyle/>
          <a:p>
            <a:pPr marL="514350" indent="-514350">
              <a:buFont typeface="+mj-lt"/>
              <a:buAutoNum type="arabicPeriod" startAt="5"/>
              <a:defRPr/>
            </a:pPr>
            <a:r>
              <a:rPr lang="en-US" sz="3200" b="1" dirty="0" smtClean="0"/>
              <a:t>Network Drive</a:t>
            </a:r>
          </a:p>
          <a:p>
            <a:pPr>
              <a:defRPr/>
            </a:pPr>
            <a:r>
              <a:rPr lang="en-US" sz="3200" b="1" dirty="0" smtClean="0"/>
              <a:t>Is the hard disk of a remote computer that is connected to yours by a network.</a:t>
            </a:r>
          </a:p>
          <a:p>
            <a:pPr>
              <a:defRPr/>
            </a:pPr>
            <a:endParaRPr lang="en-US" sz="3200" b="1" dirty="0"/>
          </a:p>
          <a:p>
            <a:pPr marL="0" indent="0">
              <a:buFont typeface="Arial" charset="0"/>
              <a:buNone/>
              <a:defRPr/>
            </a:pPr>
            <a:endParaRPr lang="en-US" sz="3200" b="1" dirty="0" smtClean="0"/>
          </a:p>
          <a:p>
            <a:pPr>
              <a:defRPr/>
            </a:pPr>
            <a:endParaRPr lang="en-US" sz="3200" b="1" dirty="0"/>
          </a:p>
          <a:p>
            <a:pPr marL="0" indent="0">
              <a:buFont typeface="Arial" charset="0"/>
              <a:buNone/>
              <a:defRPr/>
            </a:pPr>
            <a:endParaRPr lang="en-US" sz="3200" b="1" dirty="0" smtClean="0"/>
          </a:p>
          <a:p>
            <a:pPr marL="0" indent="0">
              <a:buFont typeface="Arial" charset="0"/>
              <a:buNone/>
              <a:defRPr/>
            </a:pPr>
            <a:endParaRPr lang="en-US" sz="3200" b="1"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3403600"/>
            <a:ext cx="30956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Secondary MEMORY</a:t>
            </a:r>
            <a:endParaRPr lang="en-US" sz="4400" b="1" dirty="0">
              <a:solidFill>
                <a:srgbClr val="FFC000"/>
              </a:solidFill>
            </a:endParaRPr>
          </a:p>
        </p:txBody>
      </p:sp>
      <p:sp>
        <p:nvSpPr>
          <p:cNvPr id="3" name="Content Placeholder 2"/>
          <p:cNvSpPr>
            <a:spLocks noGrp="1"/>
          </p:cNvSpPr>
          <p:nvPr>
            <p:ph sz="quarter" idx="13"/>
          </p:nvPr>
        </p:nvSpPr>
        <p:spPr/>
        <p:txBody>
          <a:bodyPr/>
          <a:lstStyle/>
          <a:p>
            <a:pPr marL="514350" indent="-514350">
              <a:buFont typeface="+mj-lt"/>
              <a:buAutoNum type="arabicPeriod" startAt="6"/>
              <a:defRPr/>
            </a:pPr>
            <a:r>
              <a:rPr lang="en-US" sz="3200" b="1" dirty="0" smtClean="0"/>
              <a:t>Online File Storage</a:t>
            </a:r>
          </a:p>
          <a:p>
            <a:pPr>
              <a:defRPr/>
            </a:pPr>
            <a:r>
              <a:rPr lang="en-US" sz="3200" b="1" dirty="0" smtClean="0"/>
              <a:t>Internet Hosting Service</a:t>
            </a:r>
          </a:p>
          <a:p>
            <a:pPr>
              <a:defRPr/>
            </a:pPr>
            <a:r>
              <a:rPr lang="en-US" sz="3200" b="1" dirty="0" smtClean="0"/>
              <a:t>Store Files</a:t>
            </a:r>
          </a:p>
          <a:p>
            <a:pPr>
              <a:defRPr/>
            </a:pPr>
            <a:r>
              <a:rPr lang="en-US" sz="3200" b="1" dirty="0" smtClean="0"/>
              <a:t>Share Files</a:t>
            </a:r>
          </a:p>
          <a:p>
            <a:pPr>
              <a:defRPr/>
            </a:pPr>
            <a:r>
              <a:rPr lang="en-US" sz="3200" b="1" dirty="0" smtClean="0"/>
              <a:t>Famous Hosts</a:t>
            </a:r>
          </a:p>
          <a:p>
            <a:pPr>
              <a:defRPr/>
            </a:pPr>
            <a:endParaRPr lang="en-US" sz="3200" b="1" dirty="0"/>
          </a:p>
          <a:p>
            <a:pPr marL="0" indent="0">
              <a:buFont typeface="Arial" charset="0"/>
              <a:buNone/>
              <a:defRPr/>
            </a:pPr>
            <a:endParaRPr lang="en-US" sz="3200" b="1" dirty="0" smtClean="0"/>
          </a:p>
          <a:p>
            <a:pPr>
              <a:defRPr/>
            </a:pPr>
            <a:endParaRPr lang="en-US" sz="3200" b="1" dirty="0"/>
          </a:p>
          <a:p>
            <a:pPr marL="0" indent="0">
              <a:buFont typeface="Arial" charset="0"/>
              <a:buNone/>
              <a:defRPr/>
            </a:pPr>
            <a:endParaRPr lang="en-US" sz="3200" b="1" dirty="0" smtClean="0"/>
          </a:p>
          <a:p>
            <a:pPr marL="0" indent="0">
              <a:buFont typeface="Arial" charset="0"/>
              <a:buNone/>
              <a:defRPr/>
            </a:pPr>
            <a:endParaRPr lang="en-US" sz="3200"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384550"/>
            <a:ext cx="453707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26368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193925"/>
            <a:ext cx="2800350"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16"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xit" presetSubtype="32" fill="hold" nodeType="clickEffect">
                                  <p:stCondLst>
                                    <p:cond delay="0"/>
                                  </p:stCondLst>
                                  <p:childTnLst>
                                    <p:anim calcmode="lin" valueType="num">
                                      <p:cBhvr>
                                        <p:cTn id="59" dur="500"/>
                                        <p:tgtEl>
                                          <p:spTgt spid="6"/>
                                        </p:tgtEl>
                                        <p:attrNameLst>
                                          <p:attrName>ppt_w</p:attrName>
                                        </p:attrNameLst>
                                      </p:cBhvr>
                                      <p:tavLst>
                                        <p:tav tm="0">
                                          <p:val>
                                            <p:strVal val="ppt_w"/>
                                          </p:val>
                                        </p:tav>
                                        <p:tav tm="100000">
                                          <p:val>
                                            <p:fltVal val="0"/>
                                          </p:val>
                                        </p:tav>
                                      </p:tavLst>
                                    </p:anim>
                                    <p:anim calcmode="lin" valueType="num">
                                      <p:cBhvr>
                                        <p:cTn id="60" dur="500"/>
                                        <p:tgtEl>
                                          <p:spTgt spid="6"/>
                                        </p:tgtEl>
                                        <p:attrNameLst>
                                          <p:attrName>ppt_h</p:attrName>
                                        </p:attrNameLst>
                                      </p:cBhvr>
                                      <p:tavLst>
                                        <p:tav tm="0">
                                          <p:val>
                                            <p:strVal val="ppt_h"/>
                                          </p:val>
                                        </p:tav>
                                        <p:tav tm="100000">
                                          <p:val>
                                            <p:fltVal val="0"/>
                                          </p:val>
                                        </p:tav>
                                      </p:tavLst>
                                    </p:anim>
                                    <p:animEffect transition="out" filter="fad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Secondary MEMORY</a:t>
            </a:r>
            <a:endParaRPr lang="en-US" sz="4400" b="1" dirty="0">
              <a:solidFill>
                <a:srgbClr val="FFC000"/>
              </a:solidFill>
            </a:endParaRPr>
          </a:p>
        </p:txBody>
      </p:sp>
      <p:sp>
        <p:nvSpPr>
          <p:cNvPr id="3" name="Content Placeholder 2"/>
          <p:cNvSpPr>
            <a:spLocks noGrp="1"/>
          </p:cNvSpPr>
          <p:nvPr>
            <p:ph sz="quarter" idx="13"/>
          </p:nvPr>
        </p:nvSpPr>
        <p:spPr/>
        <p:txBody>
          <a:bodyPr>
            <a:normAutofit lnSpcReduction="10000"/>
          </a:bodyPr>
          <a:lstStyle/>
          <a:p>
            <a:pPr marL="514350" indent="-514350">
              <a:buFont typeface="+mj-lt"/>
              <a:buAutoNum type="arabicPeriod" startAt="7"/>
              <a:defRPr/>
            </a:pPr>
            <a:r>
              <a:rPr lang="en-US" sz="3200" b="1" dirty="0" smtClean="0"/>
              <a:t>Memory Cards</a:t>
            </a:r>
          </a:p>
          <a:p>
            <a:pPr>
              <a:defRPr/>
            </a:pPr>
            <a:r>
              <a:rPr lang="en-US" sz="2500" b="1" dirty="0" smtClean="0"/>
              <a:t>Electronic Data Storage Device</a:t>
            </a:r>
          </a:p>
          <a:p>
            <a:pPr>
              <a:defRPr/>
            </a:pPr>
            <a:r>
              <a:rPr lang="en-US" sz="2500" b="1" dirty="0" smtClean="0"/>
              <a:t>Used in:</a:t>
            </a:r>
          </a:p>
          <a:p>
            <a:pPr lvl="1">
              <a:defRPr/>
            </a:pPr>
            <a:r>
              <a:rPr lang="en-US" sz="2500" b="1" dirty="0" smtClean="0"/>
              <a:t>Digital Cameras</a:t>
            </a:r>
          </a:p>
          <a:p>
            <a:pPr lvl="1">
              <a:defRPr/>
            </a:pPr>
            <a:r>
              <a:rPr lang="en-US" sz="2500" b="1" dirty="0" smtClean="0"/>
              <a:t>Smartphones</a:t>
            </a:r>
          </a:p>
          <a:p>
            <a:pPr>
              <a:defRPr/>
            </a:pPr>
            <a:r>
              <a:rPr lang="en-US" sz="2500" b="1" dirty="0" smtClean="0"/>
              <a:t>Can be attached:</a:t>
            </a:r>
          </a:p>
          <a:p>
            <a:pPr lvl="1">
              <a:defRPr/>
            </a:pPr>
            <a:r>
              <a:rPr lang="en-US" sz="2500" b="1" dirty="0" smtClean="0"/>
              <a:t>Inside the device</a:t>
            </a:r>
          </a:p>
          <a:p>
            <a:pPr lvl="1">
              <a:defRPr/>
            </a:pPr>
            <a:r>
              <a:rPr lang="en-US" sz="2500" b="1" dirty="0" smtClean="0"/>
              <a:t>Card Reader</a:t>
            </a:r>
          </a:p>
          <a:p>
            <a:pPr marL="457200" lvl="1" indent="0">
              <a:buFont typeface="Arial" charset="0"/>
              <a:buNone/>
              <a:defRPr/>
            </a:pPr>
            <a:endParaRPr lang="en-US" sz="2500" b="1" dirty="0" smtClean="0"/>
          </a:p>
          <a:p>
            <a:pPr>
              <a:defRPr/>
            </a:pPr>
            <a:endParaRPr lang="en-US" sz="2500" b="1" dirty="0"/>
          </a:p>
          <a:p>
            <a:pPr marL="0" indent="0">
              <a:buFont typeface="Arial" charset="0"/>
              <a:buNone/>
              <a:defRPr/>
            </a:pPr>
            <a:endParaRPr lang="en-US" sz="3200" b="1" dirty="0" smtClean="0"/>
          </a:p>
          <a:p>
            <a:pPr marL="0" indent="0">
              <a:buFont typeface="Arial" charset="0"/>
              <a:buNone/>
              <a:defRPr/>
            </a:pPr>
            <a:endParaRPr lang="en-US" sz="3200"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1609725"/>
            <a:ext cx="25622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5450" y="3673475"/>
            <a:ext cx="2619375"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565400"/>
            <a:ext cx="3811587"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21125" y="3644900"/>
            <a:ext cx="324961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43588" y="1341438"/>
            <a:ext cx="25431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par>
                          <p:cTn id="37" fill="hold" nodeType="afterGroup">
                            <p:stCondLst>
                              <p:cond delay="500"/>
                            </p:stCondLst>
                            <p:childTnLst>
                              <p:par>
                                <p:cTn id="38" presetID="53"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1" presetClass="exit" presetSubtype="0" fill="hold"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3">
                                            <p:txEl>
                                              <p:pRg st="4" end="4"/>
                                            </p:txEl>
                                          </p:spTgt>
                                        </p:tgtEl>
                                      </p:cBhvr>
                                    </p:animEffect>
                                  </p:childTnLst>
                                </p:cTn>
                              </p:par>
                            </p:childTnLst>
                          </p:cTn>
                        </p:par>
                        <p:par>
                          <p:cTn id="52" fill="hold" nodeType="afterGroup">
                            <p:stCondLst>
                              <p:cond delay="500"/>
                            </p:stCondLst>
                            <p:childTnLst>
                              <p:par>
                                <p:cTn id="53" presetID="53" presetClass="entr" presetSubtype="16"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Effect transition="in" filter="fade">
                                      <p:cBhvr>
                                        <p:cTn id="57" dur="500"/>
                                        <p:tgtEl>
                                          <p:spTgt spid="6"/>
                                        </p:tgtEl>
                                      </p:cBhvr>
                                    </p:animEffect>
                                  </p:childTnLst>
                                </p:cTn>
                              </p:par>
                              <p:par>
                                <p:cTn id="58" presetID="1" presetClass="exit" presetSubtype="0" fill="hold" nodeType="withEffect">
                                  <p:stCondLst>
                                    <p:cond delay="0"/>
                                  </p:stCondLst>
                                  <p:childTnLst>
                                    <p:set>
                                      <p:cBhvr>
                                        <p:cTn id="59" dur="1" fill="hold">
                                          <p:stCondLst>
                                            <p:cond delay="0"/>
                                          </p:stCondLst>
                                        </p:cTn>
                                        <p:tgtEl>
                                          <p:spTgt spid="8"/>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16"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p:cTn id="6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6" dur="500"/>
                                        <p:tgtEl>
                                          <p:spTgt spid="3">
                                            <p:txEl>
                                              <p:pRg st="5" end="5"/>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16" fill="hold"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p:cTn id="7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73" dur="500"/>
                                        <p:tgtEl>
                                          <p:spTgt spid="3">
                                            <p:txEl>
                                              <p:pRg st="6" end="6"/>
                                            </p:txEl>
                                          </p:spTgt>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16" fill="hold" nodeType="clickEffect">
                                  <p:stCondLst>
                                    <p:cond delay="0"/>
                                  </p:stCondLst>
                                  <p:childTnLst>
                                    <p:set>
                                      <p:cBhvr>
                                        <p:cTn id="77" dur="1" fill="hold">
                                          <p:stCondLst>
                                            <p:cond delay="0"/>
                                          </p:stCondLst>
                                        </p:cTn>
                                        <p:tgtEl>
                                          <p:spTgt spid="3">
                                            <p:txEl>
                                              <p:pRg st="7" end="7"/>
                                            </p:txEl>
                                          </p:spTgt>
                                        </p:tgtEl>
                                        <p:attrNameLst>
                                          <p:attrName>style.visibility</p:attrName>
                                        </p:attrNameLst>
                                      </p:cBhvr>
                                      <p:to>
                                        <p:strVal val="visible"/>
                                      </p:to>
                                    </p:set>
                                    <p:anim calcmode="lin" valueType="num">
                                      <p:cBhvr>
                                        <p:cTn id="7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80" dur="500"/>
                                        <p:tgtEl>
                                          <p:spTgt spid="3">
                                            <p:txEl>
                                              <p:pRg st="7" end="7"/>
                                            </p:txEl>
                                          </p:spTgt>
                                        </p:tgtEl>
                                      </p:cBhvr>
                                    </p:animEffect>
                                  </p:childTnLst>
                                </p:cTn>
                              </p:par>
                              <p:par>
                                <p:cTn id="81" presetID="1" presetClass="exit" presetSubtype="0" fill="hold" nodeType="withEffect">
                                  <p:stCondLst>
                                    <p:cond delay="0"/>
                                  </p:stCondLst>
                                  <p:childTnLst>
                                    <p:set>
                                      <p:cBhvr>
                                        <p:cTn id="82" dur="1" fill="hold">
                                          <p:stCondLst>
                                            <p:cond delay="0"/>
                                          </p:stCondLst>
                                        </p:cTn>
                                        <p:tgtEl>
                                          <p:spTgt spid="6"/>
                                        </p:tgtEl>
                                        <p:attrNameLst>
                                          <p:attrName>style.visibility</p:attrName>
                                        </p:attrNameLst>
                                      </p:cBhvr>
                                      <p:to>
                                        <p:strVal val="hidden"/>
                                      </p:to>
                                    </p:set>
                                  </p:childTnLst>
                                </p:cTn>
                              </p:par>
                              <p:par>
                                <p:cTn id="83" presetID="53" presetClass="entr" presetSubtype="16" fill="hold" nodeType="with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500" fill="hold"/>
                                        <p:tgtEl>
                                          <p:spTgt spid="7"/>
                                        </p:tgtEl>
                                        <p:attrNameLst>
                                          <p:attrName>ppt_w</p:attrName>
                                        </p:attrNameLst>
                                      </p:cBhvr>
                                      <p:tavLst>
                                        <p:tav tm="0">
                                          <p:val>
                                            <p:fltVal val="0"/>
                                          </p:val>
                                        </p:tav>
                                        <p:tav tm="100000">
                                          <p:val>
                                            <p:strVal val="#ppt_w"/>
                                          </p:val>
                                        </p:tav>
                                      </p:tavLst>
                                    </p:anim>
                                    <p:anim calcmode="lin" valueType="num">
                                      <p:cBhvr>
                                        <p:cTn id="86" dur="500" fill="hold"/>
                                        <p:tgtEl>
                                          <p:spTgt spid="7"/>
                                        </p:tgtEl>
                                        <p:attrNameLst>
                                          <p:attrName>ppt_h</p:attrName>
                                        </p:attrNameLst>
                                      </p:cBhvr>
                                      <p:tavLst>
                                        <p:tav tm="0">
                                          <p:val>
                                            <p:fltVal val="0"/>
                                          </p:val>
                                        </p:tav>
                                        <p:tav tm="100000">
                                          <p:val>
                                            <p:strVal val="#ppt_h"/>
                                          </p:val>
                                        </p:tav>
                                      </p:tavLst>
                                    </p:anim>
                                    <p:animEffect transition="in" filter="fade">
                                      <p:cBhvr>
                                        <p:cTn id="87" dur="500"/>
                                        <p:tgtEl>
                                          <p:spTgt spid="7"/>
                                        </p:tgtEl>
                                      </p:cBhvr>
                                    </p:animEffect>
                                  </p:childTnLst>
                                </p:cTn>
                              </p:par>
                            </p:childTnLst>
                          </p:cTn>
                        </p:par>
                        <p:par>
                          <p:cTn id="88" fill="hold" nodeType="afterGroup">
                            <p:stCondLst>
                              <p:cond delay="500"/>
                            </p:stCondLst>
                            <p:childTnLst>
                              <p:par>
                                <p:cTn id="89" presetID="53" presetClass="entr" presetSubtype="16" fill="hold" nodeType="after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p:cTn id="91" dur="500" fill="hold"/>
                                        <p:tgtEl>
                                          <p:spTgt spid="4"/>
                                        </p:tgtEl>
                                        <p:attrNameLst>
                                          <p:attrName>ppt_w</p:attrName>
                                        </p:attrNameLst>
                                      </p:cBhvr>
                                      <p:tavLst>
                                        <p:tav tm="0">
                                          <p:val>
                                            <p:fltVal val="0"/>
                                          </p:val>
                                        </p:tav>
                                        <p:tav tm="100000">
                                          <p:val>
                                            <p:strVal val="#ppt_w"/>
                                          </p:val>
                                        </p:tav>
                                      </p:tavLst>
                                    </p:anim>
                                    <p:anim calcmode="lin" valueType="num">
                                      <p:cBhvr>
                                        <p:cTn id="92" dur="500" fill="hold"/>
                                        <p:tgtEl>
                                          <p:spTgt spid="4"/>
                                        </p:tgtEl>
                                        <p:attrNameLst>
                                          <p:attrName>ppt_h</p:attrName>
                                        </p:attrNameLst>
                                      </p:cBhvr>
                                      <p:tavLst>
                                        <p:tav tm="0">
                                          <p:val>
                                            <p:fltVal val="0"/>
                                          </p:val>
                                        </p:tav>
                                        <p:tav tm="100000">
                                          <p:val>
                                            <p:strVal val="#ppt_h"/>
                                          </p:val>
                                        </p:tav>
                                      </p:tavLst>
                                    </p:anim>
                                    <p:animEffect transition="in" filter="fade">
                                      <p:cBhvr>
                                        <p:cTn id="9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913"/>
            <a:ext cx="7924800" cy="1143000"/>
          </a:xfrm>
        </p:spPr>
        <p:txBody>
          <a:bodyPr/>
          <a:lstStyle/>
          <a:p>
            <a:pPr>
              <a:defRPr/>
            </a:pPr>
            <a:r>
              <a:rPr lang="en-US" sz="4400" b="1" dirty="0" smtClean="0">
                <a:solidFill>
                  <a:srgbClr val="FFC000"/>
                </a:solidFill>
              </a:rPr>
              <a:t>Memory speed – in order</a:t>
            </a:r>
            <a:endParaRPr lang="en-US" sz="4400" b="1" dirty="0">
              <a:solidFill>
                <a:srgbClr val="FFC000"/>
              </a:solidFill>
            </a:endParaRPr>
          </a:p>
        </p:txBody>
      </p:sp>
      <p:sp>
        <p:nvSpPr>
          <p:cNvPr id="3" name="Content Placeholder 2"/>
          <p:cNvSpPr>
            <a:spLocks noGrp="1"/>
          </p:cNvSpPr>
          <p:nvPr>
            <p:ph sz="quarter" idx="13"/>
          </p:nvPr>
        </p:nvSpPr>
        <p:spPr>
          <a:xfrm>
            <a:off x="609600" y="1341438"/>
            <a:ext cx="7924800" cy="4114800"/>
          </a:xfrm>
        </p:spPr>
        <p:txBody>
          <a:bodyPr>
            <a:noAutofit/>
          </a:bodyPr>
          <a:lstStyle/>
          <a:p>
            <a:pPr>
              <a:defRPr/>
            </a:pPr>
            <a:r>
              <a:rPr lang="en-US" sz="3200" b="1" dirty="0" smtClean="0"/>
              <a:t>Registers (in CPU)</a:t>
            </a:r>
          </a:p>
          <a:p>
            <a:pPr>
              <a:defRPr/>
            </a:pPr>
            <a:r>
              <a:rPr lang="en-US" sz="3200" b="1" dirty="0" smtClean="0"/>
              <a:t>Cache memory</a:t>
            </a:r>
          </a:p>
          <a:p>
            <a:pPr>
              <a:defRPr/>
            </a:pPr>
            <a:r>
              <a:rPr lang="en-US" sz="3200" b="1" dirty="0" smtClean="0"/>
              <a:t>RAM</a:t>
            </a:r>
          </a:p>
          <a:p>
            <a:pPr>
              <a:defRPr/>
            </a:pPr>
            <a:r>
              <a:rPr lang="en-US" sz="3200" b="1" dirty="0" smtClean="0"/>
              <a:t>Hard disk</a:t>
            </a:r>
          </a:p>
          <a:p>
            <a:pPr lvl="1">
              <a:defRPr/>
            </a:pPr>
            <a:r>
              <a:rPr lang="en-US" sz="3200" b="1" dirty="0" smtClean="0"/>
              <a:t>Internal</a:t>
            </a:r>
          </a:p>
          <a:p>
            <a:pPr lvl="1">
              <a:defRPr/>
            </a:pPr>
            <a:r>
              <a:rPr lang="en-US" sz="3200" b="1" dirty="0" smtClean="0"/>
              <a:t>External</a:t>
            </a:r>
          </a:p>
          <a:p>
            <a:pPr>
              <a:defRPr/>
            </a:pPr>
            <a:r>
              <a:rPr lang="en-US" sz="3200" b="1" dirty="0" smtClean="0"/>
              <a:t>Rest of storage devices</a:t>
            </a:r>
          </a:p>
          <a:p>
            <a:pPr>
              <a:defRPr/>
            </a:pPr>
            <a:endParaRPr lang="en-US" sz="3200" b="1" dirty="0" smtClean="0"/>
          </a:p>
          <a:p>
            <a:pPr>
              <a:defRPr/>
            </a:pP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lgn="ctr" eaLnBrk="1" fontAlgn="auto" hangingPunct="1">
              <a:spcAft>
                <a:spcPts val="0"/>
              </a:spcAft>
              <a:defRPr/>
            </a:pPr>
            <a:r>
              <a:rPr lang="en-US" sz="4400" b="1" dirty="0" smtClean="0">
                <a:solidFill>
                  <a:srgbClr val="FFC000"/>
                </a:solidFill>
              </a:rPr>
              <a:t>The end</a:t>
            </a:r>
            <a:endParaRPr lang="en-US" sz="4400" b="1" dirty="0">
              <a:solidFill>
                <a:srgbClr val="FFC000"/>
              </a:solidFill>
            </a:endParaRPr>
          </a:p>
        </p:txBody>
      </p:sp>
      <p:sp>
        <p:nvSpPr>
          <p:cNvPr id="27651" name="Content Placeholder 2"/>
          <p:cNvSpPr>
            <a:spLocks noGrp="1"/>
          </p:cNvSpPr>
          <p:nvPr>
            <p:ph sz="quarter" idx="13"/>
          </p:nvPr>
        </p:nvSpPr>
        <p:spPr/>
        <p:txBody>
          <a:bodyPr/>
          <a:lstStyle/>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636912"/>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Learning outcomes</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Be able to distinguish between Hardware and Software</a:t>
            </a:r>
          </a:p>
          <a:p>
            <a:pPr>
              <a:defRPr/>
            </a:pPr>
            <a:r>
              <a:rPr lang="en-US" sz="3200" b="1" dirty="0" smtClean="0"/>
              <a:t>Learn about Central Processing Unit, its components and main operations.</a:t>
            </a:r>
          </a:p>
          <a:p>
            <a:pPr>
              <a:defRPr/>
            </a:pPr>
            <a:r>
              <a:rPr lang="en-US" sz="3200" b="1" dirty="0" smtClean="0"/>
              <a:t>Be able to </a:t>
            </a:r>
            <a:r>
              <a:rPr lang="en-US" sz="3200" b="1" smtClean="0"/>
              <a:t>distinguish between types </a:t>
            </a:r>
            <a:r>
              <a:rPr lang="en-US" sz="3200" b="1" dirty="0" smtClean="0"/>
              <a:t>of Memory, and their characteristics.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09600" y="773113"/>
            <a:ext cx="7924800" cy="1143000"/>
          </a:xfrm>
        </p:spPr>
        <p:txBody>
          <a:bodyPr/>
          <a:lstStyle/>
          <a:p>
            <a:pPr eaLnBrk="1" fontAlgn="auto" hangingPunct="1">
              <a:spcAft>
                <a:spcPts val="0"/>
              </a:spcAft>
              <a:defRPr/>
            </a:pPr>
            <a:r>
              <a:rPr lang="en-US" altLang="en-US" sz="4400" b="1" dirty="0" smtClean="0">
                <a:solidFill>
                  <a:srgbClr val="FFC000"/>
                </a:solidFill>
              </a:rPr>
              <a:t>main computer system components</a:t>
            </a:r>
          </a:p>
        </p:txBody>
      </p:sp>
      <p:sp>
        <p:nvSpPr>
          <p:cNvPr id="2" name="Content Placeholder 1"/>
          <p:cNvSpPr>
            <a:spLocks noGrp="1"/>
          </p:cNvSpPr>
          <p:nvPr>
            <p:ph sz="quarter" idx="13"/>
          </p:nvPr>
        </p:nvSpPr>
        <p:spPr>
          <a:xfrm>
            <a:off x="609600" y="1743075"/>
            <a:ext cx="3675063" cy="749300"/>
          </a:xfrm>
        </p:spPr>
        <p:txBody>
          <a:bodyPr/>
          <a:lstStyle/>
          <a:p>
            <a:pPr marL="0" indent="0" algn="ctr">
              <a:buFont typeface="Arial" charset="0"/>
              <a:buNone/>
              <a:defRPr/>
            </a:pPr>
            <a:r>
              <a:rPr lang="en-US" sz="3200" b="1" dirty="0" smtClean="0"/>
              <a:t>Hardware</a:t>
            </a:r>
            <a:endParaRPr lang="en-US" sz="3200" b="1" dirty="0"/>
          </a:p>
        </p:txBody>
      </p:sp>
      <p:pic>
        <p:nvPicPr>
          <p:cNvPr id="5" name="Picture 5" descr="C:\Users\Dareen\Desktop\hardwarep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13" y="2492375"/>
            <a:ext cx="257968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551113"/>
            <a:ext cx="2592388"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787900" y="1816100"/>
            <a:ext cx="3675063" cy="749300"/>
          </a:xfrm>
          <a:prstGeom prst="rect">
            <a:avLst/>
          </a:prstGeom>
        </p:spPr>
        <p:txBody>
          <a:bodyPr>
            <a:normAutofit/>
          </a:bodyPr>
          <a:lst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Font typeface="Arial" charset="0"/>
              <a:buNone/>
              <a:defRPr/>
            </a:pPr>
            <a:r>
              <a:rPr lang="en-US" sz="3200" b="1" dirty="0" smtClean="0"/>
              <a:t>Software</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8">
                                            <p:txEl>
                                              <p:pRg st="0" end="0"/>
                                            </p:txEl>
                                          </p:spTgt>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path" presetSubtype="0" accel="50000" decel="50000" fill="hold" nodeType="clickEffect">
                                  <p:stCondLst>
                                    <p:cond delay="0"/>
                                  </p:stCondLst>
                                  <p:childTnLst>
                                    <p:animMotion origin="layout" path="M 1.66667E-6 2.24688E-6 L 0.23229 2.24688E-6 " pathEditMode="relative" rAng="0" ptsTypes="AA">
                                      <p:cBhvr>
                                        <p:cTn id="40" dur="2000" fill="hold"/>
                                        <p:tgtEl>
                                          <p:spTgt spid="5"/>
                                        </p:tgtEl>
                                        <p:attrNameLst>
                                          <p:attrName>ppt_x</p:attrName>
                                          <p:attrName>ppt_y</p:attrName>
                                        </p:attrNameLst>
                                      </p:cBhvr>
                                      <p:rCtr x="11615" y="0"/>
                                    </p:animMotion>
                                  </p:childTnLst>
                                </p:cTn>
                              </p:par>
                              <p:par>
                                <p:cTn id="41" presetID="42" presetClass="path" presetSubtype="0" accel="50000" decel="50000" fill="hold" nodeType="withEffect">
                                  <p:stCondLst>
                                    <p:cond delay="0"/>
                                  </p:stCondLst>
                                  <p:childTnLst>
                                    <p:animMotion origin="layout" path="M -3.05556E-6 -9.06149E-7 L -0.16649 0.2871 " pathEditMode="relative" rAng="0" ptsTypes="AA">
                                      <p:cBhvr>
                                        <p:cTn id="42" dur="2000" fill="hold"/>
                                        <p:tgtEl>
                                          <p:spTgt spid="2">
                                            <p:txEl>
                                              <p:pRg st="0" end="0"/>
                                            </p:txEl>
                                          </p:spTgt>
                                        </p:tgtEl>
                                        <p:attrNameLst>
                                          <p:attrName>ppt_x</p:attrName>
                                          <p:attrName>ppt_y</p:attrName>
                                        </p:attrNameLst>
                                      </p:cBhvr>
                                      <p:rCtr x="-8333" y="14355"/>
                                    </p:animMotion>
                                  </p:childTnLst>
                                </p:cTn>
                              </p:par>
                            </p:childTnLst>
                          </p:cTn>
                        </p:par>
                        <p:par>
                          <p:cTn id="43" fill="hold" nodeType="afterGroup">
                            <p:stCondLst>
                              <p:cond delay="2000"/>
                            </p:stCondLst>
                            <p:childTnLst>
                              <p:par>
                                <p:cTn id="44" presetID="6" presetClass="emph" presetSubtype="0" fill="hold" nodeType="afterEffect">
                                  <p:stCondLst>
                                    <p:cond delay="0"/>
                                  </p:stCondLst>
                                  <p:childTnLst>
                                    <p:animScale>
                                      <p:cBhvr>
                                        <p:cTn id="45" dur="2000" fill="hold"/>
                                        <p:tgtEl>
                                          <p:spTgt spid="5"/>
                                        </p:tgtEl>
                                      </p:cBhvr>
                                      <p:by x="150000" y="150000"/>
                                    </p:animScale>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xit" presetSubtype="0" fill="hold" nodeType="clickEffect">
                                  <p:stCondLst>
                                    <p:cond delay="0"/>
                                  </p:stCondLst>
                                  <p:childTnLst>
                                    <p:set>
                                      <p:cBhvr>
                                        <p:cTn id="49" dur="1" fill="hold">
                                          <p:stCondLst>
                                            <p:cond delay="0"/>
                                          </p:stCondLst>
                                        </p:cTn>
                                        <p:tgtEl>
                                          <p:spTgt spid="5"/>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42" presetClass="path" presetSubtype="0" accel="50000" decel="50000" fill="hold" nodeType="clickEffect">
                                  <p:stCondLst>
                                    <p:cond delay="0"/>
                                  </p:stCondLst>
                                  <p:childTnLst>
                                    <p:animMotion origin="layout" path="M 8.33333E-7 2.24688E-6 L -0.23229 2.24688E-6 " pathEditMode="relative" rAng="0" ptsTypes="AA">
                                      <p:cBhvr>
                                        <p:cTn id="61" dur="2000" fill="hold"/>
                                        <p:tgtEl>
                                          <p:spTgt spid="6"/>
                                        </p:tgtEl>
                                        <p:attrNameLst>
                                          <p:attrName>ppt_x</p:attrName>
                                          <p:attrName>ppt_y</p:attrName>
                                        </p:attrNameLst>
                                      </p:cBhvr>
                                      <p:rCtr x="-11615" y="0"/>
                                    </p:animMotion>
                                  </p:childTnLst>
                                </p:cTn>
                              </p:par>
                              <p:par>
                                <p:cTn id="62" presetID="42" presetClass="path" presetSubtype="0" accel="50000" decel="50000" fill="hold" nodeType="withEffect">
                                  <p:stCondLst>
                                    <p:cond delay="0"/>
                                  </p:stCondLst>
                                  <p:childTnLst>
                                    <p:animMotion origin="layout" path="M 2.5E-6 -3.12529E-6 L 0.15625 0.2663 " pathEditMode="relative" rAng="0" ptsTypes="AA">
                                      <p:cBhvr>
                                        <p:cTn id="63" dur="2000" fill="hold"/>
                                        <p:tgtEl>
                                          <p:spTgt spid="8">
                                            <p:txEl>
                                              <p:pRg st="0" end="0"/>
                                            </p:txEl>
                                          </p:spTgt>
                                        </p:tgtEl>
                                        <p:attrNameLst>
                                          <p:attrName>ppt_x</p:attrName>
                                          <p:attrName>ppt_y</p:attrName>
                                        </p:attrNameLst>
                                      </p:cBhvr>
                                      <p:rCtr x="7813" y="13315"/>
                                    </p:animMotion>
                                  </p:childTnLst>
                                </p:cTn>
                              </p:par>
                            </p:childTnLst>
                          </p:cTn>
                        </p:par>
                        <p:par>
                          <p:cTn id="64" fill="hold" nodeType="afterGroup">
                            <p:stCondLst>
                              <p:cond delay="2000"/>
                            </p:stCondLst>
                            <p:childTnLst>
                              <p:par>
                                <p:cTn id="65" presetID="6" presetClass="emph" presetSubtype="0" fill="hold" nodeType="afterEffect">
                                  <p:stCondLst>
                                    <p:cond delay="0"/>
                                  </p:stCondLst>
                                  <p:childTnLst>
                                    <p:animScale>
                                      <p:cBhvr>
                                        <p:cTn id="6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fontAlgn="auto" hangingPunct="1">
              <a:spcAft>
                <a:spcPts val="0"/>
              </a:spcAft>
              <a:defRPr/>
            </a:pPr>
            <a:r>
              <a:rPr lang="en-US" altLang="en-US" sz="4400" b="1" dirty="0" smtClean="0">
                <a:solidFill>
                  <a:srgbClr val="FFC000"/>
                </a:solidFill>
              </a:rPr>
              <a:t>Hardware</a:t>
            </a:r>
          </a:p>
        </p:txBody>
      </p:sp>
      <p:sp>
        <p:nvSpPr>
          <p:cNvPr id="2" name="Content Placeholder 1"/>
          <p:cNvSpPr>
            <a:spLocks noGrp="1"/>
          </p:cNvSpPr>
          <p:nvPr>
            <p:ph sz="quarter" idx="13"/>
          </p:nvPr>
        </p:nvSpPr>
        <p:spPr>
          <a:xfrm>
            <a:off x="609600" y="1600200"/>
            <a:ext cx="7924800" cy="3989388"/>
          </a:xfrm>
        </p:spPr>
        <p:txBody>
          <a:bodyPr/>
          <a:lstStyle/>
          <a:p>
            <a:pPr marL="514350" indent="-514350">
              <a:buFont typeface="Arial" charset="0"/>
              <a:buAutoNum type="arabicPeriod"/>
              <a:defRPr/>
            </a:pPr>
            <a:r>
              <a:rPr lang="en-US" sz="3200" b="1" dirty="0" smtClean="0"/>
              <a:t>System Unit: The hardware components that are used to process and store data.</a:t>
            </a:r>
          </a:p>
          <a:p>
            <a:pPr marL="0" indent="0">
              <a:buFont typeface="Arial" charset="0"/>
              <a:buNone/>
              <a:defRPr/>
            </a:pPr>
            <a:endParaRPr lang="en-US" sz="3200" b="1" dirty="0" smtClean="0"/>
          </a:p>
          <a:p>
            <a:pPr marL="0" indent="0">
              <a:buFont typeface="Arial" charset="0"/>
              <a:buNone/>
              <a:defRPr/>
            </a:pPr>
            <a:r>
              <a:rPr lang="en-US" sz="3200" b="1" dirty="0"/>
              <a:t>	</a:t>
            </a:r>
            <a:r>
              <a:rPr lang="en-US" sz="3200" b="1" dirty="0" smtClean="0"/>
              <a:t>a. CPU (Central Processing Unit)</a:t>
            </a:r>
          </a:p>
          <a:p>
            <a:pPr marL="0" indent="0">
              <a:buFont typeface="Arial" charset="0"/>
              <a:buNone/>
              <a:defRPr/>
            </a:pPr>
            <a:r>
              <a:rPr lang="en-US" sz="3200" b="1" dirty="0"/>
              <a:t>	</a:t>
            </a:r>
            <a:r>
              <a:rPr lang="en-US" sz="3200" b="1" dirty="0" smtClean="0"/>
              <a:t>b. Memory</a:t>
            </a:r>
            <a:endParaRPr lang="en-US" sz="3200" b="1" dirty="0"/>
          </a:p>
          <a:p>
            <a:pPr marL="0" indent="0">
              <a:buFont typeface="Arial" charset="0"/>
              <a:buNone/>
              <a:defRPr/>
            </a:pPr>
            <a:endParaRPr lang="en-US" sz="3200" b="1" dirty="0" smtClean="0"/>
          </a:p>
          <a:p>
            <a:pPr marL="0" indent="0">
              <a:buFont typeface="Arial" charset="0"/>
              <a:buNone/>
              <a:defRPr/>
            </a:pP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fontAlgn="auto" hangingPunct="1">
              <a:spcAft>
                <a:spcPts val="0"/>
              </a:spcAft>
              <a:defRPr/>
            </a:pPr>
            <a:r>
              <a:rPr lang="en-US" altLang="en-US" sz="4400" b="1" dirty="0" smtClean="0">
                <a:solidFill>
                  <a:srgbClr val="FFC000"/>
                </a:solidFill>
              </a:rPr>
              <a:t>Hardware</a:t>
            </a:r>
          </a:p>
        </p:txBody>
      </p:sp>
      <p:sp>
        <p:nvSpPr>
          <p:cNvPr id="2" name="Content Placeholder 1"/>
          <p:cNvSpPr>
            <a:spLocks noGrp="1"/>
          </p:cNvSpPr>
          <p:nvPr>
            <p:ph sz="quarter" idx="13"/>
          </p:nvPr>
        </p:nvSpPr>
        <p:spPr>
          <a:xfrm>
            <a:off x="609600" y="1600200"/>
            <a:ext cx="7924800" cy="3989388"/>
          </a:xfrm>
        </p:spPr>
        <p:txBody>
          <a:bodyPr/>
          <a:lstStyle/>
          <a:p>
            <a:pPr marL="514350" indent="-514350">
              <a:buFont typeface="+mj-lt"/>
              <a:buAutoNum type="arabicPeriod" startAt="2"/>
              <a:defRPr/>
            </a:pPr>
            <a:r>
              <a:rPr lang="en-US" sz="3200" b="1" dirty="0" smtClean="0"/>
              <a:t>Input Devices</a:t>
            </a:r>
          </a:p>
          <a:p>
            <a:pPr marL="400050" lvl="1" indent="0">
              <a:buFont typeface="Arial" charset="0"/>
              <a:buNone/>
              <a:defRPr/>
            </a:pPr>
            <a:r>
              <a:rPr lang="en-US" sz="3200" b="1" dirty="0" smtClean="0">
                <a:solidFill>
                  <a:srgbClr val="FFC000"/>
                </a:solidFill>
              </a:rPr>
              <a:t>Function:</a:t>
            </a:r>
            <a:r>
              <a:rPr lang="en-US" sz="3200" b="1" dirty="0" smtClean="0"/>
              <a:t> Insert Data</a:t>
            </a:r>
          </a:p>
          <a:p>
            <a:pPr marL="400050" lvl="1" indent="0">
              <a:buFont typeface="Arial" charset="0"/>
              <a:buNone/>
              <a:defRPr/>
            </a:pPr>
            <a:endParaRPr lang="en-US" sz="3200" b="1" dirty="0" smtClean="0"/>
          </a:p>
          <a:p>
            <a:pPr marL="0" indent="0">
              <a:buFont typeface="Arial" charset="0"/>
              <a:buNone/>
              <a:defRPr/>
            </a:pPr>
            <a:endParaRPr lang="en-US" sz="3200" b="1" dirty="0"/>
          </a:p>
          <a:p>
            <a:pPr marL="0" indent="0">
              <a:buFont typeface="Arial" charset="0"/>
              <a:buNone/>
              <a:defRPr/>
            </a:pPr>
            <a:endParaRPr lang="en-US" sz="3200" b="1" dirty="0" smtClean="0"/>
          </a:p>
          <a:p>
            <a:pPr marL="0" indent="0">
              <a:buFont typeface="Arial" charset="0"/>
              <a:buNone/>
              <a:defRPr/>
            </a:pP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068638"/>
            <a:ext cx="28860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768725"/>
            <a:ext cx="272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fontAlgn="auto" hangingPunct="1">
              <a:spcAft>
                <a:spcPts val="0"/>
              </a:spcAft>
              <a:defRPr/>
            </a:pPr>
            <a:r>
              <a:rPr lang="en-US" altLang="en-US" sz="4400" b="1" dirty="0" smtClean="0">
                <a:solidFill>
                  <a:srgbClr val="FFC000"/>
                </a:solidFill>
              </a:rPr>
              <a:t>Hardware</a:t>
            </a:r>
          </a:p>
        </p:txBody>
      </p:sp>
      <p:sp>
        <p:nvSpPr>
          <p:cNvPr id="2" name="Content Placeholder 1"/>
          <p:cNvSpPr>
            <a:spLocks noGrp="1"/>
          </p:cNvSpPr>
          <p:nvPr>
            <p:ph sz="quarter" idx="13"/>
          </p:nvPr>
        </p:nvSpPr>
        <p:spPr>
          <a:xfrm>
            <a:off x="609600" y="1600200"/>
            <a:ext cx="7924800" cy="3989388"/>
          </a:xfrm>
        </p:spPr>
        <p:txBody>
          <a:bodyPr/>
          <a:lstStyle/>
          <a:p>
            <a:pPr marL="514350" indent="-514350">
              <a:buFont typeface="+mj-lt"/>
              <a:buAutoNum type="arabicPeriod" startAt="3"/>
              <a:defRPr/>
            </a:pPr>
            <a:r>
              <a:rPr lang="en-US" sz="3200" b="1" dirty="0" smtClean="0"/>
              <a:t>Output Devices</a:t>
            </a:r>
          </a:p>
          <a:p>
            <a:pPr marL="0" indent="0">
              <a:buFont typeface="Arial" charset="0"/>
              <a:buNone/>
              <a:defRPr/>
            </a:pPr>
            <a:r>
              <a:rPr lang="en-US" sz="3200" b="1" dirty="0" smtClean="0"/>
              <a:t>     </a:t>
            </a:r>
            <a:r>
              <a:rPr lang="en-US" sz="3200" b="1" dirty="0" smtClean="0">
                <a:solidFill>
                  <a:srgbClr val="FFC000"/>
                </a:solidFill>
              </a:rPr>
              <a:t>Function:</a:t>
            </a:r>
            <a:r>
              <a:rPr lang="en-US" sz="3200" b="1" dirty="0" smtClean="0"/>
              <a:t> Display Information</a:t>
            </a:r>
          </a:p>
          <a:p>
            <a:pPr marL="0" indent="0">
              <a:buFont typeface="Arial" charset="0"/>
              <a:buNone/>
              <a:defRPr/>
            </a:pPr>
            <a:endParaRPr lang="en-US" sz="3200" b="1" dirty="0"/>
          </a:p>
          <a:p>
            <a:pPr marL="0" indent="0">
              <a:buFont typeface="Arial" charset="0"/>
              <a:buNone/>
              <a:defRPr/>
            </a:pPr>
            <a:endParaRPr lang="en-US" sz="3200" b="1" dirty="0" smtClean="0"/>
          </a:p>
          <a:p>
            <a:pPr marL="0" indent="0">
              <a:buFont typeface="Arial" charset="0"/>
              <a:buNone/>
              <a:defRPr/>
            </a:pPr>
            <a:endParaRPr lang="en-US" sz="3200" b="1" dirty="0"/>
          </a:p>
        </p:txBody>
      </p:sp>
      <p:pic>
        <p:nvPicPr>
          <p:cNvPr id="112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068638"/>
            <a:ext cx="25923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997200"/>
            <a:ext cx="30575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1268"/>
                                        </p:tgtEl>
                                        <p:attrNameLst>
                                          <p:attrName>style.visibility</p:attrName>
                                        </p:attrNameLst>
                                      </p:cBhvr>
                                      <p:to>
                                        <p:strVal val="visible"/>
                                      </p:to>
                                    </p:set>
                                    <p:anim calcmode="lin" valueType="num">
                                      <p:cBhvr>
                                        <p:cTn id="21" dur="500" fill="hold"/>
                                        <p:tgtEl>
                                          <p:spTgt spid="11268"/>
                                        </p:tgtEl>
                                        <p:attrNameLst>
                                          <p:attrName>ppt_w</p:attrName>
                                        </p:attrNameLst>
                                      </p:cBhvr>
                                      <p:tavLst>
                                        <p:tav tm="0">
                                          <p:val>
                                            <p:fltVal val="0"/>
                                          </p:val>
                                        </p:tav>
                                        <p:tav tm="100000">
                                          <p:val>
                                            <p:strVal val="#ppt_w"/>
                                          </p:val>
                                        </p:tav>
                                      </p:tavLst>
                                    </p:anim>
                                    <p:anim calcmode="lin" valueType="num">
                                      <p:cBhvr>
                                        <p:cTn id="22" dur="500" fill="hold"/>
                                        <p:tgtEl>
                                          <p:spTgt spid="11268"/>
                                        </p:tgtEl>
                                        <p:attrNameLst>
                                          <p:attrName>ppt_h</p:attrName>
                                        </p:attrNameLst>
                                      </p:cBhvr>
                                      <p:tavLst>
                                        <p:tav tm="0">
                                          <p:val>
                                            <p:fltVal val="0"/>
                                          </p:val>
                                        </p:tav>
                                        <p:tav tm="100000">
                                          <p:val>
                                            <p:strVal val="#ppt_h"/>
                                          </p:val>
                                        </p:tav>
                                      </p:tavLst>
                                    </p:anim>
                                    <p:animEffect transition="in" filter="fade">
                                      <p:cBhvr>
                                        <p:cTn id="23" dur="500"/>
                                        <p:tgtEl>
                                          <p:spTgt spid="1126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motherboard</a:t>
            </a:r>
            <a:endParaRPr lang="en-US" sz="4400" b="1" dirty="0">
              <a:solidFill>
                <a:srgbClr val="FFC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352800" y="2605088"/>
            <a:ext cx="2438400" cy="21050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6" presetClass="emph" presetSubtype="0" fill="hold" nodeType="after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30238"/>
            <a:ext cx="7924800" cy="1143000"/>
          </a:xfrm>
        </p:spPr>
        <p:txBody>
          <a:bodyPr/>
          <a:lstStyle/>
          <a:p>
            <a:pPr>
              <a:defRPr/>
            </a:pPr>
            <a:r>
              <a:rPr lang="en-US" sz="4400" b="1" dirty="0" smtClean="0">
                <a:solidFill>
                  <a:srgbClr val="FFC000"/>
                </a:solidFill>
              </a:rPr>
              <a:t>Central processing unit (</a:t>
            </a:r>
            <a:r>
              <a:rPr lang="en-US" sz="4400" b="1" dirty="0" err="1" smtClean="0">
                <a:solidFill>
                  <a:srgbClr val="FFC000"/>
                </a:solidFill>
              </a:rPr>
              <a:t>cpu</a:t>
            </a:r>
            <a:r>
              <a:rPr lang="en-US" sz="4400" b="1" dirty="0" smtClean="0">
                <a:solidFill>
                  <a:srgbClr val="FFC000"/>
                </a:solidFill>
              </a:rPr>
              <a:t>)</a:t>
            </a:r>
            <a:endParaRPr lang="en-US" sz="4400" b="1" dirty="0">
              <a:solidFill>
                <a:srgbClr val="FFC000"/>
              </a:solidFill>
            </a:endParaRPr>
          </a:p>
        </p:txBody>
      </p:sp>
      <p:sp>
        <p:nvSpPr>
          <p:cNvPr id="3" name="Content Placeholder 2"/>
          <p:cNvSpPr>
            <a:spLocks noGrp="1"/>
          </p:cNvSpPr>
          <p:nvPr>
            <p:ph sz="quarter" idx="13"/>
          </p:nvPr>
        </p:nvSpPr>
        <p:spPr>
          <a:xfrm>
            <a:off x="609600" y="2205038"/>
            <a:ext cx="7924800" cy="1655762"/>
          </a:xfrm>
        </p:spPr>
        <p:txBody>
          <a:bodyPr/>
          <a:lstStyle/>
          <a:p>
            <a:pPr>
              <a:defRPr/>
            </a:pPr>
            <a:r>
              <a:rPr lang="en-US" sz="3200" b="1" dirty="0" smtClean="0">
                <a:solidFill>
                  <a:srgbClr val="FFC000"/>
                </a:solidFill>
              </a:rPr>
              <a:t>Definition: </a:t>
            </a:r>
            <a:r>
              <a:rPr lang="en-US" sz="3200" b="1" dirty="0" smtClean="0"/>
              <a:t>It is the central electronic chip that determines the processing power of the computer.</a:t>
            </a:r>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005263"/>
            <a:ext cx="2808287" cy="2286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005263"/>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3478</TotalTime>
  <Words>2759</Words>
  <Application>Microsoft Office PowerPoint</Application>
  <PresentationFormat>On-screen Show (4:3)</PresentationFormat>
  <Paragraphs>431</Paragraphs>
  <Slides>29</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Arial Narrow</vt:lpstr>
      <vt:lpstr>Horizon</vt:lpstr>
      <vt:lpstr>Computer components, part i</vt:lpstr>
      <vt:lpstr>Lecture outline</vt:lpstr>
      <vt:lpstr>Learning outcomes</vt:lpstr>
      <vt:lpstr>main computer system components</vt:lpstr>
      <vt:lpstr>Hardware</vt:lpstr>
      <vt:lpstr>Hardware</vt:lpstr>
      <vt:lpstr>Hardware</vt:lpstr>
      <vt:lpstr>motherboard</vt:lpstr>
      <vt:lpstr>Central processing unit (cpu)</vt:lpstr>
      <vt:lpstr>Central processing unit (cpu)</vt:lpstr>
      <vt:lpstr>Central processing unit (cpu)</vt:lpstr>
      <vt:lpstr>Cpu parts</vt:lpstr>
      <vt:lpstr>CPU parts</vt:lpstr>
      <vt:lpstr>Memory</vt:lpstr>
      <vt:lpstr>Primary Memory</vt:lpstr>
      <vt:lpstr>PRIMARY MEMORY</vt:lpstr>
      <vt:lpstr>PRIMARY MEMORY</vt:lpstr>
      <vt:lpstr>PRIMARY MEMORY</vt:lpstr>
      <vt:lpstr>Secondary MEMORY</vt:lpstr>
      <vt:lpstr>Secondary MEMORY</vt:lpstr>
      <vt:lpstr>Secondary MEMORY</vt:lpstr>
      <vt:lpstr>Secondary MEMORY</vt:lpstr>
      <vt:lpstr>Secondary MEMORY</vt:lpstr>
      <vt:lpstr>Secondary MEMORY</vt:lpstr>
      <vt:lpstr>Secondary MEMORY</vt:lpstr>
      <vt:lpstr>Secondary MEMORY</vt:lpstr>
      <vt:lpstr>Secondary MEMORY</vt:lpstr>
      <vt:lpstr>Memory speed – in order</vt:lpstr>
      <vt:lpstr>The end</vt:lpstr>
    </vt:vector>
  </TitlesOfParts>
  <Company>psut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Skills</dc:title>
  <dc:creator>mhmd&amp;maram</dc:creator>
  <cp:lastModifiedBy>WhiteBoard</cp:lastModifiedBy>
  <cp:revision>343</cp:revision>
  <dcterms:created xsi:type="dcterms:W3CDTF">2008-10-15T13:01:08Z</dcterms:created>
  <dcterms:modified xsi:type="dcterms:W3CDTF">2016-11-15T11:37:53Z</dcterms:modified>
</cp:coreProperties>
</file>