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30" r:id="rId1"/>
  </p:sldMasterIdLst>
  <p:notesMasterIdLst>
    <p:notesMasterId r:id="rId44"/>
  </p:notesMasterIdLst>
  <p:handoutMasterIdLst>
    <p:handoutMasterId r:id="rId45"/>
  </p:handoutMasterIdLst>
  <p:sldIdLst>
    <p:sldId id="256"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4" r:id="rId41"/>
    <p:sldId id="353" r:id="rId42"/>
    <p:sldId id="314" r:id="rId4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63" autoAdjust="0"/>
    <p:restoredTop sz="82416" autoAdjust="0"/>
  </p:normalViewPr>
  <p:slideViewPr>
    <p:cSldViewPr>
      <p:cViewPr>
        <p:scale>
          <a:sx n="50" d="100"/>
          <a:sy n="50" d="100"/>
        </p:scale>
        <p:origin x="-2532" y="-6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4036"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43E52ED3-9436-425D-AAFA-D27AC04D5072}" type="slidenum">
              <a:rPr lang="ar-SA"/>
              <a:pPr>
                <a:defRPr/>
              </a:pPr>
              <a:t>‹#›</a:t>
            </a:fld>
            <a:endParaRPr lang="en-US"/>
          </a:p>
        </p:txBody>
      </p:sp>
    </p:spTree>
    <p:extLst>
      <p:ext uri="{BB962C8B-B14F-4D97-AF65-F5344CB8AC3E}">
        <p14:creationId xmlns:p14="http://schemas.microsoft.com/office/powerpoint/2010/main" val="3471053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813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471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813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EE1CDD7E-174B-499C-AFF3-C285B3D568FD}" type="slidenum">
              <a:rPr lang="ar-SA"/>
              <a:pPr>
                <a:defRPr/>
              </a:pPr>
              <a:t>‹#›</a:t>
            </a:fld>
            <a:endParaRPr lang="en-US"/>
          </a:p>
        </p:txBody>
      </p:sp>
    </p:spTree>
    <p:extLst>
      <p:ext uri="{BB962C8B-B14F-4D97-AF65-F5344CB8AC3E}">
        <p14:creationId xmlns:p14="http://schemas.microsoft.com/office/powerpoint/2010/main" val="234045925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Hello, and welcome back!</a:t>
            </a:r>
          </a:p>
          <a:p>
            <a:pPr algn="l" rtl="0"/>
            <a:endParaRPr lang="en-US" altLang="en-US" smtClean="0"/>
          </a:p>
          <a:p>
            <a:pPr algn="l" rtl="0"/>
            <a:endParaRPr lang="en-US" altLang="en-US" smtClean="0"/>
          </a:p>
          <a:p>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4DB8E4C-E12C-45BF-9C7A-5B2634F18B5E}" type="slidenum">
              <a:rPr lang="ar-SA"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 scanner, is a device used to transform a hard data into soft data.</a:t>
            </a:r>
          </a:p>
          <a:p>
            <a:pPr algn="l" rtl="0"/>
            <a:endParaRPr lang="en-US" altLang="en-US" smtClean="0"/>
          </a:p>
          <a:p>
            <a:pPr algn="l" rtl="0"/>
            <a:r>
              <a:rPr lang="en-US" altLang="en-US" smtClean="0"/>
              <a:t>Meaning that, it converts a photo, into a digital image that can be saved on a computer.</a:t>
            </a:r>
          </a:p>
          <a:p>
            <a:pPr algn="l" rtl="0"/>
            <a:endParaRPr lang="en-US" altLang="en-US" smtClean="0"/>
          </a:p>
          <a:p>
            <a:pPr algn="l" rtl="0"/>
            <a:r>
              <a:rPr lang="en-US" altLang="en-US" smtClean="0"/>
              <a:t>Or convert a paper document to a soft document also saved on a computer.</a:t>
            </a:r>
          </a:p>
          <a:p>
            <a:pPr algn="l" rtl="0"/>
            <a:endParaRPr lang="en-US" altLang="en-US" smtClean="0"/>
          </a:p>
          <a:p>
            <a:pPr algn="l" rtl="0"/>
            <a:r>
              <a:rPr lang="en-US" altLang="en-US" smtClean="0"/>
              <a:t>Of course, a special software should be installed separately, or with the operating system, so that you can use this scanner for this purpose.</a:t>
            </a:r>
          </a:p>
          <a:p>
            <a:pPr algn="l" rtl="0"/>
            <a:endParaRPr lang="en-US" altLang="en-US" smtClean="0"/>
          </a:p>
          <a:p>
            <a:pPr algn="l" rtl="0"/>
            <a:r>
              <a:rPr lang="en-US" altLang="en-US" smtClean="0"/>
              <a:t>The resulted files, images or documents, can be manipulated later when they become digital using special software programs.</a:t>
            </a:r>
          </a:p>
          <a:p>
            <a:pPr algn="l" rtl="0"/>
            <a:endParaRPr lang="en-US" alt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43AEDB7-F223-46A4-8A07-31B493F1A082}" type="slidenum">
              <a:rPr lang="ar-SA"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 joystick is a small hand-held device, that is held and used by user hands. It may have a stick that by moving it, a certain object is moved on the screen. Also, it has buttons that when pressing them, certain operations can be done.</a:t>
            </a:r>
          </a:p>
          <a:p>
            <a:pPr algn="l" rtl="0"/>
            <a:endParaRPr lang="en-US" altLang="en-US" smtClean="0"/>
          </a:p>
          <a:p>
            <a:pPr algn="l" rtl="0"/>
            <a:r>
              <a:rPr lang="en-US" altLang="en-US" smtClean="0"/>
              <a:t>Usually, joysticks are used in Computer games to move the characters or objects in a game.</a:t>
            </a:r>
          </a:p>
          <a:p>
            <a:pPr algn="l" rtl="0"/>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6C32D02-5F19-430C-A59D-7D50F0F0E443}" type="slidenum">
              <a:rPr lang="ar-SA"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 microphone is used to input your voice, music, or any type of voices, into an audio file, than can be recorded and played again whenever you like.</a:t>
            </a:r>
          </a:p>
          <a:p>
            <a:pPr algn="l" rtl="0"/>
            <a:endParaRPr lang="en-US" altLang="en-US" smtClean="0"/>
          </a:p>
          <a:p>
            <a:pPr algn="l" rtl="0"/>
            <a:r>
              <a:rPr lang="en-US" altLang="en-US" smtClean="0"/>
              <a:t>Microphones can be a separate device, as you can see in the picture, connected to the computer, either by wire, or wireless.</a:t>
            </a:r>
          </a:p>
          <a:p>
            <a:pPr algn="l" rtl="0"/>
            <a:endParaRPr lang="en-US" altLang="en-US" smtClean="0"/>
          </a:p>
          <a:p>
            <a:pPr algn="l" rtl="0"/>
            <a:r>
              <a:rPr lang="en-US" altLang="en-US" smtClean="0"/>
              <a:t>But, may computers, specially laptops, has a built-in microphone, which can be used for the same purpose.</a:t>
            </a:r>
          </a:p>
          <a:p>
            <a:pPr algn="l" rtl="0"/>
            <a:endParaRPr lang="en-US" alt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0129D5D-A8AC-4AC5-AEF6-8C9172776C41}" type="slidenum">
              <a:rPr lang="ar-SA"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 digital camera, is like an ordinary camera, it takes photos and videos. But, it uses a flash memory to save these photos and videos into digital files that can be transmitted to a computer.</a:t>
            </a:r>
          </a:p>
          <a:p>
            <a:pPr algn="l" rtl="0"/>
            <a:endParaRPr lang="en-US" altLang="en-US" smtClean="0"/>
          </a:p>
          <a:p>
            <a:pPr algn="l" rtl="0"/>
            <a:r>
              <a:rPr lang="en-US" altLang="en-US" smtClean="0"/>
              <a:t>Digital cameras differ in their options, according to the required usage. Professional photographers use more complex types of cameras that have developed options that control the brightness, the contrast, the zooming and other aspects of photos.</a:t>
            </a:r>
          </a:p>
          <a:p>
            <a:pPr algn="l" rtl="0"/>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C285578-FDCB-485D-902F-4F5724132EB6}" type="slidenum">
              <a:rPr lang="ar-SA" altLang="en-US" smtClean="0"/>
              <a:pPr eaLnBrk="1" hangingPunct="1">
                <a:spcBef>
                  <a:spcPct val="0"/>
                </a:spcBef>
              </a:pPr>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 web camera</a:t>
            </a:r>
          </a:p>
          <a:p>
            <a:pPr algn="l" rtl="0"/>
            <a:endParaRPr lang="en-US" altLang="en-US" smtClean="0"/>
          </a:p>
          <a:p>
            <a:pPr algn="l" rtl="0"/>
            <a:r>
              <a:rPr lang="en-US" altLang="en-US" smtClean="0"/>
              <a:t>Is a digital camera connected to a PC or a laptop using a special wire. It is usually used in live chats conducted over the internet.</a:t>
            </a:r>
          </a:p>
          <a:p>
            <a:pPr algn="l" rtl="0"/>
            <a:endParaRPr lang="en-US" altLang="en-US" smtClean="0"/>
          </a:p>
          <a:p>
            <a:pPr algn="l" rtl="0"/>
            <a:r>
              <a:rPr lang="en-US" altLang="en-US" smtClean="0"/>
              <a:t>Laptops, usually have their own built-in web cameras, and also smart phones.</a:t>
            </a:r>
          </a:p>
          <a:p>
            <a:pPr algn="l" rtl="0"/>
            <a:endParaRPr lang="en-US" altLang="en-US" smtClean="0"/>
          </a:p>
          <a:p>
            <a:pPr algn="l" rtl="0"/>
            <a:r>
              <a:rPr lang="en-US" altLang="en-US" smtClean="0"/>
              <a:t>Note that Smart phones usually have two cameras, one to shoot ordinary photos and pages, and one in front to shoot selfie photos.</a:t>
            </a:r>
          </a:p>
          <a:p>
            <a:pPr algn="l" rtl="0"/>
            <a:endParaRPr lang="en-US" altLang="en-US" smtClean="0"/>
          </a:p>
          <a:p>
            <a:pPr algn="l" rtl="0"/>
            <a:endParaRPr lang="en-US" altLang="en-US" smtClean="0"/>
          </a:p>
          <a:p>
            <a:pPr algn="l" rtl="0"/>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70CBAA9-813E-47B2-8B1B-595910F44A48}" type="slidenum">
              <a:rPr lang="ar-SA" altLang="en-US" smtClean="0"/>
              <a:pPr eaLnBrk="1" hangingPunct="1">
                <a:spcBef>
                  <a:spcPct val="0"/>
                </a:spcBef>
              </a:pPr>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Optical Mark Reader or OMR</a:t>
            </a:r>
          </a:p>
          <a:p>
            <a:pPr algn="l" rtl="0"/>
            <a:endParaRPr lang="en-US" altLang="en-US" smtClean="0"/>
          </a:p>
          <a:p>
            <a:pPr algn="l" rtl="0"/>
            <a:r>
              <a:rPr lang="en-US" altLang="en-US" smtClean="0"/>
              <a:t>Is a special-purpose input device, that is used to read the answer sheet of an exam. The answer sheet is designed in a special form, and it is usually used for Multiple choice questions.</a:t>
            </a:r>
          </a:p>
          <a:p>
            <a:pPr algn="l" rtl="0"/>
            <a:endParaRPr lang="en-US" altLang="en-US" smtClean="0"/>
          </a:p>
          <a:p>
            <a:pPr algn="l" rtl="0"/>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D48E01B-1646-4DFF-A07D-2C3B7748E766}" type="slidenum">
              <a:rPr lang="ar-SA" altLang="en-US" smtClean="0"/>
              <a:pPr eaLnBrk="1" hangingPunct="1">
                <a:spcBef>
                  <a:spcPct val="0"/>
                </a:spcBef>
              </a:pPr>
              <a:t>15</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Barcode Readers, are also special-purpose input devices, and they are considered a type of scanners, that scan special images, called barcodes. Barcodes are images that are designed to hide special data about items in a certain store. And whenever it is scanned using this reader, the data are inserted into the computer.</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E2099C2-BB74-40A0-9ED6-88450B4AAE41}" type="slidenum">
              <a:rPr lang="ar-SA" altLang="en-US" smtClean="0"/>
              <a:pPr eaLnBrk="1" hangingPunct="1">
                <a:spcBef>
                  <a:spcPct val="0"/>
                </a:spcBef>
              </a:pPr>
              <a:t>16</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Now, let’s start with the output devices.</a:t>
            </a:r>
          </a:p>
          <a:p>
            <a:pPr algn="l" rtl="0"/>
            <a:endParaRPr lang="en-US" altLang="en-US" smtClean="0"/>
          </a:p>
          <a:p>
            <a:pPr algn="l" rtl="0"/>
            <a:r>
              <a:rPr lang="en-US" altLang="en-US" smtClean="0"/>
              <a:t>Monitors or screens are considered the most famous output device used in a computer system, to display photos, videos, documents and all programs in the computer.</a:t>
            </a:r>
          </a:p>
          <a:p>
            <a:pPr algn="l" rtl="0"/>
            <a:endParaRPr lang="en-US" altLang="en-US" smtClean="0"/>
          </a:p>
          <a:p>
            <a:pPr algn="l" rtl="0"/>
            <a:r>
              <a:rPr lang="en-US" altLang="en-US" smtClean="0"/>
              <a:t>There are several types and shapes of screens, which will be discussed in more detail, later in this lecture.</a:t>
            </a:r>
          </a:p>
          <a:p>
            <a:pPr algn="l" rtl="0"/>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DB9C1EF-AF3C-4DC2-A9E2-00BD9EA55CB1}" type="slidenum">
              <a:rPr lang="ar-SA" altLang="en-US" smtClean="0"/>
              <a:pPr eaLnBrk="1" hangingPunct="1">
                <a:spcBef>
                  <a:spcPct val="0"/>
                </a:spcBef>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Speakers are output devices used for sound files. You can play music, lectures and any types of sound files, and display them using speakers.</a:t>
            </a:r>
          </a:p>
          <a:p>
            <a:pPr algn="l" rtl="0"/>
            <a:endParaRPr lang="en-US" altLang="en-US" smtClean="0"/>
          </a:p>
          <a:p>
            <a:pPr algn="l" rtl="0"/>
            <a:r>
              <a:rPr lang="en-US" altLang="en-US" smtClean="0"/>
              <a:t>Speakers are connected to the computer system. Nevertheless, a built-in speakers are already exist in a PC or a laptop.</a:t>
            </a:r>
          </a:p>
          <a:p>
            <a:pPr algn="l" rtl="0"/>
            <a:endParaRPr lang="en-US" altLang="en-US" smtClean="0"/>
          </a:p>
          <a:p>
            <a:pPr algn="l" rtl="0"/>
            <a:r>
              <a:rPr lang="en-US" altLang="en-US" smtClean="0"/>
              <a:t>Speakers differ in shapes and sizes. Large sound system with several speakers can be used in large lecture rooms or conferences.</a:t>
            </a:r>
          </a:p>
          <a:p>
            <a:pPr algn="l" rtl="0"/>
            <a:endParaRPr lang="en-US" altLang="en-US" smtClean="0"/>
          </a:p>
          <a:p>
            <a:pPr algn="l" rtl="0"/>
            <a:r>
              <a:rPr lang="en-US" altLang="en-US" smtClean="0"/>
              <a:t>There is also, headsets, that are used by individuals, that contain both a speaker that is directly attached to a person’s ears, along with microphones. These are easily used in video chats.</a:t>
            </a:r>
          </a:p>
          <a:p>
            <a:pPr algn="l" rtl="0"/>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29C82F1-85F1-4331-91B6-0C8C7DF8E2CB}" type="slidenum">
              <a:rPr lang="ar-SA" altLang="en-US" smtClean="0"/>
              <a:pPr eaLnBrk="1" hangingPunct="1">
                <a:spcBef>
                  <a:spcPct val="0"/>
                </a:spcBef>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Printers, are output devices that convert digital photos or documents into hard paper. Which is actually the opposite job of a scanner. </a:t>
            </a:r>
          </a:p>
          <a:p>
            <a:pPr algn="l" rtl="0"/>
            <a:endParaRPr lang="en-US" altLang="en-US" smtClean="0"/>
          </a:p>
          <a:p>
            <a:pPr algn="l" rtl="0"/>
            <a:r>
              <a:rPr lang="en-US" altLang="en-US" b="1" smtClean="0"/>
              <a:t>When we use the term, Hard copy</a:t>
            </a:r>
            <a:r>
              <a:rPr lang="en-US" altLang="en-US" smtClean="0"/>
              <a:t>: it refers to printed output.</a:t>
            </a:r>
          </a:p>
          <a:p>
            <a:pPr algn="l" rtl="0"/>
            <a:r>
              <a:rPr lang="en-US" altLang="en-US" smtClean="0"/>
              <a:t>Soft copy, referred to computer files.</a:t>
            </a:r>
          </a:p>
          <a:p>
            <a:pPr algn="l" rtl="0"/>
            <a:endParaRPr lang="en-US" altLang="en-US" smtClean="0"/>
          </a:p>
          <a:p>
            <a:pPr algn="l" rtl="0"/>
            <a:r>
              <a:rPr lang="en-US" altLang="en-US" smtClean="0"/>
              <a:t>We will talk in more detail about printers shortly.</a:t>
            </a:r>
          </a:p>
          <a:p>
            <a:pPr algn="l" rtl="0"/>
            <a:endParaRPr lang="en-US" altLang="en-US" smtClean="0"/>
          </a:p>
          <a:p>
            <a:pPr algn="l" rtl="0"/>
            <a:r>
              <a:rPr lang="en-US" altLang="en-US" smtClean="0"/>
              <a:t>Some printers come with a scanner as well, so that this device actually contains input and output devices.</a:t>
            </a:r>
          </a:p>
          <a:p>
            <a:pPr algn="l" rtl="0"/>
            <a:endParaRPr lang="en-US" altLang="en-US" smtClean="0"/>
          </a:p>
          <a:p>
            <a:pPr algn="l" rtl="0"/>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3602D1B-01CF-4C91-B3FE-965CF95ED42C}" type="slidenum">
              <a:rPr lang="ar-SA" altLang="en-US" smtClean="0"/>
              <a:pPr eaLnBrk="1" hangingPunct="1">
                <a:spcBef>
                  <a:spcPct val="0"/>
                </a:spcBef>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In this lecture, we will talk about … </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F7252B2-4BA3-43EF-BEE3-6CB3F317A69B}" type="slidenum">
              <a:rPr lang="ar-SA" altLang="en-US" smtClean="0"/>
              <a:pPr eaLnBrk="1" hangingPunct="1">
                <a:spcBef>
                  <a:spcPct val="0"/>
                </a:spcBef>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Projectors, are output devices connected to the computer system, and display what should be displayed on a screen, on a large sheet spread on the wall in front of it. </a:t>
            </a:r>
          </a:p>
          <a:p>
            <a:pPr algn="l" rtl="0"/>
            <a:endParaRPr lang="en-US" altLang="en-US" smtClean="0"/>
          </a:p>
          <a:p>
            <a:pPr algn="l" rtl="0"/>
            <a:r>
              <a:rPr lang="en-US" altLang="en-US" smtClean="0"/>
              <a:t>Projectors are usually used in classrooms or in conferences.</a:t>
            </a:r>
          </a:p>
          <a:p>
            <a:pPr algn="l" rtl="0"/>
            <a:endParaRPr lang="en-US" alt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C723B4E-48D2-4C56-B72E-4B1E13B0CC84}" type="slidenum">
              <a:rPr lang="ar-SA" altLang="en-US" smtClean="0"/>
              <a:pPr eaLnBrk="1" hangingPunct="1">
                <a:spcBef>
                  <a:spcPct val="0"/>
                </a:spcBef>
              </a:pPr>
              <a:t>20</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Speech Synthesizers, they are a special purpose output device, that converts data into sound. But, not as speaker.</a:t>
            </a:r>
          </a:p>
          <a:p>
            <a:pPr algn="l" rtl="0"/>
            <a:r>
              <a:rPr lang="en-US" altLang="en-US" smtClean="0"/>
              <a:t>Speakers display audio files. But, speech synthesizers, convert written documents into a sound, an electronic sound. This can be used from blind people to help them in reading.</a:t>
            </a:r>
          </a:p>
          <a:p>
            <a:pPr algn="l" rtl="0"/>
            <a:endParaRPr lang="en-US" altLang="en-US" smtClean="0"/>
          </a:p>
          <a:p>
            <a:pPr algn="l" rtl="0"/>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C0602B4-EF40-4A1A-8DE4-1077894091B1}" type="slidenum">
              <a:rPr lang="ar-SA" altLang="en-US" smtClean="0"/>
              <a:pPr eaLnBrk="1" hangingPunct="1">
                <a:spcBef>
                  <a:spcPct val="0"/>
                </a:spcBef>
              </a:pPr>
              <a:t>21</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Some devices are considered both input and output devices, since they are used either way… for example: touch screens.</a:t>
            </a:r>
          </a:p>
          <a:p>
            <a:pPr algn="l" rtl="0"/>
            <a:endParaRPr lang="en-US" altLang="en-US" smtClean="0"/>
          </a:p>
          <a:p>
            <a:pPr algn="l" rtl="0"/>
            <a:r>
              <a:rPr lang="en-US" altLang="en-US" smtClean="0"/>
              <a:t>Touch screens can be screens connected to a PC or any computer system, and use finger to touch icons and commands (and this is considered input), and in the same time the screen display videos, files, images as an output.</a:t>
            </a:r>
          </a:p>
          <a:p>
            <a:pPr algn="l" rtl="0"/>
            <a:endParaRPr lang="en-US" altLang="en-US" smtClean="0"/>
          </a:p>
          <a:p>
            <a:pPr algn="l" rtl="0"/>
            <a:r>
              <a:rPr lang="en-US" altLang="en-US" smtClean="0"/>
              <a:t>Most modern smartphones and tablets use touch screens to become more user friendly.</a:t>
            </a:r>
          </a:p>
          <a:p>
            <a:pPr algn="l" rtl="0"/>
            <a:endParaRPr lang="en-US" alt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34D6604-2F18-4FA4-8FC4-29503CECACD8}" type="slidenum">
              <a:rPr lang="ar-SA" altLang="en-US" smtClean="0"/>
              <a:pPr eaLnBrk="1" hangingPunct="1">
                <a:spcBef>
                  <a:spcPct val="0"/>
                </a:spcBef>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All types of storage devices we have discussed in the previous lecture, are considered input/output devices.</a:t>
            </a:r>
          </a:p>
          <a:p>
            <a:pPr algn="l" rtl="0"/>
            <a:endParaRPr lang="en-US" altLang="en-US" smtClean="0"/>
          </a:p>
          <a:p>
            <a:pPr algn="l" rtl="0"/>
            <a:r>
              <a:rPr lang="en-US" altLang="en-US" smtClean="0"/>
              <a:t>Since, when you save files from your PC into a USB flash, for example, you are outputting information into this flash. And when you get saved information from a USB flash, to your computer, actually you are inputting data or information into your computer.</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1D67AA0-BEB6-4940-A156-05A57A63162E}" type="slidenum">
              <a:rPr lang="ar-SA" altLang="en-US" smtClean="0"/>
              <a:pPr eaLnBrk="1" hangingPunct="1">
                <a:spcBef>
                  <a:spcPct val="0"/>
                </a:spcBef>
              </a:pPr>
              <a:t>23</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endParaRPr lang="en-US" altLang="en-US" smtClean="0"/>
          </a:p>
          <a:p>
            <a:pPr algn="l" rtl="0"/>
            <a:r>
              <a:rPr lang="en-US" altLang="en-US" smtClean="0"/>
              <a:t>We mentioned earlier in this lecture that monitors are the most common output devices used in computer systems.</a:t>
            </a:r>
          </a:p>
          <a:p>
            <a:pPr algn="l" rtl="0"/>
            <a:endParaRPr lang="en-US" altLang="en-US" smtClean="0"/>
          </a:p>
          <a:p>
            <a:pPr algn="l" rtl="0"/>
            <a:r>
              <a:rPr lang="en-US" altLang="en-US" smtClean="0"/>
              <a:t>They have two main types.</a:t>
            </a:r>
          </a:p>
          <a:p>
            <a:pPr algn="l" rtl="0"/>
            <a:endParaRPr lang="en-US" altLang="en-US" smtClean="0"/>
          </a:p>
          <a:p>
            <a:pPr algn="l" rtl="0"/>
            <a:r>
              <a:rPr lang="en-US" altLang="en-US" smtClean="0"/>
              <a:t>The traditional computer monitor, which are also called CRTs, Cathode Ray Tube, referring to its working technique.</a:t>
            </a:r>
          </a:p>
          <a:p>
            <a:pPr algn="l" rtl="0"/>
            <a:endParaRPr lang="en-US" altLang="en-US" smtClean="0"/>
          </a:p>
          <a:p>
            <a:pPr algn="l" rtl="0"/>
            <a:r>
              <a:rPr lang="en-US" altLang="en-US" smtClean="0"/>
              <a:t>it looks the same as an ordinary TV, with different sizes, but it displays a clearer image than a TV.</a:t>
            </a:r>
          </a:p>
          <a:p>
            <a:pPr algn="l" rtl="0"/>
            <a:endParaRPr lang="en-US" altLang="en-US" smtClean="0"/>
          </a:p>
          <a:p>
            <a:pPr algn="l" rtl="0"/>
            <a:r>
              <a:rPr lang="en-US" altLang="en-US" smtClean="0"/>
              <a:t>Its cost is less than the other type of monitors, but it is considered not safe, because of its large size and heavy weight.</a:t>
            </a:r>
          </a:p>
          <a:p>
            <a:pPr algn="l" rtl="0"/>
            <a:endParaRPr lang="en-US" altLang="en-US" smtClean="0"/>
          </a:p>
          <a:p>
            <a:pPr algn="l" rtl="0"/>
            <a:r>
              <a:rPr lang="en-US" altLang="en-US" smtClean="0"/>
              <a:t>Also, it occupies large space on a disk where the rest of the computer system resides.</a:t>
            </a:r>
          </a:p>
          <a:p>
            <a:pPr algn="l" rtl="0"/>
            <a:endParaRPr lang="en-US" altLang="en-US" smtClean="0"/>
          </a:p>
          <a:p>
            <a:pPr algn="l" rtl="0"/>
            <a:endParaRPr lang="en-US" alt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E119A41-000B-4B3C-AC6E-0C627A0B0003}" type="slidenum">
              <a:rPr lang="ar-SA" altLang="en-US" smtClean="0"/>
              <a:pPr eaLnBrk="1" hangingPunct="1">
                <a:spcBef>
                  <a:spcPct val="0"/>
                </a:spcBef>
              </a:pPr>
              <a:t>24</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The other type of monitors, is the flat-panel screens.</a:t>
            </a:r>
          </a:p>
          <a:p>
            <a:pPr algn="l" rtl="0"/>
            <a:endParaRPr lang="en-US" altLang="en-US" smtClean="0"/>
          </a:p>
          <a:p>
            <a:pPr algn="l" rtl="0"/>
            <a:r>
              <a:rPr lang="en-US" altLang="en-US" smtClean="0"/>
              <a:t>They are also called LCDs, and they are more common nowadays that the traditional one.</a:t>
            </a:r>
          </a:p>
          <a:p>
            <a:pPr algn="l" rtl="0"/>
            <a:endParaRPr lang="en-US" altLang="en-US" smtClean="0"/>
          </a:p>
          <a:p>
            <a:pPr algn="l" rtl="0"/>
            <a:r>
              <a:rPr lang="en-US" altLang="en-US" smtClean="0"/>
              <a:t>It is more expensive, but guarantees more safety.</a:t>
            </a:r>
          </a:p>
          <a:p>
            <a:pPr algn="l" rtl="0"/>
            <a:endParaRPr lang="en-US" altLang="en-US" smtClean="0"/>
          </a:p>
          <a:p>
            <a:pPr algn="l" rtl="0"/>
            <a:r>
              <a:rPr lang="en-US" altLang="en-US" smtClean="0"/>
              <a:t>And it takes much less space than the traditional ones. Some LCDs, even can be held on the wall against the user.</a:t>
            </a:r>
          </a:p>
          <a:p>
            <a:pPr algn="l" rtl="0"/>
            <a:endParaRPr lang="en-US" altLang="en-US" smtClean="0"/>
          </a:p>
          <a:p>
            <a:pPr algn="l" rtl="0"/>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D5D31DF6-9A26-4036-A72B-C71836E608E3}" type="slidenum">
              <a:rPr lang="ar-SA" altLang="en-US" smtClean="0"/>
              <a:pPr eaLnBrk="1" hangingPunct="1">
                <a:spcBef>
                  <a:spcPct val="0"/>
                </a:spcBef>
              </a:pPr>
              <a:t>25</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Monitors have certain characteristics that you need to know, to distinguish between good and better monitors.</a:t>
            </a:r>
          </a:p>
          <a:p>
            <a:pPr algn="l" rtl="0"/>
            <a:endParaRPr lang="en-US" altLang="en-US" smtClean="0"/>
          </a:p>
          <a:p>
            <a:pPr algn="l" rtl="0"/>
            <a:r>
              <a:rPr lang="en-US" altLang="en-US" smtClean="0"/>
              <a:t>Number of colors represented and displayed in a monitor, which depends mainly on the monitor construction and the graphic adapter, which is a special device added to the computer system that controls the colors displayed on the screen.</a:t>
            </a:r>
          </a:p>
          <a:p>
            <a:pPr algn="l" rtl="0"/>
            <a:endParaRPr lang="en-US" altLang="en-US" smtClean="0"/>
          </a:p>
          <a:p>
            <a:pPr algn="l" rtl="0"/>
            <a:r>
              <a:rPr lang="en-US" altLang="en-US" smtClean="0"/>
              <a:t>Old monitors used to display low number of colors, mainly the basic colors and one degree of each one.</a:t>
            </a:r>
          </a:p>
          <a:p>
            <a:pPr algn="l" rtl="0"/>
            <a:endParaRPr lang="en-US" altLang="en-US" smtClean="0"/>
          </a:p>
          <a:p>
            <a:pPr algn="l" rtl="0"/>
            <a:r>
              <a:rPr lang="en-US" altLang="en-US" smtClean="0"/>
              <a:t>But, with the development of new types of monitors, a wider range of colors can be displayed. See here, the basic three colors are Red, green and blue. Each of these colors, you can choose 256 degrees of them, and when creating all the combinations between these three letters, this large number of colors will result.</a:t>
            </a:r>
          </a:p>
          <a:p>
            <a:pPr algn="l" rtl="0"/>
            <a:endParaRPr lang="en-US" altLang="en-US" smtClean="0"/>
          </a:p>
          <a:p>
            <a:pPr algn="l" rtl="0"/>
            <a:r>
              <a:rPr lang="en-US" altLang="en-US" smtClean="0"/>
              <a:t>Yes, this is the number of colors that can be displayed using modern monitors.</a:t>
            </a:r>
          </a:p>
          <a:p>
            <a:pPr algn="l" rtl="0"/>
            <a:endParaRPr lang="en-US" altLang="en-US" smtClean="0"/>
          </a:p>
          <a:p>
            <a:pPr algn="l" rtl="0"/>
            <a:endParaRPr lang="en-US" altLang="en-US" smtClean="0"/>
          </a:p>
          <a:p>
            <a:pPr algn="l" rtl="0"/>
            <a:endParaRPr lang="en-US" alt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33A8F0A-2423-4DE1-859F-426126CEA460}" type="slidenum">
              <a:rPr lang="ar-SA" altLang="en-US" smtClean="0"/>
              <a:pPr eaLnBrk="1" hangingPunct="1">
                <a:spcBef>
                  <a:spcPct val="0"/>
                </a:spcBef>
              </a:pPr>
              <a:t>26</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Another important characteristic of a monitor, is its size.</a:t>
            </a:r>
          </a:p>
          <a:p>
            <a:pPr algn="l" rtl="0"/>
            <a:endParaRPr lang="en-US" altLang="en-US" smtClean="0"/>
          </a:p>
          <a:p>
            <a:pPr algn="l" rtl="0"/>
            <a:r>
              <a:rPr lang="en-US" altLang="en-US" smtClean="0"/>
              <a:t>A monitor size is measured in inch, and diagonally.</a:t>
            </a:r>
          </a:p>
          <a:p>
            <a:pPr algn="l" rtl="0"/>
            <a:endParaRPr lang="en-US" altLang="en-US" smtClean="0"/>
          </a:p>
          <a:p>
            <a:pPr algn="l" rtl="0"/>
            <a:r>
              <a:rPr lang="en-US" altLang="en-US" smtClean="0"/>
              <a:t>Meaning that, you measure this line, from one corner of the monitor to the other.</a:t>
            </a:r>
          </a:p>
          <a:p>
            <a:pPr algn="l" rtl="0"/>
            <a:endParaRPr lang="en-US" altLang="en-US" smtClean="0"/>
          </a:p>
          <a:p>
            <a:pPr algn="l" rtl="0"/>
            <a:r>
              <a:rPr lang="en-US" altLang="en-US" smtClean="0"/>
              <a:t>Small monitors usually range between 15-17 inch, while larger monitors may reach 19 to 21 inch. Of course, the larger the monitor is the clearer the displayed image will be. </a:t>
            </a:r>
          </a:p>
          <a:p>
            <a:pPr algn="l" rtl="0"/>
            <a:endParaRPr lang="en-US" altLang="en-US" smtClean="0"/>
          </a:p>
          <a:p>
            <a:pPr algn="l" rtl="0"/>
            <a:r>
              <a:rPr lang="en-US" altLang="en-US" smtClean="0"/>
              <a:t>By the way, modern TV screens (more than 30 inch) can also be used as monitors for a computer.</a:t>
            </a:r>
          </a:p>
          <a:p>
            <a:pPr algn="l" rtl="0"/>
            <a:endParaRPr lang="en-US" altLang="en-US" smtClean="0"/>
          </a:p>
          <a:p>
            <a:pPr algn="l" rtl="0"/>
            <a:endParaRPr lang="en-US" altLang="en-US" smtClean="0"/>
          </a:p>
          <a:p>
            <a:pPr algn="l" rtl="0"/>
            <a:endParaRPr lang="en-US" altLang="en-US" smtClean="0"/>
          </a:p>
          <a:p>
            <a:pPr algn="l" rtl="0"/>
            <a:endParaRPr lang="en-US" alt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DE8A9BB-0133-4598-84A6-34438CE9E512}" type="slidenum">
              <a:rPr lang="ar-SA" altLang="en-US" smtClean="0"/>
              <a:pPr eaLnBrk="1" hangingPunct="1">
                <a:spcBef>
                  <a:spcPct val="0"/>
                </a:spcBef>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Resolution is defined as, number of displayed pixels on the screen.</a:t>
            </a:r>
          </a:p>
          <a:p>
            <a:pPr algn="l" rtl="0"/>
            <a:endParaRPr lang="en-US" altLang="en-US" smtClean="0"/>
          </a:p>
          <a:p>
            <a:pPr algn="l" rtl="0"/>
            <a:r>
              <a:rPr lang="en-US" altLang="en-US" smtClean="0"/>
              <a:t>A pixel, is a small unit (a square-shaped) that display certain color, and combination of all pixels on the screen form the displayed image.</a:t>
            </a:r>
          </a:p>
          <a:p>
            <a:pPr algn="l" rtl="0"/>
            <a:endParaRPr lang="en-US" altLang="en-US" smtClean="0"/>
          </a:p>
          <a:p>
            <a:pPr algn="l" rtl="0"/>
            <a:r>
              <a:rPr lang="en-US" altLang="en-US" smtClean="0"/>
              <a:t>A monitor resolution is measured by multiplying number of pixels in the width and in the height of the screen.</a:t>
            </a:r>
          </a:p>
          <a:p>
            <a:pPr algn="l" rtl="0"/>
            <a:endParaRPr lang="en-US" altLang="en-US" smtClean="0"/>
          </a:p>
          <a:p>
            <a:pPr algn="l" rtl="0"/>
            <a:r>
              <a:rPr lang="en-US" altLang="en-US" smtClean="0"/>
              <a:t>And as larger the two number are, the better the resolution.</a:t>
            </a:r>
          </a:p>
          <a:p>
            <a:pPr algn="l" rtl="0"/>
            <a:endParaRPr lang="en-US" altLang="en-US" smtClean="0"/>
          </a:p>
          <a:p>
            <a:pPr algn="l" rtl="0"/>
            <a:r>
              <a:rPr lang="en-US" altLang="en-US" smtClean="0"/>
              <a:t>These are the most common resolutions used for most monitors.</a:t>
            </a:r>
          </a:p>
          <a:p>
            <a:pPr algn="l" rtl="0"/>
            <a:endParaRPr lang="en-US" altLang="en-US" smtClean="0"/>
          </a:p>
          <a:p>
            <a:pPr algn="l" rtl="0"/>
            <a:endParaRPr lang="en-US" altLang="en-US" smtClean="0"/>
          </a:p>
          <a:p>
            <a:pPr algn="l" rtl="0"/>
            <a:r>
              <a:rPr lang="en-US" altLang="en-US" smtClean="0"/>
              <a:t>When more pixels are used to form an image, the image becomes clearer.</a:t>
            </a:r>
          </a:p>
          <a:p>
            <a:pPr algn="l" rtl="0"/>
            <a:endParaRPr lang="en-US" altLang="en-US" smtClean="0"/>
          </a:p>
          <a:p>
            <a:pPr algn="l" rtl="0"/>
            <a:endParaRPr lang="en-US" altLang="en-US" smtClean="0"/>
          </a:p>
          <a:p>
            <a:pPr algn="l" rtl="0"/>
            <a:r>
              <a:rPr lang="en-US" altLang="en-US" smtClean="0"/>
              <a:t>	</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8EC90FA-4C21-48A5-BBD5-602E5FDA6571}" type="slidenum">
              <a:rPr lang="ar-SA" altLang="en-US" smtClean="0"/>
              <a:pPr eaLnBrk="1" hangingPunct="1">
                <a:spcBef>
                  <a:spcPct val="0"/>
                </a:spcBef>
              </a:pPr>
              <a:t>28</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Laser printers use Laser beam source to print documents. </a:t>
            </a:r>
          </a:p>
          <a:p>
            <a:pPr algn="l" rtl="0"/>
            <a:r>
              <a:rPr lang="en-US" altLang="en-US" smtClean="0"/>
              <a:t>It is of a </a:t>
            </a:r>
            <a:r>
              <a:rPr lang="en-US" altLang="en-US" b="1" smtClean="0"/>
              <a:t>high quality</a:t>
            </a:r>
            <a:r>
              <a:rPr lang="en-US" altLang="en-US" smtClean="0"/>
              <a:t>, high </a:t>
            </a:r>
            <a:r>
              <a:rPr lang="en-US" altLang="en-US" b="1" smtClean="0"/>
              <a:t>speed</a:t>
            </a:r>
            <a:r>
              <a:rPr lang="en-US" altLang="en-US" smtClean="0"/>
              <a:t> and thus high </a:t>
            </a:r>
            <a:r>
              <a:rPr lang="en-US" altLang="en-US" b="1" smtClean="0"/>
              <a:t>cost </a:t>
            </a:r>
          </a:p>
          <a:p>
            <a:pPr algn="l" rtl="0"/>
            <a:endParaRPr lang="en-US" altLang="en-US" b="1" smtClean="0"/>
          </a:p>
          <a:p>
            <a:pPr algn="l" rtl="0"/>
            <a:r>
              <a:rPr lang="en-US" altLang="en-US" b="1" smtClean="0"/>
              <a:t>It can print black and white documents and images, and can print colored, according to the printers.</a:t>
            </a:r>
          </a:p>
          <a:p>
            <a:pPr algn="l" rtl="0"/>
            <a:endParaRPr lang="en-US" altLang="en-US" b="1" smtClean="0"/>
          </a:p>
          <a:p>
            <a:pPr algn="l" rtl="0"/>
            <a:r>
              <a:rPr lang="en-US" altLang="en-US" b="1" smtClean="0"/>
              <a:t>Laser printers are the most common and preferable to use, because of its quality and speed.</a:t>
            </a:r>
          </a:p>
          <a:p>
            <a:pPr algn="l" rtl="0"/>
            <a:endParaRPr lang="en-US" altLang="en-US" smtClean="0"/>
          </a:p>
          <a:p>
            <a:pPr algn="l" rtl="0"/>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455070F-7B32-4AB0-9463-812E512173D3}" type="slidenum">
              <a:rPr lang="ar-SA" altLang="en-US" smtClean="0"/>
              <a:pPr eaLnBrk="1" hangingPunct="1">
                <a:spcBef>
                  <a:spcPct val="0"/>
                </a:spcBef>
              </a:pPr>
              <a:t>29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At the end of the lecture, you will learn the following:</a:t>
            </a:r>
          </a:p>
          <a:p>
            <a:pPr algn="l" rtl="0"/>
            <a:endParaRPr lang="en-US" altLang="en-US"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BA84612-B589-4715-B325-2CD1E73D4383}" type="slidenum">
              <a:rPr lang="ar-SA" altLang="en-US" smtClean="0"/>
              <a:pPr eaLnBrk="1" hangingPunct="1">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smtClean="0"/>
              <a:t>It sprays one or more colors of small droplets of ink at high speed onto paper, but slower and with less quality </a:t>
            </a:r>
            <a:r>
              <a:rPr lang="en-US" altLang="en-US" sz="1400" b="1" smtClean="0"/>
              <a:t>than the laser.</a:t>
            </a:r>
            <a:r>
              <a:rPr lang="en-US" altLang="en-US" b="1" smtClean="0"/>
              <a:t> </a:t>
            </a:r>
            <a:r>
              <a:rPr lang="en-US" altLang="en-US" sz="1400" b="1" smtClean="0"/>
              <a:t>Sometimes it is preferable because of its lower cost.</a:t>
            </a:r>
            <a:endParaRPr lang="ar-JO" altLang="en-US" b="1"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0F01A61-398B-422C-A95D-92AB879D6690}" type="slidenum">
              <a:rPr lang="ar-SA" altLang="en-US" smtClean="0"/>
              <a:pPr eaLnBrk="1" hangingPunct="1">
                <a:spcBef>
                  <a:spcPct val="0"/>
                </a:spcBef>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b="1" smtClean="0"/>
              <a:t>It is a very old types of printers.</a:t>
            </a:r>
          </a:p>
          <a:p>
            <a:pPr algn="l" rtl="0" eaLnBrk="1" hangingPunct="1"/>
            <a:r>
              <a:rPr lang="en-US" altLang="en-US" b="1" smtClean="0"/>
              <a:t>It Uses pins to strike on an inked ribbon against paper. </a:t>
            </a:r>
          </a:p>
          <a:p>
            <a:pPr algn="l" rtl="0" eaLnBrk="1" hangingPunct="1"/>
            <a:r>
              <a:rPr lang="en-US" altLang="en-US" b="1" smtClean="0"/>
              <a:t>It has low </a:t>
            </a:r>
            <a:r>
              <a:rPr lang="en-US" altLang="en-US" sz="1400" b="1" smtClean="0"/>
              <a:t>quality, speed </a:t>
            </a:r>
            <a:r>
              <a:rPr lang="en-US" altLang="en-US" b="1" smtClean="0"/>
              <a:t>and</a:t>
            </a:r>
            <a:r>
              <a:rPr lang="en-US" altLang="en-US" sz="1400" b="1" smtClean="0"/>
              <a:t> cost than other types of printers</a:t>
            </a:r>
            <a:r>
              <a:rPr lang="en-US" altLang="en-US" b="1" smtClean="0"/>
              <a:t>.</a:t>
            </a:r>
            <a:endParaRPr lang="ar-JO" altLang="en-US" b="1"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3A504096-7059-49E1-9BA8-D6FC26C7DA15}" type="slidenum">
              <a:rPr lang="ar-SA" altLang="en-US" smtClean="0"/>
              <a:pPr eaLnBrk="1" hangingPunct="1">
                <a:spcBef>
                  <a:spcPct val="0"/>
                </a:spcBef>
              </a:pPr>
              <a:t>31</a:t>
            </a:fld>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Computer performance means, the factors that affect the speed of the CPU processing. </a:t>
            </a:r>
          </a:p>
          <a:p>
            <a:pPr algn="l" rtl="0"/>
            <a:endParaRPr lang="en-US" altLang="en-US" smtClean="0"/>
          </a:p>
          <a:p>
            <a:pPr algn="l" rtl="0"/>
            <a:r>
              <a:rPr lang="en-US" altLang="en-US" smtClean="0"/>
              <a:t>The first factor is “Clock speed”</a:t>
            </a:r>
          </a:p>
          <a:p>
            <a:pPr algn="l" rtl="0"/>
            <a:endParaRPr lang="en-US" altLang="en-US" smtClean="0"/>
          </a:p>
          <a:p>
            <a:pPr algn="l" rtl="0"/>
            <a:r>
              <a:rPr lang="en-US" altLang="en-US" smtClean="0"/>
              <a:t>The processing speed of a CPU is represented by its clock speed, which is related to the number of times the CPU can process data or instructions per second. </a:t>
            </a:r>
          </a:p>
          <a:p>
            <a:pPr algn="l" rtl="0"/>
            <a:r>
              <a:rPr lang="en-US" altLang="en-US" smtClean="0"/>
              <a:t>The faster the clock speed is, the more efficient the computer will be.</a:t>
            </a:r>
          </a:p>
          <a:p>
            <a:pPr algn="l" rtl="0"/>
            <a:r>
              <a:rPr lang="en-US" altLang="en-US" smtClean="0"/>
              <a:t>The clock speed is measured by Megahertz (MHz).</a:t>
            </a:r>
          </a:p>
          <a:p>
            <a:pPr algn="l" rtl="0"/>
            <a:endParaRPr lang="en-US" alt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2A0BDA4-A14A-44B2-8D62-C84C26DC8635}" type="slidenum">
              <a:rPr lang="ar-SA" altLang="en-US" smtClean="0"/>
              <a:pPr eaLnBrk="1" hangingPunct="1">
                <a:spcBef>
                  <a:spcPct val="0"/>
                </a:spcBef>
              </a:pPr>
              <a:t>32</a:t>
            </a:fld>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larger number of </a:t>
            </a:r>
            <a:r>
              <a:rPr lang="en-US" altLang="en-US" sz="1600" u="sng" smtClean="0"/>
              <a:t>RAMs</a:t>
            </a:r>
            <a:r>
              <a:rPr lang="en-US" altLang="en-US" smtClean="0"/>
              <a:t> means Faster computer. Because if the memory does not have enough space, the computer will have to use a part of hard disk instead, and you remember that hard disk is slower than RAM, so it will slow down the processing operations in the computer.</a:t>
            </a:r>
          </a:p>
          <a:p>
            <a:pPr algn="l" rtl="0"/>
            <a:endParaRPr lang="en-US" altLang="en-US" smtClean="0"/>
          </a:p>
          <a:p>
            <a:pPr algn="l" rtl="0"/>
            <a:endParaRPr lang="en-US"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2D03574-7A67-41B6-BFBF-C4D6C0A6D9D3}" type="slidenum">
              <a:rPr lang="ar-SA" altLang="en-US" smtClean="0"/>
              <a:pPr eaLnBrk="1" hangingPunct="1">
                <a:spcBef>
                  <a:spcPct val="0"/>
                </a:spcBef>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The hard disk speed is the access speed at which the content can be read and written on a hard disk.</a:t>
            </a:r>
          </a:p>
          <a:p>
            <a:pPr algn="l" rtl="0"/>
            <a:endParaRPr lang="en-US" alt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1A16F12-7BB1-47E1-9CD2-F1438EABF74D}" type="slidenum">
              <a:rPr lang="ar-SA" altLang="en-US" smtClean="0"/>
              <a:pPr eaLnBrk="1" hangingPunct="1">
                <a:spcBef>
                  <a:spcPct val="0"/>
                </a:spcBef>
              </a:pPr>
              <a:t>34</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Free space on hard disk should be available when running programs. Since, Windows needs to create what is called “Temporary Files” on the hard disk to help in operating these programs.</a:t>
            </a:r>
          </a:p>
          <a:p>
            <a:pPr algn="l" rtl="0"/>
            <a:endParaRPr lang="en-US" altLang="en-US" smtClean="0"/>
          </a:p>
          <a:p>
            <a:pPr algn="l" rtl="0"/>
            <a:r>
              <a:rPr lang="en-US" altLang="en-US" smtClean="0"/>
              <a:t>If there is no enough space, Windows will not be able to load these programs, or they won’t perform efficiently.</a:t>
            </a:r>
          </a:p>
          <a:p>
            <a:pPr algn="l" rtl="0"/>
            <a:endParaRPr lang="en-US" altLang="en-US" smtClean="0"/>
          </a:p>
          <a:p>
            <a:pPr algn="l" rtl="0"/>
            <a:r>
              <a:rPr lang="en-US" altLang="en-US" smtClean="0"/>
              <a:t>When a program is shut down, these temporary files are deleted.</a:t>
            </a:r>
          </a:p>
          <a:p>
            <a:pPr algn="l" rtl="0"/>
            <a:endParaRPr lang="en-US" alt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E23F5B8-B679-49DF-A4C5-C875CF07CDE8}" type="slidenum">
              <a:rPr lang="ar-SA" altLang="en-US" smtClean="0"/>
              <a:pPr eaLnBrk="1" hangingPunct="1">
                <a:spcBef>
                  <a:spcPct val="0"/>
                </a:spcBef>
              </a:pPr>
              <a:t>35</a:t>
            </a:fld>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When you delete files from your hard disk, spaces will result between other existent files. And when new files are stored, they fill the available spaces, even if the system needed to divide a file into several spaces. So, when you need a certain file, the system may need to retrieve it from separate places, which takes time.</a:t>
            </a:r>
          </a:p>
          <a:p>
            <a:pPr algn="l" rtl="0"/>
            <a:endParaRPr lang="en-US" altLang="en-US" smtClean="0"/>
          </a:p>
          <a:p>
            <a:pPr algn="l" rtl="0"/>
            <a:r>
              <a:rPr lang="en-US" altLang="en-US" smtClean="0"/>
              <a:t>So, From now and then, a defragmentation process is adviseable, so that files are stored in a more proper way.</a:t>
            </a:r>
          </a:p>
          <a:p>
            <a:pPr algn="l" rtl="0"/>
            <a:endParaRPr lang="en-US" altLang="en-US" smtClean="0"/>
          </a:p>
          <a:p>
            <a:pPr algn="l" rtl="0"/>
            <a:r>
              <a:rPr lang="en-US" altLang="en-US" smtClean="0"/>
              <a:t>We will discuss this in more details in the next chapter, when we talk about windows tools.</a:t>
            </a:r>
          </a:p>
          <a:p>
            <a:pPr algn="l" rtl="0"/>
            <a:endParaRPr lang="en-US" alt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DC0088C-B737-494A-B8EA-DDFA20F159F7}" type="slidenum">
              <a:rPr lang="ar-SA" altLang="en-US" smtClean="0"/>
              <a:pPr eaLnBrk="1" hangingPunct="1">
                <a:spcBef>
                  <a:spcPct val="0"/>
                </a:spcBef>
              </a:pPr>
              <a:t>36</a:t>
            </a:fld>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The CPU speed determines how fast your computer will run. The higher the value of the CPU speed the faster the CPU will operate.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88BF098-A25C-4608-BB08-F74A93C3A1D0}" type="slidenum">
              <a:rPr lang="ar-SA" altLang="en-US" smtClean="0"/>
              <a:pPr eaLnBrk="1" hangingPunct="1">
                <a:spcBef>
                  <a:spcPct val="0"/>
                </a:spcBef>
              </a:pPr>
              <a:t>37</a:t>
            </a:fld>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Which is also called Multitasking.</a:t>
            </a:r>
          </a:p>
          <a:p>
            <a:pPr algn="l" rtl="0"/>
            <a:endParaRPr lang="en-US" altLang="en-US" smtClean="0"/>
          </a:p>
          <a:p>
            <a:pPr algn="l" rtl="0"/>
            <a:r>
              <a:rPr lang="en-US" altLang="en-US" smtClean="0"/>
              <a:t>Many times you need to run several programs at the same time. For example, internet explorer, along with Microsoft Excel or word. As we discussed earlier, windows create temporary files for each opened program. So, the more programs you run on your computer, the more temporary files are created, and thus less free space on the Hard disk is available, and as a consequence less computer performance.</a:t>
            </a:r>
          </a:p>
          <a:p>
            <a:pPr algn="l" rtl="0"/>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E8D4105-4713-4AF4-ABE4-63385575DCD4}" type="slidenum">
              <a:rPr lang="ar-SA" altLang="en-US" smtClean="0"/>
              <a:pPr eaLnBrk="1" hangingPunct="1">
                <a:spcBef>
                  <a:spcPct val="0"/>
                </a:spcBef>
              </a:pPr>
              <a:t>38</a:t>
            </a:fld>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How data is represented in the computer memory?</a:t>
            </a:r>
          </a:p>
          <a:p>
            <a:pPr algn="l" rtl="0"/>
            <a:endParaRPr lang="en-US" altLang="en-US" smtClean="0"/>
          </a:p>
          <a:p>
            <a:pPr algn="l" rtl="0"/>
            <a:r>
              <a:rPr lang="en-US" altLang="en-US" smtClean="0"/>
              <a:t>When you deal with data, you as a human, can understand words in a certain language, or decimal numbers from 0 to 9. But, they are not stored exactly as you see them on the screen, or as you input them into the computer using keyboard, for example.</a:t>
            </a:r>
          </a:p>
          <a:p>
            <a:pPr algn="l" rtl="0"/>
            <a:endParaRPr lang="en-US" altLang="en-US" smtClean="0"/>
          </a:p>
          <a:p>
            <a:pPr algn="l" rtl="0"/>
            <a:r>
              <a:rPr lang="en-US" altLang="en-US" smtClean="0"/>
              <a:t>Since the computer is an electrical machine, that uses electrical circuits that deals with electronic signals. So it only understands two values ON and OFF.</a:t>
            </a:r>
          </a:p>
          <a:p>
            <a:pPr algn="l" rtl="0"/>
            <a:endParaRPr lang="en-US" altLang="en-US" smtClean="0"/>
          </a:p>
          <a:p>
            <a:pPr algn="l" rtl="0"/>
            <a:r>
              <a:rPr lang="en-US" altLang="en-US" smtClean="0"/>
              <a:t>ON is represented by 1, and OFF by 0. These two values form the Binary system that is used by the computer, or in other words, they form the machine language.</a:t>
            </a:r>
          </a:p>
          <a:p>
            <a:pPr algn="l" rtl="0"/>
            <a:endParaRPr lang="en-US" altLang="en-US" smtClean="0"/>
          </a:p>
          <a:p>
            <a:pPr algn="l" rtl="0"/>
            <a:r>
              <a:rPr lang="en-US" altLang="en-US" smtClean="0"/>
              <a:t>Of course, these signals are transformed into an understandable form using ordinary computer programs.</a:t>
            </a:r>
          </a:p>
          <a:p>
            <a:pPr algn="l" rtl="0"/>
            <a:endParaRPr lang="en-US" alt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7E9A752-E10B-40AA-811B-AD5688A90086}" type="slidenum">
              <a:rPr lang="ar-SA" altLang="en-US" smtClean="0"/>
              <a:pPr eaLnBrk="1" hangingPunct="1">
                <a:spcBef>
                  <a:spcPct val="0"/>
                </a:spcBef>
              </a:pPr>
              <a:t>39</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Let’s review the definitions of input and output devices</a:t>
            </a:r>
          </a:p>
          <a:p>
            <a:pPr algn="l" rtl="0"/>
            <a:endParaRPr lang="en-US" altLang="en-US" smtClean="0"/>
          </a:p>
          <a:p>
            <a:pPr algn="l" rtl="0"/>
            <a:r>
              <a:rPr lang="en-US" altLang="en-US" smtClean="0"/>
              <a:t>Input devices are: ….</a:t>
            </a:r>
          </a:p>
          <a:p>
            <a:pPr algn="l" rtl="0"/>
            <a:endParaRPr lang="en-US" altLang="en-US" smtClean="0"/>
          </a:p>
          <a:p>
            <a:pPr algn="l" rtl="0"/>
            <a:r>
              <a:rPr lang="en-US" altLang="en-US" smtClean="0"/>
              <a:t>Output devices are: ….</a:t>
            </a:r>
          </a:p>
          <a:p>
            <a:pPr algn="l" rtl="0"/>
            <a:endParaRPr lang="en-US" altLang="en-US" smtClean="0"/>
          </a:p>
          <a:p>
            <a:pPr algn="l" rtl="0"/>
            <a:r>
              <a:rPr lang="en-US" altLang="en-US" smtClean="0"/>
              <a:t>Today, I will show you several examples of such devices.</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29F42E0-CBD7-49E0-BBBB-756E3C600C8B}" type="slidenum">
              <a:rPr lang="ar-SA" altLang="en-US" smtClean="0"/>
              <a:pPr eaLnBrk="1" hangingPunct="1">
                <a:spcBef>
                  <a:spcPct val="0"/>
                </a:spcBef>
              </a:pPr>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Memory is one of the most important parts of the computer. If the memory has enough space, the computer will be fast.</a:t>
            </a:r>
          </a:p>
          <a:p>
            <a:pPr algn="l" rtl="0"/>
            <a:endParaRPr lang="en-US" altLang="en-US" smtClean="0"/>
          </a:p>
          <a:p>
            <a:pPr algn="l" rtl="0"/>
            <a:r>
              <a:rPr lang="en-US" altLang="en-US" smtClean="0"/>
              <a:t>So, we need to learn how to represent the memory capacity using measurement units.</a:t>
            </a:r>
          </a:p>
          <a:p>
            <a:pPr algn="l" rtl="0"/>
            <a:endParaRPr lang="en-US" altLang="en-US" smtClean="0"/>
          </a:p>
          <a:p>
            <a:pPr algn="l" rtl="0"/>
            <a:r>
              <a:rPr lang="en-US" altLang="en-US" smtClean="0"/>
              <a:t>Bit, is the smallest unit in memory, which contains either 0 or 1. But you need 8 bits to represent one character in a computer system, for example the letter A is represented this way.</a:t>
            </a:r>
          </a:p>
          <a:p>
            <a:pPr algn="l" rtl="0"/>
            <a:endParaRPr lang="en-US" altLang="en-US" smtClean="0"/>
          </a:p>
          <a:p>
            <a:pPr algn="l" rtl="0"/>
            <a:r>
              <a:rPr lang="en-US" altLang="en-US" smtClean="0"/>
              <a:t>All letters, numbers and symbols on the keyboard is represented in binary code. As you can see in this table.</a:t>
            </a:r>
          </a:p>
          <a:p>
            <a:pPr algn="l" rtl="0"/>
            <a:endParaRPr lang="en-US" altLang="en-US" smtClean="0"/>
          </a:p>
          <a:p>
            <a:pPr algn="l" rtl="0"/>
            <a:endParaRPr lang="en-US" alt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EBDD0F0-9460-4E46-A6E0-A4B50F6C1975}" type="slidenum">
              <a:rPr lang="ar-SA" altLang="en-US" smtClean="0"/>
              <a:pPr eaLnBrk="1" hangingPunct="1">
                <a:spcBef>
                  <a:spcPct val="0"/>
                </a:spcBef>
              </a:pPr>
              <a:t>40</a:t>
            </a:fld>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Byte is the main unit memory capacity is measured by, but other larger units are used.</a:t>
            </a:r>
          </a:p>
          <a:p>
            <a:pPr algn="l" rtl="0"/>
            <a:endParaRPr lang="en-US" altLang="en-US" smtClean="0"/>
          </a:p>
          <a:p>
            <a:pPr algn="l" rtl="0" eaLnBrk="1" hangingPunct="1">
              <a:lnSpc>
                <a:spcPct val="80000"/>
              </a:lnSpc>
            </a:pPr>
            <a:r>
              <a:rPr lang="en-US" altLang="en-US" b="1" smtClean="0"/>
              <a:t>Kilobytes(KB):about 1000 byte exactly it is1024 Bytes.</a:t>
            </a:r>
          </a:p>
          <a:p>
            <a:pPr algn="l" rtl="0" eaLnBrk="1" hangingPunct="1">
              <a:lnSpc>
                <a:spcPct val="80000"/>
              </a:lnSpc>
            </a:pPr>
            <a:r>
              <a:rPr lang="en-US" altLang="en-US" b="1" smtClean="0"/>
              <a:t>Megabyte(MB):about 1 million byte exactly it is1024x1024 Bytes.</a:t>
            </a:r>
          </a:p>
          <a:p>
            <a:pPr algn="l" rtl="0" eaLnBrk="1" hangingPunct="1">
              <a:lnSpc>
                <a:spcPct val="80000"/>
              </a:lnSpc>
            </a:pPr>
            <a:r>
              <a:rPr lang="en-US" altLang="en-US" b="1" smtClean="0"/>
              <a:t>Gigabyte(GB): about 1 billion byte exactly it is1024x1024x1024 Bytes.</a:t>
            </a:r>
          </a:p>
          <a:p>
            <a:pPr algn="l" rtl="0" eaLnBrk="1" hangingPunct="1">
              <a:lnSpc>
                <a:spcPct val="80000"/>
              </a:lnSpc>
            </a:pPr>
            <a:r>
              <a:rPr lang="en-US" altLang="en-US" b="1" smtClean="0"/>
              <a:t>Terabyte(TB): about 1 trillion byte exactly it is 1024x1024x1024x1024 Bytes.</a:t>
            </a:r>
          </a:p>
          <a:p>
            <a:pPr algn="l" rtl="0"/>
            <a:endParaRPr lang="en-US" altLang="en-US" sz="1000" b="1" smtClean="0"/>
          </a:p>
          <a:p>
            <a:pPr algn="l" rtl="0"/>
            <a:endParaRPr lang="en-US" alt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C86ED93-084D-48B9-9E2B-49153E2EF102}" type="slidenum">
              <a:rPr lang="ar-SA" altLang="en-US" smtClean="0"/>
              <a:pPr eaLnBrk="1" hangingPunct="1">
                <a:spcBef>
                  <a:spcPct val="0"/>
                </a:spcBef>
              </a:pPr>
              <a:t>41</a:t>
            </a:fld>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Let’s wrap everything up,… </a:t>
            </a:r>
          </a:p>
          <a:p>
            <a:pPr algn="l" rtl="0"/>
            <a:endParaRPr lang="en-US" altLang="en-US" smtClean="0"/>
          </a:p>
          <a:p>
            <a:pPr algn="l" rtl="0"/>
            <a:r>
              <a:rPr lang="en-US" altLang="en-US" smtClean="0"/>
              <a:t>Today, we distinguished between hardware and software</a:t>
            </a:r>
          </a:p>
          <a:p>
            <a:pPr algn="l" rtl="0"/>
            <a:r>
              <a:rPr lang="en-US" altLang="en-US" smtClean="0"/>
              <a:t>Then, we talked about some Hardware components, Motherboard, CPU, and memory.</a:t>
            </a:r>
          </a:p>
          <a:p>
            <a:pPr algn="l" rtl="0"/>
            <a:endParaRPr lang="en-US" altLang="en-US" smtClean="0"/>
          </a:p>
          <a:p>
            <a:pPr algn="l" rtl="0"/>
            <a:r>
              <a:rPr lang="en-US" altLang="en-US" smtClean="0"/>
              <a:t>We divided memory into two groups, primary and secondary.</a:t>
            </a:r>
          </a:p>
          <a:p>
            <a:pPr algn="l" rtl="0"/>
            <a:endParaRPr lang="en-US" altLang="en-US" smtClean="0"/>
          </a:p>
          <a:p>
            <a:pPr algn="l" rtl="0"/>
            <a:r>
              <a:rPr lang="en-US" altLang="en-US" smtClean="0"/>
              <a:t>And then described several types of each group.</a:t>
            </a:r>
          </a:p>
          <a:p>
            <a:pPr algn="l" rtl="0"/>
            <a:endParaRPr lang="en-US" altLang="en-US" smtClean="0"/>
          </a:p>
          <a:p>
            <a:pPr algn="l" rtl="0"/>
            <a:r>
              <a:rPr lang="en-US" altLang="en-US" smtClean="0"/>
              <a:t>And finally, ordered the speed of the most used types of memory.</a:t>
            </a:r>
          </a:p>
          <a:p>
            <a:pPr algn="l" rtl="0"/>
            <a:endParaRPr lang="en-US" altLang="en-US" smtClean="0"/>
          </a:p>
          <a:p>
            <a:pPr algn="l" rtl="0"/>
            <a:r>
              <a:rPr lang="en-US" altLang="en-US" smtClean="0"/>
              <a:t>That’s all for today, thank you for watching and see you next lecture.</a:t>
            </a:r>
          </a:p>
          <a:p>
            <a:endParaRPr lang="en-US" alt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997EBC4-D7A4-4D6F-A44A-6F0C4EB617E7}" type="slidenum">
              <a:rPr lang="en-US" altLang="en-US" smtClean="0"/>
              <a:pPr eaLnBrk="1" hangingPunct="1">
                <a:spcBef>
                  <a:spcPct val="0"/>
                </a:spcBef>
              </a:pPr>
              <a:t>42</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One of the most used input devices, used to enter written data into computer system, is the Keyboard.</a:t>
            </a:r>
          </a:p>
          <a:p>
            <a:pPr algn="l" rtl="0"/>
            <a:endParaRPr lang="en-US" altLang="en-US" smtClean="0"/>
          </a:p>
          <a:p>
            <a:pPr algn="l" rtl="0"/>
            <a:r>
              <a:rPr lang="en-US" altLang="en-US" smtClean="0"/>
              <a:t>Keyboard, contains the standard typewriter keys, which are the alphabets and numbers. Alphabets are used to write words and paragraphs.</a:t>
            </a:r>
          </a:p>
          <a:p>
            <a:pPr algn="l" rtl="0"/>
            <a:endParaRPr lang="en-US" altLang="en-US" smtClean="0"/>
          </a:p>
          <a:p>
            <a:pPr algn="l" rtl="0"/>
            <a:r>
              <a:rPr lang="en-US" altLang="en-US" smtClean="0"/>
              <a:t>It also contains specialized keys, such as functional keys labeled F1, F2, …etc. Enter and delete keys are other examples.</a:t>
            </a:r>
          </a:p>
          <a:p>
            <a:pPr algn="l" rtl="0"/>
            <a:endParaRPr lang="en-US" altLang="en-US" smtClean="0"/>
          </a:p>
          <a:p>
            <a:pPr algn="l" rtl="0"/>
            <a:r>
              <a:rPr lang="en-US" altLang="en-US" smtClean="0"/>
              <a:t>The displayed keyboard has English alphabets on its keys, but keyboards manufactured for Arab countries, have Arabic keys as well, and you can switch between English and Arabic keys, we will explain this later when we talk about word processing using Microsoft word.</a:t>
            </a:r>
          </a:p>
          <a:p>
            <a:pPr algn="l" rtl="0"/>
            <a:endParaRPr lang="en-US" altLang="en-US" smtClean="0"/>
          </a:p>
          <a:p>
            <a:pPr algn="l" rtl="0"/>
            <a:r>
              <a:rPr lang="en-US" altLang="en-US" smtClean="0"/>
              <a:t>Keyboards can be connected to the computer system using wires, or they can be wireless and send special signals to the CPU.</a:t>
            </a:r>
          </a:p>
          <a:p>
            <a:pPr algn="l" rtl="0"/>
            <a:endParaRPr lang="en-US" altLang="en-US" smtClean="0"/>
          </a:p>
          <a:p>
            <a:pPr algn="l" rtl="0"/>
            <a:endParaRPr lang="en-US" altLang="en-US" smtClean="0"/>
          </a:p>
          <a:p>
            <a:pPr algn="l" rtl="0"/>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524CC6B-B275-420E-974D-EA6693E73A6D}" type="slidenum">
              <a:rPr lang="ar-SA" altLang="en-US" smtClean="0"/>
              <a:pPr eaLnBrk="1" hangingPunct="1">
                <a:spcBef>
                  <a:spcPct val="0"/>
                </a:spcBef>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Mouse: is a small hand-held device, that is shaped like a mouse. </a:t>
            </a:r>
          </a:p>
          <a:p>
            <a:pPr algn="l" rtl="0"/>
            <a:endParaRPr lang="en-US" altLang="en-US" smtClean="0"/>
          </a:p>
          <a:p>
            <a:pPr algn="l" rtl="0"/>
            <a:r>
              <a:rPr lang="en-US" altLang="en-US" smtClean="0"/>
              <a:t>It rolls over a special mouse pad to move the cursor on the screen.</a:t>
            </a:r>
          </a:p>
          <a:p>
            <a:pPr algn="l" rtl="0"/>
            <a:endParaRPr lang="en-US" altLang="en-US" smtClean="0"/>
          </a:p>
          <a:p>
            <a:pPr algn="l" rtl="0"/>
            <a:r>
              <a:rPr lang="en-US" altLang="en-US" smtClean="0"/>
              <a:t>It has buttons that performs certain operations when pressing on them.</a:t>
            </a:r>
          </a:p>
          <a:p>
            <a:pPr algn="l" rtl="0"/>
            <a:endParaRPr lang="en-US" altLang="en-US" smtClean="0"/>
          </a:p>
          <a:p>
            <a:pPr algn="l" rtl="0"/>
            <a:r>
              <a:rPr lang="en-US" altLang="en-US" smtClean="0"/>
              <a:t>It can be connected to the PC by a wire, or it can be wireless. </a:t>
            </a:r>
          </a:p>
          <a:p>
            <a:pPr algn="l" rtl="0"/>
            <a:endParaRPr lang="en-US" altLang="en-US" smtClean="0"/>
          </a:p>
          <a:p>
            <a:pPr algn="l" rtl="0"/>
            <a:r>
              <a:rPr lang="en-US" altLang="en-US" smtClean="0"/>
              <a:t>Wireless mouse, has a special USB part, that is attached to a USB port in your device, and you can use the mouse freely in a reasonable far distance of the device, according to the signal power of the mouse.</a:t>
            </a:r>
          </a:p>
          <a:p>
            <a:pPr algn="l" rtl="0"/>
            <a:endParaRPr lang="en-US" altLang="en-US" smtClean="0"/>
          </a:p>
          <a:p>
            <a:pPr algn="l" rtl="0"/>
            <a:r>
              <a:rPr lang="en-US" altLang="en-US" smtClean="0"/>
              <a:t>Mouse and its operations will be discussed in more detail in coming lectures.</a:t>
            </a:r>
          </a:p>
          <a:p>
            <a:pPr algn="l" rtl="0"/>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52A9688-D486-41F0-BF05-3B010C4F1698}" type="slidenum">
              <a:rPr lang="ar-SA" altLang="en-US" smtClean="0"/>
              <a:pPr eaLnBrk="1" hangingPunct="1">
                <a:spcBef>
                  <a:spcPct val="0"/>
                </a:spcBef>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Trackballs, is a special type of a mouse.</a:t>
            </a:r>
          </a:p>
          <a:p>
            <a:pPr algn="l" rtl="0"/>
            <a:endParaRPr lang="en-US" altLang="en-US" smtClean="0"/>
          </a:p>
          <a:p>
            <a:pPr algn="l" rtl="0"/>
            <a:r>
              <a:rPr lang="en-US" altLang="en-US" smtClean="0"/>
              <a:t>To move the cursor on the screen, just roll the ball with your finger.</a:t>
            </a:r>
          </a:p>
          <a:p>
            <a:pPr algn="l" rtl="0"/>
            <a:endParaRPr lang="en-US" altLang="en-US" smtClean="0"/>
          </a:p>
          <a:p>
            <a:pPr algn="l" rtl="0"/>
            <a:r>
              <a:rPr lang="en-US" altLang="en-US" smtClean="0"/>
              <a:t>It saves space on the disk, since you don’t need to move the whole device as you are doing with the mouse.</a:t>
            </a:r>
          </a:p>
          <a:p>
            <a:pPr algn="l" rtl="0"/>
            <a:endParaRPr lang="en-US" altLang="en-US" smtClean="0"/>
          </a:p>
          <a:p>
            <a:pPr algn="l" rtl="0"/>
            <a:r>
              <a:rPr lang="en-US" altLang="en-US" smtClean="0"/>
              <a:t>Sometimes, it is used for programs that needs more accurate movement on the screen.</a:t>
            </a:r>
          </a:p>
          <a:p>
            <a:pPr algn="l" rtl="0"/>
            <a:endParaRPr lang="en-US" alt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0C628E3-8D80-42DA-8426-C064787D4F2B}" type="slidenum">
              <a:rPr lang="ar-SA"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 Touch pad, is also a type of a mouse, used to move the cursor on the screen.</a:t>
            </a:r>
          </a:p>
          <a:p>
            <a:pPr algn="l" rtl="0"/>
            <a:endParaRPr lang="en-US" altLang="en-US" smtClean="0"/>
          </a:p>
          <a:p>
            <a:pPr algn="l" rtl="0"/>
            <a:r>
              <a:rPr lang="en-US" altLang="en-US" smtClean="0"/>
              <a:t>So it is a touch sensitive device. When you move your finger on the surface, the cursor is moved on the screen. </a:t>
            </a:r>
          </a:p>
          <a:p>
            <a:pPr algn="l" rtl="0"/>
            <a:endParaRPr lang="en-US" altLang="en-US" smtClean="0"/>
          </a:p>
          <a:p>
            <a:pPr algn="l" rtl="0"/>
            <a:r>
              <a:rPr lang="en-US" altLang="en-US" smtClean="0"/>
              <a:t>It is mainly used in laptops as a replacement of a mouse.</a:t>
            </a:r>
          </a:p>
          <a:p>
            <a:pPr algn="l" rtl="0"/>
            <a:endParaRPr lang="en-US" altLang="en-US" smtClean="0"/>
          </a:p>
          <a:p>
            <a:pPr algn="l" rtl="0"/>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F906EFD-9780-49F5-8478-24178DFF667B}" type="slidenum">
              <a:rPr lang="ar-SA" altLang="en-US" smtClean="0"/>
              <a:pPr eaLnBrk="1" hangingPunct="1">
                <a:spcBef>
                  <a:spcPct val="0"/>
                </a:spcBef>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 light pen, is a device used to point on certain objects on the screen.</a:t>
            </a:r>
          </a:p>
          <a:p>
            <a:pPr algn="l" rtl="0"/>
            <a:endParaRPr lang="en-US" altLang="en-US" smtClean="0"/>
          </a:p>
          <a:p>
            <a:pPr algn="l" rtl="0"/>
            <a:r>
              <a:rPr lang="en-US" altLang="en-US" smtClean="0"/>
              <a:t>Surely, special screens are used to interact with this pen to take any touch or pointing done by the pen.</a:t>
            </a:r>
          </a:p>
          <a:p>
            <a:pPr algn="l" rtl="0"/>
            <a:endParaRPr lang="en-US" altLang="en-US" smtClean="0"/>
          </a:p>
          <a:p>
            <a:pPr algn="l" rtl="0"/>
            <a:r>
              <a:rPr lang="en-US" altLang="en-US" smtClean="0"/>
              <a:t>It can be used on separate screens, laptop screens and mostly used on modern tablets.</a:t>
            </a:r>
          </a:p>
          <a:p>
            <a:pPr algn="l" rtl="0"/>
            <a:endParaRPr lang="en-US" altLang="en-US" smtClean="0"/>
          </a:p>
          <a:p>
            <a:pPr algn="l" rtl="0"/>
            <a:endParaRPr lang="en-US" altLang="en-US" smtClean="0"/>
          </a:p>
          <a:p>
            <a:pPr algn="l" rtl="0"/>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4061D021-A8CC-401A-93CF-2DD6CB055ACA}" type="slidenum">
              <a:rPr lang="ar-SA"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52F1BA-7CDC-4AA6-AAD0-F04BDFC62DEF}" type="slidenum">
              <a:rPr lang="ar-SA"/>
              <a:pPr>
                <a:defRPr/>
              </a:pPr>
              <a:t>‹#›</a:t>
            </a:fld>
            <a:endParaRPr lang="en-US"/>
          </a:p>
        </p:txBody>
      </p:sp>
    </p:spTree>
    <p:extLst>
      <p:ext uri="{BB962C8B-B14F-4D97-AF65-F5344CB8AC3E}">
        <p14:creationId xmlns:p14="http://schemas.microsoft.com/office/powerpoint/2010/main" val="123421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6707B1-89AB-4616-8C2C-9AA33C1294F5}" type="slidenum">
              <a:rPr lang="ar-SA"/>
              <a:pPr>
                <a:defRPr/>
              </a:pPr>
              <a:t>‹#›</a:t>
            </a:fld>
            <a:endParaRPr lang="en-US"/>
          </a:p>
        </p:txBody>
      </p:sp>
    </p:spTree>
    <p:extLst>
      <p:ext uri="{BB962C8B-B14F-4D97-AF65-F5344CB8AC3E}">
        <p14:creationId xmlns:p14="http://schemas.microsoft.com/office/powerpoint/2010/main" val="172508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6D3C6C-4332-4E9C-BD64-7E33916591A2}" type="slidenum">
              <a:rPr lang="ar-SA"/>
              <a:pPr>
                <a:defRPr/>
              </a:pPr>
              <a:t>‹#›</a:t>
            </a:fld>
            <a:endParaRPr lang="en-US"/>
          </a:p>
        </p:txBody>
      </p:sp>
    </p:spTree>
    <p:extLst>
      <p:ext uri="{BB962C8B-B14F-4D97-AF65-F5344CB8AC3E}">
        <p14:creationId xmlns:p14="http://schemas.microsoft.com/office/powerpoint/2010/main" val="62496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B30B39EC-596A-4037-B10B-11463EC6F146}" type="slidenum">
              <a:rPr lang="ar-SA"/>
              <a:pPr>
                <a:defRPr/>
              </a:pPr>
              <a:t>‹#›</a:t>
            </a:fld>
            <a:endParaRPr lang="en-US"/>
          </a:p>
        </p:txBody>
      </p:sp>
    </p:spTree>
    <p:extLst>
      <p:ext uri="{BB962C8B-B14F-4D97-AF65-F5344CB8AC3E}">
        <p14:creationId xmlns:p14="http://schemas.microsoft.com/office/powerpoint/2010/main" val="382061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51EDC7-C4C1-458C-82E7-0AE7B57AB6E2}" type="slidenum">
              <a:rPr lang="ar-SA"/>
              <a:pPr>
                <a:defRPr/>
              </a:pPr>
              <a:t>‹#›</a:t>
            </a:fld>
            <a:endParaRPr lang="en-US"/>
          </a:p>
        </p:txBody>
      </p:sp>
    </p:spTree>
    <p:extLst>
      <p:ext uri="{BB962C8B-B14F-4D97-AF65-F5344CB8AC3E}">
        <p14:creationId xmlns:p14="http://schemas.microsoft.com/office/powerpoint/2010/main" val="95685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A95E5C35-3B17-4389-ACAD-50E28DD62DE5}" type="slidenum">
              <a:rPr lang="ar-SA"/>
              <a:pPr>
                <a:defRPr/>
              </a:pPr>
              <a:t>‹#›</a:t>
            </a:fld>
            <a:endParaRPr lang="en-US"/>
          </a:p>
        </p:txBody>
      </p:sp>
    </p:spTree>
    <p:extLst>
      <p:ext uri="{BB962C8B-B14F-4D97-AF65-F5344CB8AC3E}">
        <p14:creationId xmlns:p14="http://schemas.microsoft.com/office/powerpoint/2010/main" val="2335733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C3334CD5-5D8D-41E2-A625-A1A6006ADAF8}" type="slidenum">
              <a:rPr lang="ar-SA"/>
              <a:pPr>
                <a:defRPr/>
              </a:pPr>
              <a:t>‹#›</a:t>
            </a:fld>
            <a:endParaRPr lang="en-US"/>
          </a:p>
        </p:txBody>
      </p:sp>
    </p:spTree>
    <p:extLst>
      <p:ext uri="{BB962C8B-B14F-4D97-AF65-F5344CB8AC3E}">
        <p14:creationId xmlns:p14="http://schemas.microsoft.com/office/powerpoint/2010/main" val="211551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53632F4-9CFF-4475-A7F0-0F5460ED965E}" type="slidenum">
              <a:rPr lang="ar-SA"/>
              <a:pPr>
                <a:defRPr/>
              </a:pPr>
              <a:t>‹#›</a:t>
            </a:fld>
            <a:endParaRPr lang="en-US"/>
          </a:p>
        </p:txBody>
      </p:sp>
    </p:spTree>
    <p:extLst>
      <p:ext uri="{BB962C8B-B14F-4D97-AF65-F5344CB8AC3E}">
        <p14:creationId xmlns:p14="http://schemas.microsoft.com/office/powerpoint/2010/main" val="284795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56DBD3-3306-4048-85D1-88518412C4CA}" type="slidenum">
              <a:rPr lang="ar-SA"/>
              <a:pPr>
                <a:defRPr/>
              </a:pPr>
              <a:t>‹#›</a:t>
            </a:fld>
            <a:endParaRPr lang="en-US"/>
          </a:p>
        </p:txBody>
      </p:sp>
    </p:spTree>
    <p:extLst>
      <p:ext uri="{BB962C8B-B14F-4D97-AF65-F5344CB8AC3E}">
        <p14:creationId xmlns:p14="http://schemas.microsoft.com/office/powerpoint/2010/main" val="122789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87240767-8730-4D8F-9B0E-DCBF53DF2AC4}" type="slidenum">
              <a:rPr lang="ar-SA"/>
              <a:pPr>
                <a:defRPr/>
              </a:pPr>
              <a:t>‹#›</a:t>
            </a:fld>
            <a:endParaRPr lang="en-US"/>
          </a:p>
        </p:txBody>
      </p:sp>
    </p:spTree>
    <p:extLst>
      <p:ext uri="{BB962C8B-B14F-4D97-AF65-F5344CB8AC3E}">
        <p14:creationId xmlns:p14="http://schemas.microsoft.com/office/powerpoint/2010/main" val="56594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2E1997C-71C2-4F07-ABE5-C07192679639}" type="slidenum">
              <a:rPr lang="ar-SA"/>
              <a:pPr>
                <a:defRPr/>
              </a:pPr>
              <a:t>‹#›</a:t>
            </a:fld>
            <a:endParaRPr lang="en-US"/>
          </a:p>
        </p:txBody>
      </p:sp>
    </p:spTree>
    <p:extLst>
      <p:ext uri="{BB962C8B-B14F-4D97-AF65-F5344CB8AC3E}">
        <p14:creationId xmlns:p14="http://schemas.microsoft.com/office/powerpoint/2010/main" val="1209699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a:defRPr/>
            </a:pPr>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a:defRPr/>
            </a:pPr>
            <a:fld id="{55033B6D-5FAC-41B2-BE7F-DFBFF649654C}" type="slidenum">
              <a:rPr lang="ar-SA"/>
              <a:pPr>
                <a:defRPr/>
              </a:pPr>
              <a:t>‹#›</a:t>
            </a:fld>
            <a:endParaRPr lang="en-US"/>
          </a:p>
        </p:txBody>
      </p:sp>
    </p:spTree>
  </p:cSld>
  <p:clrMap bg1="dk1" tx1="lt1" bg2="dk2" tx2="lt2" accent1="accent1" accent2="accent2" accent3="accent3" accent4="accent4" accent5="accent5" accent6="accent6" hlink="hlink" folHlink="folHlink"/>
  <p:sldLayoutIdLst>
    <p:sldLayoutId id="2147484116" r:id="rId1"/>
    <p:sldLayoutId id="2147484107" r:id="rId2"/>
    <p:sldLayoutId id="2147484108" r:id="rId3"/>
    <p:sldLayoutId id="2147484109" r:id="rId4"/>
    <p:sldLayoutId id="2147484110" r:id="rId5"/>
    <p:sldLayoutId id="2147484111" r:id="rId6"/>
    <p:sldLayoutId id="2147484112" r:id="rId7"/>
    <p:sldLayoutId id="2147484113" r:id="rId8"/>
    <p:sldLayoutId id="2147484117" r:id="rId9"/>
    <p:sldLayoutId id="2147484114" r:id="rId10"/>
    <p:sldLayoutId id="2147484115" r:id="rId11"/>
  </p:sldLayoutIdLst>
  <p:hf sldNum="0" hdr="0" ftr="0" dt="0"/>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cs typeface="Arial" charset="0"/>
        </a:defRPr>
      </a:lvl2pPr>
      <a:lvl3pPr algn="l" rtl="0" eaLnBrk="0" fontAlgn="base" hangingPunct="0">
        <a:spcBef>
          <a:spcPct val="0"/>
        </a:spcBef>
        <a:spcAft>
          <a:spcPct val="0"/>
        </a:spcAft>
        <a:defRPr sz="3000">
          <a:solidFill>
            <a:schemeClr val="tx1"/>
          </a:solidFill>
          <a:latin typeface="Arial Narrow" pitchFamily="34" charset="0"/>
          <a:cs typeface="Arial" charset="0"/>
        </a:defRPr>
      </a:lvl3pPr>
      <a:lvl4pPr algn="l" rtl="0" eaLnBrk="0" fontAlgn="base" hangingPunct="0">
        <a:spcBef>
          <a:spcPct val="0"/>
        </a:spcBef>
        <a:spcAft>
          <a:spcPct val="0"/>
        </a:spcAft>
        <a:defRPr sz="3000">
          <a:solidFill>
            <a:schemeClr val="tx1"/>
          </a:solidFill>
          <a:latin typeface="Arial Narrow" pitchFamily="34" charset="0"/>
          <a:cs typeface="Arial" charset="0"/>
        </a:defRPr>
      </a:lvl4pPr>
      <a:lvl5pPr algn="l" rtl="0" eaLnBrk="0" fontAlgn="base" hangingPunct="0">
        <a:spcBef>
          <a:spcPct val="0"/>
        </a:spcBef>
        <a:spcAft>
          <a:spcPct val="0"/>
        </a:spcAft>
        <a:defRPr sz="3000">
          <a:solidFill>
            <a:schemeClr val="tx1"/>
          </a:solidFill>
          <a:latin typeface="Arial Narrow" pitchFamily="34" charset="0"/>
          <a:cs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9.jpe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subTitle" idx="1"/>
          </p:nvPr>
        </p:nvSpPr>
        <p:spPr>
          <a:xfrm>
            <a:off x="1219200" y="2133600"/>
            <a:ext cx="6400800" cy="693738"/>
          </a:xfrm>
        </p:spPr>
        <p:txBody>
          <a:bodyPr/>
          <a:lstStyle/>
          <a:p>
            <a:pPr eaLnBrk="1" fontAlgn="auto" hangingPunct="1">
              <a:buFont typeface="Arial" pitchFamily="34" charset="0"/>
              <a:buNone/>
              <a:defRPr/>
            </a:pPr>
            <a:r>
              <a:rPr lang="en-US" sz="3200" b="1" dirty="0"/>
              <a:t>0750099 Pre-Computer Skills </a:t>
            </a:r>
          </a:p>
        </p:txBody>
      </p:sp>
      <p:sp>
        <p:nvSpPr>
          <p:cNvPr id="2050" name="Rectangle 2"/>
          <p:cNvSpPr>
            <a:spLocks noGrp="1" noChangeArrowheads="1"/>
          </p:cNvSpPr>
          <p:nvPr>
            <p:ph type="ctrTitle"/>
          </p:nvPr>
        </p:nvSpPr>
        <p:spPr>
          <a:xfrm>
            <a:off x="685800" y="620713"/>
            <a:ext cx="7772400" cy="912812"/>
          </a:xfrm>
        </p:spPr>
        <p:txBody>
          <a:bodyPr>
            <a:normAutofit fontScale="90000"/>
          </a:bodyPr>
          <a:lstStyle/>
          <a:p>
            <a:pPr eaLnBrk="1" fontAlgn="auto" hangingPunct="1">
              <a:spcAft>
                <a:spcPts val="0"/>
              </a:spcAft>
              <a:defRPr/>
            </a:pPr>
            <a:r>
              <a:rPr lang="en-US" altLang="en-US" sz="4400" b="1" dirty="0" smtClean="0"/>
              <a:t>Computer components, part ii</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365104"/>
            <a:ext cx="864096" cy="105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Scanners</a:t>
            </a:r>
          </a:p>
          <a:p>
            <a:pPr marL="0" indent="0">
              <a:buFont typeface="Arial" charset="0"/>
              <a:buNone/>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316163"/>
            <a:ext cx="626427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Joystick</a:t>
            </a:r>
          </a:p>
          <a:p>
            <a:pPr marL="0" indent="0">
              <a:buFont typeface="Arial"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7363" y="1285875"/>
            <a:ext cx="27908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416300"/>
            <a:ext cx="34575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Microphone</a:t>
            </a:r>
          </a:p>
          <a:p>
            <a:pPr marL="0" indent="0">
              <a:buFont typeface="Arial" charset="0"/>
              <a:buNone/>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628775"/>
            <a:ext cx="3887788"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Digital Camera</a:t>
            </a:r>
          </a:p>
          <a:p>
            <a:pPr marL="0" indent="0">
              <a:buFont typeface="Arial" charset="0"/>
              <a:buNone/>
              <a:defRPr/>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6638" y="1562100"/>
            <a:ext cx="3109912"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2981325"/>
            <a:ext cx="30257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0825" y="2747963"/>
            <a:ext cx="338455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nodeType="afterGroup">
                            <p:stCondLst>
                              <p:cond delay="500"/>
                            </p:stCondLst>
                            <p:childTnLst>
                              <p:par>
                                <p:cTn id="31" presetID="6" presetClass="emph" presetSubtype="0" fill="hold" nodeType="afterEffect">
                                  <p:stCondLst>
                                    <p:cond delay="0"/>
                                  </p:stCondLst>
                                  <p:childTnLst>
                                    <p:animScale>
                                      <p:cBhvr>
                                        <p:cTn id="32"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Web Cameras</a:t>
            </a:r>
          </a:p>
          <a:p>
            <a:pPr marL="0" indent="0">
              <a:buFont typeface="Arial"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638425"/>
            <a:ext cx="41973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692150"/>
            <a:ext cx="4032250" cy="26114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750" y="2276475"/>
            <a:ext cx="3417888"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2708275"/>
            <a:ext cx="4856163"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mph" presetSubtype="0" fill="hold" nodeType="clickEffect">
                                  <p:stCondLst>
                                    <p:cond delay="0"/>
                                  </p:stCondLst>
                                  <p:childTnLst>
                                    <p:animScale>
                                      <p:cBhvr>
                                        <p:cTn id="24" dur="2000" fill="hold"/>
                                        <p:tgtEl>
                                          <p:spTgt spid="4"/>
                                        </p:tgtEl>
                                      </p:cBhvr>
                                      <p:by x="150000" y="15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par>
                          <p:cTn id="29" fill="hold" nodeType="afterGroup">
                            <p:stCondLst>
                              <p:cond delay="0"/>
                            </p:stCondLst>
                            <p:childTnLst>
                              <p:par>
                                <p:cTn id="30" presetID="5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Optical Mark Reader (OMR)</a:t>
            </a:r>
          </a:p>
          <a:p>
            <a:pPr marL="0" indent="0">
              <a:buFont typeface="Arial" charset="0"/>
              <a:buNone/>
              <a:defRPr/>
            </a:pP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0" y="3429000"/>
            <a:ext cx="42545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268413"/>
            <a:ext cx="33496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Barcode Readers</a:t>
            </a:r>
          </a:p>
          <a:p>
            <a:pPr marL="0" indent="0">
              <a:buFont typeface="Arial" charset="0"/>
              <a:buNone/>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484313"/>
            <a:ext cx="4713288"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393950"/>
            <a:ext cx="3314700"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Output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Monitors (Screens)</a:t>
            </a:r>
          </a:p>
          <a:p>
            <a:pPr marL="0" indent="0">
              <a:buFont typeface="Arial" charset="0"/>
              <a:buNone/>
              <a:defRP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49275"/>
            <a:ext cx="2808288"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349500"/>
            <a:ext cx="4487863"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Output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000" b="1" dirty="0" smtClean="0"/>
              <a:t>Speakers</a:t>
            </a:r>
          </a:p>
          <a:p>
            <a:pPr marL="0" indent="0">
              <a:buFont typeface="Arial"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205038"/>
            <a:ext cx="445611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476500"/>
            <a:ext cx="3552825"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32175" y="2205038"/>
            <a:ext cx="2663825"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nodeType="afterGroup">
                            <p:stCondLst>
                              <p:cond delay="500"/>
                            </p:stCondLst>
                            <p:childTnLst>
                              <p:par>
                                <p:cTn id="22" presetID="6" presetClass="emph" presetSubtype="0" fill="hold" nodeType="afterEffect">
                                  <p:stCondLst>
                                    <p:cond delay="0"/>
                                  </p:stCondLst>
                                  <p:childTnLst>
                                    <p:animScale>
                                      <p:cBhvr>
                                        <p:cTn id="23" dur="2000" fill="hold"/>
                                        <p:tgtEl>
                                          <p:spTgt spid="8"/>
                                        </p:tgtEl>
                                      </p:cBhvr>
                                      <p:by x="150000" y="15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nodeType="click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nodeType="afterGroup">
                            <p:stCondLst>
                              <p:cond delay="500"/>
                            </p:stCondLst>
                            <p:childTnLst>
                              <p:par>
                                <p:cTn id="36" presetID="6" presetClass="emph" presetSubtype="0" fill="hold" nodeType="afterEffect">
                                  <p:stCondLst>
                                    <p:cond delay="0"/>
                                  </p:stCondLst>
                                  <p:childTnLst>
                                    <p:animScale>
                                      <p:cBhvr>
                                        <p:cTn id="37"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Output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Printers</a:t>
            </a:r>
          </a:p>
          <a:p>
            <a:pPr marL="0" indent="0">
              <a:buFont typeface="Arial" charset="0"/>
              <a:buNone/>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060575"/>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1763" y="2874963"/>
            <a:ext cx="4087812"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nodeType="afterGroup">
                            <p:stCondLst>
                              <p:cond delay="500"/>
                            </p:stCondLst>
                            <p:childTnLst>
                              <p:par>
                                <p:cTn id="22" presetID="6" presetClass="emph" presetSubtype="0" fill="hold" nodeType="afterEffect">
                                  <p:stCondLst>
                                    <p:cond delay="0"/>
                                  </p:stCondLst>
                                  <p:childTnLst>
                                    <p:animScale>
                                      <p:cBhvr>
                                        <p:cTn id="23"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Lecture outline</a:t>
            </a:r>
            <a:endParaRPr lang="en-US" sz="4400" b="1" dirty="0">
              <a:solidFill>
                <a:srgbClr val="FFC000"/>
              </a:solidFill>
            </a:endParaRPr>
          </a:p>
        </p:txBody>
      </p:sp>
      <p:sp>
        <p:nvSpPr>
          <p:cNvPr id="3" name="Content Placeholder 2"/>
          <p:cNvSpPr>
            <a:spLocks noGrp="1"/>
          </p:cNvSpPr>
          <p:nvPr>
            <p:ph sz="quarter" idx="13"/>
          </p:nvPr>
        </p:nvSpPr>
        <p:spPr/>
        <p:txBody>
          <a:bodyPr>
            <a:normAutofit fontScale="92500" lnSpcReduction="10000"/>
          </a:bodyPr>
          <a:lstStyle/>
          <a:p>
            <a:pPr>
              <a:defRPr/>
            </a:pPr>
            <a:r>
              <a:rPr lang="en-US" sz="3200" b="1" dirty="0" err="1" smtClean="0"/>
              <a:t>Input/Output</a:t>
            </a:r>
            <a:r>
              <a:rPr lang="en-US" sz="3200" b="1" dirty="0" smtClean="0"/>
              <a:t> Devices</a:t>
            </a:r>
          </a:p>
          <a:p>
            <a:pPr lvl="1">
              <a:defRPr/>
            </a:pPr>
            <a:r>
              <a:rPr lang="en-US" sz="3200" b="1" dirty="0" smtClean="0"/>
              <a:t>Types of </a:t>
            </a:r>
            <a:r>
              <a:rPr lang="en-US" sz="3200" b="1" dirty="0" err="1" smtClean="0"/>
              <a:t>Input/Output</a:t>
            </a:r>
            <a:r>
              <a:rPr lang="en-US" sz="3200" b="1" dirty="0" smtClean="0"/>
              <a:t> Devices</a:t>
            </a:r>
          </a:p>
          <a:p>
            <a:pPr lvl="1">
              <a:defRPr/>
            </a:pPr>
            <a:r>
              <a:rPr lang="en-US" sz="3200" b="1" dirty="0" smtClean="0"/>
              <a:t>Monitors and their characteristics</a:t>
            </a:r>
          </a:p>
          <a:p>
            <a:pPr lvl="1">
              <a:defRPr/>
            </a:pPr>
            <a:r>
              <a:rPr lang="en-US" sz="3200" b="1" dirty="0" smtClean="0"/>
              <a:t>Printers, job and types</a:t>
            </a:r>
          </a:p>
          <a:p>
            <a:pPr>
              <a:defRPr/>
            </a:pPr>
            <a:r>
              <a:rPr lang="en-US" sz="3200" b="1" dirty="0" smtClean="0"/>
              <a:t>Factors affecting computer performance.</a:t>
            </a:r>
          </a:p>
          <a:p>
            <a:pPr>
              <a:defRPr/>
            </a:pPr>
            <a:r>
              <a:rPr lang="en-US" sz="3200" b="1" dirty="0" smtClean="0"/>
              <a:t>Data representation in Memory.</a:t>
            </a:r>
          </a:p>
          <a:p>
            <a:pPr>
              <a:defRPr/>
            </a:pPr>
            <a:r>
              <a:rPr lang="en-US" sz="3200" b="1" dirty="0" smtClean="0"/>
              <a:t>Memory capacity measurement.</a:t>
            </a:r>
          </a:p>
          <a:p>
            <a:pPr>
              <a:defRPr/>
            </a:pPr>
            <a:endParaRPr lang="en-US" sz="32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Output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Projectors</a:t>
            </a:r>
          </a:p>
          <a:p>
            <a:pPr marL="0" indent="0">
              <a:buFont typeface="Arial"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2708275"/>
            <a:ext cx="4968875"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6738" y="31496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500"/>
                            </p:stCondLst>
                            <p:childTnLst>
                              <p:par>
                                <p:cTn id="22" presetID="6" presetClass="emph" presetSubtype="0" fill="hold" nodeType="afterEffect">
                                  <p:stCondLst>
                                    <p:cond delay="0"/>
                                  </p:stCondLst>
                                  <p:childTnLst>
                                    <p:animScale>
                                      <p:cBhvr>
                                        <p:cTn id="2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Output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Speech Synthesizers</a:t>
            </a:r>
          </a:p>
          <a:p>
            <a:pPr marL="0" indent="0">
              <a:buFont typeface="Arial" charset="0"/>
              <a:buNone/>
              <a:defRPr/>
            </a:pPr>
            <a:endParaRPr lang="en-US" dirty="0"/>
          </a:p>
        </p:txBody>
      </p:sp>
      <p:pic>
        <p:nvPicPr>
          <p:cNvPr id="245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2565400"/>
            <a:ext cx="4175125"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Input/output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Touch screen</a:t>
            </a:r>
          </a:p>
          <a:p>
            <a:pPr marL="0" indent="0">
              <a:buFont typeface="Arial" charset="0"/>
              <a:buNone/>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557338"/>
            <a:ext cx="3636963"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900363"/>
            <a:ext cx="4248150"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Input/output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Storage Devices</a:t>
            </a:r>
          </a:p>
          <a:p>
            <a:pPr marL="0" indent="0">
              <a:buFont typeface="Arial" charset="0"/>
              <a:buNone/>
              <a:defRPr/>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911350"/>
            <a:ext cx="309721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9625" y="3716338"/>
            <a:ext cx="2992438"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3387725"/>
            <a:ext cx="25908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Types of monitors</a:t>
            </a:r>
            <a:endParaRPr lang="en-US" sz="4400" b="1" dirty="0">
              <a:solidFill>
                <a:srgbClr val="FFC000"/>
              </a:solidFill>
            </a:endParaRPr>
          </a:p>
        </p:txBody>
      </p:sp>
      <p:sp>
        <p:nvSpPr>
          <p:cNvPr id="3" name="Content Placeholder 2"/>
          <p:cNvSpPr>
            <a:spLocks noGrp="1"/>
          </p:cNvSpPr>
          <p:nvPr>
            <p:ph sz="quarter" idx="13"/>
          </p:nvPr>
        </p:nvSpPr>
        <p:spPr/>
        <p:txBody>
          <a:bodyPr>
            <a:normAutofit fontScale="92500" lnSpcReduction="10000"/>
          </a:bodyPr>
          <a:lstStyle/>
          <a:p>
            <a:pPr>
              <a:defRPr/>
            </a:pPr>
            <a:r>
              <a:rPr lang="en-US" sz="3200" b="1" dirty="0" smtClean="0"/>
              <a:t>Traditional Computer Monitor</a:t>
            </a:r>
          </a:p>
          <a:p>
            <a:pPr lvl="1">
              <a:defRPr/>
            </a:pPr>
            <a:r>
              <a:rPr lang="en-US" sz="3200" b="1" dirty="0" smtClean="0"/>
              <a:t>CRT (Cathode Ray Tube)</a:t>
            </a:r>
          </a:p>
          <a:p>
            <a:pPr lvl="1">
              <a:defRPr/>
            </a:pPr>
            <a:r>
              <a:rPr lang="en-US" sz="3200" b="1" dirty="0" smtClean="0"/>
              <a:t>Similar to televisions in size and shape.</a:t>
            </a:r>
          </a:p>
          <a:p>
            <a:pPr lvl="1">
              <a:defRPr/>
            </a:pPr>
            <a:r>
              <a:rPr lang="en-US" sz="3200" b="1" dirty="0" smtClean="0"/>
              <a:t>Clear Image.</a:t>
            </a:r>
          </a:p>
          <a:p>
            <a:pPr lvl="1">
              <a:defRPr/>
            </a:pPr>
            <a:r>
              <a:rPr lang="en-US" sz="3200" b="1" dirty="0" smtClean="0"/>
              <a:t>Low cost.</a:t>
            </a:r>
          </a:p>
          <a:p>
            <a:pPr lvl="1">
              <a:defRPr/>
            </a:pPr>
            <a:r>
              <a:rPr lang="en-US" sz="3200" b="1" dirty="0" smtClean="0"/>
              <a:t>Not safe</a:t>
            </a:r>
          </a:p>
          <a:p>
            <a:pPr lvl="1">
              <a:defRPr/>
            </a:pPr>
            <a:r>
              <a:rPr lang="en-US" sz="3200" b="1" dirty="0" smtClean="0"/>
              <a:t>Occupy space.</a:t>
            </a:r>
            <a:endParaRPr lang="en-US" sz="3200" b="1" dirty="0"/>
          </a:p>
        </p:txBody>
      </p:sp>
      <p:pic>
        <p:nvPicPr>
          <p:cNvPr id="4" name="Picture 5" descr="C:\Users\Dareen\Desktop\downlo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330575"/>
            <a:ext cx="2752725" cy="2474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par>
                          <p:cTn id="17" fill="hold" nodeType="afterGroup">
                            <p:stCondLst>
                              <p:cond delay="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3">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Types of monitors</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Flat-Panel Screens</a:t>
            </a:r>
          </a:p>
          <a:p>
            <a:pPr lvl="1">
              <a:defRPr/>
            </a:pPr>
            <a:r>
              <a:rPr lang="en-US" sz="3200" b="1" dirty="0" smtClean="0"/>
              <a:t>It is also called LCDs (Liquid Crystal Display)</a:t>
            </a:r>
          </a:p>
          <a:p>
            <a:pPr lvl="1">
              <a:defRPr/>
            </a:pPr>
            <a:r>
              <a:rPr lang="en-US" sz="3200" b="1" dirty="0" smtClean="0"/>
              <a:t>More expensive</a:t>
            </a:r>
          </a:p>
          <a:p>
            <a:pPr lvl="1">
              <a:defRPr/>
            </a:pPr>
            <a:r>
              <a:rPr lang="en-US" sz="3200" b="1" dirty="0" smtClean="0"/>
              <a:t>More Safe</a:t>
            </a:r>
          </a:p>
          <a:p>
            <a:pPr lvl="1">
              <a:defRPr/>
            </a:pPr>
            <a:r>
              <a:rPr lang="en-US" sz="3200" b="1" dirty="0" smtClean="0"/>
              <a:t>Less space.</a:t>
            </a:r>
            <a:endParaRPr lang="en-US" sz="3200" b="1" dirty="0"/>
          </a:p>
        </p:txBody>
      </p:sp>
      <p:pic>
        <p:nvPicPr>
          <p:cNvPr id="28676" name="Picture 6" descr="C:\Users\Dareen\Desktop\download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924175"/>
            <a:ext cx="2773363" cy="2736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7575"/>
            <a:ext cx="7924800" cy="1143000"/>
          </a:xfrm>
        </p:spPr>
        <p:txBody>
          <a:bodyPr/>
          <a:lstStyle/>
          <a:p>
            <a:pPr>
              <a:defRPr/>
            </a:pPr>
            <a:r>
              <a:rPr lang="en-US" sz="4400" b="1" dirty="0" smtClean="0">
                <a:solidFill>
                  <a:srgbClr val="FFC000"/>
                </a:solidFill>
              </a:rPr>
              <a:t>Characteristics of monitors</a:t>
            </a:r>
            <a:endParaRPr lang="en-US" sz="4400" b="1" dirty="0">
              <a:solidFill>
                <a:srgbClr val="FFC000"/>
              </a:solidFill>
            </a:endParaRPr>
          </a:p>
        </p:txBody>
      </p:sp>
      <p:sp>
        <p:nvSpPr>
          <p:cNvPr id="3" name="Content Placeholder 2"/>
          <p:cNvSpPr>
            <a:spLocks noGrp="1"/>
          </p:cNvSpPr>
          <p:nvPr>
            <p:ph sz="quarter" idx="13"/>
          </p:nvPr>
        </p:nvSpPr>
        <p:spPr>
          <a:xfrm>
            <a:off x="609600" y="2133600"/>
            <a:ext cx="7924800" cy="3455988"/>
          </a:xfrm>
        </p:spPr>
        <p:txBody>
          <a:bodyPr/>
          <a:lstStyle/>
          <a:p>
            <a:pPr>
              <a:defRPr/>
            </a:pPr>
            <a:r>
              <a:rPr lang="en-US" sz="3200" b="1" dirty="0" smtClean="0"/>
              <a:t>Color</a:t>
            </a:r>
          </a:p>
          <a:p>
            <a:pPr lvl="1">
              <a:defRPr/>
            </a:pPr>
            <a:r>
              <a:rPr lang="en-US" sz="2500" b="1" dirty="0" smtClean="0"/>
              <a:t>Monitor Construction</a:t>
            </a:r>
          </a:p>
          <a:p>
            <a:pPr lvl="1">
              <a:defRPr/>
            </a:pPr>
            <a:r>
              <a:rPr lang="en-US" sz="2500" b="1" dirty="0" smtClean="0"/>
              <a:t>Graphic adapter</a:t>
            </a:r>
          </a:p>
          <a:p>
            <a:pPr lvl="1">
              <a:defRPr/>
            </a:pPr>
            <a:r>
              <a:rPr lang="en-US" sz="2500" b="1" dirty="0"/>
              <a:t>256</a:t>
            </a:r>
            <a:r>
              <a:rPr lang="en-US" sz="2500" dirty="0"/>
              <a:t> x </a:t>
            </a:r>
            <a:r>
              <a:rPr lang="en-US" sz="2500" b="1" dirty="0"/>
              <a:t>256</a:t>
            </a:r>
            <a:r>
              <a:rPr lang="en-US" sz="2500" dirty="0"/>
              <a:t> x </a:t>
            </a:r>
            <a:r>
              <a:rPr lang="en-US" sz="2500" b="1" dirty="0" smtClean="0"/>
              <a:t>256</a:t>
            </a:r>
          </a:p>
          <a:p>
            <a:pPr marL="457200" lvl="1" indent="0">
              <a:buFont typeface="Arial" charset="0"/>
              <a:buNone/>
              <a:defRPr/>
            </a:pPr>
            <a:r>
              <a:rPr lang="en-US" sz="2500" b="1" dirty="0"/>
              <a:t> </a:t>
            </a:r>
            <a:r>
              <a:rPr lang="en-US" sz="2500" b="1" dirty="0" smtClean="0"/>
              <a:t>    </a:t>
            </a:r>
            <a:r>
              <a:rPr lang="en-US" sz="2500" dirty="0"/>
              <a:t> = </a:t>
            </a:r>
            <a:r>
              <a:rPr lang="en-US" sz="2500" b="1" dirty="0"/>
              <a:t>16,777,216</a:t>
            </a:r>
            <a:endParaRPr lang="en-US" sz="2500" b="1" dirty="0" smtClean="0"/>
          </a:p>
          <a:p>
            <a:pPr marL="457200" lvl="1" indent="0">
              <a:buFont typeface="Arial" charset="0"/>
              <a:buNone/>
              <a:defRPr/>
            </a:pPr>
            <a:endParaRPr lang="en-US" sz="3200" b="1" dirty="0" smtClean="0"/>
          </a:p>
          <a:p>
            <a:pPr lvl="1">
              <a:defRPr/>
            </a:pPr>
            <a:endParaRPr lang="en-US" sz="2500" b="1" dirty="0" smtClean="0"/>
          </a:p>
          <a:p>
            <a:pPr lvl="1">
              <a:defRPr/>
            </a:pPr>
            <a:endParaRPr lang="en-US" sz="2500" b="1" dirty="0" smtClean="0"/>
          </a:p>
          <a:p>
            <a:pPr>
              <a:defRPr/>
            </a:pPr>
            <a:endParaRPr lang="en-US" dirty="0" smtClean="0"/>
          </a:p>
          <a:p>
            <a:pPr>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060575"/>
            <a:ext cx="42433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674813"/>
            <a:ext cx="4411662"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par>
                          <p:cTn id="34" fill="hold" nodeType="afterGroup">
                            <p:stCondLst>
                              <p:cond delay="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16"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3">
                                            <p:txEl>
                                              <p:pRg st="3" end="3"/>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7575"/>
            <a:ext cx="7924800" cy="1143000"/>
          </a:xfrm>
        </p:spPr>
        <p:txBody>
          <a:bodyPr/>
          <a:lstStyle/>
          <a:p>
            <a:pPr>
              <a:defRPr/>
            </a:pPr>
            <a:r>
              <a:rPr lang="en-US" sz="4400" b="1" dirty="0" smtClean="0">
                <a:solidFill>
                  <a:srgbClr val="FFC000"/>
                </a:solidFill>
              </a:rPr>
              <a:t>Characteristics of monitors</a:t>
            </a:r>
            <a:endParaRPr lang="en-US" sz="4400" b="1" dirty="0">
              <a:solidFill>
                <a:srgbClr val="FFC000"/>
              </a:solidFill>
            </a:endParaRPr>
          </a:p>
        </p:txBody>
      </p:sp>
      <p:sp>
        <p:nvSpPr>
          <p:cNvPr id="3" name="Content Placeholder 2"/>
          <p:cNvSpPr>
            <a:spLocks noGrp="1"/>
          </p:cNvSpPr>
          <p:nvPr>
            <p:ph sz="quarter" idx="13"/>
          </p:nvPr>
        </p:nvSpPr>
        <p:spPr>
          <a:xfrm>
            <a:off x="609600" y="2133600"/>
            <a:ext cx="7924800" cy="3455988"/>
          </a:xfrm>
        </p:spPr>
        <p:txBody>
          <a:bodyPr/>
          <a:lstStyle/>
          <a:p>
            <a:pPr>
              <a:defRPr/>
            </a:pPr>
            <a:r>
              <a:rPr lang="en-US" sz="3200" b="1" dirty="0" smtClean="0"/>
              <a:t>Size</a:t>
            </a:r>
          </a:p>
          <a:p>
            <a:pPr lvl="1">
              <a:defRPr/>
            </a:pPr>
            <a:r>
              <a:rPr lang="en-US" sz="2500" b="1" dirty="0" smtClean="0"/>
              <a:t>Measured in inch (diagonally)</a:t>
            </a:r>
          </a:p>
          <a:p>
            <a:pPr lvl="1">
              <a:defRPr/>
            </a:pPr>
            <a:r>
              <a:rPr lang="en-US" sz="2500" b="1" dirty="0" smtClean="0"/>
              <a:t>15-17 inch, 19-21 inch</a:t>
            </a:r>
          </a:p>
          <a:p>
            <a:pPr marL="457200" lvl="1" indent="0">
              <a:buFont typeface="Arial" charset="0"/>
              <a:buNone/>
              <a:defRPr/>
            </a:pPr>
            <a:r>
              <a:rPr lang="en-US" sz="2500" b="1" dirty="0"/>
              <a:t> </a:t>
            </a:r>
            <a:r>
              <a:rPr lang="en-US" sz="2500" b="1" dirty="0" smtClean="0"/>
              <a:t>   , and more.</a:t>
            </a:r>
          </a:p>
          <a:p>
            <a:pPr lvl="1">
              <a:defRPr/>
            </a:pPr>
            <a:endParaRPr lang="en-US" sz="2500" b="1" dirty="0" smtClean="0"/>
          </a:p>
          <a:p>
            <a:pPr marL="457200" lvl="1" indent="0">
              <a:buFont typeface="Arial" charset="0"/>
              <a:buNone/>
              <a:defRPr/>
            </a:pPr>
            <a:endParaRPr lang="en-US" sz="3200" b="1" dirty="0" smtClean="0"/>
          </a:p>
          <a:p>
            <a:pPr lvl="1">
              <a:defRPr/>
            </a:pPr>
            <a:endParaRPr lang="en-US" sz="2500" b="1" dirty="0" smtClean="0"/>
          </a:p>
          <a:p>
            <a:pPr lvl="1">
              <a:defRPr/>
            </a:pPr>
            <a:endParaRPr lang="en-US" sz="2500" b="1" dirty="0" smtClean="0"/>
          </a:p>
          <a:p>
            <a:pPr>
              <a:defRPr/>
            </a:pPr>
            <a:endParaRPr lang="en-US" dirty="0" smtClean="0"/>
          </a:p>
          <a:p>
            <a:pPr>
              <a:defRP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484313"/>
            <a:ext cx="335121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par>
                          <p:cTn id="17" fill="hold" nodeType="afterGroup">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7575"/>
            <a:ext cx="7924800" cy="1143000"/>
          </a:xfrm>
        </p:spPr>
        <p:txBody>
          <a:bodyPr/>
          <a:lstStyle/>
          <a:p>
            <a:pPr>
              <a:defRPr/>
            </a:pPr>
            <a:r>
              <a:rPr lang="en-US" sz="4400" b="1" dirty="0" smtClean="0">
                <a:solidFill>
                  <a:srgbClr val="FFC000"/>
                </a:solidFill>
              </a:rPr>
              <a:t>Characteristics of monitors</a:t>
            </a:r>
            <a:endParaRPr lang="en-US" sz="4400" b="1" dirty="0">
              <a:solidFill>
                <a:srgbClr val="FFC000"/>
              </a:solidFill>
            </a:endParaRPr>
          </a:p>
        </p:txBody>
      </p:sp>
      <p:sp>
        <p:nvSpPr>
          <p:cNvPr id="3" name="Content Placeholder 2"/>
          <p:cNvSpPr>
            <a:spLocks noGrp="1"/>
          </p:cNvSpPr>
          <p:nvPr>
            <p:ph sz="quarter" idx="13"/>
          </p:nvPr>
        </p:nvSpPr>
        <p:spPr>
          <a:xfrm>
            <a:off x="609600" y="2133600"/>
            <a:ext cx="7924800" cy="3455988"/>
          </a:xfrm>
        </p:spPr>
        <p:txBody>
          <a:bodyPr/>
          <a:lstStyle/>
          <a:p>
            <a:pPr>
              <a:defRPr/>
            </a:pPr>
            <a:r>
              <a:rPr lang="en-US" sz="3200" b="1" dirty="0" smtClean="0"/>
              <a:t>Resolution</a:t>
            </a:r>
          </a:p>
          <a:p>
            <a:pPr lvl="1">
              <a:defRPr/>
            </a:pPr>
            <a:r>
              <a:rPr lang="en-US" sz="2500" b="1" dirty="0" smtClean="0"/>
              <a:t>Number of displayed pixels</a:t>
            </a:r>
          </a:p>
          <a:p>
            <a:pPr lvl="1">
              <a:defRPr/>
            </a:pPr>
            <a:r>
              <a:rPr lang="en-US" sz="2500" b="1" dirty="0" smtClean="0"/>
              <a:t>Width X Height</a:t>
            </a:r>
          </a:p>
          <a:p>
            <a:pPr lvl="1">
              <a:defRPr/>
            </a:pPr>
            <a:r>
              <a:rPr lang="en-US" altLang="en-US" sz="2500" b="1" dirty="0" smtClean="0"/>
              <a:t>VGA             :	640 x 480</a:t>
            </a:r>
            <a:br>
              <a:rPr lang="en-US" altLang="en-US" sz="2500" b="1" dirty="0" smtClean="0"/>
            </a:br>
            <a:r>
              <a:rPr lang="en-US" altLang="en-US" sz="2500" b="1" dirty="0" smtClean="0"/>
              <a:t>SVGA	:	800 x 600</a:t>
            </a:r>
            <a:br>
              <a:rPr lang="en-US" altLang="en-US" sz="2500" b="1" dirty="0" smtClean="0"/>
            </a:br>
            <a:r>
              <a:rPr lang="en-US" altLang="en-US" sz="2500" b="1" dirty="0" smtClean="0"/>
              <a:t>XVGA	:	1024 x 768</a:t>
            </a:r>
          </a:p>
          <a:p>
            <a:pPr lvl="1">
              <a:defRPr/>
            </a:pPr>
            <a:endParaRPr lang="en-US" sz="2500" b="1" dirty="0" smtClean="0"/>
          </a:p>
          <a:p>
            <a:pPr lvl="1">
              <a:defRPr/>
            </a:pPr>
            <a:endParaRPr lang="en-US" sz="2500" b="1" dirty="0" smtClean="0"/>
          </a:p>
          <a:p>
            <a:pPr lvl="1">
              <a:defRPr/>
            </a:pPr>
            <a:endParaRPr lang="en-US" sz="2500" b="1" dirty="0" smtClean="0"/>
          </a:p>
          <a:p>
            <a:pPr marL="457200" lvl="1" indent="0">
              <a:buFont typeface="Arial" charset="0"/>
              <a:buNone/>
              <a:defRPr/>
            </a:pPr>
            <a:endParaRPr lang="en-US" sz="3200" b="1" dirty="0" smtClean="0"/>
          </a:p>
          <a:p>
            <a:pPr lvl="1">
              <a:defRPr/>
            </a:pPr>
            <a:endParaRPr lang="en-US" sz="2500" b="1" dirty="0" smtClean="0"/>
          </a:p>
          <a:p>
            <a:pPr lvl="1">
              <a:defRPr/>
            </a:pPr>
            <a:endParaRPr lang="en-US" sz="2500" b="1" dirty="0" smtClean="0"/>
          </a:p>
          <a:p>
            <a:pPr>
              <a:defRPr/>
            </a:pPr>
            <a:endParaRPr lang="en-US" dirty="0" smtClean="0"/>
          </a:p>
          <a:p>
            <a:pPr>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557338"/>
            <a:ext cx="3467100" cy="2159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2687638"/>
            <a:ext cx="3097213"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750" y="2035175"/>
            <a:ext cx="814705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par>
                          <p:cTn id="17" fill="hold" nodeType="afterGroup">
                            <p:stCondLst>
                              <p:cond delay="500"/>
                            </p:stCondLst>
                            <p:childTnLst>
                              <p:par>
                                <p:cTn id="18" presetID="53" presetClass="entr" presetSubtype="16"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nodeType="clickEffect">
                                  <p:stCondLst>
                                    <p:cond delay="0"/>
                                  </p:stCondLst>
                                  <p:childTnLst>
                                    <p:animMotion origin="layout" path="M 3.33333E-6 -7.40741E-7 L -0.28403 0.2206 " pathEditMode="relative" rAng="0" ptsTypes="AA">
                                      <p:cBhvr>
                                        <p:cTn id="26" dur="2000" fill="hold"/>
                                        <p:tgtEl>
                                          <p:spTgt spid="4"/>
                                        </p:tgtEl>
                                        <p:attrNameLst>
                                          <p:attrName>ppt_x</p:attrName>
                                          <p:attrName>ppt_y</p:attrName>
                                        </p:attrNameLst>
                                      </p:cBhvr>
                                      <p:rCtr x="-14201" y="11019"/>
                                    </p:animMotion>
                                  </p:childTnLst>
                                </p:cTn>
                              </p:par>
                            </p:childTnLst>
                          </p:cTn>
                        </p:par>
                        <p:par>
                          <p:cTn id="27" fill="hold" nodeType="afterGroup">
                            <p:stCondLst>
                              <p:cond delay="2000"/>
                            </p:stCondLst>
                            <p:childTnLst>
                              <p:par>
                                <p:cTn id="28" presetID="6" presetClass="emph" presetSubtype="0" fill="hold" nodeType="afterEffect">
                                  <p:stCondLst>
                                    <p:cond delay="0"/>
                                  </p:stCondLst>
                                  <p:childTnLst>
                                    <p:animScale>
                                      <p:cBhvr>
                                        <p:cTn id="29" dur="2000" fill="hold"/>
                                        <p:tgtEl>
                                          <p:spTgt spid="4"/>
                                        </p:tgtEl>
                                      </p:cBhvr>
                                      <p:by x="150000" y="150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par>
                          <p:cTn id="34" fill="hold" nodeType="afterGroup">
                            <p:stCondLst>
                              <p:cond delay="0"/>
                            </p:stCondLst>
                            <p:childTnLst>
                              <p:par>
                                <p:cTn id="35" presetID="53" presetClass="entr" presetSubtype="16" fill="hold"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9" dur="500"/>
                                        <p:tgtEl>
                                          <p:spTgt spid="3">
                                            <p:txEl>
                                              <p:pRg st="2" end="2"/>
                                            </p:txEl>
                                          </p:spTgt>
                                        </p:tgtEl>
                                      </p:cBhvr>
                                    </p:animEffect>
                                  </p:childTnLst>
                                </p:cTn>
                              </p:par>
                            </p:childTnLst>
                          </p:cTn>
                        </p:par>
                        <p:par>
                          <p:cTn id="40" fill="hold" nodeType="afterGroup">
                            <p:stCondLst>
                              <p:cond delay="500"/>
                            </p:stCondLst>
                            <p:childTnLst>
                              <p:par>
                                <p:cTn id="41" presetID="5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2" dur="500"/>
                                        <p:tgtEl>
                                          <p:spTgt spid="3">
                                            <p:txEl>
                                              <p:pRg st="3" end="3"/>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nodeType="clickEffect">
                                  <p:stCondLst>
                                    <p:cond delay="0"/>
                                  </p:stCondLst>
                                  <p:childTnLst>
                                    <p:set>
                                      <p:cBhvr>
                                        <p:cTn id="56" dur="1" fill="hold">
                                          <p:stCondLst>
                                            <p:cond delay="0"/>
                                          </p:stCondLst>
                                        </p:cTn>
                                        <p:tgtEl>
                                          <p:spTgt spid="5"/>
                                        </p:tgtEl>
                                        <p:attrNameLst>
                                          <p:attrName>style.visibility</p:attrName>
                                        </p:attrNameLst>
                                      </p:cBhvr>
                                      <p:to>
                                        <p:strVal val="hidden"/>
                                      </p:to>
                                    </p:set>
                                  </p:childTnLst>
                                </p:cTn>
                              </p:par>
                            </p:childTnLst>
                          </p:cTn>
                        </p:par>
                        <p:par>
                          <p:cTn id="57" fill="hold" nodeType="afterGroup">
                            <p:stCondLst>
                              <p:cond delay="0"/>
                            </p:stCondLst>
                            <p:childTnLst>
                              <p:par>
                                <p:cTn id="58" presetID="53" presetClass="entr" presetSubtype="16"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Kinds of printers</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Laser</a:t>
            </a:r>
          </a:p>
          <a:p>
            <a:pPr lvl="1">
              <a:defRPr/>
            </a:pPr>
            <a:r>
              <a:rPr lang="en-US" sz="2500" b="1" dirty="0" smtClean="0"/>
              <a:t>Lase beam</a:t>
            </a:r>
          </a:p>
          <a:p>
            <a:pPr lvl="1">
              <a:defRPr/>
            </a:pPr>
            <a:r>
              <a:rPr lang="en-US" sz="2500" b="1" dirty="0" smtClean="0"/>
              <a:t>High quality</a:t>
            </a:r>
          </a:p>
          <a:p>
            <a:pPr lvl="1">
              <a:defRPr/>
            </a:pPr>
            <a:r>
              <a:rPr lang="en-US" sz="2500" b="1" dirty="0" smtClean="0"/>
              <a:t>High speed</a:t>
            </a:r>
          </a:p>
          <a:p>
            <a:pPr lvl="1">
              <a:defRPr/>
            </a:pPr>
            <a:r>
              <a:rPr lang="en-US" sz="2500" b="1" dirty="0" smtClean="0"/>
              <a:t>High cost</a:t>
            </a:r>
          </a:p>
          <a:p>
            <a:pPr lvl="1">
              <a:defRPr/>
            </a:pPr>
            <a:r>
              <a:rPr lang="en-US" sz="2500" b="1" dirty="0" smtClean="0"/>
              <a:t>Black and white </a:t>
            </a:r>
          </a:p>
          <a:p>
            <a:pPr marL="457200" lvl="1" indent="0">
              <a:buFont typeface="Arial" charset="0"/>
              <a:buNone/>
              <a:defRPr/>
            </a:pPr>
            <a:r>
              <a:rPr lang="en-US" sz="2500" b="1" dirty="0"/>
              <a:t> </a:t>
            </a:r>
            <a:r>
              <a:rPr lang="en-US" sz="2500" b="1" dirty="0" smtClean="0"/>
              <a:t>          / Colored</a:t>
            </a:r>
          </a:p>
          <a:p>
            <a:pPr lvl="1">
              <a:defRPr/>
            </a:pPr>
            <a:endParaRPr lang="en-US" sz="25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84375"/>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p:cTn id="5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Learning outcomes</a:t>
            </a:r>
            <a:endParaRPr lang="en-US" sz="4400" b="1" dirty="0">
              <a:solidFill>
                <a:srgbClr val="FFC000"/>
              </a:solidFill>
            </a:endParaRPr>
          </a:p>
        </p:txBody>
      </p:sp>
      <p:sp>
        <p:nvSpPr>
          <p:cNvPr id="3" name="Content Placeholder 2"/>
          <p:cNvSpPr>
            <a:spLocks noGrp="1"/>
          </p:cNvSpPr>
          <p:nvPr>
            <p:ph sz="quarter" idx="13"/>
          </p:nvPr>
        </p:nvSpPr>
        <p:spPr/>
        <p:txBody>
          <a:bodyPr>
            <a:normAutofit fontScale="92500" lnSpcReduction="20000"/>
          </a:bodyPr>
          <a:lstStyle/>
          <a:p>
            <a:pPr>
              <a:defRPr/>
            </a:pPr>
            <a:r>
              <a:rPr lang="en-US" sz="3200" b="1" dirty="0" smtClean="0"/>
              <a:t>Gain knowledge about the different types of input and output devices and their usage.</a:t>
            </a:r>
          </a:p>
          <a:p>
            <a:pPr>
              <a:defRPr/>
            </a:pPr>
            <a:r>
              <a:rPr lang="en-US" sz="3200" b="1" dirty="0" smtClean="0"/>
              <a:t>Gain deeper information about monitors and printers.</a:t>
            </a:r>
          </a:p>
          <a:p>
            <a:pPr>
              <a:defRPr/>
            </a:pPr>
            <a:r>
              <a:rPr lang="en-US" sz="3200" b="1" dirty="0" smtClean="0"/>
              <a:t>Know the factors that affect the computer performance.</a:t>
            </a:r>
          </a:p>
          <a:p>
            <a:pPr>
              <a:defRPr/>
            </a:pPr>
            <a:r>
              <a:rPr lang="en-US" sz="3200" b="1" dirty="0" smtClean="0"/>
              <a:t>Understand the way data is represented in memory.</a:t>
            </a:r>
          </a:p>
          <a:p>
            <a:pPr>
              <a:defRPr/>
            </a:pPr>
            <a:r>
              <a:rPr lang="en-US" sz="3200" b="1" dirty="0" smtClean="0"/>
              <a:t>Learn the memory capacity measuring units.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Kinds of printers</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Inkjet</a:t>
            </a:r>
          </a:p>
          <a:p>
            <a:pPr lvl="1">
              <a:defRPr/>
            </a:pPr>
            <a:r>
              <a:rPr lang="en-US" sz="2500" b="1" dirty="0" smtClean="0"/>
              <a:t>Spray colors</a:t>
            </a:r>
          </a:p>
          <a:p>
            <a:pPr lvl="1">
              <a:defRPr/>
            </a:pPr>
            <a:r>
              <a:rPr lang="en-US" sz="2500" b="1" dirty="0" smtClean="0"/>
              <a:t>High speed</a:t>
            </a:r>
          </a:p>
          <a:p>
            <a:pPr lvl="1">
              <a:defRPr/>
            </a:pPr>
            <a:r>
              <a:rPr lang="en-US" sz="2500" b="1" dirty="0" smtClean="0"/>
              <a:t>Less quality</a:t>
            </a:r>
          </a:p>
          <a:p>
            <a:pPr lvl="1">
              <a:defRPr/>
            </a:pPr>
            <a:r>
              <a:rPr lang="en-US" sz="2500" b="1" dirty="0" smtClean="0"/>
              <a:t>Less cost</a:t>
            </a:r>
          </a:p>
          <a:p>
            <a:pPr marL="457200" lvl="1" indent="0">
              <a:buFont typeface="Arial" charset="0"/>
              <a:buNone/>
              <a:defRPr/>
            </a:pPr>
            <a:endParaRPr lang="en-US" sz="2500" b="1" dirty="0" smtClean="0"/>
          </a:p>
          <a:p>
            <a:pPr lvl="1">
              <a:defRPr/>
            </a:pPr>
            <a:endParaRPr lang="en-US" sz="25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3413" y="1414463"/>
            <a:ext cx="4271962"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3">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Kinds of printers</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Dot Matrix</a:t>
            </a:r>
          </a:p>
          <a:p>
            <a:pPr lvl="1">
              <a:defRPr/>
            </a:pPr>
            <a:r>
              <a:rPr lang="en-US" sz="3200" b="1" dirty="0" smtClean="0"/>
              <a:t>Old</a:t>
            </a:r>
          </a:p>
          <a:p>
            <a:pPr lvl="1">
              <a:defRPr/>
            </a:pPr>
            <a:r>
              <a:rPr lang="en-US" sz="3200" b="1" dirty="0" smtClean="0"/>
              <a:t>Use pins</a:t>
            </a:r>
          </a:p>
          <a:p>
            <a:pPr lvl="1">
              <a:defRPr/>
            </a:pPr>
            <a:r>
              <a:rPr lang="en-US" sz="3200" b="1" dirty="0" smtClean="0"/>
              <a:t>Low quality</a:t>
            </a:r>
          </a:p>
          <a:p>
            <a:pPr lvl="1">
              <a:defRPr/>
            </a:pPr>
            <a:r>
              <a:rPr lang="en-US" sz="3200" b="1" dirty="0" smtClean="0"/>
              <a:t>Low speed</a:t>
            </a:r>
          </a:p>
          <a:p>
            <a:pPr lvl="1">
              <a:defRPr/>
            </a:pPr>
            <a:r>
              <a:rPr lang="en-US" sz="3200" b="1" dirty="0" smtClean="0"/>
              <a:t>Low cost</a:t>
            </a:r>
          </a:p>
          <a:p>
            <a:pPr marL="457200" lvl="1" indent="0">
              <a:buFont typeface="Arial" charset="0"/>
              <a:buNone/>
              <a:defRPr/>
            </a:pPr>
            <a:endParaRPr lang="en-US" sz="2500" b="1" dirty="0" smtClean="0"/>
          </a:p>
          <a:p>
            <a:pPr lvl="1">
              <a:defRPr/>
            </a:pPr>
            <a:endParaRPr lang="en-US" sz="25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892300"/>
            <a:ext cx="44227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Computer performance</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4565650"/>
          </a:xfrm>
        </p:spPr>
        <p:txBody>
          <a:bodyPr>
            <a:normAutofit fontScale="92500" lnSpcReduction="10000"/>
          </a:bodyPr>
          <a:lstStyle/>
          <a:p>
            <a:pPr>
              <a:defRPr/>
            </a:pPr>
            <a:r>
              <a:rPr lang="en-US" sz="3200" b="1" dirty="0" smtClean="0"/>
              <a:t>Factors that affect the speed of the CPU processing:</a:t>
            </a:r>
          </a:p>
          <a:p>
            <a:pPr marL="514350" indent="-514350">
              <a:buFont typeface="+mj-lt"/>
              <a:buAutoNum type="arabicPeriod"/>
              <a:defRPr/>
            </a:pPr>
            <a:r>
              <a:rPr lang="en-US" sz="3200" b="1" dirty="0" smtClean="0">
                <a:solidFill>
                  <a:srgbClr val="FFC000"/>
                </a:solidFill>
              </a:rPr>
              <a:t>Clock Speed: </a:t>
            </a:r>
          </a:p>
          <a:p>
            <a:pPr marL="0" indent="0">
              <a:buFont typeface="Arial" charset="0"/>
              <a:buNone/>
              <a:defRPr/>
            </a:pPr>
            <a:r>
              <a:rPr lang="en-US" sz="3200" b="1" dirty="0"/>
              <a:t>	</a:t>
            </a:r>
            <a:r>
              <a:rPr lang="en-US" sz="3200" b="1" dirty="0" smtClean="0"/>
              <a:t>- Represents CPU processing speed.</a:t>
            </a:r>
          </a:p>
          <a:p>
            <a:pPr marL="0" indent="0">
              <a:buFont typeface="Arial" charset="0"/>
              <a:buNone/>
              <a:defRPr/>
            </a:pPr>
            <a:r>
              <a:rPr lang="en-US" sz="3200" b="1" dirty="0"/>
              <a:t>	</a:t>
            </a:r>
            <a:r>
              <a:rPr lang="en-US" sz="3200" b="1" dirty="0" smtClean="0"/>
              <a:t>- Number of times the CPU can process data 	or instructions per second.</a:t>
            </a:r>
          </a:p>
          <a:p>
            <a:pPr marL="0" indent="0">
              <a:buFont typeface="Arial" charset="0"/>
              <a:buNone/>
              <a:defRPr/>
            </a:pPr>
            <a:r>
              <a:rPr lang="en-US" sz="3200" b="1" dirty="0"/>
              <a:t>	</a:t>
            </a:r>
            <a:r>
              <a:rPr lang="en-US" sz="3200" b="1" dirty="0" smtClean="0"/>
              <a:t>- Affects computer efficiency.</a:t>
            </a:r>
          </a:p>
          <a:p>
            <a:pPr marL="0" indent="0">
              <a:buFont typeface="Arial" charset="0"/>
              <a:buNone/>
              <a:defRPr/>
            </a:pPr>
            <a:r>
              <a:rPr lang="en-US" sz="3200" b="1" dirty="0"/>
              <a:t>	</a:t>
            </a:r>
            <a:r>
              <a:rPr lang="en-US" sz="3200" b="1" dirty="0" smtClean="0"/>
              <a:t>- Measured by Megahertz (MHz).</a:t>
            </a:r>
          </a:p>
          <a:p>
            <a:pPr marL="0" indent="0">
              <a:buFont typeface="Arial" charset="0"/>
              <a:buNone/>
              <a:defRPr/>
            </a:pPr>
            <a:endParaRPr lang="en-US" sz="3200" b="1" dirty="0" smtClean="0"/>
          </a:p>
          <a:p>
            <a:pPr marL="0" indent="0">
              <a:buFont typeface="Arial" charset="0"/>
              <a:buNone/>
              <a:defRPr/>
            </a:pPr>
            <a:endParaRPr lang="en-US" sz="3200" b="1" dirty="0" smtClean="0"/>
          </a:p>
          <a:p>
            <a:pPr marL="0" indent="0">
              <a:buFont typeface="Arial" charset="0"/>
              <a:buNone/>
              <a:defRPr/>
            </a:pPr>
            <a:endParaRPr lang="en-US" sz="3200" b="1" dirty="0" smtClean="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Computer performance</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4565650"/>
          </a:xfrm>
        </p:spPr>
        <p:txBody>
          <a:bodyPr/>
          <a:lstStyle/>
          <a:p>
            <a:pPr marL="514350" indent="-514350">
              <a:buFont typeface="+mj-lt"/>
              <a:buAutoNum type="arabicPeriod" startAt="2"/>
              <a:defRPr/>
            </a:pPr>
            <a:r>
              <a:rPr lang="en-US" sz="3200" b="1" dirty="0" smtClean="0">
                <a:solidFill>
                  <a:srgbClr val="FFC000"/>
                </a:solidFill>
              </a:rPr>
              <a:t>RAM memory capacity:</a:t>
            </a:r>
          </a:p>
          <a:p>
            <a:pPr marL="0" indent="0">
              <a:buFont typeface="Arial" charset="0"/>
              <a:buNone/>
              <a:defRPr/>
            </a:pPr>
            <a:endParaRPr lang="en-US" sz="3200" b="1" dirty="0">
              <a:solidFill>
                <a:srgbClr val="FFC000"/>
              </a:solidFill>
            </a:endParaRPr>
          </a:p>
          <a:p>
            <a:pPr marL="400050" lvl="1" indent="0">
              <a:buFont typeface="Arial" charset="0"/>
              <a:buNone/>
              <a:defRPr/>
            </a:pPr>
            <a:r>
              <a:rPr lang="en-US" sz="3200" b="1" dirty="0" smtClean="0"/>
              <a:t>The more RAM capacity </a:t>
            </a:r>
          </a:p>
          <a:p>
            <a:pPr marL="400050" lvl="1" indent="0">
              <a:buFont typeface="Arial" charset="0"/>
              <a:buNone/>
              <a:defRPr/>
            </a:pPr>
            <a:r>
              <a:rPr lang="en-US" sz="3200" b="1" dirty="0">
                <a:sym typeface="Wingdings" panose="05000000000000000000" pitchFamily="2" charset="2"/>
              </a:rPr>
              <a:t>	</a:t>
            </a:r>
            <a:r>
              <a:rPr lang="en-US" sz="3200" b="1" dirty="0" smtClean="0">
                <a:sym typeface="Wingdings" panose="05000000000000000000" pitchFamily="2" charset="2"/>
              </a:rPr>
              <a:t>		 Higher performance</a:t>
            </a:r>
            <a:endParaRPr lang="en-US" sz="3200" b="1" dirty="0" smtClean="0"/>
          </a:p>
          <a:p>
            <a:pPr marL="0" indent="0">
              <a:buFont typeface="Arial" charset="0"/>
              <a:buNone/>
              <a:defRPr/>
            </a:pPr>
            <a:endParaRPr lang="en-US" sz="3200" b="1" dirty="0" smtClean="0"/>
          </a:p>
          <a:p>
            <a:pPr marL="0" indent="0">
              <a:buFont typeface="Arial" charset="0"/>
              <a:buNone/>
              <a:defRPr/>
            </a:pPr>
            <a:endParaRPr lang="en-US" sz="3200" b="1" dirty="0" smtClean="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Computer performance</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4565650"/>
          </a:xfrm>
        </p:spPr>
        <p:txBody>
          <a:bodyPr/>
          <a:lstStyle/>
          <a:p>
            <a:pPr marL="514350" indent="-514350">
              <a:buFont typeface="+mj-lt"/>
              <a:buAutoNum type="arabicPeriod" startAt="3"/>
              <a:defRPr/>
            </a:pPr>
            <a:r>
              <a:rPr lang="en-US" sz="3200" b="1" dirty="0" smtClean="0">
                <a:solidFill>
                  <a:srgbClr val="FFC000"/>
                </a:solidFill>
              </a:rPr>
              <a:t>Hard Disk Speed:</a:t>
            </a:r>
          </a:p>
          <a:p>
            <a:pPr marL="0" indent="0">
              <a:buFont typeface="Arial" charset="0"/>
              <a:buNone/>
              <a:defRPr/>
            </a:pPr>
            <a:endParaRPr lang="en-US" sz="3200" b="1" dirty="0">
              <a:solidFill>
                <a:srgbClr val="FFC000"/>
              </a:solidFill>
            </a:endParaRPr>
          </a:p>
          <a:p>
            <a:pPr marL="0" indent="0">
              <a:buFont typeface="Arial" charset="0"/>
              <a:buNone/>
              <a:defRPr/>
            </a:pPr>
            <a:r>
              <a:rPr lang="en-US" sz="3200" b="1" dirty="0" smtClean="0"/>
              <a:t>	- Less access speed to the Hard disk</a:t>
            </a:r>
          </a:p>
          <a:p>
            <a:pPr marL="0" indent="0">
              <a:buFont typeface="Arial" charset="0"/>
              <a:buNone/>
              <a:defRPr/>
            </a:pPr>
            <a:r>
              <a:rPr lang="en-US" sz="3200" b="1" dirty="0"/>
              <a:t>	</a:t>
            </a:r>
            <a:r>
              <a:rPr lang="en-US" sz="3200" b="1" dirty="0" smtClean="0"/>
              <a:t>	</a:t>
            </a:r>
            <a:r>
              <a:rPr lang="en-US" sz="3200" b="1" dirty="0" smtClean="0">
                <a:sym typeface="Wingdings" panose="05000000000000000000" pitchFamily="2" charset="2"/>
              </a:rPr>
              <a:t> Faster storage.</a:t>
            </a:r>
          </a:p>
          <a:p>
            <a:pPr marL="0" indent="0">
              <a:buFont typeface="Arial" charset="0"/>
              <a:buNone/>
              <a:defRPr/>
            </a:pPr>
            <a:r>
              <a:rPr lang="en-US" sz="3200" b="1" dirty="0">
                <a:sym typeface="Wingdings" panose="05000000000000000000" pitchFamily="2" charset="2"/>
              </a:rPr>
              <a:t>	</a:t>
            </a:r>
            <a:r>
              <a:rPr lang="en-US" sz="3200" b="1" dirty="0" smtClean="0">
                <a:sym typeface="Wingdings" panose="05000000000000000000" pitchFamily="2" charset="2"/>
              </a:rPr>
              <a:t>	 Faster retrieval of data.</a:t>
            </a:r>
          </a:p>
          <a:p>
            <a:pPr marL="0" indent="0">
              <a:buFont typeface="Arial" charset="0"/>
              <a:buNone/>
              <a:defRPr/>
            </a:pPr>
            <a:r>
              <a:rPr lang="en-US" sz="3200" b="1" dirty="0">
                <a:sym typeface="Wingdings" panose="05000000000000000000" pitchFamily="2" charset="2"/>
              </a:rPr>
              <a:t>	</a:t>
            </a:r>
            <a:r>
              <a:rPr lang="en-US" sz="3200" b="1" dirty="0" smtClean="0">
                <a:sym typeface="Wingdings" panose="05000000000000000000" pitchFamily="2" charset="2"/>
              </a:rPr>
              <a:t>	 Higher performance</a:t>
            </a:r>
            <a:endParaRPr lang="en-US" sz="3200" b="1" dirty="0" smtClean="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Computer performance</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4565650"/>
          </a:xfrm>
        </p:spPr>
        <p:txBody>
          <a:bodyPr/>
          <a:lstStyle/>
          <a:p>
            <a:pPr marL="514350" indent="-514350">
              <a:buFont typeface="+mj-lt"/>
              <a:buAutoNum type="arabicPeriod" startAt="4"/>
              <a:defRPr/>
            </a:pPr>
            <a:r>
              <a:rPr lang="en-US" sz="3200" b="1" dirty="0" smtClean="0">
                <a:solidFill>
                  <a:srgbClr val="FFC000"/>
                </a:solidFill>
              </a:rPr>
              <a:t>Free Hard Disk Space:</a:t>
            </a:r>
          </a:p>
          <a:p>
            <a:pPr marL="0" indent="0">
              <a:buFont typeface="Arial" charset="0"/>
              <a:buNone/>
              <a:defRPr/>
            </a:pPr>
            <a:endParaRPr lang="en-US" sz="3200" b="1" dirty="0">
              <a:solidFill>
                <a:srgbClr val="FFC000"/>
              </a:solidFill>
            </a:endParaRPr>
          </a:p>
          <a:p>
            <a:pPr marL="0" indent="0">
              <a:buFont typeface="Arial" charset="0"/>
              <a:buNone/>
              <a:defRPr/>
            </a:pPr>
            <a:r>
              <a:rPr lang="en-US" sz="3200" b="1" dirty="0" smtClean="0"/>
              <a:t>More Free Hard Disk </a:t>
            </a:r>
          </a:p>
          <a:p>
            <a:pPr marL="0" indent="0">
              <a:buFont typeface="Arial" charset="0"/>
              <a:buNone/>
              <a:defRPr/>
            </a:pPr>
            <a:r>
              <a:rPr lang="en-US" sz="3200" b="1" dirty="0">
                <a:sym typeface="Wingdings" panose="05000000000000000000" pitchFamily="2" charset="2"/>
              </a:rPr>
              <a:t>	</a:t>
            </a:r>
            <a:r>
              <a:rPr lang="en-US" sz="3200" b="1" dirty="0" smtClean="0">
                <a:sym typeface="Wingdings" panose="05000000000000000000" pitchFamily="2" charset="2"/>
              </a:rPr>
              <a:t>	 Higher Performance</a:t>
            </a:r>
            <a:endParaRPr lang="en-US" sz="3200" b="1" dirty="0" smtClean="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Computer performance</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4565650"/>
          </a:xfrm>
        </p:spPr>
        <p:txBody>
          <a:bodyPr/>
          <a:lstStyle/>
          <a:p>
            <a:pPr marL="514350" indent="-514350">
              <a:buFont typeface="+mj-lt"/>
              <a:buAutoNum type="arabicPeriod" startAt="5"/>
              <a:defRPr/>
            </a:pPr>
            <a:r>
              <a:rPr lang="en-US" sz="3200" b="1" dirty="0" smtClean="0">
                <a:solidFill>
                  <a:srgbClr val="FFC000"/>
                </a:solidFill>
              </a:rPr>
              <a:t>Defragmenting Files</a:t>
            </a:r>
          </a:p>
          <a:p>
            <a:pPr marL="0" indent="0">
              <a:buFont typeface="Arial" charset="0"/>
              <a:buNone/>
              <a:defRPr/>
            </a:pPr>
            <a:endParaRPr lang="en-US" sz="3200" b="1" dirty="0">
              <a:solidFill>
                <a:srgbClr val="FFC000"/>
              </a:solidFill>
            </a:endParaRPr>
          </a:p>
          <a:p>
            <a:pPr>
              <a:buFontTx/>
              <a:buChar char="-"/>
              <a:defRPr/>
            </a:pPr>
            <a:r>
              <a:rPr lang="en-US" sz="3200" b="1" dirty="0" smtClean="0"/>
              <a:t>Collecting files stored in separated places into proper space.</a:t>
            </a:r>
          </a:p>
          <a:p>
            <a:pPr marL="0" indent="0">
              <a:buFont typeface="Arial" charset="0"/>
              <a:buNone/>
              <a:defRPr/>
            </a:pPr>
            <a:r>
              <a:rPr lang="en-US" sz="3200" b="1" dirty="0" smtClean="0">
                <a:sym typeface="Wingdings" panose="05000000000000000000" pitchFamily="2" charset="2"/>
              </a:rPr>
              <a:t> Increases Performance</a:t>
            </a:r>
            <a:endParaRPr lang="en-US" sz="3200" b="1"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Computer performance</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4565650"/>
          </a:xfrm>
        </p:spPr>
        <p:txBody>
          <a:bodyPr/>
          <a:lstStyle/>
          <a:p>
            <a:pPr marL="514350" indent="-514350">
              <a:buFont typeface="+mj-lt"/>
              <a:buAutoNum type="arabicPeriod" startAt="6"/>
              <a:defRPr/>
            </a:pPr>
            <a:r>
              <a:rPr lang="en-US" sz="3200" b="1" dirty="0" smtClean="0">
                <a:solidFill>
                  <a:srgbClr val="FFC000"/>
                </a:solidFill>
              </a:rPr>
              <a:t>CPU Speed</a:t>
            </a:r>
          </a:p>
          <a:p>
            <a:pPr marL="0" indent="0">
              <a:buFont typeface="Arial" charset="0"/>
              <a:buNone/>
              <a:defRPr/>
            </a:pPr>
            <a:endParaRPr lang="en-US" sz="3200" b="1" dirty="0">
              <a:solidFill>
                <a:srgbClr val="FFC000"/>
              </a:solidFill>
            </a:endParaRPr>
          </a:p>
          <a:p>
            <a:pPr marL="0" indent="0">
              <a:buFont typeface="Arial" charset="0"/>
              <a:buNone/>
              <a:defRPr/>
            </a:pPr>
            <a:r>
              <a:rPr lang="en-US" sz="3200" b="1" dirty="0"/>
              <a:t>	</a:t>
            </a:r>
            <a:r>
              <a:rPr lang="en-US" sz="3200" b="1" dirty="0" smtClean="0"/>
              <a:t>The most important factor, since it 	determines the speed of processing data.</a:t>
            </a:r>
          </a:p>
          <a:p>
            <a:pPr marL="0" indent="0">
              <a:buFont typeface="Arial" charset="0"/>
              <a:buNone/>
              <a:defRPr/>
            </a:pPr>
            <a:endParaRPr lang="en-US" sz="3200" b="1" dirty="0"/>
          </a:p>
          <a:p>
            <a:pPr marL="0" indent="0">
              <a:buFont typeface="Arial" charset="0"/>
              <a:buNone/>
              <a:defRPr/>
            </a:pPr>
            <a:r>
              <a:rPr lang="en-US" sz="3200" b="1" dirty="0" smtClean="0"/>
              <a:t>	More CPU Speed </a:t>
            </a:r>
          </a:p>
          <a:p>
            <a:pPr marL="0" indent="0">
              <a:buFont typeface="Arial" charset="0"/>
              <a:buNone/>
              <a:defRPr/>
            </a:pPr>
            <a:r>
              <a:rPr lang="en-US" sz="3200" b="1" dirty="0" smtClean="0">
                <a:sym typeface="Wingdings" panose="05000000000000000000" pitchFamily="2" charset="2"/>
              </a:rPr>
              <a:t>			 Higher performance</a:t>
            </a:r>
            <a:endParaRPr lang="en-US" sz="3200" b="1" dirty="0" smtClean="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Computer performance</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4565650"/>
          </a:xfrm>
        </p:spPr>
        <p:txBody>
          <a:bodyPr/>
          <a:lstStyle/>
          <a:p>
            <a:pPr marL="514350" indent="-514350">
              <a:buFont typeface="+mj-lt"/>
              <a:buAutoNum type="arabicPeriod" startAt="7"/>
              <a:defRPr/>
            </a:pPr>
            <a:r>
              <a:rPr lang="en-US" sz="3200" b="1" dirty="0" smtClean="0">
                <a:solidFill>
                  <a:srgbClr val="FFC000"/>
                </a:solidFill>
              </a:rPr>
              <a:t>Number of Running Applications (Multitasking):</a:t>
            </a:r>
          </a:p>
          <a:p>
            <a:pPr marL="0" indent="0">
              <a:buFont typeface="Arial" charset="0"/>
              <a:buNone/>
              <a:defRPr/>
            </a:pPr>
            <a:endParaRPr lang="en-US" sz="3200" b="1" dirty="0">
              <a:solidFill>
                <a:srgbClr val="FFC000"/>
              </a:solidFill>
            </a:endParaRPr>
          </a:p>
          <a:p>
            <a:pPr marL="0" indent="0">
              <a:buFont typeface="Arial" charset="0"/>
              <a:buNone/>
              <a:defRPr/>
            </a:pPr>
            <a:r>
              <a:rPr lang="en-US" sz="3200" b="1" dirty="0" smtClean="0"/>
              <a:t>    More running applications</a:t>
            </a:r>
          </a:p>
          <a:p>
            <a:pPr marL="0" indent="0">
              <a:buFont typeface="Arial" charset="0"/>
              <a:buNone/>
              <a:defRPr/>
            </a:pPr>
            <a:r>
              <a:rPr lang="en-US" sz="3200" b="1" dirty="0"/>
              <a:t>	</a:t>
            </a:r>
            <a:r>
              <a:rPr lang="en-US" sz="3200" b="1" dirty="0" smtClean="0"/>
              <a:t>	 </a:t>
            </a:r>
            <a:r>
              <a:rPr lang="en-US" sz="3200" b="1" dirty="0" smtClean="0">
                <a:sym typeface="Wingdings" panose="05000000000000000000" pitchFamily="2" charset="2"/>
              </a:rPr>
              <a:t> Less Performance.</a:t>
            </a:r>
            <a:endParaRPr lang="en-US" sz="3200" b="1" dirty="0" smtClean="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7575"/>
            <a:ext cx="7924800" cy="1143000"/>
          </a:xfrm>
        </p:spPr>
        <p:txBody>
          <a:bodyPr/>
          <a:lstStyle/>
          <a:p>
            <a:pPr>
              <a:defRPr/>
            </a:pPr>
            <a:r>
              <a:rPr lang="en-US" sz="4400" b="1" dirty="0" smtClean="0">
                <a:solidFill>
                  <a:srgbClr val="FFC000"/>
                </a:solidFill>
              </a:rPr>
              <a:t>Data representation in the memory</a:t>
            </a:r>
            <a:endParaRPr lang="en-US" sz="4400" b="1" dirty="0">
              <a:solidFill>
                <a:srgbClr val="FFC000"/>
              </a:solidFill>
            </a:endParaRPr>
          </a:p>
        </p:txBody>
      </p:sp>
      <p:sp>
        <p:nvSpPr>
          <p:cNvPr id="3" name="Content Placeholder 2"/>
          <p:cNvSpPr>
            <a:spLocks noGrp="1"/>
          </p:cNvSpPr>
          <p:nvPr>
            <p:ph sz="quarter" idx="13"/>
          </p:nvPr>
        </p:nvSpPr>
        <p:spPr>
          <a:xfrm>
            <a:off x="609600" y="2122488"/>
            <a:ext cx="7924800" cy="4114800"/>
          </a:xfrm>
        </p:spPr>
        <p:txBody>
          <a:bodyPr/>
          <a:lstStyle/>
          <a:p>
            <a:pPr>
              <a:defRPr/>
            </a:pPr>
            <a:r>
              <a:rPr lang="en-US" sz="3200" b="1" dirty="0" smtClean="0"/>
              <a:t>Electronic Signals </a:t>
            </a:r>
          </a:p>
          <a:p>
            <a:pPr>
              <a:defRPr/>
            </a:pPr>
            <a:r>
              <a:rPr lang="en-US" sz="3200" b="1" dirty="0" smtClean="0"/>
              <a:t>Either ON or OFF</a:t>
            </a:r>
          </a:p>
          <a:p>
            <a:pPr>
              <a:defRPr/>
            </a:pPr>
            <a:r>
              <a:rPr lang="en-US" sz="3200" b="1" dirty="0" smtClean="0"/>
              <a:t>ON </a:t>
            </a:r>
            <a:r>
              <a:rPr lang="en-US" sz="3200" b="1" dirty="0" smtClean="0">
                <a:sym typeface="Wingdings" panose="05000000000000000000" pitchFamily="2" charset="2"/>
              </a:rPr>
              <a:t> 1 and OFF  0</a:t>
            </a:r>
          </a:p>
          <a:p>
            <a:pPr>
              <a:defRPr/>
            </a:pPr>
            <a:r>
              <a:rPr lang="en-US" sz="3200" b="1" dirty="0" smtClean="0">
                <a:sym typeface="Wingdings" panose="05000000000000000000" pitchFamily="2" charset="2"/>
              </a:rPr>
              <a:t>Binary System (Machine Language)</a:t>
            </a:r>
          </a:p>
          <a:p>
            <a:pPr marL="0" indent="0">
              <a:buFont typeface="Arial" charset="0"/>
              <a:buNone/>
              <a:defRPr/>
            </a:pPr>
            <a:endParaRPr lang="en-US"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420813"/>
            <a:ext cx="2736850"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6650" y="1571625"/>
            <a:ext cx="3657600" cy="242728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par>
                          <p:cTn id="17" fill="hold" nodeType="afterGroup">
                            <p:stCondLst>
                              <p:cond delay="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nodeType="clickEffect">
                                  <p:stCondLst>
                                    <p:cond delay="0"/>
                                  </p:stCondLst>
                                  <p:childTnLst>
                                    <p:set>
                                      <p:cBhvr>
                                        <p:cTn id="33" dur="1" fill="hold">
                                          <p:stCondLst>
                                            <p:cond delay="0"/>
                                          </p:stCondLst>
                                        </p:cTn>
                                        <p:tgtEl>
                                          <p:spTgt spid="5"/>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3">
                                            <p:txEl>
                                              <p:pRg st="3" end="3"/>
                                            </p:txEl>
                                          </p:spTgt>
                                        </p:tgtEl>
                                      </p:cBhvr>
                                    </p:animEffect>
                                  </p:childTnLst>
                                </p:cTn>
                              </p:par>
                            </p:childTnLst>
                          </p:cTn>
                        </p:par>
                        <p:par>
                          <p:cTn id="41" fill="hold" nodeType="afterGroup">
                            <p:stCondLst>
                              <p:cond delay="5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Input/output devices</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altLang="en-US" sz="3200" b="1" dirty="0" smtClean="0">
                <a:solidFill>
                  <a:srgbClr val="FFC000"/>
                </a:solidFill>
              </a:rPr>
              <a:t>Input Devices:</a:t>
            </a:r>
            <a:r>
              <a:rPr lang="en-US" altLang="en-US" sz="3200" b="1" dirty="0" smtClean="0"/>
              <a:t> Hardware devices that allow you to input (insert) data into the computer system.</a:t>
            </a:r>
          </a:p>
          <a:p>
            <a:pPr marL="0" indent="0">
              <a:buFont typeface="Arial" charset="0"/>
              <a:buNone/>
              <a:defRPr/>
            </a:pPr>
            <a:endParaRPr lang="en-US" altLang="en-US" sz="3200" b="1" dirty="0" smtClean="0"/>
          </a:p>
          <a:p>
            <a:pPr>
              <a:defRPr/>
            </a:pPr>
            <a:r>
              <a:rPr lang="en-US" altLang="en-US" sz="3200" b="1" dirty="0" smtClean="0">
                <a:solidFill>
                  <a:srgbClr val="FFC000"/>
                </a:solidFill>
              </a:rPr>
              <a:t>Output Devices:</a:t>
            </a:r>
            <a:r>
              <a:rPr lang="en-US" altLang="en-US" sz="3200" b="1" dirty="0" smtClean="0"/>
              <a:t> Hardware devices that allow you to output (display or print) information from the computer system.</a:t>
            </a:r>
          </a:p>
          <a:p>
            <a:pP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38"/>
            <a:ext cx="7924800" cy="1143000"/>
          </a:xfrm>
        </p:spPr>
        <p:txBody>
          <a:bodyPr/>
          <a:lstStyle/>
          <a:p>
            <a:pPr>
              <a:defRPr/>
            </a:pPr>
            <a:r>
              <a:rPr lang="en-US" sz="4400" b="1" dirty="0" smtClean="0">
                <a:solidFill>
                  <a:srgbClr val="FFC000"/>
                </a:solidFill>
              </a:rPr>
              <a:t>Memory capacity measurement</a:t>
            </a:r>
            <a:endParaRPr lang="en-US" sz="4400" dirty="0"/>
          </a:p>
        </p:txBody>
      </p:sp>
      <p:sp>
        <p:nvSpPr>
          <p:cNvPr id="3" name="Content Placeholder 2"/>
          <p:cNvSpPr>
            <a:spLocks noGrp="1"/>
          </p:cNvSpPr>
          <p:nvPr>
            <p:ph sz="quarter" idx="13"/>
          </p:nvPr>
        </p:nvSpPr>
        <p:spPr>
          <a:xfrm>
            <a:off x="609600" y="2276475"/>
            <a:ext cx="7924800" cy="3529013"/>
          </a:xfrm>
        </p:spPr>
        <p:txBody>
          <a:bodyPr/>
          <a:lstStyle/>
          <a:p>
            <a:pPr>
              <a:defRPr/>
            </a:pPr>
            <a:r>
              <a:rPr lang="en-US" sz="3200" b="1" dirty="0" smtClean="0"/>
              <a:t>Bit</a:t>
            </a:r>
          </a:p>
          <a:p>
            <a:pPr>
              <a:defRPr/>
            </a:pPr>
            <a:endParaRPr lang="en-US" sz="3200" b="1" dirty="0"/>
          </a:p>
          <a:p>
            <a:pPr>
              <a:defRPr/>
            </a:pPr>
            <a:r>
              <a:rPr lang="en-US" sz="3200" b="1" dirty="0" smtClean="0"/>
              <a:t>Byte</a:t>
            </a:r>
          </a:p>
          <a:p>
            <a:pPr lvl="1">
              <a:defRPr/>
            </a:pPr>
            <a:r>
              <a:rPr lang="en-US" sz="2800" b="1" dirty="0" smtClean="0"/>
              <a:t>Represents one character.</a:t>
            </a:r>
            <a:endParaRPr lang="en-US" sz="2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7388" y="1989138"/>
            <a:ext cx="41783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5013325"/>
            <a:ext cx="41417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1989138"/>
            <a:ext cx="4318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xit" presetSubtype="0" fill="hold"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
                                            <p:txEl>
                                              <p:pRg st="3" end="3"/>
                                            </p:txEl>
                                          </p:spTgt>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6"/>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7"/>
                                        </p:tgtEl>
                                        <p:attrNameLst>
                                          <p:attrName>style.visibility</p:attrName>
                                        </p:attrNameLst>
                                      </p:cBhvr>
                                      <p:to>
                                        <p:strVal val="hidden"/>
                                      </p:to>
                                    </p:set>
                                  </p:childTnLst>
                                </p:cTn>
                              </p:par>
                            </p:childTnLst>
                          </p:cTn>
                        </p:par>
                        <p:par>
                          <p:cTn id="50" fill="hold" nodeType="afterGroup">
                            <p:stCondLst>
                              <p:cond delay="0"/>
                            </p:stCondLst>
                            <p:childTnLst>
                              <p:par>
                                <p:cTn id="51" presetID="53" presetClass="entr" presetSubtype="16"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38"/>
            <a:ext cx="7924800" cy="1143000"/>
          </a:xfrm>
        </p:spPr>
        <p:txBody>
          <a:bodyPr/>
          <a:lstStyle/>
          <a:p>
            <a:pPr>
              <a:defRPr/>
            </a:pPr>
            <a:r>
              <a:rPr lang="en-US" sz="4400" b="1" dirty="0" smtClean="0">
                <a:solidFill>
                  <a:srgbClr val="FFC000"/>
                </a:solidFill>
              </a:rPr>
              <a:t>Memory capacity measurement</a:t>
            </a:r>
            <a:endParaRPr lang="en-US" sz="4400" b="1" dirty="0">
              <a:solidFill>
                <a:srgbClr val="FFC000"/>
              </a:solidFill>
            </a:endParaRPr>
          </a:p>
        </p:txBody>
      </p:sp>
      <p:graphicFrame>
        <p:nvGraphicFramePr>
          <p:cNvPr id="4" name="Content Placeholder 3"/>
          <p:cNvGraphicFramePr>
            <a:graphicFrameLocks noGrp="1"/>
          </p:cNvGraphicFramePr>
          <p:nvPr>
            <p:ph sz="quarter" idx="13"/>
          </p:nvPr>
        </p:nvGraphicFramePr>
        <p:xfrm>
          <a:off x="609600" y="2060575"/>
          <a:ext cx="7924800" cy="4114800"/>
        </p:xfrm>
        <a:graphic>
          <a:graphicData uri="http://schemas.openxmlformats.org/drawingml/2006/table">
            <a:tbl>
              <a:tblPr firstRow="1" bandRow="1">
                <a:tableStyleId>{073A0DAA-6AF3-43AB-8588-CEC1D06C72B9}</a:tableStyleId>
              </a:tblPr>
              <a:tblGrid>
                <a:gridCol w="2594248"/>
                <a:gridCol w="5330552"/>
              </a:tblGrid>
              <a:tr h="370840">
                <a:tc>
                  <a:txBody>
                    <a:bodyPr/>
                    <a:lstStyle/>
                    <a:p>
                      <a:r>
                        <a:rPr lang="en-US" sz="3000" b="1" dirty="0" smtClean="0"/>
                        <a:t>Unit</a:t>
                      </a:r>
                      <a:endParaRPr lang="en-US" sz="3000" b="1" dirty="0"/>
                    </a:p>
                  </a:txBody>
                  <a:tcPr/>
                </a:tc>
                <a:tc>
                  <a:txBody>
                    <a:bodyPr/>
                    <a:lstStyle/>
                    <a:p>
                      <a:r>
                        <a:rPr lang="en-US" sz="3000" b="1" dirty="0" smtClean="0"/>
                        <a:t>Size</a:t>
                      </a:r>
                      <a:endParaRPr lang="en-US" sz="3000" b="1" dirty="0"/>
                    </a:p>
                  </a:txBody>
                  <a:tcPr/>
                </a:tc>
              </a:tr>
              <a:tr h="370840">
                <a:tc>
                  <a:txBody>
                    <a:bodyPr/>
                    <a:lstStyle/>
                    <a:p>
                      <a:r>
                        <a:rPr lang="en-US" sz="3000" b="1" dirty="0" smtClean="0"/>
                        <a:t>Kilobyte (KB)</a:t>
                      </a:r>
                      <a:endParaRPr lang="en-US" sz="3000" b="1" dirty="0"/>
                    </a:p>
                  </a:txBody>
                  <a:tcPr/>
                </a:tc>
                <a:tc>
                  <a:txBody>
                    <a:bodyPr/>
                    <a:lstStyle/>
                    <a:p>
                      <a:r>
                        <a:rPr lang="en-US" sz="3000" b="1" dirty="0" smtClean="0"/>
                        <a:t>2</a:t>
                      </a:r>
                      <a:r>
                        <a:rPr lang="en-US" sz="3000" b="1" baseline="30000" dirty="0" smtClean="0"/>
                        <a:t>10 </a:t>
                      </a:r>
                      <a:r>
                        <a:rPr lang="en-US" sz="3000" b="1" baseline="0" dirty="0" smtClean="0"/>
                        <a:t>bytes = 1024 bytes</a:t>
                      </a:r>
                      <a:endParaRPr lang="en-US" sz="3000" b="1" baseline="0" dirty="0"/>
                    </a:p>
                  </a:txBody>
                  <a:tcPr/>
                </a:tc>
              </a:tr>
              <a:tr h="370840">
                <a:tc>
                  <a:txBody>
                    <a:bodyPr/>
                    <a:lstStyle/>
                    <a:p>
                      <a:r>
                        <a:rPr lang="en-US" sz="3000" b="1" dirty="0" smtClean="0"/>
                        <a:t>Megabyte (MB)</a:t>
                      </a:r>
                      <a:endParaRPr lang="en-US" sz="3000" b="1" dirty="0"/>
                    </a:p>
                  </a:txBody>
                  <a:tcPr/>
                </a:tc>
                <a:tc>
                  <a:txBody>
                    <a:bodyPr/>
                    <a:lstStyle/>
                    <a:p>
                      <a:r>
                        <a:rPr lang="en-US" sz="3000" b="1" dirty="0" smtClean="0"/>
                        <a:t>2</a:t>
                      </a:r>
                      <a:r>
                        <a:rPr lang="en-US" sz="3000" b="1" baseline="30000" dirty="0" smtClean="0"/>
                        <a:t>20</a:t>
                      </a:r>
                      <a:r>
                        <a:rPr lang="en-US" sz="3000" b="1" dirty="0" smtClean="0"/>
                        <a:t> bytes =</a:t>
                      </a:r>
                      <a:r>
                        <a:rPr lang="en-US" sz="3000" b="1" baseline="0" dirty="0" smtClean="0"/>
                        <a:t> 1024 X 1024 bytes (about 1 million bytes)</a:t>
                      </a:r>
                      <a:endParaRPr lang="en-US" sz="3000" b="1" dirty="0"/>
                    </a:p>
                  </a:txBody>
                  <a:tcPr/>
                </a:tc>
              </a:tr>
              <a:tr h="370840">
                <a:tc>
                  <a:txBody>
                    <a:bodyPr/>
                    <a:lstStyle/>
                    <a:p>
                      <a:r>
                        <a:rPr lang="en-US" sz="3000" b="1" dirty="0" smtClean="0"/>
                        <a:t>Gigabyte</a:t>
                      </a:r>
                      <a:r>
                        <a:rPr lang="en-US" sz="3000" b="1" baseline="0" dirty="0" smtClean="0"/>
                        <a:t> (GB)</a:t>
                      </a:r>
                      <a:endParaRPr lang="en-US" sz="3000" b="1" dirty="0"/>
                    </a:p>
                  </a:txBody>
                  <a:tcPr/>
                </a:tc>
                <a:tc>
                  <a:txBody>
                    <a:bodyPr/>
                    <a:lstStyle/>
                    <a:p>
                      <a:r>
                        <a:rPr lang="en-US" sz="3000" b="1" dirty="0" smtClean="0"/>
                        <a:t>2</a:t>
                      </a:r>
                      <a:r>
                        <a:rPr lang="en-US" sz="3000" b="1" baseline="30000" dirty="0" smtClean="0"/>
                        <a:t>30</a:t>
                      </a:r>
                      <a:r>
                        <a:rPr lang="en-US" sz="3000" b="1" dirty="0" smtClean="0"/>
                        <a:t> bytes</a:t>
                      </a:r>
                      <a:r>
                        <a:rPr lang="en-US" sz="3000" b="1" baseline="0" dirty="0" smtClean="0"/>
                        <a:t> = 1024 X 1024 X 1024 bytes (about 1 billion bytes)</a:t>
                      </a:r>
                      <a:endParaRPr lang="en-US" sz="3000" b="1" dirty="0"/>
                    </a:p>
                  </a:txBody>
                  <a:tcPr/>
                </a:tc>
              </a:tr>
              <a:tr h="370840">
                <a:tc>
                  <a:txBody>
                    <a:bodyPr/>
                    <a:lstStyle/>
                    <a:p>
                      <a:r>
                        <a:rPr lang="en-US" sz="3000" b="1" dirty="0" smtClean="0"/>
                        <a:t>Terabyte (TB)</a:t>
                      </a:r>
                      <a:endParaRPr lang="en-US" sz="3000" b="1" dirty="0"/>
                    </a:p>
                  </a:txBody>
                  <a:tcPr/>
                </a:tc>
                <a:tc>
                  <a:txBody>
                    <a:bodyPr/>
                    <a:lstStyle/>
                    <a:p>
                      <a:r>
                        <a:rPr lang="en-US" sz="3000" b="1" dirty="0" smtClean="0"/>
                        <a:t>240 bytes = </a:t>
                      </a:r>
                      <a:r>
                        <a:rPr lang="en-US" sz="3000" b="1" baseline="0" dirty="0" smtClean="0"/>
                        <a:t>1024 X 1024 X 1024 X 1024 bytes (about 1 trillion bytes)</a:t>
                      </a:r>
                      <a:endParaRPr lang="en-US" sz="3000" b="1" dirty="0"/>
                    </a:p>
                  </a:txBody>
                  <a:tcPr/>
                </a:tc>
              </a:tr>
            </a:tbl>
          </a:graphicData>
        </a:graphic>
      </p:graphicFrame>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lgn="ctr" eaLnBrk="1" fontAlgn="auto" hangingPunct="1">
              <a:spcAft>
                <a:spcPts val="0"/>
              </a:spcAft>
              <a:defRPr/>
            </a:pPr>
            <a:r>
              <a:rPr lang="en-US" sz="4400" b="1" dirty="0" smtClean="0">
                <a:solidFill>
                  <a:srgbClr val="FFC000"/>
                </a:solidFill>
              </a:rPr>
              <a:t>The end</a:t>
            </a:r>
            <a:endParaRPr lang="en-US" sz="4400" b="1" dirty="0">
              <a:solidFill>
                <a:srgbClr val="FFC000"/>
              </a:solidFill>
            </a:endParaRPr>
          </a:p>
        </p:txBody>
      </p:sp>
      <p:sp>
        <p:nvSpPr>
          <p:cNvPr id="27651" name="Content Placeholder 2"/>
          <p:cNvSpPr>
            <a:spLocks noGrp="1"/>
          </p:cNvSpPr>
          <p:nvPr>
            <p:ph sz="quarter" idx="13"/>
          </p:nvPr>
        </p:nvSpPr>
        <p:spPr/>
        <p:txBody>
          <a:bodyPr/>
          <a:lstStyle/>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636912"/>
            <a:ext cx="864096" cy="105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Keyboards</a:t>
            </a:r>
          </a:p>
          <a:p>
            <a:pPr marL="0" indent="0">
              <a:buFont typeface="Arial"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924175"/>
            <a:ext cx="45370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1813" y="3140075"/>
            <a:ext cx="5324475" cy="18780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644900"/>
            <a:ext cx="4524375" cy="2095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nodeType="afterGroup">
                            <p:stCondLst>
                              <p:cond delay="500"/>
                            </p:stCondLst>
                            <p:childTnLst>
                              <p:par>
                                <p:cTn id="22" presetID="6" presetClass="emph" presetSubtype="0" fill="hold" nodeType="afterEffect">
                                  <p:stCondLst>
                                    <p:cond delay="0"/>
                                  </p:stCondLst>
                                  <p:childTnLst>
                                    <p:animScale>
                                      <p:cBhvr>
                                        <p:cTn id="23" dur="2000" fill="hold"/>
                                        <p:tgtEl>
                                          <p:spTgt spid="6"/>
                                        </p:tgtEl>
                                      </p:cBhvr>
                                      <p:by x="150000" y="15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nodeType="clickEffect">
                                  <p:stCondLst>
                                    <p:cond delay="0"/>
                                  </p:stCondLst>
                                  <p:childTnLst>
                                    <p:set>
                                      <p:cBhvr>
                                        <p:cTn id="27" dur="1" fill="hold">
                                          <p:stCondLst>
                                            <p:cond delay="0"/>
                                          </p:stCondLst>
                                        </p:cTn>
                                        <p:tgtEl>
                                          <p:spTgt spid="6"/>
                                        </p:tgtEl>
                                        <p:attrNameLst>
                                          <p:attrName>style.visibility</p:attrName>
                                        </p:attrNameLst>
                                      </p:cBhvr>
                                      <p:to>
                                        <p:strVal val="hidden"/>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path" presetSubtype="0" accel="50000" decel="50000" fill="hold" nodeType="clickEffect">
                                  <p:stCondLst>
                                    <p:cond delay="0"/>
                                  </p:stCondLst>
                                  <p:childTnLst>
                                    <p:animMotion origin="layout" path="M -4.44444E-6 -4.44444E-6 L 0.2323 -0.2375 " pathEditMode="relative" rAng="0" ptsTypes="AA">
                                      <p:cBhvr>
                                        <p:cTn id="34" dur="2000" fill="hold"/>
                                        <p:tgtEl>
                                          <p:spTgt spid="5"/>
                                        </p:tgtEl>
                                        <p:attrNameLst>
                                          <p:attrName>ppt_x</p:attrName>
                                          <p:attrName>ppt_y</p:attrName>
                                        </p:attrNameLst>
                                      </p:cBhvr>
                                      <p:rCtr x="11615" y="-11875"/>
                                    </p:animMotion>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Mouse</a:t>
            </a:r>
          </a:p>
          <a:p>
            <a:pPr marL="0" indent="0">
              <a:buFont typeface="Arial" charset="0"/>
              <a:buNone/>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557338"/>
            <a:ext cx="38512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708275"/>
            <a:ext cx="2865438"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Trackball</a:t>
            </a:r>
          </a:p>
          <a:p>
            <a:pPr marL="0" indent="0">
              <a:buFont typeface="Arial" charset="0"/>
              <a:buNone/>
              <a:defRP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557338"/>
            <a:ext cx="31210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1213" y="2997200"/>
            <a:ext cx="3971925"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Touch Pad</a:t>
            </a:r>
          </a:p>
          <a:p>
            <a:pPr marL="0" indent="0">
              <a:buFont typeface="Arial" charset="0"/>
              <a:buNone/>
              <a:defRP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381125"/>
            <a:ext cx="3351212" cy="245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3098800"/>
            <a:ext cx="295275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Input devices</a:t>
            </a:r>
            <a:endParaRPr lang="en-US" sz="4400" b="1" dirty="0">
              <a:solidFill>
                <a:srgbClr val="FFC000"/>
              </a:solidFill>
            </a:endParaRPr>
          </a:p>
        </p:txBody>
      </p:sp>
      <p:sp>
        <p:nvSpPr>
          <p:cNvPr id="3" name="Content Placeholder 2"/>
          <p:cNvSpPr>
            <a:spLocks noGrp="1"/>
          </p:cNvSpPr>
          <p:nvPr>
            <p:ph sz="quarter" idx="13"/>
          </p:nvPr>
        </p:nvSpPr>
        <p:spPr>
          <a:xfrm>
            <a:off x="609600" y="1600200"/>
            <a:ext cx="7924800" cy="820738"/>
          </a:xfrm>
        </p:spPr>
        <p:txBody>
          <a:bodyPr/>
          <a:lstStyle/>
          <a:p>
            <a:pPr marL="0" indent="0">
              <a:buFont typeface="Arial" charset="0"/>
              <a:buNone/>
              <a:defRPr/>
            </a:pPr>
            <a:r>
              <a:rPr lang="en-US" sz="3200" b="1" dirty="0" smtClean="0"/>
              <a:t>Light Pen</a:t>
            </a:r>
          </a:p>
          <a:p>
            <a:pPr marL="0" indent="0">
              <a:buFont typeface="Arial" charset="0"/>
              <a:buNone/>
              <a:defRP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628775"/>
            <a:ext cx="3783012"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392363"/>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4911</TotalTime>
  <Words>3587</Words>
  <Application>Microsoft Office PowerPoint</Application>
  <PresentationFormat>On-screen Show (4:3)</PresentationFormat>
  <Paragraphs>467</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Arial Narrow</vt:lpstr>
      <vt:lpstr>Wingdings</vt:lpstr>
      <vt:lpstr>Horizon</vt:lpstr>
      <vt:lpstr>Computer components, part ii</vt:lpstr>
      <vt:lpstr>Lecture outline</vt:lpstr>
      <vt:lpstr>Learning outcomes</vt:lpstr>
      <vt:lpstr>Input/output devices</vt:lpstr>
      <vt:lpstr>Input devices</vt:lpstr>
      <vt:lpstr>Input devices</vt:lpstr>
      <vt:lpstr>Input devices</vt:lpstr>
      <vt:lpstr>Input devices</vt:lpstr>
      <vt:lpstr>Input devices</vt:lpstr>
      <vt:lpstr>Input devices</vt:lpstr>
      <vt:lpstr>Input devices</vt:lpstr>
      <vt:lpstr>Input devices</vt:lpstr>
      <vt:lpstr>Input devices</vt:lpstr>
      <vt:lpstr>Input devices</vt:lpstr>
      <vt:lpstr>Input devices</vt:lpstr>
      <vt:lpstr>Input devices</vt:lpstr>
      <vt:lpstr>Output devices</vt:lpstr>
      <vt:lpstr>Output devices</vt:lpstr>
      <vt:lpstr>Output devices</vt:lpstr>
      <vt:lpstr>Output devices</vt:lpstr>
      <vt:lpstr>Output devices</vt:lpstr>
      <vt:lpstr>Input/output devices</vt:lpstr>
      <vt:lpstr>Input/output devices</vt:lpstr>
      <vt:lpstr>Types of monitors</vt:lpstr>
      <vt:lpstr>Types of monitors</vt:lpstr>
      <vt:lpstr>Characteristics of monitors</vt:lpstr>
      <vt:lpstr>Characteristics of monitors</vt:lpstr>
      <vt:lpstr>Characteristics of monitors</vt:lpstr>
      <vt:lpstr>Kinds of printers</vt:lpstr>
      <vt:lpstr>Kinds of printers</vt:lpstr>
      <vt:lpstr>Kinds of printers</vt:lpstr>
      <vt:lpstr>Computer performance</vt:lpstr>
      <vt:lpstr>Computer performance</vt:lpstr>
      <vt:lpstr>Computer performance</vt:lpstr>
      <vt:lpstr>Computer performance</vt:lpstr>
      <vt:lpstr>Computer performance</vt:lpstr>
      <vt:lpstr>Computer performance</vt:lpstr>
      <vt:lpstr>Computer performance</vt:lpstr>
      <vt:lpstr>Data representation in the memory</vt:lpstr>
      <vt:lpstr>Memory capacity measurement</vt:lpstr>
      <vt:lpstr>Memory capacity measurement</vt:lpstr>
      <vt:lpstr>The end</vt:lpstr>
    </vt:vector>
  </TitlesOfParts>
  <Company>psut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Skills</dc:title>
  <dc:creator>mhmd&amp;maram</dc:creator>
  <cp:lastModifiedBy>WhiteBoard</cp:lastModifiedBy>
  <cp:revision>471</cp:revision>
  <dcterms:created xsi:type="dcterms:W3CDTF">2008-10-15T13:01:08Z</dcterms:created>
  <dcterms:modified xsi:type="dcterms:W3CDTF">2016-11-15T11:36:59Z</dcterms:modified>
</cp:coreProperties>
</file>