
<file path=[Content_Types].xml><?xml version="1.0" encoding="utf-8"?>
<Types xmlns="http://schemas.openxmlformats.org/package/2006/content-types">
  <Default Extension="png" ContentType="image/png"/>
  <Default Extension="bmp" ContentType="image/bmp"/>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sldIdLst>
    <p:sldId id="267" r:id="rId2"/>
    <p:sldId id="264" r:id="rId3"/>
    <p:sldId id="265" r:id="rId4"/>
    <p:sldId id="257" r:id="rId5"/>
    <p:sldId id="260" r:id="rId6"/>
    <p:sldId id="261" r:id="rId7"/>
    <p:sldId id="263" r:id="rId8"/>
    <p:sldId id="262" r:id="rId9"/>
    <p:sldId id="266"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561" autoAdjust="0"/>
  </p:normalViewPr>
  <p:slideViewPr>
    <p:cSldViewPr>
      <p:cViewPr varScale="1">
        <p:scale>
          <a:sx n="58" d="100"/>
          <a:sy n="58" d="100"/>
        </p:scale>
        <p:origin x="-61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9430D9-A07C-45EE-97B8-1E40630EA46F}" type="datetimeFigureOut">
              <a:rPr lang="en-US" smtClean="0"/>
              <a:t>10/6/2016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B59230-04E1-49C6-AE1D-1EF734636E6E}" type="slidenum">
              <a:rPr lang="en-US" smtClean="0"/>
              <a:t>‹#›</a:t>
            </a:fld>
            <a:endParaRPr lang="en-US"/>
          </a:p>
        </p:txBody>
      </p:sp>
    </p:spTree>
    <p:extLst>
      <p:ext uri="{BB962C8B-B14F-4D97-AF65-F5344CB8AC3E}">
        <p14:creationId xmlns:p14="http://schemas.microsoft.com/office/powerpoint/2010/main" val="58567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t>Hello, and welcome back!</a:t>
            </a:r>
          </a:p>
          <a:p>
            <a:pPr algn="l" rtl="0"/>
            <a:endParaRPr lang="en-US" altLang="en-US" smtClean="0"/>
          </a:p>
          <a:p>
            <a:pPr algn="l" rtl="0"/>
            <a:r>
              <a:rPr lang="en-US" altLang="en-US" smtClean="0"/>
              <a:t>Today we will talk about Computers, their main operations, and the most common types of computers.</a:t>
            </a:r>
          </a:p>
          <a:p>
            <a:pPr algn="l" rtl="0"/>
            <a:endParaRPr lang="en-US" altLang="en-US" smtClean="0"/>
          </a:p>
          <a:p>
            <a:endParaRPr lang="en-US" altLang="en-US" smtClean="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799877E-C86A-4B2C-B7C6-B1DC699DD399}" type="slidenum">
              <a:rPr lang="ar-SA" altLang="en-US" smtClean="0"/>
              <a:pPr eaLnBrk="1" hangingPunct="1">
                <a:spcBef>
                  <a:spcPct val="0"/>
                </a:spcBef>
              </a:pPr>
              <a:t>1</a:t>
            </a:fld>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t>That’s all for today, thank you for watching and see you next lecture.</a:t>
            </a:r>
          </a:p>
          <a:p>
            <a:endParaRPr lang="en-US" altLang="en-US" smtClean="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algn="r" rtl="1" eaLnBrk="0" fontAlgn="base" hangingPunct="0">
              <a:spcBef>
                <a:spcPct val="30000"/>
              </a:spcBef>
              <a:spcAft>
                <a:spcPct val="0"/>
              </a:spcAft>
              <a:defRPr sz="1200">
                <a:solidFill>
                  <a:schemeClr val="tx1"/>
                </a:solidFill>
                <a:latin typeface="Arial" charset="0"/>
                <a:cs typeface="Arial" charset="0"/>
              </a:defRPr>
            </a:lvl6pPr>
            <a:lvl7pPr marL="2971800" indent="-228600" algn="r" rtl="1" eaLnBrk="0" fontAlgn="base" hangingPunct="0">
              <a:spcBef>
                <a:spcPct val="30000"/>
              </a:spcBef>
              <a:spcAft>
                <a:spcPct val="0"/>
              </a:spcAft>
              <a:defRPr sz="1200">
                <a:solidFill>
                  <a:schemeClr val="tx1"/>
                </a:solidFill>
                <a:latin typeface="Arial" charset="0"/>
                <a:cs typeface="Arial" charset="0"/>
              </a:defRPr>
            </a:lvl7pPr>
            <a:lvl8pPr marL="3429000" indent="-228600" algn="r" rtl="1" eaLnBrk="0" fontAlgn="base" hangingPunct="0">
              <a:spcBef>
                <a:spcPct val="30000"/>
              </a:spcBef>
              <a:spcAft>
                <a:spcPct val="0"/>
              </a:spcAft>
              <a:defRPr sz="1200">
                <a:solidFill>
                  <a:schemeClr val="tx1"/>
                </a:solidFill>
                <a:latin typeface="Arial" charset="0"/>
                <a:cs typeface="Arial" charset="0"/>
              </a:defRPr>
            </a:lvl8pPr>
            <a:lvl9pPr marL="3886200" indent="-228600" algn="r" rtl="1"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6623A0AC-935C-40C6-ADBF-789F29BE78CF}" type="slidenum">
              <a:rPr lang="en-US" altLang="en-US" smtClean="0"/>
              <a:pPr eaLnBrk="1" hangingPunct="1">
                <a:spcBef>
                  <a:spcPct val="0"/>
                </a:spcBef>
              </a:pPr>
              <a:t>10</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t>In this lecture, we will talk about … </a:t>
            </a: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0DABFB12-3307-40C6-8192-1C00B16087BB}" type="slidenum">
              <a:rPr lang="ar-SA" altLang="en-US" smtClean="0"/>
              <a:pPr eaLnBrk="1" hangingPunct="1"/>
              <a:t>2</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dirty="0" smtClean="0"/>
              <a:t>After you attend this lecture, you should know the following:</a:t>
            </a:r>
          </a:p>
          <a:p>
            <a:pPr algn="l" rtl="0"/>
            <a:endParaRPr lang="en-US" altLang="en-US" dirty="0" smtClean="0"/>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6768A0BF-B5AC-49B5-8194-062AC2B7517F}" type="slidenum">
              <a:rPr lang="ar-SA" altLang="en-US" smtClean="0"/>
              <a:pPr eaLnBrk="1" hangingPunct="1"/>
              <a:t>3</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If you remember, when we first talked about the characteristics of Windows 7, we said that this operating system is user friendly, meaning; it is easy to use by users. And using mouse in dealing with windows makes work easier.</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Of course you also remember that</a:t>
            </a:r>
            <a:r>
              <a:rPr lang="en-US" baseline="0" dirty="0" smtClean="0"/>
              <a:t> mouse is an input device, meaning that using mouse you can give commands to the computer system.</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In windows, Mouse is the main input device used for entering commands.</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In this lecture, we will discuss how mouse is used for this purpose.</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baseline="0" dirty="0" smtClean="0"/>
              <a:t>So, What is a Mouse?</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baseline="0" dirty="0" smtClean="0"/>
              <a:t>A mouse is a hand held input device that is rolled over a small flat surface, called a Mouse Pad. </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baseline="0" dirty="0" smtClean="0"/>
              <a:t>Of course you can move the mouse on any flat surface, a book or a table, but the Mouse pad is designed to maintain the smooth movement of a mouse.</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dirty="0" smtClean="0"/>
              <a:t>(This part will be described to the students on real mouse and mouse pad)</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dirty="0" smtClean="0"/>
          </a:p>
          <a:p>
            <a:pPr marL="171450" indent="-171450">
              <a:buFont typeface="Arial" pitchFamily="34" charset="0"/>
              <a:buChar char="•"/>
            </a:pPr>
            <a:endParaRPr lang="en-US" b="0" dirty="0"/>
          </a:p>
        </p:txBody>
      </p:sp>
      <p:sp>
        <p:nvSpPr>
          <p:cNvPr id="4" name="Slide Number Placeholder 3"/>
          <p:cNvSpPr>
            <a:spLocks noGrp="1"/>
          </p:cNvSpPr>
          <p:nvPr>
            <p:ph type="sldNum" sz="quarter" idx="10"/>
          </p:nvPr>
        </p:nvSpPr>
        <p:spPr/>
        <p:txBody>
          <a:bodyPr/>
          <a:lstStyle/>
          <a:p>
            <a:fld id="{14B59230-04E1-49C6-AE1D-1EF734636E6E}" type="slidenum">
              <a:rPr lang="en-US" smtClean="0"/>
              <a:t>4</a:t>
            </a:fld>
            <a:endParaRPr lang="en-US"/>
          </a:p>
        </p:txBody>
      </p:sp>
    </p:spTree>
    <p:extLst>
      <p:ext uri="{BB962C8B-B14F-4D97-AF65-F5344CB8AC3E}">
        <p14:creationId xmlns:p14="http://schemas.microsoft.com/office/powerpoint/2010/main" val="1772172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we</a:t>
            </a:r>
            <a:r>
              <a:rPr lang="en-US" baseline="0" dirty="0" smtClean="0"/>
              <a:t> use a mouse to input commands?</a:t>
            </a:r>
          </a:p>
          <a:p>
            <a:endParaRPr lang="en-US" baseline="0" dirty="0" smtClean="0"/>
          </a:p>
          <a:p>
            <a:r>
              <a:rPr lang="en-US" baseline="0" dirty="0" smtClean="0"/>
              <a:t>Note that there are 2 buttons on the mouse (left and right), some older ones have 3 buttons (left, middle and right).</a:t>
            </a:r>
          </a:p>
          <a:p>
            <a:endParaRPr lang="en-US" baseline="0" dirty="0" smtClean="0"/>
          </a:p>
          <a:p>
            <a:r>
              <a:rPr lang="en-US" baseline="0" dirty="0" smtClean="0"/>
              <a:t>When you press with your Index finger on any of these buttons, this is called clicking.</a:t>
            </a:r>
          </a:p>
          <a:p>
            <a:endParaRPr lang="en-US" baseline="0" dirty="0" smtClean="0"/>
          </a:p>
          <a:p>
            <a:r>
              <a:rPr lang="en-US" baseline="0" dirty="0" smtClean="0"/>
              <a:t>But, your click should be pointed to something on the screen. So clicking means, to position the mouse pointer on an object then quickly press and release the button (either left or right).</a:t>
            </a:r>
          </a:p>
          <a:p>
            <a:endParaRPr lang="en-US" baseline="0" dirty="0" smtClean="0"/>
          </a:p>
          <a:p>
            <a:r>
              <a:rPr lang="en-US" baseline="0" dirty="0" smtClean="0"/>
              <a:t>So, what is there a difference between a left-click and a right-click? Of course there is.</a:t>
            </a:r>
          </a:p>
          <a:p>
            <a:endParaRPr lang="en-US" baseline="0" dirty="0" smtClean="0"/>
          </a:p>
          <a:p>
            <a:r>
              <a:rPr lang="en-US" baseline="0" dirty="0" smtClean="0"/>
              <a:t>A left click, selects a certain object (a file or a folder) on the screen. You need to select files and folders to perform certain operations on them, as we will see later in this lecture when we talk about file management.</a:t>
            </a:r>
          </a:p>
          <a:p>
            <a:endParaRPr lang="en-US" baseline="0" dirty="0" smtClean="0"/>
          </a:p>
          <a:p>
            <a:r>
              <a:rPr lang="en-US" baseline="0" dirty="0" smtClean="0"/>
              <a:t>You can select only one object with a left-click. If you need to select more than an object, you can use the Ctrl or Shift key from the keyboard. Remember Keyboard is also an input device, so it shares the mouse with this task.</a:t>
            </a:r>
          </a:p>
          <a:p>
            <a:endParaRPr lang="en-US" baseline="0" dirty="0" smtClean="0"/>
          </a:p>
          <a:p>
            <a:r>
              <a:rPr lang="en-US" baseline="0" dirty="0" smtClean="0"/>
              <a:t>When you use the Ctrl key along with the left-click, that should select more than one icon in separated places.</a:t>
            </a:r>
          </a:p>
          <a:p>
            <a:r>
              <a:rPr lang="en-US" baseline="0" dirty="0" smtClean="0"/>
              <a:t>When you use the shift key along with the left-click, that should select several successive icons.</a:t>
            </a:r>
          </a:p>
          <a:p>
            <a:endParaRPr lang="en-US" baseline="0" dirty="0" smtClean="0"/>
          </a:p>
          <a:p>
            <a:r>
              <a:rPr lang="en-US" baseline="0" dirty="0" smtClean="0"/>
              <a:t>The Right-click, performs a totally different task. When you right-click on an icon a pop-up menu will appear with certain commands that you can choose from. These commands differ whether you are right-clicking a folder, a file or a program icon. Also, when you right-click on the desktop, or on the screen in general, another different pup-up menu with different commands will appear.</a:t>
            </a:r>
          </a:p>
          <a:p>
            <a:endParaRPr lang="en-US" baseline="0" dirty="0" smtClean="0"/>
          </a:p>
          <a:p>
            <a:r>
              <a:rPr lang="en-US" baseline="0" dirty="0" smtClean="0"/>
              <a:t>Another operation is Double-click:</a:t>
            </a:r>
          </a:p>
          <a:p>
            <a:r>
              <a:rPr lang="en-US" baseline="0" dirty="0" smtClean="0"/>
              <a:t>Double clicking means pressing and releasing the mouse button twice in a rapid succession. This operation is only done by the left button. It is used to open a folder, a file or start a program.</a:t>
            </a:r>
          </a:p>
          <a:p>
            <a:endParaRPr lang="en-US" baseline="0" dirty="0" smtClean="0"/>
          </a:p>
          <a:p>
            <a:r>
              <a:rPr lang="en-US" baseline="0" dirty="0" smtClean="0"/>
              <a:t>The last operation is Drag.</a:t>
            </a:r>
          </a:p>
          <a:p>
            <a:endParaRPr lang="en-US" baseline="0" dirty="0" smtClean="0"/>
          </a:p>
          <a:p>
            <a:r>
              <a:rPr lang="en-US" baseline="0" dirty="0" smtClean="0"/>
              <a:t>Dragging means, is to change the location of an object by holding it down (keep pressing on the mouse left button, while moving it to the desired location) then let go of the button.</a:t>
            </a:r>
          </a:p>
          <a:p>
            <a:endParaRPr lang="en-US" baseline="0" dirty="0" smtClean="0"/>
          </a:p>
          <a:p>
            <a:endParaRPr lang="en-US" baseline="0" dirty="0" smtClean="0"/>
          </a:p>
          <a:p>
            <a:r>
              <a:rPr lang="en-US" baseline="0" dirty="0" smtClean="0"/>
              <a:t>(This part will be described practically on the computer without passing the slide)</a:t>
            </a:r>
          </a:p>
          <a:p>
            <a:endParaRPr lang="en-US" baseline="0" dirty="0" smtClean="0"/>
          </a:p>
          <a:p>
            <a:endParaRPr lang="en-US" baseline="0"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14B59230-04E1-49C6-AE1D-1EF734636E6E}" type="slidenum">
              <a:rPr lang="en-US" smtClean="0"/>
              <a:t>5</a:t>
            </a:fld>
            <a:endParaRPr lang="en-US"/>
          </a:p>
        </p:txBody>
      </p:sp>
    </p:spTree>
    <p:extLst>
      <p:ext uri="{BB962C8B-B14F-4D97-AF65-F5344CB8AC3E}">
        <p14:creationId xmlns:p14="http://schemas.microsoft.com/office/powerpoint/2010/main" val="3662298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comparison between File Management in Real lift and File Management on Computers are done using this slide, then the drives, folders and files are displayed practically on the PC)</a:t>
            </a:r>
          </a:p>
          <a:p>
            <a:endParaRPr lang="en-US" baseline="0" dirty="0" smtClean="0"/>
          </a:p>
          <a:p>
            <a:r>
              <a:rPr lang="en-US" baseline="0" dirty="0" smtClean="0"/>
              <a:t>In the real life we have a lot of data and information that we need to gather and arrange in a manner that helps us to use them when needed. </a:t>
            </a:r>
          </a:p>
          <a:p>
            <a:r>
              <a:rPr lang="en-US" baseline="0" dirty="0" smtClean="0"/>
              <a:t>Papers hold our data… Papers are arranged in Folders, these folders usually have tags to give indication about their contents. Folders are arranged in Alphabetical order in Cabinet Drawers.</a:t>
            </a:r>
          </a:p>
          <a:p>
            <a:endParaRPr lang="en-US" baseline="0" dirty="0" smtClean="0"/>
          </a:p>
          <a:p>
            <a:r>
              <a:rPr lang="en-US" baseline="0" dirty="0" smtClean="0"/>
              <a:t>With the emerge of technology, our data has transformed from “hard” data printed on papers, into “soft” data stored in computers. Data are stored on “Files”, that are arranged in “Folders” with names that indicates the contents, and these Folders are saved in “Drives”.</a:t>
            </a:r>
          </a:p>
          <a:p>
            <a:endParaRPr lang="en-US" baseline="0" dirty="0" smtClean="0"/>
          </a:p>
          <a:p>
            <a:r>
              <a:rPr lang="en-US" baseline="0" dirty="0" smtClean="0"/>
              <a:t>Let’s take a closer look!</a:t>
            </a:r>
          </a:p>
          <a:p>
            <a:endParaRPr lang="en-US" baseline="0" dirty="0" smtClean="0"/>
          </a:p>
          <a:p>
            <a:r>
              <a:rPr lang="en-US" baseline="0" dirty="0" smtClean="0"/>
              <a:t>(The following is discussed with a real windows folders and files)</a:t>
            </a:r>
          </a:p>
          <a:p>
            <a:r>
              <a:rPr lang="en-US" baseline="0" dirty="0" smtClean="0"/>
              <a:t>We have discussed before that a computer system has a hard desk that is considered a storage device. The hard desk is usually partitioned into at lease two partitions named “Drives”. Usually one of these drives is dedicated for windows system files, to keep the system as efficient as possible. The other drive or drives are used to arrange the user’s data. Drives are given letters as (C:, D:, E:, …</a:t>
            </a:r>
            <a:r>
              <a:rPr lang="en-US" baseline="0" dirty="0" err="1" smtClean="0"/>
              <a:t>etc</a:t>
            </a:r>
            <a:r>
              <a:rPr lang="en-US" baseline="0" dirty="0" smtClean="0"/>
              <a:t>). Whenever you connect an external storage, such as a USB flash, an external hard desk, a digital camera, …</a:t>
            </a:r>
            <a:r>
              <a:rPr lang="en-US" baseline="0" dirty="0" err="1" smtClean="0"/>
              <a:t>etc</a:t>
            </a:r>
            <a:r>
              <a:rPr lang="en-US" baseline="0" dirty="0" smtClean="0"/>
              <a:t>, a new drive will be created for this new device. {Here, I will add a flash into the computer to display the new drive}</a:t>
            </a:r>
          </a:p>
          <a:p>
            <a:endParaRPr lang="en-US" baseline="0" dirty="0" smtClean="0"/>
          </a:p>
          <a:p>
            <a:r>
              <a:rPr lang="en-US" baseline="0" dirty="0" smtClean="0"/>
              <a:t>In each drive you can find Folders. Are places where you hold any number of files. </a:t>
            </a:r>
          </a:p>
          <a:p>
            <a:r>
              <a:rPr lang="en-US" baseline="0" dirty="0" smtClean="0"/>
              <a:t>To create a folder, … (show folder creation and renaming in practice).</a:t>
            </a:r>
          </a:p>
          <a:p>
            <a:r>
              <a:rPr lang="en-US" baseline="0" dirty="0" smtClean="0"/>
              <a:t>In each folder, you can create new files, or drag or copy files from other folders on your computer (Also, practice).</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4B59230-04E1-49C6-AE1D-1EF734636E6E}" type="slidenum">
              <a:rPr lang="en-US" smtClean="0"/>
              <a:t>6</a:t>
            </a:fld>
            <a:endParaRPr lang="en-US"/>
          </a:p>
        </p:txBody>
      </p:sp>
    </p:spTree>
    <p:extLst>
      <p:ext uri="{BB962C8B-B14F-4D97-AF65-F5344CB8AC3E}">
        <p14:creationId xmlns:p14="http://schemas.microsoft.com/office/powerpoint/2010/main" val="3145416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All Practical</a:t>
            </a:r>
          </a:p>
          <a:p>
            <a:endParaRPr lang="en-US" dirty="0"/>
          </a:p>
        </p:txBody>
      </p:sp>
      <p:sp>
        <p:nvSpPr>
          <p:cNvPr id="4" name="Slide Number Placeholder 3"/>
          <p:cNvSpPr>
            <a:spLocks noGrp="1"/>
          </p:cNvSpPr>
          <p:nvPr>
            <p:ph type="sldNum" sz="quarter" idx="10"/>
          </p:nvPr>
        </p:nvSpPr>
        <p:spPr/>
        <p:txBody>
          <a:bodyPr/>
          <a:lstStyle/>
          <a:p>
            <a:fld id="{14B59230-04E1-49C6-AE1D-1EF734636E6E}" type="slidenum">
              <a:rPr lang="en-US" smtClean="0"/>
              <a:t>7</a:t>
            </a:fld>
            <a:endParaRPr lang="en-US"/>
          </a:p>
        </p:txBody>
      </p:sp>
    </p:spTree>
    <p:extLst>
      <p:ext uri="{BB962C8B-B14F-4D97-AF65-F5344CB8AC3E}">
        <p14:creationId xmlns:p14="http://schemas.microsoft.com/office/powerpoint/2010/main" val="2736233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 manage your files using</a:t>
            </a:r>
            <a:r>
              <a:rPr lang="en-US" baseline="0" dirty="0" smtClean="0"/>
              <a:t> a program named Windows Explorer.</a:t>
            </a:r>
          </a:p>
          <a:p>
            <a:endParaRPr lang="en-US" baseline="0" dirty="0" smtClean="0"/>
          </a:p>
          <a:p>
            <a:r>
              <a:rPr lang="en-US" baseline="0" dirty="0" smtClean="0"/>
              <a:t>This program is provided by Windows, and allows you to manage your files and folders in a more comprehensive view.</a:t>
            </a:r>
          </a:p>
          <a:p>
            <a:endParaRPr lang="en-US" baseline="0" dirty="0" smtClean="0"/>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Start Windows Explorer (</a:t>
            </a:r>
            <a:r>
              <a:rPr lang="en-US" sz="1200" b="1" dirty="0" smtClean="0"/>
              <a:t>Start</a:t>
            </a:r>
            <a:r>
              <a:rPr lang="en-US" sz="1200" dirty="0" smtClean="0"/>
              <a:t> Menu </a:t>
            </a:r>
            <a:r>
              <a:rPr lang="en-US" sz="1200" dirty="0" smtClean="0">
                <a:sym typeface="Wingdings" panose="05000000000000000000" pitchFamily="2" charset="2"/>
              </a:rPr>
              <a:t> </a:t>
            </a:r>
            <a:r>
              <a:rPr lang="en-US" sz="1200" b="1" dirty="0" smtClean="0">
                <a:sym typeface="Wingdings" panose="05000000000000000000" pitchFamily="2" charset="2"/>
              </a:rPr>
              <a:t>All Programs</a:t>
            </a:r>
            <a:r>
              <a:rPr lang="en-US" sz="1200" dirty="0" smtClean="0">
                <a:sym typeface="Wingdings" panose="05000000000000000000" pitchFamily="2" charset="2"/>
              </a:rPr>
              <a:t>  </a:t>
            </a:r>
            <a:r>
              <a:rPr lang="en-US" sz="1200" b="1" dirty="0" smtClean="0">
                <a:sym typeface="Wingdings" panose="05000000000000000000" pitchFamily="2" charset="2"/>
              </a:rPr>
              <a:t>Accessories</a:t>
            </a:r>
            <a:r>
              <a:rPr lang="en-US" sz="1200" dirty="0" smtClean="0">
                <a:sym typeface="Wingdings" panose="05000000000000000000" pitchFamily="2" charset="2"/>
              </a:rPr>
              <a:t>  and then click </a:t>
            </a:r>
            <a:r>
              <a:rPr lang="en-US" sz="1200" b="1" dirty="0" smtClean="0">
                <a:sym typeface="Wingdings" panose="05000000000000000000" pitchFamily="2" charset="2"/>
              </a:rPr>
              <a:t>Windows Explorer</a:t>
            </a:r>
            <a:r>
              <a:rPr lang="en-US" sz="1200" dirty="0" smtClean="0">
                <a:sym typeface="Wingdings" panose="05000000000000000000" pitchFamily="2" charset="2"/>
              </a:rPr>
              <a:t>)</a:t>
            </a:r>
            <a:endParaRPr lang="en-US" sz="1200" dirty="0" smtClean="0"/>
          </a:p>
          <a:p>
            <a:endParaRPr lang="en-US" baseline="0" dirty="0" smtClean="0"/>
          </a:p>
          <a:p>
            <a:endParaRPr lang="en-US" baseline="0" dirty="0" smtClean="0"/>
          </a:p>
          <a:p>
            <a:endParaRPr lang="en-US" baseline="0" dirty="0" smtClean="0"/>
          </a:p>
          <a:p>
            <a:r>
              <a:rPr lang="en-US" baseline="0" dirty="0" smtClean="0"/>
              <a:t>{Here Windows explorer is started and viewed practically, and mentioning the hierarchy (tree) view used to display the contents, and how the tree is expanded and collapsed using mouse}.</a:t>
            </a:r>
          </a:p>
          <a:p>
            <a:endParaRPr lang="en-US" dirty="0"/>
          </a:p>
        </p:txBody>
      </p:sp>
      <p:sp>
        <p:nvSpPr>
          <p:cNvPr id="4" name="Slide Number Placeholder 3"/>
          <p:cNvSpPr>
            <a:spLocks noGrp="1"/>
          </p:cNvSpPr>
          <p:nvPr>
            <p:ph type="sldNum" sz="quarter" idx="10"/>
          </p:nvPr>
        </p:nvSpPr>
        <p:spPr/>
        <p:txBody>
          <a:bodyPr/>
          <a:lstStyle/>
          <a:p>
            <a:fld id="{14B59230-04E1-49C6-AE1D-1EF734636E6E}" type="slidenum">
              <a:rPr lang="en-US" smtClean="0"/>
              <a:t>8</a:t>
            </a:fld>
            <a:endParaRPr lang="en-US"/>
          </a:p>
        </p:txBody>
      </p:sp>
    </p:spTree>
    <p:extLst>
      <p:ext uri="{BB962C8B-B14F-4D97-AF65-F5344CB8AC3E}">
        <p14:creationId xmlns:p14="http://schemas.microsoft.com/office/powerpoint/2010/main" val="4162757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 manage your files using</a:t>
            </a:r>
            <a:r>
              <a:rPr lang="en-US" baseline="0" dirty="0" smtClean="0"/>
              <a:t> a program named Windows Explorer.</a:t>
            </a:r>
          </a:p>
          <a:p>
            <a:endParaRPr lang="en-US" baseline="0" dirty="0" smtClean="0"/>
          </a:p>
          <a:p>
            <a:r>
              <a:rPr lang="en-US" baseline="0" dirty="0" smtClean="0"/>
              <a:t>This program is provided by Windows, and allows you to manage your files and folders in a more comprehensive view.</a:t>
            </a:r>
          </a:p>
          <a:p>
            <a:endParaRPr lang="en-US" baseline="0" dirty="0" smtClean="0"/>
          </a:p>
          <a:p>
            <a:r>
              <a:rPr lang="en-US" baseline="0" dirty="0" smtClean="0"/>
              <a:t>{Here Windows explorer is started and viewed practically, and mentioning the hierarchy (tree) view used to display the contents, and how the tree is expanded and collapsed using mouse}.</a:t>
            </a:r>
          </a:p>
          <a:p>
            <a:endParaRPr lang="en-US" dirty="0"/>
          </a:p>
        </p:txBody>
      </p:sp>
      <p:sp>
        <p:nvSpPr>
          <p:cNvPr id="4" name="Slide Number Placeholder 3"/>
          <p:cNvSpPr>
            <a:spLocks noGrp="1"/>
          </p:cNvSpPr>
          <p:nvPr>
            <p:ph type="sldNum" sz="quarter" idx="10"/>
          </p:nvPr>
        </p:nvSpPr>
        <p:spPr/>
        <p:txBody>
          <a:bodyPr/>
          <a:lstStyle/>
          <a:p>
            <a:fld id="{14B59230-04E1-49C6-AE1D-1EF734636E6E}" type="slidenum">
              <a:rPr lang="en-US" smtClean="0"/>
              <a:t>9</a:t>
            </a:fld>
            <a:endParaRPr lang="en-US"/>
          </a:p>
        </p:txBody>
      </p:sp>
    </p:spTree>
    <p:extLst>
      <p:ext uri="{BB962C8B-B14F-4D97-AF65-F5344CB8AC3E}">
        <p14:creationId xmlns:p14="http://schemas.microsoft.com/office/powerpoint/2010/main" val="41627576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1D8BD707-D9CF-40AE-B4C6-C98DA3205C09}" type="datetimeFigureOut">
              <a:rPr lang="en-US" smtClean="0"/>
              <a:pPr/>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10/6/2016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10/6/2016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10/6/2016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1D8BD707-D9CF-40AE-B4C6-C98DA3205C09}" type="datetimeFigureOut">
              <a:rPr lang="en-US" smtClean="0"/>
              <a:pPr/>
              <a:t>10/6/2016</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gif"/><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gif"/><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gif"/></Relationships>
</file>

<file path=ppt/slides/_rels/slide6.xml.rels><?xml version="1.0" encoding="UTF-8" standalone="yes"?>
<Relationships xmlns="http://schemas.openxmlformats.org/package/2006/relationships"><Relationship Id="rId8" Type="http://schemas.openxmlformats.org/officeDocument/2006/relationships/image" Target="../media/image18.jpg"/><Relationship Id="rId3" Type="http://schemas.openxmlformats.org/officeDocument/2006/relationships/image" Target="../media/image13.jpeg"/><Relationship Id="rId7"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6.jpg"/><Relationship Id="rId5" Type="http://schemas.openxmlformats.org/officeDocument/2006/relationships/image" Target="../media/image15.jpg"/><Relationship Id="rId4" Type="http://schemas.openxmlformats.org/officeDocument/2006/relationships/image" Target="../media/image14.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9.bmp"/><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4"/>
          <p:cNvSpPr>
            <a:spLocks noGrp="1" noChangeArrowheads="1"/>
          </p:cNvSpPr>
          <p:nvPr>
            <p:ph type="subTitle" idx="1"/>
          </p:nvPr>
        </p:nvSpPr>
        <p:spPr>
          <a:xfrm>
            <a:off x="1219200" y="2133600"/>
            <a:ext cx="6400800" cy="693738"/>
          </a:xfrm>
        </p:spPr>
        <p:txBody>
          <a:bodyPr/>
          <a:lstStyle/>
          <a:p>
            <a:pPr eaLnBrk="1" fontAlgn="auto" hangingPunct="1">
              <a:buFont typeface="Arial" pitchFamily="34" charset="0"/>
              <a:buNone/>
              <a:defRPr/>
            </a:pPr>
            <a:r>
              <a:rPr lang="en-US" sz="3200" b="1" dirty="0"/>
              <a:t>0750099 Pre-Computer Skills </a:t>
            </a:r>
          </a:p>
        </p:txBody>
      </p:sp>
      <p:sp>
        <p:nvSpPr>
          <p:cNvPr id="2050" name="Rectangle 2"/>
          <p:cNvSpPr>
            <a:spLocks noGrp="1" noChangeArrowheads="1"/>
          </p:cNvSpPr>
          <p:nvPr>
            <p:ph type="ctrTitle"/>
          </p:nvPr>
        </p:nvSpPr>
        <p:spPr>
          <a:xfrm>
            <a:off x="685800" y="620713"/>
            <a:ext cx="7772400" cy="912812"/>
          </a:xfrm>
        </p:spPr>
        <p:txBody>
          <a:bodyPr>
            <a:normAutofit fontScale="90000"/>
          </a:bodyPr>
          <a:lstStyle/>
          <a:p>
            <a:pPr>
              <a:defRPr/>
            </a:pPr>
            <a:r>
              <a:rPr lang="en-US" sz="4400" b="1" dirty="0"/>
              <a:t>Working with windows 7, Part </a:t>
            </a:r>
            <a:r>
              <a:rPr lang="en-US" sz="4400" b="1" dirty="0" err="1"/>
              <a:t>i</a:t>
            </a:r>
            <a:endParaRPr lang="en-US" altLang="en-US" sz="4400" b="1" dirty="0" smtClean="0"/>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9952" y="4365104"/>
            <a:ext cx="864096" cy="105314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5620725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73113"/>
            <a:ext cx="7924800" cy="1143000"/>
          </a:xfrm>
        </p:spPr>
        <p:txBody>
          <a:bodyPr/>
          <a:lstStyle/>
          <a:p>
            <a:pPr algn="ctr" eaLnBrk="1" fontAlgn="auto" hangingPunct="1">
              <a:spcAft>
                <a:spcPts val="0"/>
              </a:spcAft>
              <a:defRPr/>
            </a:pPr>
            <a:r>
              <a:rPr lang="en-US" sz="4400" b="1" dirty="0" smtClean="0">
                <a:solidFill>
                  <a:srgbClr val="FFC000"/>
                </a:solidFill>
              </a:rPr>
              <a:t>The end</a:t>
            </a:r>
            <a:endParaRPr lang="en-US" sz="4400" b="1" dirty="0">
              <a:solidFill>
                <a:srgbClr val="FFC000"/>
              </a:solidFill>
            </a:endParaRPr>
          </a:p>
        </p:txBody>
      </p:sp>
      <p:sp>
        <p:nvSpPr>
          <p:cNvPr id="27651" name="Content Placeholder 2"/>
          <p:cNvSpPr>
            <a:spLocks noGrp="1"/>
          </p:cNvSpPr>
          <p:nvPr>
            <p:ph sz="quarter" idx="13"/>
          </p:nvPr>
        </p:nvSpPr>
        <p:spPr/>
        <p:txBody>
          <a:bodyPr/>
          <a:lstStyle/>
          <a:p>
            <a:pPr marL="0" indent="0" eaLnBrk="1" fontAlgn="auto" hangingPunct="1">
              <a:buFont typeface="Arial" charset="0"/>
              <a:buNone/>
              <a:defRPr/>
            </a:pPr>
            <a:endParaRPr lang="en-US" altLang="en-US" dirty="0" smtClean="0">
              <a:cs typeface="Arial" charset="0"/>
            </a:endParaRPr>
          </a:p>
          <a:p>
            <a:pPr marL="0" indent="0" eaLnBrk="1" fontAlgn="auto" hangingPunct="1">
              <a:buFont typeface="Arial" charset="0"/>
              <a:buNone/>
              <a:defRPr/>
            </a:pPr>
            <a:endParaRPr lang="en-US" altLang="en-US" dirty="0" smtClean="0">
              <a:cs typeface="Arial" charset="0"/>
            </a:endParaRPr>
          </a:p>
          <a:p>
            <a:pPr marL="0" indent="0" eaLnBrk="1" fontAlgn="auto" hangingPunct="1">
              <a:buFont typeface="Arial" charset="0"/>
              <a:buNone/>
              <a:defRPr/>
            </a:pPr>
            <a:endParaRPr lang="en-US" altLang="en-US" dirty="0" smtClean="0">
              <a:cs typeface="Arial" charset="0"/>
            </a:endParaRPr>
          </a:p>
          <a:p>
            <a:pPr marL="0" indent="0" eaLnBrk="1" fontAlgn="auto" hangingPunct="1">
              <a:buFont typeface="Arial" charset="0"/>
              <a:buNone/>
              <a:defRPr/>
            </a:pPr>
            <a:endParaRPr lang="en-US" altLang="en-US" dirty="0" smtClean="0">
              <a:cs typeface="Arial" charset="0"/>
            </a:endParaRPr>
          </a:p>
        </p:txBody>
      </p:sp>
      <p:pic>
        <p:nvPicPr>
          <p:cNvPr id="6"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4800" y="2636912"/>
            <a:ext cx="864096" cy="105314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0348798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Lecture outline</a:t>
            </a:r>
            <a:endParaRPr lang="en-US" sz="4400" b="1" dirty="0">
              <a:solidFill>
                <a:srgbClr val="FFC000"/>
              </a:solidFill>
            </a:endParaRPr>
          </a:p>
        </p:txBody>
      </p:sp>
      <p:sp>
        <p:nvSpPr>
          <p:cNvPr id="3" name="Content Placeholder 2"/>
          <p:cNvSpPr>
            <a:spLocks noGrp="1"/>
          </p:cNvSpPr>
          <p:nvPr>
            <p:ph sz="quarter" idx="13"/>
          </p:nvPr>
        </p:nvSpPr>
        <p:spPr/>
        <p:txBody>
          <a:bodyPr/>
          <a:lstStyle/>
          <a:p>
            <a:pPr>
              <a:defRPr/>
            </a:pPr>
            <a:r>
              <a:rPr lang="en-US" sz="3200" b="1" dirty="0" smtClean="0"/>
              <a:t>Using Mouse in Windows 7</a:t>
            </a:r>
          </a:p>
          <a:p>
            <a:pPr>
              <a:defRPr/>
            </a:pPr>
            <a:r>
              <a:rPr lang="en-US" sz="3200" b="1" dirty="0" smtClean="0"/>
              <a:t>File Management</a:t>
            </a:r>
          </a:p>
          <a:p>
            <a:pPr lvl="1">
              <a:defRPr/>
            </a:pPr>
            <a:r>
              <a:rPr lang="en-US" sz="3200" b="1" dirty="0" smtClean="0"/>
              <a:t>Operations on Files and Folders (View, Create, open, …etc.)</a:t>
            </a:r>
          </a:p>
          <a:p>
            <a:pPr>
              <a:defRPr/>
            </a:pPr>
            <a:r>
              <a:rPr lang="en-US" sz="3200" b="1" dirty="0" smtClean="0"/>
              <a:t>Windows Explorer</a:t>
            </a:r>
          </a:p>
          <a:p>
            <a:pPr>
              <a:defRPr/>
            </a:pPr>
            <a:endParaRPr lang="en-US" sz="3200" dirty="0"/>
          </a:p>
        </p:txBody>
      </p:sp>
    </p:spTree>
    <p:extLst>
      <p:ext uri="{BB962C8B-B14F-4D97-AF65-F5344CB8AC3E}">
        <p14:creationId xmlns:p14="http://schemas.microsoft.com/office/powerpoint/2010/main" val="35078653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Learning outcomes</a:t>
            </a:r>
            <a:endParaRPr lang="en-US" sz="4400" b="1" dirty="0">
              <a:solidFill>
                <a:srgbClr val="FFC000"/>
              </a:solidFill>
            </a:endParaRPr>
          </a:p>
        </p:txBody>
      </p:sp>
      <p:sp>
        <p:nvSpPr>
          <p:cNvPr id="3" name="Content Placeholder 2"/>
          <p:cNvSpPr>
            <a:spLocks noGrp="1"/>
          </p:cNvSpPr>
          <p:nvPr>
            <p:ph sz="quarter" idx="13"/>
          </p:nvPr>
        </p:nvSpPr>
        <p:spPr/>
        <p:txBody>
          <a:bodyPr/>
          <a:lstStyle/>
          <a:p>
            <a:pPr>
              <a:defRPr/>
            </a:pPr>
            <a:r>
              <a:rPr lang="en-US" sz="3200" b="1" dirty="0" smtClean="0"/>
              <a:t>Learn how to use a mouse in Windows 7</a:t>
            </a:r>
          </a:p>
          <a:p>
            <a:pPr>
              <a:defRPr/>
            </a:pPr>
            <a:r>
              <a:rPr lang="en-US" sz="3200" b="1" dirty="0" smtClean="0"/>
              <a:t>Learn how to manage your files and folders</a:t>
            </a:r>
          </a:p>
          <a:p>
            <a:pPr>
              <a:defRPr/>
            </a:pPr>
            <a:r>
              <a:rPr lang="en-US" sz="3200" b="1" dirty="0" smtClean="0"/>
              <a:t>Be able to apply several operations on files and folders.</a:t>
            </a:r>
          </a:p>
          <a:p>
            <a:pPr>
              <a:defRPr/>
            </a:pPr>
            <a:r>
              <a:rPr lang="en-US" sz="3200" b="1" dirty="0" smtClean="0"/>
              <a:t>Be able to open and work with Windows Explorer.</a:t>
            </a:r>
            <a:endParaRPr lang="en-US" sz="3200" b="1" dirty="0"/>
          </a:p>
        </p:txBody>
      </p:sp>
    </p:spTree>
    <p:extLst>
      <p:ext uri="{BB962C8B-B14F-4D97-AF65-F5344CB8AC3E}">
        <p14:creationId xmlns:p14="http://schemas.microsoft.com/office/powerpoint/2010/main" val="29185218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FFC000"/>
                </a:solidFill>
              </a:rPr>
              <a:t>Using Mouse</a:t>
            </a:r>
            <a:endParaRPr lang="en-US" sz="4400" b="1" dirty="0">
              <a:solidFill>
                <a:srgbClr val="FFC000"/>
              </a:solidFill>
            </a:endParaRPr>
          </a:p>
        </p:txBody>
      </p:sp>
      <p:sp>
        <p:nvSpPr>
          <p:cNvPr id="3" name="Content Placeholder 2"/>
          <p:cNvSpPr>
            <a:spLocks noGrp="1"/>
          </p:cNvSpPr>
          <p:nvPr>
            <p:ph sz="quarter" idx="13"/>
          </p:nvPr>
        </p:nvSpPr>
        <p:spPr/>
        <p:txBody>
          <a:bodyPr>
            <a:normAutofit/>
          </a:bodyPr>
          <a:lstStyle/>
          <a:p>
            <a:pPr marL="609600" indent="-609600">
              <a:lnSpc>
                <a:spcPct val="90000"/>
              </a:lnSpc>
              <a:buNone/>
            </a:pPr>
            <a:r>
              <a:rPr lang="en-US" altLang="en-US" sz="3200" b="1" dirty="0" smtClean="0"/>
              <a:t>What is a Mouse?</a:t>
            </a:r>
          </a:p>
          <a:p>
            <a:pPr marL="609600" indent="-609600">
              <a:lnSpc>
                <a:spcPct val="90000"/>
              </a:lnSpc>
              <a:buNone/>
            </a:pPr>
            <a:endParaRPr lang="en-US" altLang="en-US" dirty="0"/>
          </a:p>
          <a:p>
            <a:pPr>
              <a:lnSpc>
                <a:spcPct val="80000"/>
              </a:lnSpc>
            </a:pPr>
            <a:r>
              <a:rPr lang="en-US" altLang="en-US" sz="2500" b="1" dirty="0">
                <a:solidFill>
                  <a:srgbClr val="FFC000"/>
                </a:solidFill>
              </a:rPr>
              <a:t>A mouse: </a:t>
            </a:r>
            <a:r>
              <a:rPr lang="en-US" altLang="en-US" sz="2500" b="1" dirty="0"/>
              <a:t>is a hand held input device that </a:t>
            </a:r>
            <a:r>
              <a:rPr lang="en-US" altLang="en-US" sz="2500" b="1" dirty="0" smtClean="0"/>
              <a:t>is rolled over a </a:t>
            </a:r>
            <a:r>
              <a:rPr lang="en-US" altLang="en-US" sz="2500" b="1" dirty="0"/>
              <a:t>small flat </a:t>
            </a:r>
            <a:r>
              <a:rPr lang="en-US" altLang="en-US" sz="2500" b="1" dirty="0" smtClean="0"/>
              <a:t>surface, called a Mouse Pad.</a:t>
            </a:r>
            <a:endParaRPr lang="en-US" altLang="en-US" sz="2500" b="1" dirty="0"/>
          </a:p>
          <a:p>
            <a:pPr marL="609600" indent="-609600">
              <a:lnSpc>
                <a:spcPct val="90000"/>
              </a:lnSpc>
              <a:buNone/>
            </a:pPr>
            <a:endParaRPr lang="en-US" altLang="en-US" dirty="0">
              <a:solidFill>
                <a:srgbClr val="CC0000"/>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70803" y="2362200"/>
            <a:ext cx="2163197" cy="2038813"/>
          </a:xfrm>
          <a:prstGeom prst="rect">
            <a:avLst/>
          </a:prstGeom>
        </p:spPr>
      </p:pic>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54906" y="3581400"/>
            <a:ext cx="2178894" cy="217889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09800" y="3276600"/>
            <a:ext cx="4572000" cy="2532691"/>
          </a:xfrm>
          <a:prstGeom prst="rect">
            <a:avLst/>
          </a:prstGeom>
        </p:spPr>
      </p:pic>
    </p:spTree>
    <p:extLst>
      <p:ext uri="{BB962C8B-B14F-4D97-AF65-F5344CB8AC3E}">
        <p14:creationId xmlns:p14="http://schemas.microsoft.com/office/powerpoint/2010/main" val="397609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animEffect transition="in" filter="fade">
                                      <p:cBhvr>
                                        <p:cTn id="9" dur="500"/>
                                        <p:tgtEl>
                                          <p:spTgt spid="1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par>
                                <p:cTn id="24" presetID="42" presetClass="path" presetSubtype="0" accel="50000" decel="50000" fill="hold" nodeType="withEffect">
                                  <p:stCondLst>
                                    <p:cond delay="0"/>
                                  </p:stCondLst>
                                  <p:childTnLst>
                                    <p:animMotion origin="layout" path="M 4.16667E-6 4.44444E-6 L 0.29843 0.1625 " pathEditMode="relative" rAng="0" ptsTypes="AA">
                                      <p:cBhvr>
                                        <p:cTn id="25" dur="2000" fill="hold"/>
                                        <p:tgtEl>
                                          <p:spTgt spid="17"/>
                                        </p:tgtEl>
                                        <p:attrNameLst>
                                          <p:attrName>ppt_x</p:attrName>
                                          <p:attrName>ppt_y</p:attrName>
                                        </p:attrNameLst>
                                      </p:cBhvr>
                                      <p:rCtr x="14913" y="8125"/>
                                    </p:animMotion>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nodeType="clickEffect">
                                  <p:stCondLst>
                                    <p:cond delay="0"/>
                                  </p:stCondLst>
                                  <p:childTnLst>
                                    <p:set>
                                      <p:cBhvr>
                                        <p:cTn id="29" dur="1" fill="hold">
                                          <p:stCondLst>
                                            <p:cond delay="0"/>
                                          </p:stCondLst>
                                        </p:cTn>
                                        <p:tgtEl>
                                          <p:spTgt spid="18"/>
                                        </p:tgtEl>
                                        <p:attrNameLst>
                                          <p:attrName>style.visibility</p:attrName>
                                        </p:attrNameLst>
                                      </p:cBhvr>
                                      <p:to>
                                        <p:strVal val="visible"/>
                                      </p:to>
                                    </p:set>
                                    <p:anim calcmode="lin" valueType="num">
                                      <p:cBhvr>
                                        <p:cTn id="30" dur="500" fill="hold"/>
                                        <p:tgtEl>
                                          <p:spTgt spid="18"/>
                                        </p:tgtEl>
                                        <p:attrNameLst>
                                          <p:attrName>ppt_w</p:attrName>
                                        </p:attrNameLst>
                                      </p:cBhvr>
                                      <p:tavLst>
                                        <p:tav tm="0">
                                          <p:val>
                                            <p:fltVal val="0"/>
                                          </p:val>
                                        </p:tav>
                                        <p:tav tm="100000">
                                          <p:val>
                                            <p:strVal val="#ppt_w"/>
                                          </p:val>
                                        </p:tav>
                                      </p:tavLst>
                                    </p:anim>
                                    <p:anim calcmode="lin" valueType="num">
                                      <p:cBhvr>
                                        <p:cTn id="31" dur="500" fill="hold"/>
                                        <p:tgtEl>
                                          <p:spTgt spid="18"/>
                                        </p:tgtEl>
                                        <p:attrNameLst>
                                          <p:attrName>ppt_h</p:attrName>
                                        </p:attrNameLst>
                                      </p:cBhvr>
                                      <p:tavLst>
                                        <p:tav tm="0">
                                          <p:val>
                                            <p:fltVal val="0"/>
                                          </p:val>
                                        </p:tav>
                                        <p:tav tm="100000">
                                          <p:val>
                                            <p:strVal val="#ppt_h"/>
                                          </p:val>
                                        </p:tav>
                                      </p:tavLst>
                                    </p:anim>
                                    <p:animEffect transition="in" filter="fade">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nodeType="clickEffect">
                                  <p:stCondLst>
                                    <p:cond delay="0"/>
                                  </p:stCondLst>
                                  <p:childTnLst>
                                    <p:set>
                                      <p:cBhvr>
                                        <p:cTn id="36" dur="1" fill="hold">
                                          <p:stCondLst>
                                            <p:cond delay="0"/>
                                          </p:stCondLst>
                                        </p:cTn>
                                        <p:tgtEl>
                                          <p:spTgt spid="17"/>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18"/>
                                        </p:tgtEl>
                                        <p:attrNameLst>
                                          <p:attrName>style.visibility</p:attrName>
                                        </p:attrNameLst>
                                      </p:cBhvr>
                                      <p:to>
                                        <p:strVal val="hidden"/>
                                      </p:to>
                                    </p:set>
                                  </p:childTnLst>
                                </p:cTn>
                              </p:par>
                            </p:childTnLst>
                          </p:cTn>
                        </p:par>
                        <p:par>
                          <p:cTn id="39" fill="hold">
                            <p:stCondLst>
                              <p:cond delay="0"/>
                            </p:stCondLst>
                            <p:childTnLst>
                              <p:par>
                                <p:cTn id="40" presetID="53" presetClass="entr" presetSubtype="16" fill="hold" nodeType="afterEffect">
                                  <p:stCondLst>
                                    <p:cond delay="0"/>
                                  </p:stCondLst>
                                  <p:childTnLst>
                                    <p:set>
                                      <p:cBhvr>
                                        <p:cTn id="41" dur="1" fill="hold">
                                          <p:stCondLst>
                                            <p:cond delay="0"/>
                                          </p:stCondLst>
                                        </p:cTn>
                                        <p:tgtEl>
                                          <p:spTgt spid="4"/>
                                        </p:tgtEl>
                                        <p:attrNameLst>
                                          <p:attrName>style.visibility</p:attrName>
                                        </p:attrNameLst>
                                      </p:cBhvr>
                                      <p:to>
                                        <p:strVal val="visible"/>
                                      </p:to>
                                    </p:set>
                                    <p:anim calcmode="lin" valueType="num">
                                      <p:cBhvr>
                                        <p:cTn id="42" dur="500" fill="hold"/>
                                        <p:tgtEl>
                                          <p:spTgt spid="4"/>
                                        </p:tgtEl>
                                        <p:attrNameLst>
                                          <p:attrName>ppt_w</p:attrName>
                                        </p:attrNameLst>
                                      </p:cBhvr>
                                      <p:tavLst>
                                        <p:tav tm="0">
                                          <p:val>
                                            <p:fltVal val="0"/>
                                          </p:val>
                                        </p:tav>
                                        <p:tav tm="100000">
                                          <p:val>
                                            <p:strVal val="#ppt_w"/>
                                          </p:val>
                                        </p:tav>
                                      </p:tavLst>
                                    </p:anim>
                                    <p:anim calcmode="lin" valueType="num">
                                      <p:cBhvr>
                                        <p:cTn id="43" dur="500" fill="hold"/>
                                        <p:tgtEl>
                                          <p:spTgt spid="4"/>
                                        </p:tgtEl>
                                        <p:attrNameLst>
                                          <p:attrName>ppt_h</p:attrName>
                                        </p:attrNameLst>
                                      </p:cBhvr>
                                      <p:tavLst>
                                        <p:tav tm="0">
                                          <p:val>
                                            <p:fltVal val="0"/>
                                          </p:val>
                                        </p:tav>
                                        <p:tav tm="100000">
                                          <p:val>
                                            <p:strVal val="#ppt_h"/>
                                          </p:val>
                                        </p:tav>
                                      </p:tavLst>
                                    </p:anim>
                                    <p:animEffect transition="in" filter="fade">
                                      <p:cBhvr>
                                        <p:cTn id="4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FFC000"/>
                </a:solidFill>
              </a:rPr>
              <a:t>Using a Mouse</a:t>
            </a:r>
            <a:endParaRPr lang="en-US" sz="4400" b="1" dirty="0">
              <a:solidFill>
                <a:srgbClr val="FFC000"/>
              </a:solidFill>
            </a:endParaRPr>
          </a:p>
        </p:txBody>
      </p:sp>
      <p:sp>
        <p:nvSpPr>
          <p:cNvPr id="3" name="Content Placeholder 2"/>
          <p:cNvSpPr>
            <a:spLocks noGrp="1"/>
          </p:cNvSpPr>
          <p:nvPr>
            <p:ph sz="quarter" idx="13"/>
          </p:nvPr>
        </p:nvSpPr>
        <p:spPr/>
        <p:txBody>
          <a:bodyPr>
            <a:normAutofit/>
          </a:bodyPr>
          <a:lstStyle/>
          <a:p>
            <a:r>
              <a:rPr lang="en-US" sz="3200" b="1" dirty="0" smtClean="0"/>
              <a:t>Mouse Operations</a:t>
            </a:r>
          </a:p>
          <a:p>
            <a:endParaRPr lang="en-US" sz="2800" b="1" dirty="0"/>
          </a:p>
          <a:p>
            <a:pPr lvl="1"/>
            <a:r>
              <a:rPr lang="en-US" sz="2500" b="1" dirty="0" smtClean="0"/>
              <a:t>Click</a:t>
            </a:r>
          </a:p>
          <a:p>
            <a:pPr lvl="1"/>
            <a:endParaRPr lang="en-US" sz="2400" b="1" dirty="0"/>
          </a:p>
          <a:p>
            <a:pPr lvl="1"/>
            <a:r>
              <a:rPr lang="en-US" sz="2500" b="1" dirty="0" smtClean="0"/>
              <a:t>Double Click</a:t>
            </a:r>
          </a:p>
          <a:p>
            <a:pPr lvl="1"/>
            <a:endParaRPr lang="en-US" sz="2400" b="1" dirty="0"/>
          </a:p>
          <a:p>
            <a:pPr lvl="1"/>
            <a:r>
              <a:rPr lang="en-US" sz="2500" b="1" dirty="0" smtClean="0"/>
              <a:t>Drag</a:t>
            </a:r>
          </a:p>
          <a:p>
            <a:pPr marL="274320" lvl="1" indent="0">
              <a:buNone/>
            </a:pPr>
            <a:endParaRPr lang="en-US" sz="2400" b="1"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3400" y="2590800"/>
            <a:ext cx="3095625" cy="19812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0" y="1219200"/>
            <a:ext cx="2819400" cy="281940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34158" y="685800"/>
            <a:ext cx="1342883" cy="1380534"/>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91275" y="2057400"/>
            <a:ext cx="1342883" cy="1380534"/>
          </a:xfrm>
          <a:prstGeom prst="rect">
            <a:avLst/>
          </a:prstGeom>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972075" y="3276600"/>
            <a:ext cx="1330333" cy="1418185"/>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667000" y="4495800"/>
            <a:ext cx="1418185" cy="1405635"/>
          </a:xfrm>
          <a:prstGeom prst="rect">
            <a:avLst/>
          </a:prstGeom>
        </p:spPr>
      </p:pic>
      <p:sp>
        <p:nvSpPr>
          <p:cNvPr id="12" name="Left Arrow 11"/>
          <p:cNvSpPr/>
          <p:nvPr/>
        </p:nvSpPr>
        <p:spPr>
          <a:xfrm rot="18898375">
            <a:off x="5942352" y="1996269"/>
            <a:ext cx="734579" cy="5163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eft Arrow 12"/>
          <p:cNvSpPr/>
          <p:nvPr/>
        </p:nvSpPr>
        <p:spPr>
          <a:xfrm rot="18898375">
            <a:off x="4646952" y="3079729"/>
            <a:ext cx="734579" cy="5163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Left Arrow 13"/>
          <p:cNvSpPr/>
          <p:nvPr/>
        </p:nvSpPr>
        <p:spPr>
          <a:xfrm rot="18898375">
            <a:off x="3351552" y="4222729"/>
            <a:ext cx="734579" cy="5163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4999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5"/>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 calcmode="lin" valueType="num">
                                      <p:cBhvr>
                                        <p:cTn id="32" dur="500" fill="hold"/>
                                        <p:tgtEl>
                                          <p:spTgt spid="4"/>
                                        </p:tgtEl>
                                        <p:attrNameLst>
                                          <p:attrName>ppt_w</p:attrName>
                                        </p:attrNameLst>
                                      </p:cBhvr>
                                      <p:tavLst>
                                        <p:tav tm="0">
                                          <p:val>
                                            <p:fltVal val="0"/>
                                          </p:val>
                                        </p:tav>
                                        <p:tav tm="100000">
                                          <p:val>
                                            <p:strVal val="#ppt_w"/>
                                          </p:val>
                                        </p:tav>
                                      </p:tavLst>
                                    </p:anim>
                                    <p:anim calcmode="lin" valueType="num">
                                      <p:cBhvr>
                                        <p:cTn id="33" dur="500" fill="hold"/>
                                        <p:tgtEl>
                                          <p:spTgt spid="4"/>
                                        </p:tgtEl>
                                        <p:attrNameLst>
                                          <p:attrName>ppt_h</p:attrName>
                                        </p:attrNameLst>
                                      </p:cBhvr>
                                      <p:tavLst>
                                        <p:tav tm="0">
                                          <p:val>
                                            <p:fltVal val="0"/>
                                          </p:val>
                                        </p:tav>
                                        <p:tav tm="100000">
                                          <p:val>
                                            <p:strVal val="#ppt_h"/>
                                          </p:val>
                                        </p:tav>
                                      </p:tavLst>
                                    </p:anim>
                                    <p:animEffect transition="in" filter="fade">
                                      <p:cBhvr>
                                        <p:cTn id="34" dur="500"/>
                                        <p:tgtEl>
                                          <p:spTgt spid="4"/>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0"/>
                                          </p:stCondLst>
                                        </p:cTn>
                                        <p:tgtEl>
                                          <p:spTgt spid="4"/>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5" dur="500"/>
                                        <p:tgtEl>
                                          <p:spTgt spid="3">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nodeType="clickEffect">
                                  <p:stCondLst>
                                    <p:cond delay="0"/>
                                  </p:stCondLst>
                                  <p:childTnLst>
                                    <p:set>
                                      <p:cBhvr>
                                        <p:cTn id="49" dur="1" fill="hold">
                                          <p:stCondLst>
                                            <p:cond delay="0"/>
                                          </p:stCondLst>
                                        </p:cTn>
                                        <p:tgtEl>
                                          <p:spTgt spid="7"/>
                                        </p:tgtEl>
                                        <p:attrNameLst>
                                          <p:attrName>style.visibility</p:attrName>
                                        </p:attrNameLst>
                                      </p:cBhvr>
                                      <p:to>
                                        <p:strVal val="visible"/>
                                      </p:to>
                                    </p:set>
                                    <p:anim calcmode="lin" valueType="num">
                                      <p:cBhvr>
                                        <p:cTn id="50" dur="500" fill="hold"/>
                                        <p:tgtEl>
                                          <p:spTgt spid="7"/>
                                        </p:tgtEl>
                                        <p:attrNameLst>
                                          <p:attrName>ppt_w</p:attrName>
                                        </p:attrNameLst>
                                      </p:cBhvr>
                                      <p:tavLst>
                                        <p:tav tm="0">
                                          <p:val>
                                            <p:fltVal val="0"/>
                                          </p:val>
                                        </p:tav>
                                        <p:tav tm="100000">
                                          <p:val>
                                            <p:strVal val="#ppt_w"/>
                                          </p:val>
                                        </p:tav>
                                      </p:tavLst>
                                    </p:anim>
                                    <p:anim calcmode="lin" valueType="num">
                                      <p:cBhvr>
                                        <p:cTn id="51" dur="500" fill="hold"/>
                                        <p:tgtEl>
                                          <p:spTgt spid="7"/>
                                        </p:tgtEl>
                                        <p:attrNameLst>
                                          <p:attrName>ppt_h</p:attrName>
                                        </p:attrNameLst>
                                      </p:cBhvr>
                                      <p:tavLst>
                                        <p:tav tm="0">
                                          <p:val>
                                            <p:fltVal val="0"/>
                                          </p:val>
                                        </p:tav>
                                        <p:tav tm="100000">
                                          <p:val>
                                            <p:strVal val="#ppt_h"/>
                                          </p:val>
                                        </p:tav>
                                      </p:tavLst>
                                    </p:anim>
                                    <p:animEffect transition="in" filter="fade">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p:cTn id="57" dur="500" fill="hold"/>
                                        <p:tgtEl>
                                          <p:spTgt spid="12"/>
                                        </p:tgtEl>
                                        <p:attrNameLst>
                                          <p:attrName>ppt_w</p:attrName>
                                        </p:attrNameLst>
                                      </p:cBhvr>
                                      <p:tavLst>
                                        <p:tav tm="0">
                                          <p:val>
                                            <p:fltVal val="0"/>
                                          </p:val>
                                        </p:tav>
                                        <p:tav tm="100000">
                                          <p:val>
                                            <p:strVal val="#ppt_w"/>
                                          </p:val>
                                        </p:tav>
                                      </p:tavLst>
                                    </p:anim>
                                    <p:anim calcmode="lin" valueType="num">
                                      <p:cBhvr>
                                        <p:cTn id="58" dur="500" fill="hold"/>
                                        <p:tgtEl>
                                          <p:spTgt spid="12"/>
                                        </p:tgtEl>
                                        <p:attrNameLst>
                                          <p:attrName>ppt_h</p:attrName>
                                        </p:attrNameLst>
                                      </p:cBhvr>
                                      <p:tavLst>
                                        <p:tav tm="0">
                                          <p:val>
                                            <p:fltVal val="0"/>
                                          </p:val>
                                        </p:tav>
                                        <p:tav tm="100000">
                                          <p:val>
                                            <p:strVal val="#ppt_h"/>
                                          </p:val>
                                        </p:tav>
                                      </p:tavLst>
                                    </p:anim>
                                    <p:animEffect transition="in" filter="fade">
                                      <p:cBhvr>
                                        <p:cTn id="59" dur="500"/>
                                        <p:tgtEl>
                                          <p:spTgt spid="12"/>
                                        </p:tgtEl>
                                      </p:cBhvr>
                                    </p:animEffect>
                                  </p:childTnLst>
                                </p:cTn>
                              </p:par>
                            </p:childTnLst>
                          </p:cTn>
                        </p:par>
                      </p:childTnLst>
                    </p:cTn>
                  </p:par>
                  <p:par>
                    <p:cTn id="60" fill="hold">
                      <p:stCondLst>
                        <p:cond delay="indefinite"/>
                      </p:stCondLst>
                      <p:childTnLst>
                        <p:par>
                          <p:cTn id="61" fill="hold">
                            <p:stCondLst>
                              <p:cond delay="0"/>
                            </p:stCondLst>
                            <p:childTnLst>
                              <p:par>
                                <p:cTn id="62" presetID="53" presetClass="entr" presetSubtype="16" fill="hold" nodeType="clickEffect">
                                  <p:stCondLst>
                                    <p:cond delay="0"/>
                                  </p:stCondLst>
                                  <p:childTnLst>
                                    <p:set>
                                      <p:cBhvr>
                                        <p:cTn id="63" dur="1" fill="hold">
                                          <p:stCondLst>
                                            <p:cond delay="0"/>
                                          </p:stCondLst>
                                        </p:cTn>
                                        <p:tgtEl>
                                          <p:spTgt spid="8"/>
                                        </p:tgtEl>
                                        <p:attrNameLst>
                                          <p:attrName>style.visibility</p:attrName>
                                        </p:attrNameLst>
                                      </p:cBhvr>
                                      <p:to>
                                        <p:strVal val="visible"/>
                                      </p:to>
                                    </p:set>
                                    <p:anim calcmode="lin" valueType="num">
                                      <p:cBhvr>
                                        <p:cTn id="64" dur="500" fill="hold"/>
                                        <p:tgtEl>
                                          <p:spTgt spid="8"/>
                                        </p:tgtEl>
                                        <p:attrNameLst>
                                          <p:attrName>ppt_w</p:attrName>
                                        </p:attrNameLst>
                                      </p:cBhvr>
                                      <p:tavLst>
                                        <p:tav tm="0">
                                          <p:val>
                                            <p:fltVal val="0"/>
                                          </p:val>
                                        </p:tav>
                                        <p:tav tm="100000">
                                          <p:val>
                                            <p:strVal val="#ppt_w"/>
                                          </p:val>
                                        </p:tav>
                                      </p:tavLst>
                                    </p:anim>
                                    <p:anim calcmode="lin" valueType="num">
                                      <p:cBhvr>
                                        <p:cTn id="65" dur="500" fill="hold"/>
                                        <p:tgtEl>
                                          <p:spTgt spid="8"/>
                                        </p:tgtEl>
                                        <p:attrNameLst>
                                          <p:attrName>ppt_h</p:attrName>
                                        </p:attrNameLst>
                                      </p:cBhvr>
                                      <p:tavLst>
                                        <p:tav tm="0">
                                          <p:val>
                                            <p:fltVal val="0"/>
                                          </p:val>
                                        </p:tav>
                                        <p:tav tm="100000">
                                          <p:val>
                                            <p:strVal val="#ppt_h"/>
                                          </p:val>
                                        </p:tav>
                                      </p:tavLst>
                                    </p:anim>
                                    <p:animEffect transition="in" filter="fade">
                                      <p:cBhvr>
                                        <p:cTn id="66" dur="500"/>
                                        <p:tgtEl>
                                          <p:spTgt spid="8"/>
                                        </p:tgtEl>
                                      </p:cBhvr>
                                    </p:animEffect>
                                  </p:childTnLst>
                                </p:cTn>
                              </p:par>
                            </p:childTnLst>
                          </p:cTn>
                        </p:par>
                      </p:childTnLst>
                    </p:cTn>
                  </p:par>
                  <p:par>
                    <p:cTn id="67" fill="hold">
                      <p:stCondLst>
                        <p:cond delay="indefinite"/>
                      </p:stCondLst>
                      <p:childTnLst>
                        <p:par>
                          <p:cTn id="68" fill="hold">
                            <p:stCondLst>
                              <p:cond delay="0"/>
                            </p:stCondLst>
                            <p:childTnLst>
                              <p:par>
                                <p:cTn id="69" presetID="53" presetClass="entr" presetSubtype="16" fill="hold" grpId="0" nodeType="clickEffect">
                                  <p:stCondLst>
                                    <p:cond delay="0"/>
                                  </p:stCondLst>
                                  <p:childTnLst>
                                    <p:set>
                                      <p:cBhvr>
                                        <p:cTn id="70" dur="1" fill="hold">
                                          <p:stCondLst>
                                            <p:cond delay="0"/>
                                          </p:stCondLst>
                                        </p:cTn>
                                        <p:tgtEl>
                                          <p:spTgt spid="13"/>
                                        </p:tgtEl>
                                        <p:attrNameLst>
                                          <p:attrName>style.visibility</p:attrName>
                                        </p:attrNameLst>
                                      </p:cBhvr>
                                      <p:to>
                                        <p:strVal val="visible"/>
                                      </p:to>
                                    </p:set>
                                    <p:anim calcmode="lin" valueType="num">
                                      <p:cBhvr>
                                        <p:cTn id="71" dur="500" fill="hold"/>
                                        <p:tgtEl>
                                          <p:spTgt spid="13"/>
                                        </p:tgtEl>
                                        <p:attrNameLst>
                                          <p:attrName>ppt_w</p:attrName>
                                        </p:attrNameLst>
                                      </p:cBhvr>
                                      <p:tavLst>
                                        <p:tav tm="0">
                                          <p:val>
                                            <p:fltVal val="0"/>
                                          </p:val>
                                        </p:tav>
                                        <p:tav tm="100000">
                                          <p:val>
                                            <p:strVal val="#ppt_w"/>
                                          </p:val>
                                        </p:tav>
                                      </p:tavLst>
                                    </p:anim>
                                    <p:anim calcmode="lin" valueType="num">
                                      <p:cBhvr>
                                        <p:cTn id="72" dur="500" fill="hold"/>
                                        <p:tgtEl>
                                          <p:spTgt spid="13"/>
                                        </p:tgtEl>
                                        <p:attrNameLst>
                                          <p:attrName>ppt_h</p:attrName>
                                        </p:attrNameLst>
                                      </p:cBhvr>
                                      <p:tavLst>
                                        <p:tav tm="0">
                                          <p:val>
                                            <p:fltVal val="0"/>
                                          </p:val>
                                        </p:tav>
                                        <p:tav tm="100000">
                                          <p:val>
                                            <p:strVal val="#ppt_h"/>
                                          </p:val>
                                        </p:tav>
                                      </p:tavLst>
                                    </p:anim>
                                    <p:animEffect transition="in" filter="fade">
                                      <p:cBhvr>
                                        <p:cTn id="73" dur="500"/>
                                        <p:tgtEl>
                                          <p:spTgt spid="13"/>
                                        </p:tgtEl>
                                      </p:cBhvr>
                                    </p:animEffect>
                                  </p:childTnLst>
                                </p:cTn>
                              </p:par>
                            </p:childTnLst>
                          </p:cTn>
                        </p:par>
                      </p:childTnLst>
                    </p:cTn>
                  </p:par>
                  <p:par>
                    <p:cTn id="74" fill="hold">
                      <p:stCondLst>
                        <p:cond delay="indefinite"/>
                      </p:stCondLst>
                      <p:childTnLst>
                        <p:par>
                          <p:cTn id="75" fill="hold">
                            <p:stCondLst>
                              <p:cond delay="0"/>
                            </p:stCondLst>
                            <p:childTnLst>
                              <p:par>
                                <p:cTn id="76" presetID="53" presetClass="entr" presetSubtype="16" fill="hold" nodeType="clickEffect">
                                  <p:stCondLst>
                                    <p:cond delay="0"/>
                                  </p:stCondLst>
                                  <p:childTnLst>
                                    <p:set>
                                      <p:cBhvr>
                                        <p:cTn id="77" dur="1" fill="hold">
                                          <p:stCondLst>
                                            <p:cond delay="0"/>
                                          </p:stCondLst>
                                        </p:cTn>
                                        <p:tgtEl>
                                          <p:spTgt spid="9"/>
                                        </p:tgtEl>
                                        <p:attrNameLst>
                                          <p:attrName>style.visibility</p:attrName>
                                        </p:attrNameLst>
                                      </p:cBhvr>
                                      <p:to>
                                        <p:strVal val="visible"/>
                                      </p:to>
                                    </p:set>
                                    <p:anim calcmode="lin" valueType="num">
                                      <p:cBhvr>
                                        <p:cTn id="78" dur="500" fill="hold"/>
                                        <p:tgtEl>
                                          <p:spTgt spid="9"/>
                                        </p:tgtEl>
                                        <p:attrNameLst>
                                          <p:attrName>ppt_w</p:attrName>
                                        </p:attrNameLst>
                                      </p:cBhvr>
                                      <p:tavLst>
                                        <p:tav tm="0">
                                          <p:val>
                                            <p:fltVal val="0"/>
                                          </p:val>
                                        </p:tav>
                                        <p:tav tm="100000">
                                          <p:val>
                                            <p:strVal val="#ppt_w"/>
                                          </p:val>
                                        </p:tav>
                                      </p:tavLst>
                                    </p:anim>
                                    <p:anim calcmode="lin" valueType="num">
                                      <p:cBhvr>
                                        <p:cTn id="79" dur="500" fill="hold"/>
                                        <p:tgtEl>
                                          <p:spTgt spid="9"/>
                                        </p:tgtEl>
                                        <p:attrNameLst>
                                          <p:attrName>ppt_h</p:attrName>
                                        </p:attrNameLst>
                                      </p:cBhvr>
                                      <p:tavLst>
                                        <p:tav tm="0">
                                          <p:val>
                                            <p:fltVal val="0"/>
                                          </p:val>
                                        </p:tav>
                                        <p:tav tm="100000">
                                          <p:val>
                                            <p:strVal val="#ppt_h"/>
                                          </p:val>
                                        </p:tav>
                                      </p:tavLst>
                                    </p:anim>
                                    <p:animEffect transition="in" filter="fade">
                                      <p:cBhvr>
                                        <p:cTn id="80" dur="500"/>
                                        <p:tgtEl>
                                          <p:spTgt spid="9"/>
                                        </p:tgtEl>
                                      </p:cBhvr>
                                    </p:animEffect>
                                  </p:childTnLst>
                                </p:cTn>
                              </p:par>
                            </p:childTnLst>
                          </p:cTn>
                        </p:par>
                      </p:childTnLst>
                    </p:cTn>
                  </p:par>
                  <p:par>
                    <p:cTn id="81" fill="hold">
                      <p:stCondLst>
                        <p:cond delay="indefinite"/>
                      </p:stCondLst>
                      <p:childTnLst>
                        <p:par>
                          <p:cTn id="82" fill="hold">
                            <p:stCondLst>
                              <p:cond delay="0"/>
                            </p:stCondLst>
                            <p:childTnLst>
                              <p:par>
                                <p:cTn id="83" presetID="53" presetClass="entr" presetSubtype="16" fill="hold" grpId="0" nodeType="clickEffect">
                                  <p:stCondLst>
                                    <p:cond delay="0"/>
                                  </p:stCondLst>
                                  <p:childTnLst>
                                    <p:set>
                                      <p:cBhvr>
                                        <p:cTn id="84" dur="1" fill="hold">
                                          <p:stCondLst>
                                            <p:cond delay="0"/>
                                          </p:stCondLst>
                                        </p:cTn>
                                        <p:tgtEl>
                                          <p:spTgt spid="14"/>
                                        </p:tgtEl>
                                        <p:attrNameLst>
                                          <p:attrName>style.visibility</p:attrName>
                                        </p:attrNameLst>
                                      </p:cBhvr>
                                      <p:to>
                                        <p:strVal val="visible"/>
                                      </p:to>
                                    </p:set>
                                    <p:anim calcmode="lin" valueType="num">
                                      <p:cBhvr>
                                        <p:cTn id="85" dur="500" fill="hold"/>
                                        <p:tgtEl>
                                          <p:spTgt spid="14"/>
                                        </p:tgtEl>
                                        <p:attrNameLst>
                                          <p:attrName>ppt_w</p:attrName>
                                        </p:attrNameLst>
                                      </p:cBhvr>
                                      <p:tavLst>
                                        <p:tav tm="0">
                                          <p:val>
                                            <p:fltVal val="0"/>
                                          </p:val>
                                        </p:tav>
                                        <p:tav tm="100000">
                                          <p:val>
                                            <p:strVal val="#ppt_w"/>
                                          </p:val>
                                        </p:tav>
                                      </p:tavLst>
                                    </p:anim>
                                    <p:anim calcmode="lin" valueType="num">
                                      <p:cBhvr>
                                        <p:cTn id="86" dur="500" fill="hold"/>
                                        <p:tgtEl>
                                          <p:spTgt spid="14"/>
                                        </p:tgtEl>
                                        <p:attrNameLst>
                                          <p:attrName>ppt_h</p:attrName>
                                        </p:attrNameLst>
                                      </p:cBhvr>
                                      <p:tavLst>
                                        <p:tav tm="0">
                                          <p:val>
                                            <p:fltVal val="0"/>
                                          </p:val>
                                        </p:tav>
                                        <p:tav tm="100000">
                                          <p:val>
                                            <p:strVal val="#ppt_h"/>
                                          </p:val>
                                        </p:tav>
                                      </p:tavLst>
                                    </p:anim>
                                    <p:animEffect transition="in" filter="fade">
                                      <p:cBhvr>
                                        <p:cTn id="87" dur="500"/>
                                        <p:tgtEl>
                                          <p:spTgt spid="14"/>
                                        </p:tgtEl>
                                      </p:cBhvr>
                                    </p:animEffect>
                                  </p:childTnLst>
                                </p:cTn>
                              </p:par>
                            </p:childTnLst>
                          </p:cTn>
                        </p:par>
                      </p:childTnLst>
                    </p:cTn>
                  </p:par>
                  <p:par>
                    <p:cTn id="88" fill="hold">
                      <p:stCondLst>
                        <p:cond delay="indefinite"/>
                      </p:stCondLst>
                      <p:childTnLst>
                        <p:par>
                          <p:cTn id="89" fill="hold">
                            <p:stCondLst>
                              <p:cond delay="0"/>
                            </p:stCondLst>
                            <p:childTnLst>
                              <p:par>
                                <p:cTn id="90" presetID="53" presetClass="entr" presetSubtype="16" fill="hold" nodeType="clickEffect">
                                  <p:stCondLst>
                                    <p:cond delay="0"/>
                                  </p:stCondLst>
                                  <p:childTnLst>
                                    <p:set>
                                      <p:cBhvr>
                                        <p:cTn id="91" dur="1" fill="hold">
                                          <p:stCondLst>
                                            <p:cond delay="0"/>
                                          </p:stCondLst>
                                        </p:cTn>
                                        <p:tgtEl>
                                          <p:spTgt spid="10"/>
                                        </p:tgtEl>
                                        <p:attrNameLst>
                                          <p:attrName>style.visibility</p:attrName>
                                        </p:attrNameLst>
                                      </p:cBhvr>
                                      <p:to>
                                        <p:strVal val="visible"/>
                                      </p:to>
                                    </p:set>
                                    <p:anim calcmode="lin" valueType="num">
                                      <p:cBhvr>
                                        <p:cTn id="92" dur="500" fill="hold"/>
                                        <p:tgtEl>
                                          <p:spTgt spid="10"/>
                                        </p:tgtEl>
                                        <p:attrNameLst>
                                          <p:attrName>ppt_w</p:attrName>
                                        </p:attrNameLst>
                                      </p:cBhvr>
                                      <p:tavLst>
                                        <p:tav tm="0">
                                          <p:val>
                                            <p:fltVal val="0"/>
                                          </p:val>
                                        </p:tav>
                                        <p:tav tm="100000">
                                          <p:val>
                                            <p:strVal val="#ppt_w"/>
                                          </p:val>
                                        </p:tav>
                                      </p:tavLst>
                                    </p:anim>
                                    <p:anim calcmode="lin" valueType="num">
                                      <p:cBhvr>
                                        <p:cTn id="93" dur="500" fill="hold"/>
                                        <p:tgtEl>
                                          <p:spTgt spid="10"/>
                                        </p:tgtEl>
                                        <p:attrNameLst>
                                          <p:attrName>ppt_h</p:attrName>
                                        </p:attrNameLst>
                                      </p:cBhvr>
                                      <p:tavLst>
                                        <p:tav tm="0">
                                          <p:val>
                                            <p:fltVal val="0"/>
                                          </p:val>
                                        </p:tav>
                                        <p:tav tm="100000">
                                          <p:val>
                                            <p:strVal val="#ppt_h"/>
                                          </p:val>
                                        </p:tav>
                                      </p:tavLst>
                                    </p:anim>
                                    <p:animEffect transition="in" filter="fade">
                                      <p:cBhvr>
                                        <p:cTn id="9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FFC000"/>
                </a:solidFill>
              </a:rPr>
              <a:t>File Management</a:t>
            </a:r>
            <a:endParaRPr lang="en-US" sz="4400" b="1" dirty="0">
              <a:solidFill>
                <a:srgbClr val="FFC000"/>
              </a:solidFill>
            </a:endParaRPr>
          </a:p>
        </p:txBody>
      </p:sp>
      <p:pic>
        <p:nvPicPr>
          <p:cNvPr id="4" name="Content Placeholder 3"/>
          <p:cNvPicPr>
            <a:picLocks noGrp="1" noChangeAspect="1"/>
          </p:cNvPicPr>
          <p:nvPr>
            <p:ph sz="quarter" idx="13"/>
          </p:nvPr>
        </p:nvPicPr>
        <p:blipFill>
          <a:blip r:embed="rId3" cstate="print">
            <a:extLst>
              <a:ext uri="{28A0092B-C50C-407E-A947-70E740481C1C}">
                <a14:useLocalDpi xmlns:a14="http://schemas.microsoft.com/office/drawing/2010/main" val="0"/>
              </a:ext>
            </a:extLst>
          </a:blip>
          <a:stretch>
            <a:fillRect/>
          </a:stretch>
        </p:blipFill>
        <p:spPr>
          <a:xfrm>
            <a:off x="457200" y="1600200"/>
            <a:ext cx="2209800" cy="1491615"/>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3104338"/>
            <a:ext cx="1981200" cy="198120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0765" y="4942230"/>
            <a:ext cx="1983835" cy="1763370"/>
          </a:xfrm>
          <a:prstGeom prst="rect">
            <a:avLst/>
          </a:prstGeom>
        </p:spPr>
      </p:pic>
      <p:sp>
        <p:nvSpPr>
          <p:cNvPr id="8" name="TextBox 7"/>
          <p:cNvSpPr txBox="1"/>
          <p:nvPr/>
        </p:nvSpPr>
        <p:spPr>
          <a:xfrm>
            <a:off x="2667000" y="1905000"/>
            <a:ext cx="1447800" cy="584775"/>
          </a:xfrm>
          <a:prstGeom prst="rect">
            <a:avLst/>
          </a:prstGeom>
          <a:noFill/>
        </p:spPr>
        <p:txBody>
          <a:bodyPr wrap="square" rtlCol="0">
            <a:spAutoFit/>
          </a:bodyPr>
          <a:lstStyle/>
          <a:p>
            <a:r>
              <a:rPr lang="en-US" sz="3200" b="1" dirty="0" smtClean="0"/>
              <a:t>Cabinet</a:t>
            </a:r>
            <a:endParaRPr lang="en-US" sz="3200" b="1" dirty="0"/>
          </a:p>
        </p:txBody>
      </p:sp>
      <p:sp>
        <p:nvSpPr>
          <p:cNvPr id="9" name="TextBox 8"/>
          <p:cNvSpPr txBox="1"/>
          <p:nvPr/>
        </p:nvSpPr>
        <p:spPr>
          <a:xfrm>
            <a:off x="2743200" y="3810000"/>
            <a:ext cx="1447800" cy="584775"/>
          </a:xfrm>
          <a:prstGeom prst="rect">
            <a:avLst/>
          </a:prstGeom>
          <a:noFill/>
        </p:spPr>
        <p:txBody>
          <a:bodyPr wrap="square" rtlCol="0">
            <a:spAutoFit/>
          </a:bodyPr>
          <a:lstStyle/>
          <a:p>
            <a:r>
              <a:rPr lang="en-US" sz="3200" b="1" dirty="0" smtClean="0"/>
              <a:t>Folders</a:t>
            </a:r>
            <a:endParaRPr lang="en-US" sz="3200" b="1" dirty="0"/>
          </a:p>
        </p:txBody>
      </p:sp>
      <p:sp>
        <p:nvSpPr>
          <p:cNvPr id="10" name="Rectangle 9"/>
          <p:cNvSpPr/>
          <p:nvPr/>
        </p:nvSpPr>
        <p:spPr>
          <a:xfrm>
            <a:off x="2743200" y="5257800"/>
            <a:ext cx="1308371" cy="584775"/>
          </a:xfrm>
          <a:prstGeom prst="rect">
            <a:avLst/>
          </a:prstGeom>
        </p:spPr>
        <p:txBody>
          <a:bodyPr wrap="none">
            <a:spAutoFit/>
          </a:bodyPr>
          <a:lstStyle/>
          <a:p>
            <a:r>
              <a:rPr lang="en-US" sz="3200" b="1" dirty="0" smtClean="0"/>
              <a:t>Papers</a:t>
            </a:r>
            <a:endParaRPr lang="en-US" sz="3200" dirty="0"/>
          </a:p>
        </p:txBody>
      </p:sp>
      <p:sp>
        <p:nvSpPr>
          <p:cNvPr id="11" name="TextBox 10"/>
          <p:cNvSpPr txBox="1"/>
          <p:nvPr/>
        </p:nvSpPr>
        <p:spPr>
          <a:xfrm>
            <a:off x="7010400" y="1905000"/>
            <a:ext cx="1447800" cy="584775"/>
          </a:xfrm>
          <a:prstGeom prst="rect">
            <a:avLst/>
          </a:prstGeom>
          <a:noFill/>
        </p:spPr>
        <p:txBody>
          <a:bodyPr wrap="square" rtlCol="0">
            <a:spAutoFit/>
          </a:bodyPr>
          <a:lstStyle/>
          <a:p>
            <a:r>
              <a:rPr lang="en-US" sz="3200" b="1" dirty="0" smtClean="0"/>
              <a:t>Drive</a:t>
            </a:r>
            <a:endParaRPr lang="en-US" sz="3200" b="1" dirty="0"/>
          </a:p>
        </p:txBody>
      </p:sp>
      <p:sp>
        <p:nvSpPr>
          <p:cNvPr id="12" name="TextBox 11"/>
          <p:cNvSpPr txBox="1"/>
          <p:nvPr/>
        </p:nvSpPr>
        <p:spPr>
          <a:xfrm>
            <a:off x="7010400" y="3733800"/>
            <a:ext cx="1447800" cy="584775"/>
          </a:xfrm>
          <a:prstGeom prst="rect">
            <a:avLst/>
          </a:prstGeom>
          <a:noFill/>
        </p:spPr>
        <p:txBody>
          <a:bodyPr wrap="square" rtlCol="0">
            <a:spAutoFit/>
          </a:bodyPr>
          <a:lstStyle/>
          <a:p>
            <a:r>
              <a:rPr lang="en-US" sz="3200" b="1" dirty="0" smtClean="0"/>
              <a:t>Folders</a:t>
            </a:r>
            <a:endParaRPr lang="en-US" sz="3200" b="1" dirty="0"/>
          </a:p>
        </p:txBody>
      </p:sp>
      <p:sp>
        <p:nvSpPr>
          <p:cNvPr id="13" name="Rectangle 12"/>
          <p:cNvSpPr/>
          <p:nvPr/>
        </p:nvSpPr>
        <p:spPr>
          <a:xfrm>
            <a:off x="7010400" y="5257800"/>
            <a:ext cx="950901" cy="584775"/>
          </a:xfrm>
          <a:prstGeom prst="rect">
            <a:avLst/>
          </a:prstGeom>
        </p:spPr>
        <p:txBody>
          <a:bodyPr wrap="none">
            <a:spAutoFit/>
          </a:bodyPr>
          <a:lstStyle/>
          <a:p>
            <a:r>
              <a:rPr lang="en-US" sz="3200" b="1" dirty="0" smtClean="0"/>
              <a:t>Files</a:t>
            </a:r>
            <a:endParaRPr lang="en-US" sz="3200" dirty="0"/>
          </a:p>
        </p:txBody>
      </p:sp>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267201" y="1498579"/>
            <a:ext cx="2286000" cy="1800921"/>
          </a:xfrm>
          <a:prstGeom prst="rect">
            <a:avLst/>
          </a:prstGeom>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67199" y="3493051"/>
            <a:ext cx="2286001" cy="1612349"/>
          </a:xfrm>
          <a:prstGeom prst="rect">
            <a:avLst/>
          </a:prstGeom>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91000" y="5273841"/>
            <a:ext cx="2286001" cy="1203159"/>
          </a:xfrm>
          <a:prstGeom prst="rect">
            <a:avLst/>
          </a:prstGeom>
        </p:spPr>
      </p:pic>
    </p:spTree>
    <p:extLst>
      <p:ext uri="{BB962C8B-B14F-4D97-AF65-F5344CB8AC3E}">
        <p14:creationId xmlns:p14="http://schemas.microsoft.com/office/powerpoint/2010/main" val="1874673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ppt_w</p:attrName>
                                        </p:attrNameLst>
                                      </p:cBhvr>
                                      <p:tavLst>
                                        <p:tav tm="0">
                                          <p:val>
                                            <p:fltVal val="0"/>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animEffect transition="in" filter="fade">
                                      <p:cBhvr>
                                        <p:cTn id="21" dur="500"/>
                                        <p:tgtEl>
                                          <p:spTgt spid="5"/>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animEffect transition="in" filter="fade">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p:cTn id="36" dur="500" fill="hold"/>
                                        <p:tgtEl>
                                          <p:spTgt spid="8"/>
                                        </p:tgtEl>
                                        <p:attrNameLst>
                                          <p:attrName>ppt_w</p:attrName>
                                        </p:attrNameLst>
                                      </p:cBhvr>
                                      <p:tavLst>
                                        <p:tav tm="0">
                                          <p:val>
                                            <p:fltVal val="0"/>
                                          </p:val>
                                        </p:tav>
                                        <p:tav tm="100000">
                                          <p:val>
                                            <p:strVal val="#ppt_w"/>
                                          </p:val>
                                        </p:tav>
                                      </p:tavLst>
                                    </p:anim>
                                    <p:anim calcmode="lin" valueType="num">
                                      <p:cBhvr>
                                        <p:cTn id="37" dur="500" fill="hold"/>
                                        <p:tgtEl>
                                          <p:spTgt spid="8"/>
                                        </p:tgtEl>
                                        <p:attrNameLst>
                                          <p:attrName>ppt_h</p:attrName>
                                        </p:attrNameLst>
                                      </p:cBhvr>
                                      <p:tavLst>
                                        <p:tav tm="0">
                                          <p:val>
                                            <p:fltVal val="0"/>
                                          </p:val>
                                        </p:tav>
                                        <p:tav tm="100000">
                                          <p:val>
                                            <p:strVal val="#ppt_h"/>
                                          </p:val>
                                        </p:tav>
                                      </p:tavLst>
                                    </p:anim>
                                    <p:animEffect transition="in" filter="fade">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p:cTn id="43" dur="500" fill="hold"/>
                                        <p:tgtEl>
                                          <p:spTgt spid="16"/>
                                        </p:tgtEl>
                                        <p:attrNameLst>
                                          <p:attrName>ppt_w</p:attrName>
                                        </p:attrNameLst>
                                      </p:cBhvr>
                                      <p:tavLst>
                                        <p:tav tm="0">
                                          <p:val>
                                            <p:fltVal val="0"/>
                                          </p:val>
                                        </p:tav>
                                        <p:tav tm="100000">
                                          <p:val>
                                            <p:strVal val="#ppt_w"/>
                                          </p:val>
                                        </p:tav>
                                      </p:tavLst>
                                    </p:anim>
                                    <p:anim calcmode="lin" valueType="num">
                                      <p:cBhvr>
                                        <p:cTn id="44" dur="500" fill="hold"/>
                                        <p:tgtEl>
                                          <p:spTgt spid="16"/>
                                        </p:tgtEl>
                                        <p:attrNameLst>
                                          <p:attrName>ppt_h</p:attrName>
                                        </p:attrNameLst>
                                      </p:cBhvr>
                                      <p:tavLst>
                                        <p:tav tm="0">
                                          <p:val>
                                            <p:fltVal val="0"/>
                                          </p:val>
                                        </p:tav>
                                        <p:tav tm="100000">
                                          <p:val>
                                            <p:strVal val="#ppt_h"/>
                                          </p:val>
                                        </p:tav>
                                      </p:tavLst>
                                    </p:anim>
                                    <p:animEffect transition="in" filter="fade">
                                      <p:cBhvr>
                                        <p:cTn id="45" dur="500"/>
                                        <p:tgtEl>
                                          <p:spTgt spid="16"/>
                                        </p:tgtEl>
                                      </p:cBhvr>
                                    </p:animEffect>
                                  </p:childTnLst>
                                </p:cTn>
                              </p:par>
                              <p:par>
                                <p:cTn id="46" presetID="53" presetClass="entr" presetSubtype="16"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anim calcmode="lin" valueType="num">
                                      <p:cBhvr>
                                        <p:cTn id="48" dur="500" fill="hold"/>
                                        <p:tgtEl>
                                          <p:spTgt spid="13"/>
                                        </p:tgtEl>
                                        <p:attrNameLst>
                                          <p:attrName>ppt_w</p:attrName>
                                        </p:attrNameLst>
                                      </p:cBhvr>
                                      <p:tavLst>
                                        <p:tav tm="0">
                                          <p:val>
                                            <p:fltVal val="0"/>
                                          </p:val>
                                        </p:tav>
                                        <p:tav tm="100000">
                                          <p:val>
                                            <p:strVal val="#ppt_w"/>
                                          </p:val>
                                        </p:tav>
                                      </p:tavLst>
                                    </p:anim>
                                    <p:anim calcmode="lin" valueType="num">
                                      <p:cBhvr>
                                        <p:cTn id="49" dur="500" fill="hold"/>
                                        <p:tgtEl>
                                          <p:spTgt spid="13"/>
                                        </p:tgtEl>
                                        <p:attrNameLst>
                                          <p:attrName>ppt_h</p:attrName>
                                        </p:attrNameLst>
                                      </p:cBhvr>
                                      <p:tavLst>
                                        <p:tav tm="0">
                                          <p:val>
                                            <p:fltVal val="0"/>
                                          </p:val>
                                        </p:tav>
                                        <p:tav tm="100000">
                                          <p:val>
                                            <p:strVal val="#ppt_h"/>
                                          </p:val>
                                        </p:tav>
                                      </p:tavLst>
                                    </p:anim>
                                    <p:animEffect transition="in" filter="fade">
                                      <p:cBhvr>
                                        <p:cTn id="50" dur="500"/>
                                        <p:tgtEl>
                                          <p:spTgt spid="13"/>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p:cTn id="55" dur="500" fill="hold"/>
                                        <p:tgtEl>
                                          <p:spTgt spid="15"/>
                                        </p:tgtEl>
                                        <p:attrNameLst>
                                          <p:attrName>ppt_w</p:attrName>
                                        </p:attrNameLst>
                                      </p:cBhvr>
                                      <p:tavLst>
                                        <p:tav tm="0">
                                          <p:val>
                                            <p:fltVal val="0"/>
                                          </p:val>
                                        </p:tav>
                                        <p:tav tm="100000">
                                          <p:val>
                                            <p:strVal val="#ppt_w"/>
                                          </p:val>
                                        </p:tav>
                                      </p:tavLst>
                                    </p:anim>
                                    <p:anim calcmode="lin" valueType="num">
                                      <p:cBhvr>
                                        <p:cTn id="56" dur="500" fill="hold"/>
                                        <p:tgtEl>
                                          <p:spTgt spid="15"/>
                                        </p:tgtEl>
                                        <p:attrNameLst>
                                          <p:attrName>ppt_h</p:attrName>
                                        </p:attrNameLst>
                                      </p:cBhvr>
                                      <p:tavLst>
                                        <p:tav tm="0">
                                          <p:val>
                                            <p:fltVal val="0"/>
                                          </p:val>
                                        </p:tav>
                                        <p:tav tm="100000">
                                          <p:val>
                                            <p:strVal val="#ppt_h"/>
                                          </p:val>
                                        </p:tav>
                                      </p:tavLst>
                                    </p:anim>
                                    <p:animEffect transition="in" filter="fade">
                                      <p:cBhvr>
                                        <p:cTn id="57" dur="500"/>
                                        <p:tgtEl>
                                          <p:spTgt spid="15"/>
                                        </p:tgtEl>
                                      </p:cBhvr>
                                    </p:animEffect>
                                  </p:childTnLst>
                                </p:cTn>
                              </p:par>
                              <p:par>
                                <p:cTn id="58" presetID="53" presetClass="entr" presetSubtype="16" fill="hold" grpId="0" nodeType="withEffect">
                                  <p:stCondLst>
                                    <p:cond delay="0"/>
                                  </p:stCondLst>
                                  <p:childTnLst>
                                    <p:set>
                                      <p:cBhvr>
                                        <p:cTn id="59" dur="1" fill="hold">
                                          <p:stCondLst>
                                            <p:cond delay="0"/>
                                          </p:stCondLst>
                                        </p:cTn>
                                        <p:tgtEl>
                                          <p:spTgt spid="12"/>
                                        </p:tgtEl>
                                        <p:attrNameLst>
                                          <p:attrName>style.visibility</p:attrName>
                                        </p:attrNameLst>
                                      </p:cBhvr>
                                      <p:to>
                                        <p:strVal val="visible"/>
                                      </p:to>
                                    </p:set>
                                    <p:anim calcmode="lin" valueType="num">
                                      <p:cBhvr>
                                        <p:cTn id="60" dur="500" fill="hold"/>
                                        <p:tgtEl>
                                          <p:spTgt spid="12"/>
                                        </p:tgtEl>
                                        <p:attrNameLst>
                                          <p:attrName>ppt_w</p:attrName>
                                        </p:attrNameLst>
                                      </p:cBhvr>
                                      <p:tavLst>
                                        <p:tav tm="0">
                                          <p:val>
                                            <p:fltVal val="0"/>
                                          </p:val>
                                        </p:tav>
                                        <p:tav tm="100000">
                                          <p:val>
                                            <p:strVal val="#ppt_w"/>
                                          </p:val>
                                        </p:tav>
                                      </p:tavLst>
                                    </p:anim>
                                    <p:anim calcmode="lin" valueType="num">
                                      <p:cBhvr>
                                        <p:cTn id="61" dur="500" fill="hold"/>
                                        <p:tgtEl>
                                          <p:spTgt spid="12"/>
                                        </p:tgtEl>
                                        <p:attrNameLst>
                                          <p:attrName>ppt_h</p:attrName>
                                        </p:attrNameLst>
                                      </p:cBhvr>
                                      <p:tavLst>
                                        <p:tav tm="0">
                                          <p:val>
                                            <p:fltVal val="0"/>
                                          </p:val>
                                        </p:tav>
                                        <p:tav tm="100000">
                                          <p:val>
                                            <p:strVal val="#ppt_h"/>
                                          </p:val>
                                        </p:tav>
                                      </p:tavLst>
                                    </p:anim>
                                    <p:animEffect transition="in" filter="fade">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p:cTn id="67" dur="500" fill="hold"/>
                                        <p:tgtEl>
                                          <p:spTgt spid="14"/>
                                        </p:tgtEl>
                                        <p:attrNameLst>
                                          <p:attrName>ppt_w</p:attrName>
                                        </p:attrNameLst>
                                      </p:cBhvr>
                                      <p:tavLst>
                                        <p:tav tm="0">
                                          <p:val>
                                            <p:fltVal val="0"/>
                                          </p:val>
                                        </p:tav>
                                        <p:tav tm="100000">
                                          <p:val>
                                            <p:strVal val="#ppt_w"/>
                                          </p:val>
                                        </p:tav>
                                      </p:tavLst>
                                    </p:anim>
                                    <p:anim calcmode="lin" valueType="num">
                                      <p:cBhvr>
                                        <p:cTn id="68" dur="500" fill="hold"/>
                                        <p:tgtEl>
                                          <p:spTgt spid="14"/>
                                        </p:tgtEl>
                                        <p:attrNameLst>
                                          <p:attrName>ppt_h</p:attrName>
                                        </p:attrNameLst>
                                      </p:cBhvr>
                                      <p:tavLst>
                                        <p:tav tm="0">
                                          <p:val>
                                            <p:fltVal val="0"/>
                                          </p:val>
                                        </p:tav>
                                        <p:tav tm="100000">
                                          <p:val>
                                            <p:strVal val="#ppt_h"/>
                                          </p:val>
                                        </p:tav>
                                      </p:tavLst>
                                    </p:anim>
                                    <p:animEffect transition="in" filter="fade">
                                      <p:cBhvr>
                                        <p:cTn id="69" dur="500"/>
                                        <p:tgtEl>
                                          <p:spTgt spid="14"/>
                                        </p:tgtEl>
                                      </p:cBhvr>
                                    </p:animEffect>
                                  </p:childTnLst>
                                </p:cTn>
                              </p:par>
                              <p:par>
                                <p:cTn id="70" presetID="53" presetClass="entr" presetSubtype="16" fill="hold" grpId="0" nodeType="withEffect">
                                  <p:stCondLst>
                                    <p:cond delay="0"/>
                                  </p:stCondLst>
                                  <p:childTnLst>
                                    <p:set>
                                      <p:cBhvr>
                                        <p:cTn id="71" dur="1" fill="hold">
                                          <p:stCondLst>
                                            <p:cond delay="0"/>
                                          </p:stCondLst>
                                        </p:cTn>
                                        <p:tgtEl>
                                          <p:spTgt spid="11"/>
                                        </p:tgtEl>
                                        <p:attrNameLst>
                                          <p:attrName>style.visibility</p:attrName>
                                        </p:attrNameLst>
                                      </p:cBhvr>
                                      <p:to>
                                        <p:strVal val="visible"/>
                                      </p:to>
                                    </p:set>
                                    <p:anim calcmode="lin" valueType="num">
                                      <p:cBhvr>
                                        <p:cTn id="72" dur="500" fill="hold"/>
                                        <p:tgtEl>
                                          <p:spTgt spid="11"/>
                                        </p:tgtEl>
                                        <p:attrNameLst>
                                          <p:attrName>ppt_w</p:attrName>
                                        </p:attrNameLst>
                                      </p:cBhvr>
                                      <p:tavLst>
                                        <p:tav tm="0">
                                          <p:val>
                                            <p:fltVal val="0"/>
                                          </p:val>
                                        </p:tav>
                                        <p:tav tm="100000">
                                          <p:val>
                                            <p:strVal val="#ppt_w"/>
                                          </p:val>
                                        </p:tav>
                                      </p:tavLst>
                                    </p:anim>
                                    <p:anim calcmode="lin" valueType="num">
                                      <p:cBhvr>
                                        <p:cTn id="73" dur="500" fill="hold"/>
                                        <p:tgtEl>
                                          <p:spTgt spid="11"/>
                                        </p:tgtEl>
                                        <p:attrNameLst>
                                          <p:attrName>ppt_h</p:attrName>
                                        </p:attrNameLst>
                                      </p:cBhvr>
                                      <p:tavLst>
                                        <p:tav tm="0">
                                          <p:val>
                                            <p:fltVal val="0"/>
                                          </p:val>
                                        </p:tav>
                                        <p:tav tm="100000">
                                          <p:val>
                                            <p:strVal val="#ppt_h"/>
                                          </p:val>
                                        </p:tav>
                                      </p:tavLst>
                                    </p:anim>
                                    <p:animEffect transition="in" filter="fade">
                                      <p:cBhvr>
                                        <p:cTn id="7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7924800" cy="1143000"/>
          </a:xfrm>
        </p:spPr>
        <p:txBody>
          <a:bodyPr/>
          <a:lstStyle/>
          <a:p>
            <a:r>
              <a:rPr lang="en-US" sz="4400" b="1" dirty="0" smtClean="0">
                <a:solidFill>
                  <a:srgbClr val="FFC000"/>
                </a:solidFill>
              </a:rPr>
              <a:t>Operations on Files and Folders</a:t>
            </a:r>
            <a:endParaRPr lang="en-US" sz="4400" b="1" dirty="0">
              <a:solidFill>
                <a:srgbClr val="FFC000"/>
              </a:solidFill>
            </a:endParaRPr>
          </a:p>
        </p:txBody>
      </p:sp>
      <p:sp>
        <p:nvSpPr>
          <p:cNvPr id="3" name="Content Placeholder 2"/>
          <p:cNvSpPr>
            <a:spLocks noGrp="1"/>
          </p:cNvSpPr>
          <p:nvPr>
            <p:ph sz="quarter" idx="13"/>
          </p:nvPr>
        </p:nvSpPr>
        <p:spPr>
          <a:xfrm>
            <a:off x="609600" y="1981200"/>
            <a:ext cx="7924800" cy="4114800"/>
          </a:xfrm>
        </p:spPr>
        <p:txBody>
          <a:bodyPr>
            <a:normAutofit fontScale="92500" lnSpcReduction="10000"/>
          </a:bodyPr>
          <a:lstStyle/>
          <a:p>
            <a:r>
              <a:rPr lang="en-US" sz="3200" dirty="0" smtClean="0"/>
              <a:t>View Files (in a folder/window)</a:t>
            </a:r>
          </a:p>
          <a:p>
            <a:r>
              <a:rPr lang="en-US" sz="3200" dirty="0" smtClean="0"/>
              <a:t>Create (New folder, New file)</a:t>
            </a:r>
          </a:p>
          <a:p>
            <a:r>
              <a:rPr lang="en-US" sz="3200" dirty="0" smtClean="0"/>
              <a:t>Select (Icon, several icons)</a:t>
            </a:r>
          </a:p>
          <a:p>
            <a:r>
              <a:rPr lang="en-US" sz="3200" dirty="0" smtClean="0"/>
              <a:t>Copy, Cut and Paste (Ctrl + C, Ctrl + X, Ctrl + V)</a:t>
            </a:r>
          </a:p>
          <a:p>
            <a:r>
              <a:rPr lang="en-US" sz="3200" dirty="0" smtClean="0"/>
              <a:t>Move  (Drag and Drop)</a:t>
            </a:r>
          </a:p>
          <a:p>
            <a:r>
              <a:rPr lang="en-US" sz="3200" dirty="0" smtClean="0"/>
              <a:t>Rename (F2)</a:t>
            </a:r>
          </a:p>
          <a:p>
            <a:r>
              <a:rPr lang="en-US" sz="3200" dirty="0" smtClean="0"/>
              <a:t>Delete </a:t>
            </a:r>
            <a:r>
              <a:rPr lang="en-US" sz="3200" dirty="0" smtClean="0">
                <a:sym typeface="Wingdings" panose="05000000000000000000" pitchFamily="2" charset="2"/>
              </a:rPr>
              <a:t> Recycle Bin</a:t>
            </a:r>
          </a:p>
          <a:p>
            <a:endParaRPr lang="en-US" dirty="0" smtClean="0"/>
          </a:p>
          <a:p>
            <a:endParaRPr lang="en-US" dirty="0"/>
          </a:p>
        </p:txBody>
      </p:sp>
    </p:spTree>
    <p:extLst>
      <p:ext uri="{BB962C8B-B14F-4D97-AF65-F5344CB8AC3E}">
        <p14:creationId xmlns:p14="http://schemas.microsoft.com/office/powerpoint/2010/main" val="733149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FFC000"/>
                </a:solidFill>
              </a:rPr>
              <a:t>Windows Explorer</a:t>
            </a:r>
            <a:endParaRPr lang="en-US" sz="4400" b="1" dirty="0">
              <a:solidFill>
                <a:srgbClr val="FFC000"/>
              </a:solidFill>
            </a:endParaRPr>
          </a:p>
        </p:txBody>
      </p:sp>
      <p:sp>
        <p:nvSpPr>
          <p:cNvPr id="3" name="Content Placeholder 2"/>
          <p:cNvSpPr>
            <a:spLocks noGrp="1"/>
          </p:cNvSpPr>
          <p:nvPr>
            <p:ph sz="quarter" idx="13"/>
          </p:nvPr>
        </p:nvSpPr>
        <p:spPr/>
        <p:txBody>
          <a:bodyPr>
            <a:noAutofit/>
          </a:bodyPr>
          <a:lstStyle/>
          <a:p>
            <a:pPr marL="0" indent="0">
              <a:lnSpc>
                <a:spcPct val="80000"/>
              </a:lnSpc>
              <a:buNone/>
            </a:pPr>
            <a:endParaRPr lang="en-US" altLang="en-US" sz="4000" dirty="0" smtClean="0"/>
          </a:p>
          <a:p>
            <a:pPr marL="0" indent="0">
              <a:lnSpc>
                <a:spcPct val="80000"/>
              </a:lnSpc>
              <a:buNone/>
            </a:pPr>
            <a:r>
              <a:rPr lang="en-US" altLang="en-US" sz="4000" dirty="0" smtClean="0"/>
              <a:t>A </a:t>
            </a:r>
            <a:r>
              <a:rPr lang="en-US" altLang="en-US" sz="4000" dirty="0" smtClean="0"/>
              <a:t>program </a:t>
            </a:r>
            <a:r>
              <a:rPr lang="en-US" altLang="en-US" sz="4000" dirty="0"/>
              <a:t>that gives you more comprehensive view of computer </a:t>
            </a:r>
            <a:r>
              <a:rPr lang="en-US" altLang="en-US" sz="4000" dirty="0" smtClean="0"/>
              <a:t>contents, provided by Windows.</a:t>
            </a:r>
            <a:endParaRPr lang="en-US" altLang="en-US" sz="4000" dirty="0"/>
          </a:p>
          <a:p>
            <a:endParaRPr lang="en-US" sz="3000" dirty="0"/>
          </a:p>
          <a:p>
            <a:endParaRPr lang="en-US" sz="3000" dirty="0"/>
          </a:p>
        </p:txBody>
      </p:sp>
    </p:spTree>
    <p:extLst>
      <p:ext uri="{BB962C8B-B14F-4D97-AF65-F5344CB8AC3E}">
        <p14:creationId xmlns:p14="http://schemas.microsoft.com/office/powerpoint/2010/main" val="2003868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FFC000"/>
                </a:solidFill>
              </a:rPr>
              <a:t>Windows Explorer</a:t>
            </a:r>
            <a:endParaRPr lang="en-US" sz="4400" b="1" dirty="0">
              <a:solidFill>
                <a:srgbClr val="FFC000"/>
              </a:solidFill>
            </a:endParaRPr>
          </a:p>
        </p:txBody>
      </p:sp>
      <p:sp>
        <p:nvSpPr>
          <p:cNvPr id="3" name="Content Placeholder 2"/>
          <p:cNvSpPr>
            <a:spLocks noGrp="1"/>
          </p:cNvSpPr>
          <p:nvPr>
            <p:ph sz="quarter" idx="13"/>
          </p:nvPr>
        </p:nvSpPr>
        <p:spPr/>
        <p:txBody>
          <a:bodyPr>
            <a:noAutofit/>
          </a:bodyPr>
          <a:lstStyle/>
          <a:p>
            <a:pPr marL="0" indent="0">
              <a:buNone/>
            </a:pPr>
            <a:endParaRPr lang="en-US" sz="3000" dirty="0"/>
          </a:p>
          <a:p>
            <a:pPr>
              <a:lnSpc>
                <a:spcPct val="80000"/>
              </a:lnSpc>
            </a:pPr>
            <a:r>
              <a:rPr lang="en-US" altLang="en-US" sz="3000" dirty="0"/>
              <a:t>Click the </a:t>
            </a:r>
            <a:r>
              <a:rPr lang="en-US" altLang="en-US" sz="3000" dirty="0" smtClean="0"/>
              <a:t>white arrow next to a folder to </a:t>
            </a:r>
            <a:r>
              <a:rPr lang="en-US" altLang="en-US" sz="3000" dirty="0"/>
              <a:t>display </a:t>
            </a:r>
            <a:r>
              <a:rPr lang="en-US" altLang="en-US" sz="3000" dirty="0" smtClean="0"/>
              <a:t>its contents. (Expand).</a:t>
            </a:r>
          </a:p>
          <a:p>
            <a:pPr marL="0" indent="0">
              <a:lnSpc>
                <a:spcPct val="80000"/>
              </a:lnSpc>
              <a:buNone/>
            </a:pPr>
            <a:endParaRPr lang="en-US" altLang="en-US" sz="3000" dirty="0"/>
          </a:p>
          <a:p>
            <a:pPr>
              <a:lnSpc>
                <a:spcPct val="80000"/>
              </a:lnSpc>
            </a:pPr>
            <a:r>
              <a:rPr lang="en-US" altLang="en-US" sz="3000" dirty="0" smtClean="0"/>
              <a:t>Click </a:t>
            </a:r>
            <a:r>
              <a:rPr lang="en-US" altLang="en-US" sz="3000" dirty="0"/>
              <a:t>the </a:t>
            </a:r>
            <a:r>
              <a:rPr lang="en-US" altLang="en-US" sz="3000" dirty="0" smtClean="0"/>
              <a:t>black arrow next to an open folder </a:t>
            </a:r>
            <a:r>
              <a:rPr lang="en-US" altLang="en-US" sz="3000" dirty="0"/>
              <a:t>to close </a:t>
            </a:r>
            <a:r>
              <a:rPr lang="en-US" altLang="en-US" sz="3000" dirty="0" smtClean="0"/>
              <a:t>it. (Collapse).</a:t>
            </a:r>
            <a:endParaRPr lang="en-US" altLang="en-US" sz="3000" dirty="0"/>
          </a:p>
          <a:p>
            <a:pPr marL="0" indent="0">
              <a:buNone/>
            </a:pPr>
            <a:endParaRPr lang="en-US" sz="30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6400" y="2819400"/>
            <a:ext cx="2571822" cy="809647"/>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86400" y="4267199"/>
            <a:ext cx="2571822" cy="1726291"/>
          </a:xfrm>
          <a:prstGeom prst="rect">
            <a:avLst/>
          </a:prstGeom>
        </p:spPr>
      </p:pic>
    </p:spTree>
    <p:extLst>
      <p:ext uri="{BB962C8B-B14F-4D97-AF65-F5344CB8AC3E}">
        <p14:creationId xmlns:p14="http://schemas.microsoft.com/office/powerpoint/2010/main" val="2292631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899</TotalTime>
  <Words>1439</Words>
  <Application>Microsoft Office PowerPoint</Application>
  <PresentationFormat>On-screen Show (4:3)</PresentationFormat>
  <Paragraphs>141</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Horizon</vt:lpstr>
      <vt:lpstr>Working with windows 7, Part i</vt:lpstr>
      <vt:lpstr>Lecture outline</vt:lpstr>
      <vt:lpstr>Learning outcomes</vt:lpstr>
      <vt:lpstr>Using Mouse</vt:lpstr>
      <vt:lpstr>Using a Mouse</vt:lpstr>
      <vt:lpstr>File Management</vt:lpstr>
      <vt:lpstr>Operations on Files and Folders</vt:lpstr>
      <vt:lpstr>Windows Explorer</vt:lpstr>
      <vt:lpstr>Windows Explorer</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introduction</dc:title>
  <dc:creator>Eman</dc:creator>
  <cp:lastModifiedBy>Adobe_5</cp:lastModifiedBy>
  <cp:revision>89</cp:revision>
  <dcterms:created xsi:type="dcterms:W3CDTF">2006-08-16T00:00:00Z</dcterms:created>
  <dcterms:modified xsi:type="dcterms:W3CDTF">2016-10-06T08:58:21Z</dcterms:modified>
</cp:coreProperties>
</file>