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730" r:id="rId1"/>
  </p:sldMasterIdLst>
  <p:notesMasterIdLst>
    <p:notesMasterId r:id="rId19"/>
  </p:notesMasterIdLst>
  <p:handoutMasterIdLst>
    <p:handoutMasterId r:id="rId20"/>
  </p:handoutMasterIdLst>
  <p:sldIdLst>
    <p:sldId id="256" r:id="rId2"/>
    <p:sldId id="315" r:id="rId3"/>
    <p:sldId id="316"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14" r:id="rId18"/>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542" autoAdjust="0"/>
    <p:restoredTop sz="57194" autoAdjust="0"/>
  </p:normalViewPr>
  <p:slideViewPr>
    <p:cSldViewPr>
      <p:cViewPr varScale="1">
        <p:scale>
          <a:sx n="48" d="100"/>
          <a:sy n="48" d="100"/>
        </p:scale>
        <p:origin x="-154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5"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44036"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4037"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6D819218-8CFE-452B-9A7B-9A815ECC9254}" type="slidenum">
              <a:rPr lang="ar-SA" altLang="ar-JO"/>
              <a:pPr>
                <a:defRPr/>
              </a:pPr>
              <a:t>‹#›</a:t>
            </a:fld>
            <a:endParaRPr lang="en-US" altLang="ar-JO"/>
          </a:p>
        </p:txBody>
      </p:sp>
    </p:spTree>
    <p:extLst>
      <p:ext uri="{BB962C8B-B14F-4D97-AF65-F5344CB8AC3E}">
        <p14:creationId xmlns:p14="http://schemas.microsoft.com/office/powerpoint/2010/main" val="271036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charset="0"/>
                <a:cs typeface="Arial" charset="0"/>
              </a:defRPr>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813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charset="0"/>
                <a:cs typeface="Arial" charset="0"/>
              </a:defRPr>
            </a:lvl1pPr>
          </a:lstStyle>
          <a:p>
            <a:pPr>
              <a:defRPr/>
            </a:pPr>
            <a:endParaRPr lang="en-US"/>
          </a:p>
        </p:txBody>
      </p:sp>
      <p:sp>
        <p:nvSpPr>
          <p:cNvPr id="4813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vl1pPr>
          </a:lstStyle>
          <a:p>
            <a:pPr>
              <a:defRPr/>
            </a:pPr>
            <a:fld id="{C443B528-2D61-4DEE-BD8B-5AEE3282CBA9}" type="slidenum">
              <a:rPr lang="ar-SA" altLang="ar-JO"/>
              <a:pPr>
                <a:defRPr/>
              </a:pPr>
              <a:t>‹#›</a:t>
            </a:fld>
            <a:endParaRPr lang="en-US" altLang="ar-JO"/>
          </a:p>
        </p:txBody>
      </p:sp>
    </p:spTree>
    <p:extLst>
      <p:ext uri="{BB962C8B-B14F-4D97-AF65-F5344CB8AC3E}">
        <p14:creationId xmlns:p14="http://schemas.microsoft.com/office/powerpoint/2010/main" val="1146835853"/>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Hello and welcome back!</a:t>
            </a:r>
          </a:p>
          <a:p>
            <a:pPr algn="l" rtl="0"/>
            <a:endParaRPr lang="en-US" altLang="en-US" smtClean="0"/>
          </a:p>
          <a:p>
            <a:pPr algn="l" rtl="0"/>
            <a:r>
              <a:rPr lang="en-US" altLang="en-US" smtClean="0"/>
              <a:t>Today we will start chapter 3, which is The Internet.</a:t>
            </a:r>
          </a:p>
          <a:p>
            <a:pPr algn="l" rtl="0"/>
            <a:endParaRPr lang="en-US" altLang="en-US" smtClean="0"/>
          </a:p>
          <a:p>
            <a:pPr algn="l" rtl="0"/>
            <a:r>
              <a:rPr lang="en-US" altLang="en-US" smtClean="0"/>
              <a:t>In today’s lecture, we will start discussing some general concepts that you may need to know when starting using the Internet.</a:t>
            </a:r>
          </a:p>
          <a:p>
            <a:pPr algn="l" rtl="0"/>
            <a:endParaRPr lang="en-US" altLang="en-US"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ABCEE04C-1317-4066-838F-74413CBA366C}" type="slidenum">
              <a:rPr lang="ar-SA" altLang="en-US" smtClean="0"/>
              <a:pPr algn="l">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A Web site is a  computer storage area that contains one or more Web pages. When a web site is created, a storage area is reserved on special servers specially used for the Internet.</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A2C1F771-52D8-4D79-9494-AAF52555DD75}" type="slidenum">
              <a:rPr lang="ar-SA" altLang="ar-JO" smtClean="0"/>
              <a:pPr algn="l">
                <a:spcBef>
                  <a:spcPct val="0"/>
                </a:spcBef>
              </a:pPr>
              <a:t>10</a:t>
            </a:fld>
            <a:endParaRPr lang="en-US" altLang="ar-JO"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A home page is the first Web page you see when you launch a web browser. You can change the home page for your browser, using the browser settings. And whenever you want to go to the Home page, just click on the Home-shaped icon in the toolbar. This is the shape of home icon in Internet Explorer.</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9DCD8D91-AF17-48E8-8B31-463C8DB8E244}" type="slidenum">
              <a:rPr lang="ar-SA" altLang="ar-JO" smtClean="0"/>
              <a:pPr algn="l">
                <a:spcBef>
                  <a:spcPct val="0"/>
                </a:spcBef>
              </a:pPr>
              <a:t>11</a:t>
            </a:fld>
            <a:endParaRPr lang="en-US" altLang="ar-JO"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A URL, which stands for Uniform Resource Location, is A unique address given to every web page. This address should be unique to navigate you to the correct web page. Any URL contains standard parts, that we will discuss later in this lectures. For example, this is the URL of our university web site.</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0AD37420-49C5-4D94-8397-C20F367957DD}" type="slidenum">
              <a:rPr lang="ar-SA" altLang="ar-JO" smtClean="0"/>
              <a:pPr algn="l">
                <a:spcBef>
                  <a:spcPct val="0"/>
                </a:spcBef>
              </a:pPr>
              <a:t>12</a:t>
            </a:fld>
            <a:endParaRPr lang="en-US" altLang="ar-JO"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A Protocol is a set of instructions for transferring data between computers over the network. One of the most used protocol over the internet is http, which is used for most web addresses. http stands for Hyper text transfer protocol.</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706A32C7-9C44-4472-AF49-3D33C11F0219}" type="slidenum">
              <a:rPr lang="ar-SA" altLang="ar-JO" smtClean="0"/>
              <a:pPr algn="l">
                <a:spcBef>
                  <a:spcPct val="0"/>
                </a:spcBef>
              </a:pPr>
              <a:t>13</a:t>
            </a:fld>
            <a:endParaRPr lang="en-US" altLang="ar-JO"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A Site Map or Index Map is similar to a table of contents in a book, it tells you where you can find information by category. Meaning, it tells you the correct path to reach a certain web page, starting from the home page of a site, using hyperlinks.</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FA0ACA4C-C3FA-4A7C-A981-F64F04B5B0AD}" type="slidenum">
              <a:rPr lang="ar-SA" altLang="ar-JO" smtClean="0"/>
              <a:pPr algn="l">
                <a:spcBef>
                  <a:spcPct val="0"/>
                </a:spcBef>
              </a:pPr>
              <a:t>14</a:t>
            </a:fld>
            <a:endParaRPr lang="en-US" altLang="ar-JO"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ISP, Internet service provider, is a company that offers their customers access to the Internet. There are several types of Internet services, that we will discuss in coming lectures. In Jordan, the National Information Technology Center is the main Internet service provider for all governmental institutions.</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F6B48099-DCE3-4D41-858E-1F586B0544E2}" type="slidenum">
              <a:rPr lang="ar-SA" altLang="ar-JO" smtClean="0"/>
              <a:pPr algn="l">
                <a:spcBef>
                  <a:spcPct val="0"/>
                </a:spcBef>
              </a:pPr>
              <a:t>15</a:t>
            </a:fld>
            <a:endParaRPr lang="en-US" altLang="ar-JO"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HTML, stands for Hyper Text Markup Language, is a set of formatting commands that you place around a text or pictures to create a Web page. It is the main language used for designing web pages.</a:t>
            </a:r>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a:p>
            <a:pPr algn="l" rtl="0" eaLnBrk="1" hangingPunct="1"/>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F59BB6D3-8BBA-4EC6-80A1-3B3C6A5467EF}" type="slidenum">
              <a:rPr lang="ar-SA" altLang="ar-JO" smtClean="0"/>
              <a:pPr algn="l">
                <a:spcBef>
                  <a:spcPct val="0"/>
                </a:spcBef>
              </a:pPr>
              <a:t>16</a:t>
            </a:fld>
            <a:endParaRPr lang="en-US" altLang="ar-JO"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We are done with chapter 2. In this chapter, we have worked closely with Windows 7, and have learnt several important operations and tools that can be used in it.</a:t>
            </a:r>
          </a:p>
          <a:p>
            <a:pPr algn="l" rtl="0"/>
            <a:endParaRPr lang="en-US" altLang="en-US" smtClean="0"/>
          </a:p>
          <a:p>
            <a:pPr algn="l" rtl="0"/>
            <a:r>
              <a:rPr lang="en-US" altLang="en-US" smtClean="0"/>
              <a:t>That is all for today, thank you for watching and see you next lecture.</a:t>
            </a:r>
          </a:p>
          <a:p>
            <a:pPr algn="l" rtl="0"/>
            <a:r>
              <a:rPr lang="en-US" altLang="en-US" smtClean="0"/>
              <a:t> </a:t>
            </a:r>
          </a:p>
          <a:p>
            <a:pPr algn="l" rtl="0"/>
            <a:endParaRPr lang="en-US" altLang="en-US" smtClean="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A537C523-9DB4-4789-82D6-A6C56AC6CF3B}" type="slidenum">
              <a:rPr lang="en-US" altLang="en-US" smtClean="0"/>
              <a:pPr algn="l">
                <a:spcBef>
                  <a:spcPct val="0"/>
                </a:spcBef>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 this lecture, we will talk about … </a:t>
            </a:r>
          </a:p>
          <a:p>
            <a:pPr algn="l" rtl="0"/>
            <a:endParaRPr lang="en-US" altLang="en-US" smtClean="0"/>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BB4E3D3A-1459-4174-B786-752619CEE48A}" type="slidenum">
              <a:rPr lang="ar-SA" altLang="en-US" smtClean="0"/>
              <a:pPr algn="l">
                <a:spcBef>
                  <a:spcPct val="0"/>
                </a:spcBef>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At the end of the lecture, you will learn the following:</a:t>
            </a:r>
          </a:p>
          <a:p>
            <a:pPr algn="l" rtl="0"/>
            <a:endParaRPr lang="en-US" altLang="en-US"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B7603007-0F9B-4BD5-AE51-AA122F2D397F}" type="slidenum">
              <a:rPr lang="ar-SA" altLang="en-US" smtClean="0"/>
              <a:pPr algn="l">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The Internet:</a:t>
            </a:r>
          </a:p>
          <a:p>
            <a:pPr algn="l" rtl="0"/>
            <a:r>
              <a:rPr lang="en-US" altLang="ar-JO" smtClean="0"/>
              <a:t>Is a system of connected computers that allows your computer to exchange data, messages and files with any of the millions of other connected computers all over the world.</a:t>
            </a:r>
          </a:p>
          <a:p>
            <a:pPr algn="l" rtl="0"/>
            <a:endParaRPr lang="en-US" altLang="ar-JO" smtClean="0"/>
          </a:p>
          <a:p>
            <a:pPr algn="l" rtl="0"/>
            <a:r>
              <a:rPr lang="en-US" altLang="ar-JO" smtClean="0"/>
              <a:t>The Internet, is a type of a Client/Server Network, Where a sever resides in an organization, and includes all web pages to be viewed by clients. Sometimes, clients could be other servers that have their own clients. </a:t>
            </a:r>
          </a:p>
          <a:p>
            <a:pPr algn="l" rtl="0"/>
            <a:endParaRPr lang="en-US" altLang="ar-JO" smtClean="0"/>
          </a:p>
          <a:p>
            <a:pPr algn="l" rtl="0"/>
            <a:r>
              <a:rPr lang="en-US" altLang="ar-JO" smtClean="0"/>
              <a:t>Also, a client can view web pages from more than one server.</a:t>
            </a:r>
          </a:p>
          <a:p>
            <a:pPr algn="l" rtl="0"/>
            <a:endParaRPr lang="en-US" altLang="ar-JO" smtClean="0"/>
          </a:p>
          <a:p>
            <a:pPr algn="l" rtl="0"/>
            <a:endParaRPr lang="en-US" altLang="ar-JO" smtClean="0"/>
          </a:p>
          <a:p>
            <a:pPr algn="l" rtl="0"/>
            <a:endParaRPr lang="en-US" altLang="ar-JO" smtClean="0"/>
          </a:p>
          <a:p>
            <a:pPr algn="l" rtl="0"/>
            <a:endParaRPr lang="en-US" altLang="ar-JO"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D6A9CD29-661A-44AF-AF9D-B23B5E66F383}" type="slidenum">
              <a:rPr lang="ar-SA" altLang="ar-JO" smtClean="0"/>
              <a:pPr algn="l">
                <a:spcBef>
                  <a:spcPct val="0"/>
                </a:spcBef>
              </a:pPr>
              <a:t>4</a:t>
            </a:fld>
            <a:endParaRPr lang="en-US" altLang="ar-J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ar-JO" smtClean="0"/>
              <a:t>www, stands for: World Wide Web</a:t>
            </a:r>
          </a:p>
          <a:p>
            <a:pPr algn="l" rtl="0"/>
            <a:endParaRPr lang="en-US" altLang="ar-JO" smtClean="0"/>
          </a:p>
          <a:p>
            <a:pPr algn="l" rtl="0"/>
            <a:r>
              <a:rPr lang="en-US" altLang="ar-JO" smtClean="0"/>
              <a:t>Which is a collection of web pages and related resources which are linked together across the Internet, using what is called a Hyperlink, which we will discuss shortly. </a:t>
            </a:r>
          </a:p>
          <a:p>
            <a:pPr algn="l" rtl="0"/>
            <a:endParaRPr lang="en-US" altLang="ar-JO" smtClean="0"/>
          </a:p>
          <a:p>
            <a:pPr algn="l" rtl="0"/>
            <a:r>
              <a:rPr lang="en-US" altLang="ar-JO" smtClean="0"/>
              <a:t>Also, these three letters, www, are used at the beginning of any web address, as you can see.</a:t>
            </a:r>
          </a:p>
          <a:p>
            <a:pPr algn="l" rtl="0"/>
            <a:endParaRPr lang="en-US" altLang="ar-JO" smtClean="0"/>
          </a:p>
          <a:p>
            <a:pPr algn="l" rtl="0"/>
            <a:endParaRPr lang="en-US" altLang="ar-JO" smtClean="0"/>
          </a:p>
          <a:p>
            <a:pPr algn="l" rtl="0"/>
            <a:endParaRPr lang="en-US" altLang="ar-JO" smtClean="0"/>
          </a:p>
          <a:p>
            <a:pPr algn="l" rtl="0"/>
            <a:endParaRPr lang="ar-JO" altLang="ar-JO"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85AA6D4-258A-40EE-8192-BD00AC34A71B}" type="slidenum">
              <a:rPr lang="ar-SA" altLang="ar-JO" smtClean="0"/>
              <a:pPr algn="l">
                <a:spcBef>
                  <a:spcPct val="0"/>
                </a:spcBef>
              </a:pPr>
              <a:t>5</a:t>
            </a:fld>
            <a:endParaRPr lang="en-US" altLang="ar-J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Intranet: is a private network that is contained within an enterprise, and used to share company information among employees.</a:t>
            </a:r>
          </a:p>
          <a:p>
            <a:pPr algn="l" rtl="0"/>
            <a:endParaRPr lang="ar-JO" altLang="ar-JO"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EC21D794-2514-419D-8402-4C515B618802}" type="slidenum">
              <a:rPr lang="ar-SA" altLang="ar-JO" smtClean="0"/>
              <a:pPr algn="l">
                <a:spcBef>
                  <a:spcPct val="0"/>
                </a:spcBef>
              </a:pPr>
              <a:t>6</a:t>
            </a:fld>
            <a:endParaRPr lang="en-US" altLang="ar-J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Extranet: is a private network that uses Internet technology to share part of business information with suppliers, partners, customers or other businesses.</a:t>
            </a:r>
          </a:p>
          <a:p>
            <a:pPr algn="l" rtl="0"/>
            <a:endParaRPr lang="en-US" altLang="en-US" smtClean="0"/>
          </a:p>
          <a:p>
            <a:pPr algn="l" rtl="0"/>
            <a:endParaRPr lang="en-US" altLang="ar-JO" smtClean="0"/>
          </a:p>
          <a:p>
            <a:pPr algn="l" rtl="0"/>
            <a:endParaRPr lang="ar-JO" altLang="ar-JO"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42155F49-456A-41E3-84A1-EEED1662978A}" type="slidenum">
              <a:rPr lang="ar-SA" altLang="ar-JO" smtClean="0"/>
              <a:pPr algn="l">
                <a:spcBef>
                  <a:spcPct val="0"/>
                </a:spcBef>
              </a:pPr>
              <a:t>7</a:t>
            </a:fld>
            <a:endParaRPr lang="en-US" altLang="ar-J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a:r>
              <a:rPr lang="en-US" altLang="en-US" smtClean="0"/>
              <a:t>A Hyperlink: is a piece of text that can perform an action when the users clicks on it, it is used mainly to connect web pages together over the Internet.</a:t>
            </a:r>
          </a:p>
          <a:p>
            <a:pPr algn="l" rtl="0"/>
            <a:endParaRPr lang="en-US" altLang="en-US" smtClean="0"/>
          </a:p>
          <a:p>
            <a:pPr algn="l" rtl="0"/>
            <a:r>
              <a:rPr lang="en-US" altLang="en-US" smtClean="0"/>
              <a:t>Check here the difference between a text with a hyperlink, and text without a hyperlink. When you move the cursor over a hyper link it will be changed into a hand shape, while in the other case, it stays the same.</a:t>
            </a:r>
          </a:p>
          <a:p>
            <a:pPr algn="l" rtl="0"/>
            <a:endParaRPr lang="en-US" altLang="en-US" smtClean="0"/>
          </a:p>
          <a:p>
            <a:pPr algn="l" rtl="0"/>
            <a:endParaRPr lang="en-US" altLang="en-US" smtClean="0"/>
          </a:p>
          <a:p>
            <a:pPr algn="l" rtl="0"/>
            <a:endParaRPr lang="en-US" altLang="ar-JO" smtClean="0"/>
          </a:p>
          <a:p>
            <a:pPr algn="l" rtl="0"/>
            <a:endParaRPr lang="ar-JO" altLang="ar-JO"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51404F6D-F231-4F29-ACAA-E3428E78C07A}" type="slidenum">
              <a:rPr lang="ar-SA" altLang="ar-JO" smtClean="0"/>
              <a:pPr algn="l">
                <a:spcBef>
                  <a:spcPct val="0"/>
                </a:spcBef>
              </a:pPr>
              <a:t>8</a:t>
            </a:fld>
            <a:endParaRPr lang="en-US" altLang="ar-J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eaLnBrk="1" hangingPunct="1"/>
            <a:r>
              <a:rPr lang="en-US" altLang="en-US" smtClean="0"/>
              <a:t>Web Browsers: are computer programs that allow people to access information, view images, hear sounds and watch videos on the World Wide Web. Examples of some famous web browsers are: Google chrome, Internet Explorer, Firefox, Opera and Safari.</a:t>
            </a:r>
          </a:p>
          <a:p>
            <a:pPr algn="l" rtl="0" eaLnBrk="1" hangingPunct="1"/>
            <a:endParaRPr lang="en-US" altLang="ar-JO" smtClean="0"/>
          </a:p>
          <a:p>
            <a:pPr algn="l" rtl="0"/>
            <a:endParaRPr lang="ar-JO" altLang="ar-JO"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0AC6703-7B11-4D68-8ABA-4CE0DA674A7A}" type="slidenum">
              <a:rPr lang="ar-SA" altLang="ar-JO" smtClean="0"/>
              <a:pPr algn="l">
                <a:spcBef>
                  <a:spcPct val="0"/>
                </a:spcBef>
              </a:pPr>
              <a:t>9</a:t>
            </a:fld>
            <a:endParaRPr lang="en-US" altLang="ar-JO"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horizon.png"/>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0F4FEF-51DB-48D1-A902-F0C09F34CE81}" type="slidenum">
              <a:rPr lang="ar-SA" altLang="ar-JO"/>
              <a:pPr>
                <a:defRPr/>
              </a:pPr>
              <a:t>‹#›</a:t>
            </a:fld>
            <a:endParaRPr lang="en-US" altLang="ar-JO"/>
          </a:p>
        </p:txBody>
      </p:sp>
    </p:spTree>
    <p:extLst>
      <p:ext uri="{BB962C8B-B14F-4D97-AF65-F5344CB8AC3E}">
        <p14:creationId xmlns:p14="http://schemas.microsoft.com/office/powerpoint/2010/main" val="292118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4C376A-4154-41EC-AAE5-19785DEBE9DA}" type="slidenum">
              <a:rPr lang="ar-SA" altLang="ar-JO"/>
              <a:pPr>
                <a:defRPr/>
              </a:pPr>
              <a:t>‹#›</a:t>
            </a:fld>
            <a:endParaRPr lang="en-US" altLang="ar-JO"/>
          </a:p>
        </p:txBody>
      </p:sp>
    </p:spTree>
    <p:extLst>
      <p:ext uri="{BB962C8B-B14F-4D97-AF65-F5344CB8AC3E}">
        <p14:creationId xmlns:p14="http://schemas.microsoft.com/office/powerpoint/2010/main" val="142767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F87820-2FA2-4A0A-AE40-3515AE6D5273}" type="slidenum">
              <a:rPr lang="ar-SA" altLang="ar-JO"/>
              <a:pPr>
                <a:defRPr/>
              </a:pPr>
              <a:t>‹#›</a:t>
            </a:fld>
            <a:endParaRPr lang="en-US" altLang="ar-JO"/>
          </a:p>
        </p:txBody>
      </p:sp>
    </p:spTree>
    <p:extLst>
      <p:ext uri="{BB962C8B-B14F-4D97-AF65-F5344CB8AC3E}">
        <p14:creationId xmlns:p14="http://schemas.microsoft.com/office/powerpoint/2010/main" val="1668922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B0D61C97-1061-4544-832A-6114A43EF89D}" type="slidenum">
              <a:rPr lang="ar-SA" altLang="ar-JO"/>
              <a:pPr>
                <a:defRPr/>
              </a:pPr>
              <a:t>‹#›</a:t>
            </a:fld>
            <a:endParaRPr lang="en-US" altLang="ar-JO"/>
          </a:p>
        </p:txBody>
      </p:sp>
    </p:spTree>
    <p:extLst>
      <p:ext uri="{BB962C8B-B14F-4D97-AF65-F5344CB8AC3E}">
        <p14:creationId xmlns:p14="http://schemas.microsoft.com/office/powerpoint/2010/main" val="360624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06324-80E2-4C5F-B083-3E7DAC2D9235}" type="slidenum">
              <a:rPr lang="ar-SA" altLang="ar-JO"/>
              <a:pPr>
                <a:defRPr/>
              </a:pPr>
              <a:t>‹#›</a:t>
            </a:fld>
            <a:endParaRPr lang="en-US" altLang="ar-JO"/>
          </a:p>
        </p:txBody>
      </p:sp>
    </p:spTree>
    <p:extLst>
      <p:ext uri="{BB962C8B-B14F-4D97-AF65-F5344CB8AC3E}">
        <p14:creationId xmlns:p14="http://schemas.microsoft.com/office/powerpoint/2010/main" val="4113201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3"/>
          <p:cNvSpPr>
            <a:spLocks noGrp="1"/>
          </p:cNvSpPr>
          <p:nvPr>
            <p:ph type="dt" sz="half" idx="15"/>
          </p:nvPr>
        </p:nvSpPr>
        <p:spPr/>
        <p:txBody>
          <a:bodyPr/>
          <a:lstStyle>
            <a:lvl1pPr>
              <a:defRPr/>
            </a:lvl1pPr>
          </a:lstStyle>
          <a:p>
            <a:pPr>
              <a:defRPr/>
            </a:pPr>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206F36BD-F27C-468F-8EF6-21C85A8B8BE7}" type="slidenum">
              <a:rPr lang="ar-SA" altLang="ar-JO"/>
              <a:pPr>
                <a:defRPr/>
              </a:pPr>
              <a:t>‹#›</a:t>
            </a:fld>
            <a:endParaRPr lang="en-US" altLang="ar-JO"/>
          </a:p>
        </p:txBody>
      </p:sp>
    </p:spTree>
    <p:extLst>
      <p:ext uri="{BB962C8B-B14F-4D97-AF65-F5344CB8AC3E}">
        <p14:creationId xmlns:p14="http://schemas.microsoft.com/office/powerpoint/2010/main" val="341317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4B3B64FD-93E5-4467-B197-C4566234C6E3}" type="slidenum">
              <a:rPr lang="ar-SA" altLang="ar-JO"/>
              <a:pPr>
                <a:defRPr/>
              </a:pPr>
              <a:t>‹#›</a:t>
            </a:fld>
            <a:endParaRPr lang="en-US" altLang="ar-JO"/>
          </a:p>
        </p:txBody>
      </p:sp>
    </p:spTree>
    <p:extLst>
      <p:ext uri="{BB962C8B-B14F-4D97-AF65-F5344CB8AC3E}">
        <p14:creationId xmlns:p14="http://schemas.microsoft.com/office/powerpoint/2010/main" val="4129761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0B2E60-6648-4259-B674-A5484D0DC897}" type="slidenum">
              <a:rPr lang="ar-SA" altLang="ar-JO"/>
              <a:pPr>
                <a:defRPr/>
              </a:pPr>
              <a:t>‹#›</a:t>
            </a:fld>
            <a:endParaRPr lang="en-US" altLang="ar-JO"/>
          </a:p>
        </p:txBody>
      </p:sp>
    </p:spTree>
    <p:extLst>
      <p:ext uri="{BB962C8B-B14F-4D97-AF65-F5344CB8AC3E}">
        <p14:creationId xmlns:p14="http://schemas.microsoft.com/office/powerpoint/2010/main" val="2118557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8F9D9D-9BF8-4EF2-B7F1-D789F235FC93}" type="slidenum">
              <a:rPr lang="ar-SA" altLang="ar-JO"/>
              <a:pPr>
                <a:defRPr/>
              </a:pPr>
              <a:t>‹#›</a:t>
            </a:fld>
            <a:endParaRPr lang="en-US" altLang="ar-JO"/>
          </a:p>
        </p:txBody>
      </p:sp>
    </p:spTree>
    <p:extLst>
      <p:ext uri="{BB962C8B-B14F-4D97-AF65-F5344CB8AC3E}">
        <p14:creationId xmlns:p14="http://schemas.microsoft.com/office/powerpoint/2010/main" val="22623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CA7E80E1-689F-4638-81A2-37B86A018F08}" type="slidenum">
              <a:rPr lang="ar-SA" altLang="ar-JO"/>
              <a:pPr>
                <a:defRPr/>
              </a:pPr>
              <a:t>‹#›</a:t>
            </a:fld>
            <a:endParaRPr lang="en-US" altLang="ar-JO"/>
          </a:p>
        </p:txBody>
      </p:sp>
    </p:spTree>
    <p:extLst>
      <p:ext uri="{BB962C8B-B14F-4D97-AF65-F5344CB8AC3E}">
        <p14:creationId xmlns:p14="http://schemas.microsoft.com/office/powerpoint/2010/main" val="28178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horizo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537611B-1D4D-4B1C-BBE9-E724C70CE029}" type="slidenum">
              <a:rPr lang="ar-SA" altLang="ar-JO"/>
              <a:pPr>
                <a:defRPr/>
              </a:pPr>
              <a:t>‹#›</a:t>
            </a:fld>
            <a:endParaRPr lang="en-US" altLang="ar-JO"/>
          </a:p>
        </p:txBody>
      </p:sp>
    </p:spTree>
    <p:extLst>
      <p:ext uri="{BB962C8B-B14F-4D97-AF65-F5344CB8AC3E}">
        <p14:creationId xmlns:p14="http://schemas.microsoft.com/office/powerpoint/2010/main" val="999589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1026" name="Picture 6" descr="horizo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rtl="1" eaLnBrk="1" hangingPunct="1">
              <a:defRPr sz="1000" strike="noStrike" spc="60" baseline="0">
                <a:solidFill>
                  <a:schemeClr val="tx1"/>
                </a:solidFill>
                <a:latin typeface="Arial" charset="0"/>
                <a:cs typeface="Arial" charset="0"/>
              </a:defRPr>
            </a:lvl1pPr>
          </a:lstStyle>
          <a:p>
            <a:pPr>
              <a:defRPr/>
            </a:pP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rtl="1" eaLnBrk="1" hangingPunct="1">
              <a:defRPr sz="1000" cap="all" spc="60" baseline="0">
                <a:solidFill>
                  <a:schemeClr val="tx1"/>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100"/>
            </a:lvl1pPr>
          </a:lstStyle>
          <a:p>
            <a:pPr>
              <a:defRPr/>
            </a:pPr>
            <a:fld id="{388F3350-6072-46C0-B882-7159B2ADC886}" type="slidenum">
              <a:rPr lang="ar-SA" altLang="ar-JO"/>
              <a:pPr>
                <a:defRPr/>
              </a:pPr>
              <a:t>‹#›</a:t>
            </a:fld>
            <a:endParaRPr lang="en-US" altLang="ar-JO"/>
          </a:p>
        </p:txBody>
      </p:sp>
    </p:spTree>
  </p:cSld>
  <p:clrMap bg1="dk1" tx1="lt1" bg2="dk2" tx2="lt2" accent1="accent1" accent2="accent2" accent3="accent3" accent4="accent4" accent5="accent5" accent6="accent6" hlink="hlink" folHlink="folHlink"/>
  <p:sldLayoutIdLst>
    <p:sldLayoutId id="2147484285" r:id="rId1"/>
    <p:sldLayoutId id="2147484276" r:id="rId2"/>
    <p:sldLayoutId id="2147484277" r:id="rId3"/>
    <p:sldLayoutId id="2147484278" r:id="rId4"/>
    <p:sldLayoutId id="2147484279" r:id="rId5"/>
    <p:sldLayoutId id="2147484280" r:id="rId6"/>
    <p:sldLayoutId id="2147484281" r:id="rId7"/>
    <p:sldLayoutId id="2147484282" r:id="rId8"/>
    <p:sldLayoutId id="2147484286" r:id="rId9"/>
    <p:sldLayoutId id="2147484283" r:id="rId10"/>
    <p:sldLayoutId id="2147484284" r:id="rId11"/>
  </p:sldLayoutIdLst>
  <p:hf sldNum="0" hdr="0" ftr="0" dt="0"/>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cs typeface="Arial" charset="0"/>
        </a:defRPr>
      </a:lvl2pPr>
      <a:lvl3pPr algn="l" rtl="0" eaLnBrk="0" fontAlgn="base" hangingPunct="0">
        <a:spcBef>
          <a:spcPct val="0"/>
        </a:spcBef>
        <a:spcAft>
          <a:spcPct val="0"/>
        </a:spcAft>
        <a:defRPr sz="3000">
          <a:solidFill>
            <a:schemeClr val="tx1"/>
          </a:solidFill>
          <a:latin typeface="Arial Narrow" pitchFamily="34" charset="0"/>
          <a:cs typeface="Arial" charset="0"/>
        </a:defRPr>
      </a:lvl3pPr>
      <a:lvl4pPr algn="l" rtl="0" eaLnBrk="0" fontAlgn="base" hangingPunct="0">
        <a:spcBef>
          <a:spcPct val="0"/>
        </a:spcBef>
        <a:spcAft>
          <a:spcPct val="0"/>
        </a:spcAft>
        <a:defRPr sz="3000">
          <a:solidFill>
            <a:schemeClr val="tx1"/>
          </a:solidFill>
          <a:latin typeface="Arial Narrow" pitchFamily="34" charset="0"/>
          <a:cs typeface="Arial" charset="0"/>
        </a:defRPr>
      </a:lvl4pPr>
      <a:lvl5pPr algn="l" rtl="0" eaLnBrk="0" fontAlgn="base" hangingPunct="0">
        <a:spcBef>
          <a:spcPct val="0"/>
        </a:spcBef>
        <a:spcAft>
          <a:spcPct val="0"/>
        </a:spcAft>
        <a:defRPr sz="3000">
          <a:solidFill>
            <a:schemeClr val="tx1"/>
          </a:solidFill>
          <a:latin typeface="Arial Narrow" pitchFamily="34" charset="0"/>
          <a:cs typeface="Aria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subTitle" idx="1"/>
          </p:nvPr>
        </p:nvSpPr>
        <p:spPr>
          <a:xfrm>
            <a:off x="1219200" y="2133600"/>
            <a:ext cx="6400800" cy="693738"/>
          </a:xfrm>
        </p:spPr>
        <p:txBody>
          <a:bodyPr/>
          <a:lstStyle/>
          <a:p>
            <a:pPr eaLnBrk="1" fontAlgn="auto" hangingPunct="1">
              <a:buFont typeface="Arial" panose="020B0604020202020204" pitchFamily="34" charset="0"/>
              <a:buNone/>
              <a:defRPr/>
            </a:pPr>
            <a:r>
              <a:rPr lang="en-US" sz="3200" b="1" dirty="0"/>
              <a:t>0750099 Pre-Computer Skills </a:t>
            </a:r>
          </a:p>
        </p:txBody>
      </p:sp>
      <p:sp>
        <p:nvSpPr>
          <p:cNvPr id="2050" name="Rectangle 2"/>
          <p:cNvSpPr>
            <a:spLocks noGrp="1" noChangeArrowheads="1"/>
          </p:cNvSpPr>
          <p:nvPr>
            <p:ph type="ctrTitle"/>
          </p:nvPr>
        </p:nvSpPr>
        <p:spPr>
          <a:xfrm>
            <a:off x="685800" y="1220788"/>
            <a:ext cx="7772400" cy="912812"/>
          </a:xfrm>
        </p:spPr>
        <p:txBody>
          <a:bodyPr>
            <a:normAutofit fontScale="90000"/>
          </a:bodyPr>
          <a:lstStyle/>
          <a:p>
            <a:pPr eaLnBrk="1" fontAlgn="auto" hangingPunct="1">
              <a:spcAft>
                <a:spcPts val="0"/>
              </a:spcAft>
              <a:defRPr/>
            </a:pPr>
            <a:r>
              <a:rPr lang="en-US" sz="4400" b="1" dirty="0" smtClean="0"/>
              <a:t>General concepts of internet</a:t>
            </a:r>
            <a:endParaRPr lang="en-US" altLang="en-US" sz="4400" b="1" dirty="0" smtClean="0"/>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4365104"/>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Website</a:t>
            </a:r>
          </a:p>
          <a:p>
            <a:pPr>
              <a:buFont typeface="Arial" panose="020B0604020202020204" pitchFamily="34" charset="0"/>
              <a:buChar char="•"/>
              <a:defRPr/>
            </a:pPr>
            <a:endParaRPr lang="ar-J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2492375"/>
            <a:ext cx="53340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Home Page</a:t>
            </a:r>
          </a:p>
          <a:p>
            <a:pPr>
              <a:buFont typeface="Arial" panose="020B0604020202020204" pitchFamily="34" charset="0"/>
              <a:buChar char="•"/>
              <a:defRPr/>
            </a:pPr>
            <a:endParaRPr lang="ar-JO"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565400"/>
            <a:ext cx="478313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URL: Uniform Resource Location</a:t>
            </a:r>
          </a:p>
          <a:p>
            <a:pPr>
              <a:buFont typeface="Arial" panose="020B0604020202020204" pitchFamily="34" charset="0"/>
              <a:buChar char="•"/>
              <a:defRPr/>
            </a:pPr>
            <a:endParaRPr lang="ar-JO"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900" y="2919413"/>
            <a:ext cx="76962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Protocol</a:t>
            </a:r>
          </a:p>
          <a:p>
            <a:pPr>
              <a:buFont typeface="Arial" panose="020B0604020202020204" pitchFamily="34" charset="0"/>
              <a:buChar char="•"/>
              <a:defRPr/>
            </a:pPr>
            <a:endParaRPr lang="ar-J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38450" y="2886075"/>
            <a:ext cx="3246438"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79613" y="4941888"/>
            <a:ext cx="57610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1pPr>
            <a:lvl2pPr marL="742950" indent="-28575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2pPr>
            <a:lvl3pPr marL="11430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3pPr>
            <a:lvl4pPr marL="16002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4pPr>
            <a:lvl5pPr marL="2057400" indent="-22860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5pPr>
            <a:lvl6pPr marL="25146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6pPr>
            <a:lvl7pPr marL="29718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7pPr>
            <a:lvl8pPr marL="34290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8pPr>
            <a:lvl9pPr marL="3886200" indent="-228600" eaLnBrk="0" fontAlgn="base" hangingPunct="0">
              <a:spcBef>
                <a:spcPct val="20000"/>
              </a:spcBef>
              <a:spcAft>
                <a:spcPts val="600"/>
              </a:spcAft>
              <a:buClr>
                <a:schemeClr val="tx2"/>
              </a:buClr>
              <a:buFont typeface="Arial" charset="0"/>
              <a:buChar char="•"/>
              <a:defRPr sz="1700">
                <a:solidFill>
                  <a:schemeClr val="tx1"/>
                </a:solidFill>
                <a:latin typeface="Arial Narrow" pitchFamily="34" charset="0"/>
                <a:cs typeface="Arial" charset="0"/>
              </a:defRPr>
            </a:lvl9pPr>
          </a:lstStyle>
          <a:p>
            <a:pPr>
              <a:spcBef>
                <a:spcPct val="0"/>
              </a:spcBef>
              <a:spcAft>
                <a:spcPct val="0"/>
              </a:spcAft>
              <a:buClrTx/>
              <a:buFontTx/>
              <a:buNone/>
            </a:pPr>
            <a:r>
              <a:rPr lang="en-US" altLang="en-US" sz="2800" b="1">
                <a:latin typeface="Arial" charset="0"/>
              </a:rPr>
              <a:t>Hyper Text Transfer Protocol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2.77778E-6 -7.40741E-7 L 0.00434 -0.1912 " pathEditMode="relative" rAng="0" ptsTypes="AA">
                                      <p:cBhvr>
                                        <p:cTn id="13" dur="2000" fill="hold"/>
                                        <p:tgtEl>
                                          <p:spTgt spid="4"/>
                                        </p:tgtEl>
                                        <p:attrNameLst>
                                          <p:attrName>ppt_x</p:attrName>
                                          <p:attrName>ppt_y</p:attrName>
                                        </p:attrNameLst>
                                      </p:cBhvr>
                                      <p:rCtr x="208" y="-9560"/>
                                    </p:animMotion>
                                  </p:childTnLst>
                                </p:cTn>
                              </p:par>
                            </p:childTnLst>
                          </p:cTn>
                        </p:par>
                        <p:par>
                          <p:cTn id="14" fill="hold" nodeType="afterGroup">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Site Map or Index Map</a:t>
            </a:r>
          </a:p>
          <a:p>
            <a:pPr>
              <a:buFont typeface="Arial" panose="020B0604020202020204" pitchFamily="34" charset="0"/>
              <a:buChar char="•"/>
              <a:defRPr/>
            </a:pPr>
            <a:endParaRPr lang="ar-JO"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6475" y="2359025"/>
            <a:ext cx="713105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ISP: Internet Service Provider</a:t>
            </a:r>
          </a:p>
          <a:p>
            <a:pPr>
              <a:buFont typeface="Arial" panose="020B0604020202020204" pitchFamily="34" charset="0"/>
              <a:buChar char="•"/>
              <a:defRPr/>
            </a:pPr>
            <a:endParaRPr lang="ar-J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492375"/>
            <a:ext cx="3798887"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HTML: Hyper Text Markup Language</a:t>
            </a:r>
          </a:p>
          <a:p>
            <a:pPr>
              <a:buFont typeface="Arial" panose="020B0604020202020204" pitchFamily="34" charset="0"/>
              <a:buChar char="•"/>
              <a:defRPr/>
            </a:pPr>
            <a:endParaRPr lang="ar-JO"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428875"/>
            <a:ext cx="4973637" cy="30749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3113"/>
            <a:ext cx="7924800" cy="1143000"/>
          </a:xfrm>
        </p:spPr>
        <p:txBody>
          <a:bodyPr/>
          <a:lstStyle/>
          <a:p>
            <a:pPr algn="ctr" eaLnBrk="1" fontAlgn="auto" hangingPunct="1">
              <a:spcAft>
                <a:spcPts val="0"/>
              </a:spcAft>
              <a:defRPr/>
            </a:pPr>
            <a:r>
              <a:rPr lang="en-US" sz="4400" b="1" dirty="0" smtClean="0">
                <a:solidFill>
                  <a:srgbClr val="FFC000"/>
                </a:solidFill>
              </a:rPr>
              <a:t>The end</a:t>
            </a:r>
            <a:endParaRPr lang="en-US" sz="4400" b="1" dirty="0">
              <a:solidFill>
                <a:srgbClr val="FFC000"/>
              </a:solidFill>
            </a:endParaRPr>
          </a:p>
        </p:txBody>
      </p:sp>
      <p:sp>
        <p:nvSpPr>
          <p:cNvPr id="27651" name="Content Placeholder 2"/>
          <p:cNvSpPr>
            <a:spLocks noGrp="1"/>
          </p:cNvSpPr>
          <p:nvPr>
            <p:ph sz="quarter" idx="13"/>
          </p:nvPr>
        </p:nvSpPr>
        <p:spPr/>
        <p:txBody>
          <a:bodyPr/>
          <a:lstStyle/>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a:p>
            <a:pPr marL="0" indent="0" eaLnBrk="1" fontAlgn="auto" hangingPunct="1">
              <a:buFont typeface="Arial" charset="0"/>
              <a:buNone/>
              <a:defRPr/>
            </a:pPr>
            <a:endParaRPr lang="en-US" altLang="en-US" dirty="0" smtClean="0">
              <a:cs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636912"/>
            <a:ext cx="864096" cy="105314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Lecture outline</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General Concepts</a:t>
            </a:r>
          </a:p>
          <a:p>
            <a:pPr lvl="1">
              <a:defRPr/>
            </a:pPr>
            <a:r>
              <a:rPr lang="en-US" sz="3200" b="1" dirty="0" smtClean="0"/>
              <a:t>Internet, Intranet and Extranet</a:t>
            </a:r>
          </a:p>
          <a:p>
            <a:pPr lvl="1">
              <a:defRPr/>
            </a:pPr>
            <a:r>
              <a:rPr lang="en-US" sz="3200" b="1" dirty="0" smtClean="0"/>
              <a:t>www, Web browsers, web site and home page</a:t>
            </a:r>
          </a:p>
          <a:p>
            <a:pPr lvl="1">
              <a:defRPr/>
            </a:pPr>
            <a:r>
              <a:rPr lang="en-US" sz="3200" b="1" dirty="0" smtClean="0"/>
              <a:t>Hyperlink, URL, Protocol, HTML, …etc.</a:t>
            </a:r>
          </a:p>
          <a:p>
            <a:pPr lvl="1">
              <a:defRPr/>
            </a:pPr>
            <a:r>
              <a:rPr lang="en-US" sz="3200" b="1" dirty="0" smtClean="0"/>
              <a:t>Web Address</a:t>
            </a:r>
          </a:p>
          <a:p>
            <a:pPr lvl="1">
              <a:defRPr/>
            </a:pPr>
            <a:endParaRPr lang="en-US" sz="3200" b="1" dirty="0" smtClean="0"/>
          </a:p>
          <a:p>
            <a:pPr marL="457200" lvl="1" indent="0">
              <a:buFont typeface="Arial" charset="0"/>
              <a:buNone/>
              <a:defRPr/>
            </a:pPr>
            <a:endParaRPr lang="en-US" sz="3200" b="1" dirty="0" smtClean="0"/>
          </a:p>
          <a:p>
            <a:pPr lvl="1">
              <a:defRPr/>
            </a:pPr>
            <a:endParaRPr lang="en-US" sz="3200" b="1" dirty="0" smtClean="0"/>
          </a:p>
          <a:p>
            <a:pPr lvl="1">
              <a:defRPr/>
            </a:pPr>
            <a:endParaRPr lang="en-US" sz="3200" b="1" dirty="0" smtClean="0"/>
          </a:p>
          <a:p>
            <a:pPr>
              <a:defRPr/>
            </a:pPr>
            <a:endParaRPr lang="en-US" sz="32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Learning outcomes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Know and understand the most important concepts about the Internet.</a:t>
            </a:r>
          </a:p>
          <a:p>
            <a:pPr>
              <a:defRPr/>
            </a:pPr>
            <a:r>
              <a:rPr lang="en-US" sz="3200" b="1" dirty="0" smtClean="0"/>
              <a:t>Understand some common abbreviations in the Internet, such as: www, URL, HTTP, HTML, …etc.</a:t>
            </a:r>
          </a:p>
          <a:p>
            <a:pPr>
              <a:defRPr/>
            </a:pPr>
            <a:r>
              <a:rPr lang="en-US" sz="3200" b="1" dirty="0" smtClean="0"/>
              <a:t>Understand how a web address is formed, and know its main parts.</a:t>
            </a:r>
          </a:p>
          <a:p>
            <a:pPr>
              <a:defRPr/>
            </a:pPr>
            <a:endParaRPr lang="en-US" sz="3200" b="1" dirty="0" smtClean="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en-US" sz="4400" b="1" dirty="0">
              <a:solidFill>
                <a:srgbClr val="FFC000"/>
              </a:solidFill>
            </a:endParaRPr>
          </a:p>
        </p:txBody>
      </p:sp>
      <p:sp>
        <p:nvSpPr>
          <p:cNvPr id="3" name="Content Placeholder 2"/>
          <p:cNvSpPr>
            <a:spLocks noGrp="1"/>
          </p:cNvSpPr>
          <p:nvPr>
            <p:ph sz="quarter" idx="13"/>
          </p:nvPr>
        </p:nvSpPr>
        <p:spPr>
          <a:xfrm>
            <a:off x="609600" y="1341438"/>
            <a:ext cx="7924800" cy="4373562"/>
          </a:xfrm>
        </p:spPr>
        <p:txBody>
          <a:bodyPr/>
          <a:lstStyle/>
          <a:p>
            <a:pPr>
              <a:defRPr/>
            </a:pPr>
            <a:r>
              <a:rPr lang="en-US" sz="3200" b="1" dirty="0" smtClean="0"/>
              <a:t>The Internet</a:t>
            </a:r>
            <a:endParaRPr lang="en-US" sz="3200" b="1"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516188"/>
            <a:ext cx="571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0525" y="2287588"/>
            <a:ext cx="3605213"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708275"/>
            <a:ext cx="406717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nodeType="afterGroup">
                            <p:stCondLst>
                              <p:cond delay="500"/>
                            </p:stCondLst>
                            <p:childTnLst>
                              <p:par>
                                <p:cTn id="18" presetID="6" presetClass="emph" presetSubtype="0" fill="hold" nodeType="afterEffect">
                                  <p:stCondLst>
                                    <p:cond delay="0"/>
                                  </p:stCondLst>
                                  <p:childTnLst>
                                    <p:animScale>
                                      <p:cBhvr>
                                        <p:cTn id="19" dur="2000" fill="hold"/>
                                        <p:tgtEl>
                                          <p:spTgt spid="5"/>
                                        </p:tgtEl>
                                      </p:cBhvr>
                                      <p:by x="150000" y="150000"/>
                                    </p:animScale>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xit" presetSubtype="0" fill="hold" nodeType="clickEffect">
                                  <p:stCondLst>
                                    <p:cond delay="0"/>
                                  </p:stCondLst>
                                  <p:childTnLst>
                                    <p:set>
                                      <p:cBhvr>
                                        <p:cTn id="23" dur="1" fill="hold">
                                          <p:stCondLst>
                                            <p:cond delay="0"/>
                                          </p:stCondLst>
                                        </p:cTn>
                                        <p:tgtEl>
                                          <p:spTgt spid="5"/>
                                        </p:tgtEl>
                                        <p:attrNameLst>
                                          <p:attrName>style.visibility</p:attrName>
                                        </p:attrNameLst>
                                      </p:cBhvr>
                                      <p:to>
                                        <p:strVal val="hidden"/>
                                      </p:to>
                                    </p:set>
                                  </p:childTnLst>
                                </p:cTn>
                              </p:par>
                            </p:childTnLst>
                          </p:cTn>
                        </p:par>
                        <p:par>
                          <p:cTn id="24" fill="hold" nodeType="afterGroup">
                            <p:stCondLst>
                              <p:cond delay="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en-US" sz="4400" b="1" dirty="0">
              <a:solidFill>
                <a:srgbClr val="FFC000"/>
              </a:solidFill>
            </a:endParaRPr>
          </a:p>
        </p:txBody>
      </p:sp>
      <p:sp>
        <p:nvSpPr>
          <p:cNvPr id="3" name="Content Placeholder 2"/>
          <p:cNvSpPr>
            <a:spLocks noGrp="1"/>
          </p:cNvSpPr>
          <p:nvPr>
            <p:ph sz="quarter" idx="13"/>
          </p:nvPr>
        </p:nvSpPr>
        <p:spPr/>
        <p:txBody>
          <a:bodyPr/>
          <a:lstStyle/>
          <a:p>
            <a:pPr>
              <a:defRPr/>
            </a:pPr>
            <a:r>
              <a:rPr lang="en-US" sz="3200" b="1" dirty="0" smtClean="0"/>
              <a:t>WWW: World Wide Web</a:t>
            </a:r>
            <a:endParaRPr lang="en-US" sz="3200" b="1"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1658" y="260648"/>
            <a:ext cx="590822" cy="7200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852738"/>
            <a:ext cx="3095625"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1438" y="2852738"/>
            <a:ext cx="38481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par>
                          <p:cTn id="17" fill="hold" nodeType="afterGroup">
                            <p:stCondLst>
                              <p:cond delay="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nodeType="afterGroup">
                            <p:stCondLst>
                              <p:cond delay="500"/>
                            </p:stCondLst>
                            <p:childTnLst>
                              <p:par>
                                <p:cTn id="24" presetID="6" presetClass="emph" presetSubtype="0" fill="hold" nodeType="afterEffect">
                                  <p:stCondLst>
                                    <p:cond delay="0"/>
                                  </p:stCondLst>
                                  <p:childTnLst>
                                    <p:animScale>
                                      <p:cBhvr>
                                        <p:cTn id="25"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Intranet</a:t>
            </a:r>
          </a:p>
          <a:p>
            <a:pPr>
              <a:buFont typeface="Arial" panose="020B0604020202020204" pitchFamily="34" charset="0"/>
              <a:buChar char="•"/>
              <a:defRPr/>
            </a:pPr>
            <a:endParaRPr lang="ar-J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981325"/>
            <a:ext cx="410368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Extranet</a:t>
            </a:r>
          </a:p>
          <a:p>
            <a:pPr>
              <a:buFont typeface="Arial" panose="020B0604020202020204" pitchFamily="34" charset="0"/>
              <a:buChar char="•"/>
              <a:defRPr/>
            </a:pPr>
            <a:endParaRPr lang="ar-J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2949575"/>
            <a:ext cx="3954463"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nodeType="afterGroup">
                            <p:stCondLst>
                              <p:cond delay="500"/>
                            </p:stCondLst>
                            <p:childTnLst>
                              <p:par>
                                <p:cTn id="11" presetID="6" presetClass="emph" presetSubtype="0" fill="hold" nodeType="afterEffect">
                                  <p:stCondLst>
                                    <p:cond delay="0"/>
                                  </p:stCondLst>
                                  <p:childTnLst>
                                    <p:animScale>
                                      <p:cBhvr>
                                        <p:cTn id="12"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Hyperlink</a:t>
            </a:r>
          </a:p>
          <a:p>
            <a:pPr>
              <a:buFont typeface="Arial" panose="020B0604020202020204" pitchFamily="34" charset="0"/>
              <a:buChar char="•"/>
              <a:defRPr/>
            </a:pPr>
            <a:endParaRPr lang="ar-JO"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819400"/>
            <a:ext cx="1676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0388" y="2392363"/>
            <a:ext cx="5143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nodeType="clickEffect">
                                  <p:stCondLst>
                                    <p:cond delay="0"/>
                                  </p:stCondLst>
                                  <p:childTnLst>
                                    <p:animMotion origin="layout" path="M -0.00156 -3.33333E-6 L 0.38872 -0.3 " pathEditMode="relative" rAng="0" ptsTypes="AA">
                                      <p:cBhvr>
                                        <p:cTn id="13" dur="2000" fill="hold"/>
                                        <p:tgtEl>
                                          <p:spTgt spid="4"/>
                                        </p:tgtEl>
                                        <p:attrNameLst>
                                          <p:attrName>ppt_x</p:attrName>
                                          <p:attrName>ppt_y</p:attrName>
                                        </p:attrNameLst>
                                      </p:cBhvr>
                                      <p:rCtr x="19514" y="-15000"/>
                                    </p:animMotion>
                                  </p:childTnLst>
                                </p:cTn>
                              </p:par>
                            </p:childTnLst>
                          </p:cTn>
                        </p:par>
                        <p:par>
                          <p:cTn id="14" fill="hold" nodeType="afterGroup">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rgbClr val="FFC000"/>
                </a:solidFill>
              </a:rPr>
              <a:t>General concepts</a:t>
            </a:r>
            <a:endParaRPr lang="ar-JO" sz="4400" b="1" dirty="0">
              <a:solidFill>
                <a:srgbClr val="FFC000"/>
              </a:solidFill>
            </a:endParaRPr>
          </a:p>
        </p:txBody>
      </p:sp>
      <p:sp>
        <p:nvSpPr>
          <p:cNvPr id="3" name="Content Placeholder 2"/>
          <p:cNvSpPr>
            <a:spLocks noGrp="1"/>
          </p:cNvSpPr>
          <p:nvPr>
            <p:ph sz="quarter" idx="13"/>
          </p:nvPr>
        </p:nvSpPr>
        <p:spPr/>
        <p:txBody>
          <a:bodyPr/>
          <a:lstStyle/>
          <a:p>
            <a:pPr>
              <a:buFont typeface="Arial" panose="020B0604020202020204" pitchFamily="34" charset="0"/>
              <a:buChar char="•"/>
              <a:defRPr/>
            </a:pPr>
            <a:r>
              <a:rPr lang="en-US" sz="3200" b="1" dirty="0" smtClean="0"/>
              <a:t>Web Browsers</a:t>
            </a:r>
          </a:p>
          <a:p>
            <a:pPr>
              <a:buFont typeface="Arial" panose="020B0604020202020204" pitchFamily="34" charset="0"/>
              <a:buChar char="•"/>
              <a:defRPr/>
            </a:pPr>
            <a:endParaRPr lang="ar-JO" dirty="0"/>
          </a:p>
        </p:txBody>
      </p:sp>
      <p:pic>
        <p:nvPicPr>
          <p:cNvPr id="22532"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7650" y="2487613"/>
            <a:ext cx="61087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500" fill="hold"/>
                                        <p:tgtEl>
                                          <p:spTgt spid="22532"/>
                                        </p:tgtEl>
                                        <p:attrNameLst>
                                          <p:attrName>ppt_w</p:attrName>
                                        </p:attrNameLst>
                                      </p:cBhvr>
                                      <p:tavLst>
                                        <p:tav tm="0">
                                          <p:val>
                                            <p:fltVal val="0"/>
                                          </p:val>
                                        </p:tav>
                                        <p:tav tm="100000">
                                          <p:val>
                                            <p:strVal val="#ppt_w"/>
                                          </p:val>
                                        </p:tav>
                                      </p:tavLst>
                                    </p:anim>
                                    <p:anim calcmode="lin" valueType="num">
                                      <p:cBhvr>
                                        <p:cTn id="8" dur="500" fill="hold"/>
                                        <p:tgtEl>
                                          <p:spTgt spid="22532"/>
                                        </p:tgtEl>
                                        <p:attrNameLst>
                                          <p:attrName>ppt_h</p:attrName>
                                        </p:attrNameLst>
                                      </p:cBhvr>
                                      <p:tavLst>
                                        <p:tav tm="0">
                                          <p:val>
                                            <p:fltVal val="0"/>
                                          </p:val>
                                        </p:tav>
                                        <p:tav tm="100000">
                                          <p:val>
                                            <p:strVal val="#ppt_h"/>
                                          </p:val>
                                        </p:tav>
                                      </p:tavLst>
                                    </p:anim>
                                    <p:animEffect transition="in" filter="fade">
                                      <p:cBhvr>
                                        <p:cTn id="9"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6634</TotalTime>
  <Words>968</Words>
  <Application>Microsoft Office PowerPoint</Application>
  <PresentationFormat>On-screen Show (4:3)</PresentationFormat>
  <Paragraphs>132</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Arial Narrow</vt:lpstr>
      <vt:lpstr>Horizon</vt:lpstr>
      <vt:lpstr>General concepts of internet</vt:lpstr>
      <vt:lpstr>Lecture outline</vt:lpstr>
      <vt:lpstr>Learning outcomes</vt:lpstr>
      <vt:lpstr>General concepts</vt:lpstr>
      <vt:lpstr>General concepts</vt:lpstr>
      <vt:lpstr>General concepts</vt:lpstr>
      <vt:lpstr>General concepts</vt:lpstr>
      <vt:lpstr>General concepts</vt:lpstr>
      <vt:lpstr>General concepts</vt:lpstr>
      <vt:lpstr>General concepts</vt:lpstr>
      <vt:lpstr>General concepts</vt:lpstr>
      <vt:lpstr>General concepts</vt:lpstr>
      <vt:lpstr>General concepts</vt:lpstr>
      <vt:lpstr>General concepts</vt:lpstr>
      <vt:lpstr>General concepts</vt:lpstr>
      <vt:lpstr>General concepts</vt:lpstr>
      <vt:lpstr>The end</vt:lpstr>
    </vt:vector>
  </TitlesOfParts>
  <Company>psut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Skills</dc:title>
  <dc:creator>mhmd&amp;maram</dc:creator>
  <cp:lastModifiedBy>Adobe_5</cp:lastModifiedBy>
  <cp:revision>652</cp:revision>
  <dcterms:created xsi:type="dcterms:W3CDTF">2008-10-15T13:01:08Z</dcterms:created>
  <dcterms:modified xsi:type="dcterms:W3CDTF">2016-11-21T07:12:00Z</dcterms:modified>
</cp:coreProperties>
</file>