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22"/>
  </p:notesMasterIdLst>
  <p:handoutMasterIdLst>
    <p:handoutMasterId r:id="rId23"/>
  </p:handoutMasterIdLst>
  <p:sldIdLst>
    <p:sldId id="256" r:id="rId2"/>
    <p:sldId id="315" r:id="rId3"/>
    <p:sldId id="317" r:id="rId4"/>
    <p:sldId id="316" r:id="rId5"/>
    <p:sldId id="318" r:id="rId6"/>
    <p:sldId id="319" r:id="rId7"/>
    <p:sldId id="320" r:id="rId8"/>
    <p:sldId id="321" r:id="rId9"/>
    <p:sldId id="322" r:id="rId10"/>
    <p:sldId id="323" r:id="rId11"/>
    <p:sldId id="324" r:id="rId12"/>
    <p:sldId id="326" r:id="rId13"/>
    <p:sldId id="328" r:id="rId14"/>
    <p:sldId id="327" r:id="rId15"/>
    <p:sldId id="329" r:id="rId16"/>
    <p:sldId id="330" r:id="rId17"/>
    <p:sldId id="331" r:id="rId18"/>
    <p:sldId id="332" r:id="rId19"/>
    <p:sldId id="333" r:id="rId20"/>
    <p:sldId id="314" r:id="rId2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542" autoAdjust="0"/>
    <p:restoredTop sz="57194" autoAdjust="0"/>
  </p:normalViewPr>
  <p:slideViewPr>
    <p:cSldViewPr>
      <p:cViewPr varScale="1">
        <p:scale>
          <a:sx n="36" d="100"/>
          <a:sy n="36" d="100"/>
        </p:scale>
        <p:origin x="-15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E553DF4D-B238-4B67-ABC3-1EAA5C6E1A5C}" type="slidenum">
              <a:rPr lang="ar-SA" altLang="ar-JO"/>
              <a:pPr>
                <a:defRPr/>
              </a:pPr>
              <a:t>‹#›</a:t>
            </a:fld>
            <a:endParaRPr lang="en-US" altLang="ar-JO"/>
          </a:p>
        </p:txBody>
      </p:sp>
    </p:spTree>
    <p:extLst>
      <p:ext uri="{BB962C8B-B14F-4D97-AF65-F5344CB8AC3E}">
        <p14:creationId xmlns:p14="http://schemas.microsoft.com/office/powerpoint/2010/main" val="357344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245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vl1pPr>
          </a:lstStyle>
          <a:p>
            <a:pPr>
              <a:defRPr/>
            </a:pPr>
            <a:fld id="{964B4103-8F77-47B2-934B-6A4705F3D71E}" type="slidenum">
              <a:rPr lang="ar-SA" altLang="ar-JO"/>
              <a:pPr>
                <a:defRPr/>
              </a:pPr>
              <a:t>‹#›</a:t>
            </a:fld>
            <a:endParaRPr lang="en-US" altLang="ar-JO"/>
          </a:p>
        </p:txBody>
      </p:sp>
    </p:spTree>
    <p:extLst>
      <p:ext uri="{BB962C8B-B14F-4D97-AF65-F5344CB8AC3E}">
        <p14:creationId xmlns:p14="http://schemas.microsoft.com/office/powerpoint/2010/main" val="72748334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Hello and welcome back!</a:t>
            </a:r>
          </a:p>
          <a:p>
            <a:pPr algn="l" rtl="0"/>
            <a:endParaRPr lang="en-US" altLang="en-US" smtClean="0"/>
          </a:p>
          <a:p>
            <a:pPr algn="l" rtl="0"/>
            <a:r>
              <a:rPr lang="en-US" altLang="en-US" smtClean="0"/>
              <a:t>Today we will discuss how to connect to the Internet, and view several options of Internet connections and Internet services.</a:t>
            </a:r>
          </a:p>
          <a:p>
            <a:pPr algn="l" rtl="0"/>
            <a:endParaRPr lang="en-US" altLang="en-US" smtClean="0"/>
          </a:p>
          <a:p>
            <a:pPr algn="l" rtl="0"/>
            <a:r>
              <a:rPr lang="en-US" altLang="en-US" smtClean="0"/>
              <a:t>We will also discuss some security issues that we have to consider when using the internet.</a:t>
            </a:r>
          </a:p>
          <a:p>
            <a:pPr algn="l" rtl="0"/>
            <a:endParaRPr lang="en-US" altLang="en-US" smtClean="0"/>
          </a:p>
          <a:p>
            <a:pPr algn="l" rtl="0"/>
            <a:endParaRPr lang="en-US" altLang="en-US" smtClean="0"/>
          </a:p>
          <a:p>
            <a:pPr algn="l" rtl="0"/>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16C96C0A-1ECF-41CE-8940-DD84183430DD}" type="slidenum">
              <a:rPr lang="ar-SA" altLang="en-US"/>
              <a:pPr algn="l">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Wireless hot spots, use radio waves to provide wireless high speed Internet and Network connections. They often appear in airports, hotels, cafes, shopping malls, and restaurants.</a:t>
            </a:r>
          </a:p>
          <a:p>
            <a:pPr algn="l" rtl="0"/>
            <a:r>
              <a:rPr lang="en-US" altLang="en-US" smtClean="0"/>
              <a:t>It is normally free for web browsing, or viewing email, but not for downloading material.</a:t>
            </a:r>
          </a:p>
          <a:p>
            <a:pPr algn="l" rtl="0"/>
            <a:endParaRPr lang="en-US" altLang="en-US" smtClean="0"/>
          </a:p>
          <a:p>
            <a:pPr algn="l" rtl="0"/>
            <a:r>
              <a:rPr lang="en-US" altLang="en-US" smtClean="0"/>
              <a:t>Smart phones connected to internet, can provide hot spots for other devices nearby. Just provide your friends with the password for your phone hot spot, and they can connect to your Internet.</a:t>
            </a:r>
          </a:p>
          <a:p>
            <a:pPr algn="l" rtl="0"/>
            <a:endParaRPr lang="ar-JO"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24D5580-09C7-461C-B3BC-4F626F904C3D}" type="slidenum">
              <a:rPr lang="ar-SA" altLang="ar-JO"/>
              <a:pPr/>
              <a:t>10</a:t>
            </a:fld>
            <a:endParaRPr lang="en-US" alt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lgn="l" rtl="0">
              <a:defRPr/>
            </a:pPr>
            <a:r>
              <a:rPr lang="en-US" dirty="0" smtClean="0"/>
              <a:t>Characteristics of </a:t>
            </a:r>
            <a:r>
              <a:rPr lang="en-US" dirty="0" err="1" smtClean="0"/>
              <a:t>BroadBand</a:t>
            </a:r>
            <a:r>
              <a:rPr lang="en-US" dirty="0" smtClean="0"/>
              <a:t> </a:t>
            </a:r>
            <a:r>
              <a:rPr lang="en-US" dirty="0" err="1" smtClean="0"/>
              <a:t>Conenction</a:t>
            </a:r>
            <a:r>
              <a:rPr lang="en-US" dirty="0" smtClean="0"/>
              <a:t>:</a:t>
            </a:r>
          </a:p>
          <a:p>
            <a:pPr algn="l" rtl="0">
              <a:defRPr/>
            </a:pPr>
            <a:endParaRPr lang="en-US" dirty="0" smtClean="0"/>
          </a:p>
          <a:p>
            <a:pPr marL="228600" indent="-228600" algn="l" rtl="0">
              <a:buFontTx/>
              <a:buAutoNum type="arabicPeriod"/>
              <a:defRPr/>
            </a:pPr>
            <a:r>
              <a:rPr lang="en-US" dirty="0" smtClean="0"/>
              <a:t>Fast connection to the Internet</a:t>
            </a:r>
          </a:p>
          <a:p>
            <a:pPr algn="l" rtl="0">
              <a:defRPr/>
            </a:pPr>
            <a:r>
              <a:rPr lang="en-US" dirty="0" smtClean="0"/>
              <a:t>	It provides rapid loading of web pages and e-mail, </a:t>
            </a:r>
          </a:p>
          <a:p>
            <a:pPr algn="l" rtl="0">
              <a:defRPr/>
            </a:pPr>
            <a:r>
              <a:rPr lang="en-US" dirty="0" smtClean="0"/>
              <a:t>                        fast downloading of files, programs and computer updates. </a:t>
            </a:r>
          </a:p>
          <a:p>
            <a:pPr algn="l" rtl="0">
              <a:defRPr/>
            </a:pPr>
            <a:r>
              <a:rPr lang="en-US" dirty="0" smtClean="0"/>
              <a:t>                        more efficient delivery of photos and other large e-mail attachments </a:t>
            </a:r>
          </a:p>
          <a:p>
            <a:pPr algn="l" rtl="0">
              <a:defRPr/>
            </a:pPr>
            <a:r>
              <a:rPr lang="en-US" dirty="0" smtClean="0"/>
              <a:t>	and the ability to talk to others and attend video conferences in real time.</a:t>
            </a:r>
          </a:p>
          <a:p>
            <a:pPr algn="l" rtl="0">
              <a:defRPr/>
            </a:pPr>
            <a:r>
              <a:rPr lang="en-US" dirty="0" smtClean="0"/>
              <a:t>2. An Always-on connection</a:t>
            </a:r>
          </a:p>
          <a:p>
            <a:pPr algn="l" rtl="0">
              <a:defRPr/>
            </a:pPr>
            <a:r>
              <a:rPr lang="en-US" dirty="0" smtClean="0"/>
              <a:t>	It is available 24 hours a day, so there is no delay while waiting for a dial up connection.</a:t>
            </a:r>
          </a:p>
          <a:p>
            <a:pPr algn="l" rtl="0">
              <a:defRPr/>
            </a:pPr>
            <a:endParaRPr lang="en-US" dirty="0" smtClean="0"/>
          </a:p>
          <a:p>
            <a:pPr algn="l" rtl="0">
              <a:defRPr/>
            </a:pPr>
            <a:r>
              <a:rPr lang="en-US" dirty="0" smtClean="0"/>
              <a:t>3. Flat Fee Payment</a:t>
            </a:r>
          </a:p>
          <a:p>
            <a:pPr algn="l" rtl="0">
              <a:defRPr/>
            </a:pPr>
            <a:r>
              <a:rPr lang="en-US" dirty="0" smtClean="0"/>
              <a:t>	the cost of your broadband connection will be determined by the speed of the service you require, and the amount of material you send and receive. In other words, you decide how much to pay to the Internet service provider, according to the speed and amount of download you agree with them on.</a:t>
            </a:r>
          </a:p>
          <a:p>
            <a:pPr algn="l" rtl="0">
              <a:defRPr/>
            </a:pPr>
            <a:endParaRPr lang="en-US" dirty="0" smtClean="0"/>
          </a:p>
          <a:p>
            <a:pPr marL="228600" indent="-228600" algn="l" rtl="0">
              <a:buFontTx/>
              <a:buAutoNum type="arabicPeriod"/>
              <a:defRPr/>
            </a:pPr>
            <a:endParaRPr lang="en-US" dirty="0" smtClean="0"/>
          </a:p>
          <a:p>
            <a:pPr algn="l" rtl="0">
              <a:defRPr/>
            </a:pPr>
            <a:r>
              <a:rPr lang="en-US" dirty="0" smtClean="0"/>
              <a:t>4. Risk of Intruder Attack</a:t>
            </a:r>
          </a:p>
          <a:p>
            <a:pPr algn="l" rtl="0">
              <a:defRPr/>
            </a:pPr>
            <a:r>
              <a:rPr lang="en-US" dirty="0" smtClean="0"/>
              <a:t>	As your computer is in constant contact with the Internet, hackers will try to invade your computer connection. </a:t>
            </a:r>
          </a:p>
          <a:p>
            <a:pPr algn="l" rtl="0">
              <a:defRPr/>
            </a:pPr>
            <a:r>
              <a:rPr lang="en-US" dirty="0" smtClean="0"/>
              <a:t>	you should always update your anti-virus programs and you may also need firewall programs to prevent unauthorized external users from accessing your system.</a:t>
            </a:r>
          </a:p>
          <a:p>
            <a:pPr algn="l" rtl="0">
              <a:defRPr/>
            </a:pPr>
            <a:endParaRPr lang="en-US" dirty="0" smtClean="0"/>
          </a:p>
          <a:p>
            <a:pPr algn="l" rtl="0">
              <a:defRPr/>
            </a:pPr>
            <a:r>
              <a:rPr lang="en-US" dirty="0" smtClean="0"/>
              <a:t>We will discuss some security considerations considering these matters.</a:t>
            </a:r>
          </a:p>
          <a:p>
            <a:pPr algn="l" rtl="0">
              <a:defRPr/>
            </a:pPr>
            <a:endParaRPr lang="en-US" dirty="0" smtClean="0"/>
          </a:p>
          <a:p>
            <a:pPr marL="228600" indent="-228600" algn="l" rtl="0">
              <a:buFontTx/>
              <a:buAutoNum type="arabicPeriod"/>
              <a:defRPr/>
            </a:pPr>
            <a:endParaRPr lang="en-US" dirty="0" smtClean="0"/>
          </a:p>
          <a:p>
            <a:pPr algn="l" rtl="0">
              <a:defRPr/>
            </a:pPr>
            <a:endParaRPr lang="ar-JO"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1ABE3C4-6FA7-487A-8B17-B13FB461AFEB}" type="slidenum">
              <a:rPr lang="ar-SA" altLang="ar-JO"/>
              <a:pPr/>
              <a:t>11</a:t>
            </a:fld>
            <a:endParaRPr lang="en-US" alt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When using the Internet, you have to take some security considerations to protect your files and data.</a:t>
            </a:r>
          </a:p>
          <a:p>
            <a:pPr algn="l" rtl="0"/>
            <a:endParaRPr lang="en-US" altLang="en-US" smtClean="0"/>
          </a:p>
          <a:p>
            <a:pPr algn="l" rtl="0"/>
            <a:r>
              <a:rPr lang="en-US" altLang="en-US" smtClean="0"/>
              <a:t>So, access to stored files should be restricted only to those who have a legal right to access them. </a:t>
            </a:r>
          </a:p>
          <a:p>
            <a:pPr algn="l" rtl="0"/>
            <a:endParaRPr lang="en-US" altLang="en-US" smtClean="0"/>
          </a:p>
          <a:p>
            <a:pPr algn="l" rtl="0"/>
            <a:r>
              <a:rPr lang="en-US" altLang="en-US" smtClean="0"/>
              <a:t>Security experts usually protect computer systems from access by unauthorized persons through:</a:t>
            </a:r>
          </a:p>
          <a:p>
            <a:pPr algn="l" rtl="0"/>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0C60847-8768-470D-B1FD-B0857A14BB19}" type="slidenum">
              <a:rPr lang="ar-SA" altLang="ar-JO"/>
              <a:pPr/>
              <a:t>12</a:t>
            </a:fld>
            <a:endParaRPr lang="en-US" alt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Identification:</a:t>
            </a:r>
          </a:p>
          <a:p>
            <a:pPr algn="l" rtl="0"/>
            <a:endParaRPr lang="en-US" altLang="en-US" smtClean="0"/>
          </a:p>
          <a:p>
            <a:pPr algn="l" rtl="0"/>
            <a:r>
              <a:rPr lang="en-US" altLang="en-US" smtClean="0"/>
              <a:t>A User ID is used to logon to a computer or computer network. It uniquely identifies you to the network.</a:t>
            </a:r>
          </a:p>
          <a:p>
            <a:pPr algn="l" rtl="0"/>
            <a:endParaRPr lang="en-US" altLang="en-US" smtClean="0"/>
          </a:p>
          <a:p>
            <a:pPr algn="l" rtl="0"/>
            <a:r>
              <a:rPr lang="en-US" altLang="en-US" smtClean="0"/>
              <a:t>Authorization:</a:t>
            </a:r>
          </a:p>
          <a:p>
            <a:pPr algn="l" rtl="0"/>
            <a:endParaRPr lang="en-US" altLang="en-US" smtClean="0"/>
          </a:p>
          <a:p>
            <a:pPr algn="l" rtl="0"/>
            <a:r>
              <a:rPr lang="en-US" altLang="en-US" smtClean="0"/>
              <a:t>Which protects computer resources by only allowing those resources to be used by certain users that can have these permissions. And to make sure that this user is authorized, a password or a signature should be presented to use such resources. </a:t>
            </a:r>
          </a:p>
          <a:p>
            <a:pPr algn="l" rtl="0"/>
            <a:endParaRPr lang="en-US" altLang="en-US" smtClean="0"/>
          </a:p>
          <a:p>
            <a:pPr algn="l" rtl="0"/>
            <a:r>
              <a:rPr lang="en-US" altLang="en-US" smtClean="0"/>
              <a:t>Authentication: </a:t>
            </a:r>
          </a:p>
          <a:p>
            <a:pPr algn="l" rtl="0"/>
            <a:endParaRPr lang="en-US" altLang="en-US" smtClean="0"/>
          </a:p>
          <a:p>
            <a:pPr algn="l" rtl="0"/>
            <a:r>
              <a:rPr lang="en-US" altLang="en-US" smtClean="0"/>
              <a:t>Means that these users that already have accessed the computer system with valid user Id and password, are allowed to certain actions only. A Network administrator should grant privileges for each user ID according to the needed actions. For example, some users are only allowed to display files, others are allowed to update or delete them. </a:t>
            </a:r>
          </a:p>
          <a:p>
            <a:pPr algn="l" rtl="0"/>
            <a:endParaRPr lang="en-US" altLang="en-US" smtClean="0"/>
          </a:p>
          <a:p>
            <a:pPr algn="l" rtl="0"/>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AA9F634-34E5-4315-B8E0-23A877935BC1}" type="slidenum">
              <a:rPr lang="ar-SA" altLang="ar-JO"/>
              <a:pPr/>
              <a:t>13</a:t>
            </a:fld>
            <a:endParaRPr lang="en-US" altLang="ar-J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Since Passwords are the proof that a certain user can access certain data or files, then we have to consider using valid and strong passwords to protect such data.</a:t>
            </a:r>
          </a:p>
          <a:p>
            <a:pPr algn="l" rtl="0"/>
            <a:endParaRPr lang="en-US" altLang="en-US" smtClean="0"/>
          </a:p>
          <a:p>
            <a:pPr algn="l" rtl="0"/>
            <a:r>
              <a:rPr lang="en-US" altLang="en-US" smtClean="0"/>
              <a:t>But, first let’s define passwords:</a:t>
            </a:r>
          </a:p>
          <a:p>
            <a:pPr algn="l" rtl="0"/>
            <a:endParaRPr lang="en-US" altLang="en-US" smtClean="0"/>
          </a:p>
          <a:p>
            <a:pPr algn="l" rtl="0"/>
            <a:r>
              <a:rPr lang="en-US" altLang="en-US" smtClean="0"/>
              <a:t>Passwords are secret combination of letters, number and symbols that are used to prove that a user can access certain data. </a:t>
            </a:r>
          </a:p>
          <a:p>
            <a:pPr algn="l" rtl="0"/>
            <a:endParaRPr lang="en-US" altLang="en-US" smtClean="0"/>
          </a:p>
          <a:p>
            <a:pPr algn="l" rtl="0"/>
            <a:r>
              <a:rPr lang="en-US" altLang="en-US" smtClean="0"/>
              <a:t>You have password for your computer system, password for email account, password for Facebook or Twitter account. A password is as important as your house key. You have to keep eye on this key so that no one other than you, or a member from your family can access your home.</a:t>
            </a:r>
          </a:p>
          <a:p>
            <a:pPr algn="l" rtl="0"/>
            <a:endParaRPr lang="en-US" altLang="en-US" smtClean="0"/>
          </a:p>
          <a:p>
            <a:pPr algn="l" rtl="0"/>
            <a:r>
              <a:rPr lang="en-US" altLang="en-US" smtClean="0"/>
              <a:t>When creating and using passwords some policies should be taken into consideration so that no one else can access your data.</a:t>
            </a:r>
          </a:p>
          <a:p>
            <a:pPr algn="l" rtl="0"/>
            <a:endParaRPr lang="en-US" altLang="en-US" smtClean="0"/>
          </a:p>
          <a:p>
            <a:pPr algn="l" rtl="0"/>
            <a:endParaRPr lang="en-US" altLang="en-US" smtClean="0"/>
          </a:p>
          <a:p>
            <a:pPr algn="l" rtl="0"/>
            <a:endParaRPr lang="en-US" altLang="en-US" smtClean="0"/>
          </a:p>
          <a:p>
            <a:pPr algn="l" rtl="0"/>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84BA08B-2665-45C0-945A-252EE2CF7077}" type="slidenum">
              <a:rPr lang="ar-SA" altLang="ar-JO"/>
              <a:pPr/>
              <a:t>14</a:t>
            </a:fld>
            <a:endParaRPr lang="en-US" altLang="ar-J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First of all, Don’t share your passwords with anyone, unless you really need to.</a:t>
            </a:r>
          </a:p>
          <a:p>
            <a:pPr algn="l" rtl="0"/>
            <a:endParaRPr lang="en-US" altLang="en-US" smtClean="0"/>
          </a:p>
          <a:p>
            <a:pPr algn="l" rtl="0"/>
            <a:endParaRPr lang="en-US" altLang="en-US" smtClean="0"/>
          </a:p>
          <a:p>
            <a:pPr algn="l" rtl="0"/>
            <a:r>
              <a:rPr lang="en-US" altLang="en-US" smtClean="0"/>
              <a:t>Don’t Write it down, memorize it in your head, and change it in regular basis.</a:t>
            </a:r>
          </a:p>
          <a:p>
            <a:pPr algn="l" rtl="0"/>
            <a:endParaRPr lang="en-US" altLang="en-US" smtClean="0"/>
          </a:p>
          <a:p>
            <a:pPr algn="l" rtl="0"/>
            <a:r>
              <a:rPr lang="en-US" altLang="en-US" smtClean="0"/>
              <a:t>Try to choose difficult passwords using combination of capital letters, small letters, numbers and special characters. So, that guessing your password would be difficult. </a:t>
            </a:r>
          </a:p>
          <a:p>
            <a:pPr algn="l" rtl="0"/>
            <a:endParaRPr lang="en-US" altLang="en-US" smtClean="0"/>
          </a:p>
          <a:p>
            <a:pPr algn="l" rtl="0"/>
            <a:r>
              <a:rPr lang="en-US" altLang="en-US" smtClean="0"/>
              <a:t>Some examples of weak passwords:</a:t>
            </a:r>
          </a:p>
          <a:p>
            <a:pPr algn="l" rtl="0"/>
            <a:endParaRPr lang="en-US" altLang="en-US" smtClean="0"/>
          </a:p>
          <a:p>
            <a:pPr algn="l" rtl="0"/>
            <a:r>
              <a:rPr lang="en-US" altLang="en-US" smtClean="0"/>
              <a:t>Serial numbers without letters.</a:t>
            </a:r>
          </a:p>
          <a:p>
            <a:pPr algn="l" rtl="0"/>
            <a:endParaRPr lang="en-US" altLang="en-US" smtClean="0"/>
          </a:p>
          <a:p>
            <a:pPr algn="l" rtl="0"/>
            <a:r>
              <a:rPr lang="en-US" altLang="en-US" smtClean="0"/>
              <a:t>The word “Password”</a:t>
            </a:r>
          </a:p>
          <a:p>
            <a:pPr algn="l" rtl="0"/>
            <a:endParaRPr lang="en-US" altLang="en-US" smtClean="0"/>
          </a:p>
          <a:p>
            <a:pPr algn="l" rtl="0"/>
            <a:r>
              <a:rPr lang="en-US" altLang="en-US" smtClean="0"/>
              <a:t>Qwerty, which are successive letters on the keyboard.</a:t>
            </a:r>
          </a:p>
          <a:p>
            <a:pPr algn="l" rtl="0"/>
            <a:r>
              <a:rPr lang="en-US" altLang="en-US" smtClean="0"/>
              <a:t>Baseball or football, may be hobbies of yours that your close friends know about.</a:t>
            </a:r>
          </a:p>
          <a:p>
            <a:pPr algn="l" rtl="0"/>
            <a:r>
              <a:rPr lang="en-US" altLang="en-US" smtClean="0"/>
              <a:t>And of course your user id and your name are so weak passwords.</a:t>
            </a:r>
          </a:p>
          <a:p>
            <a:pPr algn="l" rtl="0"/>
            <a:endParaRPr lang="en-US" altLang="en-US" smtClean="0"/>
          </a:p>
          <a:p>
            <a:pPr algn="l" rtl="0"/>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F0A3B69-2B59-47D7-950F-28C76CFAD046}" type="slidenum">
              <a:rPr lang="ar-SA" altLang="ar-JO"/>
              <a:pPr/>
              <a:t>15</a:t>
            </a:fld>
            <a:endParaRPr lang="en-US" altLang="ar-J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One important threat you may face is Password cracking.</a:t>
            </a:r>
          </a:p>
          <a:p>
            <a:pPr algn="l" rtl="0"/>
            <a:endParaRPr lang="en-US" altLang="en-US" smtClean="0"/>
          </a:p>
          <a:p>
            <a:pPr algn="l" rtl="0" eaLnBrk="1" hangingPunct="1"/>
            <a:r>
              <a:rPr lang="en-TT" altLang="en-US" smtClean="0"/>
              <a:t>Which is: the process of recovering passwords from data that has been stored in a computer system. </a:t>
            </a:r>
          </a:p>
          <a:p>
            <a:pPr algn="l" rtl="0" eaLnBrk="1" hangingPunct="1"/>
            <a:endParaRPr lang="en-TT" altLang="en-US" smtClean="0"/>
          </a:p>
          <a:p>
            <a:pPr algn="l" rtl="0" eaLnBrk="1" hangingPunct="1"/>
            <a:r>
              <a:rPr lang="en-TT" altLang="en-US" smtClean="0"/>
              <a:t>And a common approach used for this, is guessing the password.</a:t>
            </a:r>
          </a:p>
          <a:p>
            <a:pPr algn="l" rtl="0" eaLnBrk="1" hangingPunct="1"/>
            <a:endParaRPr lang="en-TT" altLang="en-US" smtClean="0"/>
          </a:p>
          <a:p>
            <a:pPr algn="l" rtl="0" eaLnBrk="1" hangingPunct="1"/>
            <a:r>
              <a:rPr lang="en-TT" altLang="en-US" smtClean="0"/>
              <a:t>The main purpose of password cracking is to Gain unauthorized access</a:t>
            </a:r>
            <a:r>
              <a:rPr lang="en-US" altLang="en-US" smtClean="0"/>
              <a:t> to a system.</a:t>
            </a:r>
          </a:p>
          <a:p>
            <a:pPr algn="l" rtl="0" eaLnBrk="1" hangingPunct="1"/>
            <a:endParaRPr lang="en-US" altLang="en-US" smtClean="0"/>
          </a:p>
          <a:p>
            <a:pPr algn="l" rtl="0" eaLnBrk="1" hangingPunct="1"/>
            <a:r>
              <a:rPr lang="en-US" altLang="en-US" smtClean="0"/>
              <a:t>On the other hand, it may have some advantages ,such as</a:t>
            </a:r>
          </a:p>
          <a:p>
            <a:pPr marL="0" lvl="1" algn="l" rtl="0" eaLnBrk="1" hangingPunct="1"/>
            <a:r>
              <a:rPr lang="en-TT" altLang="en-US" smtClean="0"/>
              <a:t>Helping a user to recover a forgotten password </a:t>
            </a:r>
          </a:p>
          <a:p>
            <a:pPr marL="0" lvl="1" algn="l" rtl="0" eaLnBrk="1" hangingPunct="1"/>
            <a:r>
              <a:rPr lang="en-TT" altLang="en-US" smtClean="0"/>
              <a:t>Or checking the strength of passwords used in the system, usually this is done by the Network administrator.</a:t>
            </a:r>
          </a:p>
          <a:p>
            <a:pPr marL="0" lvl="1" algn="l" rtl="0" eaLnBrk="1" hangingPunct="1"/>
            <a:endParaRPr lang="en-TT" altLang="en-US" smtClean="0"/>
          </a:p>
          <a:p>
            <a:pPr algn="l" rtl="0" eaLnBrk="1" hangingPunct="1"/>
            <a:endParaRPr lang="en-US" altLang="en-US" smtClean="0"/>
          </a:p>
          <a:p>
            <a:pPr algn="l" rtl="0" eaLnBrk="1" hangingPunct="1"/>
            <a:endParaRPr lang="en-TT"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78420EA-7D84-43ED-BBF3-44299740C19A}" type="slidenum">
              <a:rPr lang="ar-SA" altLang="ar-JO"/>
              <a:pPr/>
              <a:t>16</a:t>
            </a:fld>
            <a:endParaRPr lang="en-US" altLang="ar-J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Data Security is a system of safeguards for protecting information technology against disasters, system failure, or unauthorized access through the Internet that can result in damage or loss. </a:t>
            </a:r>
          </a:p>
          <a:p>
            <a:pPr algn="l" rtl="0"/>
            <a:endParaRPr lang="en-US" altLang="ar-JO" smtClean="0"/>
          </a:p>
          <a:p>
            <a:pPr algn="l" rtl="0"/>
            <a:r>
              <a:rPr lang="en-US" altLang="ar-JO" smtClean="0"/>
              <a:t>Security involves not only the physical security of the computer equipment, but also the security of the data contained on the storage media.</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ABBE316-DB48-4A99-B1F5-7A56B54F2ACE}" type="slidenum">
              <a:rPr lang="ar-SA" altLang="ar-JO"/>
              <a:pPr/>
              <a:t>17</a:t>
            </a:fld>
            <a:endParaRPr lang="en-US" altLang="ar-J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TT" altLang="en-US" smtClean="0"/>
              <a:t>Backups are copies of all software, files and information which you have in your computer systems. You can use those copies when the original copies are damaged because of physical failure, user errors, accidents or carelessness.</a:t>
            </a:r>
          </a:p>
          <a:p>
            <a:pPr algn="l" rtl="0"/>
            <a:endParaRPr lang="en-TT" altLang="en-US" smtClean="0"/>
          </a:p>
          <a:p>
            <a:pPr algn="l" rtl="0"/>
            <a:r>
              <a:rPr lang="en-TT" altLang="en-US" smtClean="0"/>
              <a:t>Backups usually are taken on external storage devices such as: removable hard desks, CDs, tapes, USB flashes, … etc.</a:t>
            </a:r>
          </a:p>
          <a:p>
            <a:pPr algn="l" rtl="0"/>
            <a:endParaRPr lang="en-US" altLang="en-US" smtClean="0"/>
          </a:p>
          <a:p>
            <a:pPr algn="l" rtl="0"/>
            <a:endParaRPr lang="en-US" altLang="ar-JO"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BC63B05A-E128-4C09-A26D-C2192E6EA47E}" type="slidenum">
              <a:rPr lang="ar-SA" altLang="ar-JO"/>
              <a:pPr/>
              <a:t>18</a:t>
            </a:fld>
            <a:endParaRPr lang="en-US" altLang="ar-J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ar-JO" smtClean="0"/>
              <a:t>Unauthorized access is a threat raised from using the Internet. A Firewall, is used to protect data from theft or unauthorized access.</a:t>
            </a:r>
          </a:p>
          <a:p>
            <a:pPr algn="l"/>
            <a:endParaRPr lang="en-TT" altLang="ar-JO" smtClean="0"/>
          </a:p>
          <a:p>
            <a:pPr algn="l"/>
            <a:r>
              <a:rPr lang="en-TT" altLang="ar-JO" smtClean="0"/>
              <a:t>A Firewall, is a set of related programs located at a network server that protects the resources of a private network from users from other networks</a:t>
            </a:r>
            <a:r>
              <a:rPr lang="en-US" altLang="ar-JO" smtClean="0"/>
              <a:t>.</a:t>
            </a:r>
          </a:p>
          <a:p>
            <a:pPr algn="l"/>
            <a:endParaRPr lang="en-US" altLang="ar-JO" smtClean="0"/>
          </a:p>
          <a:p>
            <a:pPr algn="l"/>
            <a:endParaRPr lang="en-US" altLang="ar-JO"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5F69F367-A5B4-4E1C-A959-1EEA16F6E1B0}" type="slidenum">
              <a:rPr lang="ar-SA" altLang="ar-JO"/>
              <a:pPr/>
              <a:t>19</a:t>
            </a:fld>
            <a:endParaRPr lang="en-US" alt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a:p>
            <a:pPr algn="l" rtl="0"/>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33A5D204-3EB0-418C-B2E8-87B3CE3DEFD1}" type="slidenum">
              <a:rPr lang="ar-SA" altLang="en-US"/>
              <a:pPr algn="l">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Next lecture, we will continue discussing other security considerations, such as Viruses, Hacking, and how to protect our data from such dangers.</a:t>
            </a:r>
          </a:p>
          <a:p>
            <a:pPr algn="l" rtl="0"/>
            <a:endParaRPr lang="en-US" altLang="en-US" smtClean="0"/>
          </a:p>
          <a:p>
            <a:pPr algn="l" rtl="0"/>
            <a:r>
              <a:rPr lang="en-US" altLang="en-US" smtClean="0"/>
              <a:t>That’s all for today, thank you for watching and see you next lecture.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D281F394-D4D7-4B0D-889E-DBDA8D69D0B7}" type="slidenum">
              <a:rPr lang="en-US" altLang="en-US"/>
              <a:pPr algn="l">
                <a:spcBef>
                  <a:spcPct val="0"/>
                </a:spcBef>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a:p>
            <a:pPr algn="l" rtl="0"/>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78141A01-8921-4B89-B762-7ABBB44EEB53}" type="slidenum">
              <a:rPr lang="ar-SA" altLang="en-US"/>
              <a:pPr algn="l">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At the end of the lecture, you will learn the following:</a:t>
            </a:r>
          </a:p>
          <a:p>
            <a:pPr algn="l" rtl="0"/>
            <a:endParaRPr lang="en-US"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36D0246A-0FBD-4FA2-9CA4-A16C22F73603}" type="slidenum">
              <a:rPr lang="ar-SA" altLang="en-US"/>
              <a:pPr algn="l">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the early days of the Internet, people used to plug a device called modem into the computer, which in turn was plugged into a phone line. </a:t>
            </a:r>
          </a:p>
          <a:p>
            <a:pPr algn="l" rtl="0"/>
            <a:endParaRPr lang="en-US" altLang="en-US" smtClean="0"/>
          </a:p>
          <a:p>
            <a:pPr algn="l" rtl="0"/>
            <a:r>
              <a:rPr lang="en-US" altLang="en-US" smtClean="0"/>
              <a:t>Each time they wanted to connect to the Internet they had to dial up their Internet service provider. See, here we used to enter the phone number of the ISP server, and make a phone call.</a:t>
            </a:r>
          </a:p>
          <a:p>
            <a:pPr algn="l" rtl="0"/>
            <a:endParaRPr lang="en-US" altLang="en-US" smtClean="0"/>
          </a:p>
          <a:p>
            <a:pPr algn="l" rtl="0"/>
            <a:r>
              <a:rPr lang="en-US" altLang="en-US" smtClean="0"/>
              <a:t>The disadvantages of using this type of connection is that it was very slow, and so it wasn’t easy to watch movies on the Internet or download large files. Also, when a person needed to make a phone call, they would have to disconnect the Internet. Which means no phone can be used during connecting to the Internet, and vice versa.</a:t>
            </a:r>
          </a:p>
          <a:p>
            <a:pPr algn="l" rtl="0"/>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8AC6904-1271-49D1-A96F-860C6BDF806B}" type="slidenum">
              <a:rPr lang="ar-SA" altLang="ar-JO"/>
              <a:pPr/>
              <a:t>5</a:t>
            </a:fld>
            <a:endParaRPr lang="en-US" alt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BroadBand connection: In this case, you are permanently connected to the Internet. You can send and receive emails immediately when they are sent as you can make your phone calls while connected to the Internet. </a:t>
            </a:r>
          </a:p>
          <a:p>
            <a:pPr algn="l" rtl="0"/>
            <a:endParaRPr lang="en-US" altLang="ar-JO" smtClean="0"/>
          </a:p>
          <a:p>
            <a:pPr algn="l" rtl="0"/>
            <a:r>
              <a:rPr lang="en-US" altLang="ar-JO" smtClean="0"/>
              <a:t>And the most important is the fast speed of this connection, which enables you to download large files in short times, and watch movies or listen to music.</a:t>
            </a:r>
          </a:p>
          <a:p>
            <a:pPr algn="l" rtl="0"/>
            <a:endParaRPr lang="en-US" altLang="ar-JO" smtClean="0"/>
          </a:p>
          <a:p>
            <a:pPr algn="l" rtl="0"/>
            <a:r>
              <a:rPr lang="en-US" altLang="ar-JO" smtClean="0"/>
              <a:t>The fees of such services are paid on monthly basis not by seconds as in dial-up services. And Internet service provider companies compete by presenting good offers for Internet users.</a:t>
            </a:r>
          </a:p>
          <a:p>
            <a:pPr algn="l" rtl="0"/>
            <a:endParaRPr lang="en-US" altLang="ar-JO" smtClean="0"/>
          </a:p>
          <a:p>
            <a:pPr algn="l" rtl="0"/>
            <a:endParaRPr lang="en-US" altLang="ar-JO"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C04AC71-C17F-4202-98B5-CCE41BE4362F}" type="slidenum">
              <a:rPr lang="ar-SA" altLang="ar-JO"/>
              <a:pPr/>
              <a:t>6</a:t>
            </a:fld>
            <a:endParaRPr lang="en-US" alt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There are several options that enable you to connect to the Internet using Broadband connection.</a:t>
            </a:r>
          </a:p>
          <a:p>
            <a:pPr algn="l" rtl="0"/>
            <a:endParaRPr lang="en-US" altLang="ar-JO" smtClean="0"/>
          </a:p>
          <a:p>
            <a:pPr algn="l" rtl="0"/>
            <a:r>
              <a:rPr lang="en-US" altLang="ar-JO" smtClean="0"/>
              <a:t>One of the most common option is the phone line. And it is also called DSL (Digital Subscriber Line). This type of connection uses your phone to establish an Internet connection. But, it doesn’t affect the phone calls. </a:t>
            </a:r>
          </a:p>
          <a:p>
            <a:pPr algn="l" rtl="0"/>
            <a:endParaRPr lang="en-US" altLang="ar-JO" smtClean="0"/>
          </a:p>
          <a:p>
            <a:pPr algn="l" rtl="0"/>
            <a:r>
              <a:rPr lang="en-US" altLang="ar-JO" smtClean="0"/>
              <a:t>It needs a computer, a modem, a phone and an account with an ISP that provides the Internet service.</a:t>
            </a:r>
          </a:p>
          <a:p>
            <a:pPr algn="l" rtl="0"/>
            <a:endParaRPr lang="en-US" altLang="ar-JO" smtClean="0"/>
          </a:p>
          <a:p>
            <a:pPr algn="l" rtl="0"/>
            <a:endParaRPr lang="en-US" altLang="ar-JO"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E86443D-006D-4431-9D88-CDB819E42AD0}" type="slidenum">
              <a:rPr lang="ar-SA" altLang="ar-JO"/>
              <a:pPr/>
              <a:t>7</a:t>
            </a:fld>
            <a:endParaRPr lang="en-US" alt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The Mobile Phone is a wireless technology which uses the existing cellular telephone networks. </a:t>
            </a:r>
          </a:p>
          <a:p>
            <a:pPr algn="l" rtl="0"/>
            <a:r>
              <a:rPr lang="en-US" altLang="ar-JO" smtClean="0"/>
              <a:t>Speeds differ depending on the provider and the technology used. </a:t>
            </a:r>
          </a:p>
          <a:p>
            <a:pPr algn="l" rtl="0"/>
            <a:endParaRPr lang="en-US" altLang="ar-JO" smtClean="0"/>
          </a:p>
          <a:p>
            <a:pPr algn="l" rtl="0"/>
            <a:r>
              <a:rPr lang="en-US" altLang="ar-JO" smtClean="0"/>
              <a:t>It is available anywhere there is a cellular coverage and is portable and perfect for traveling.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AF79015-E94E-43C8-9054-C9B74867220C}" type="slidenum">
              <a:rPr lang="ar-SA" altLang="ar-JO"/>
              <a:pPr/>
              <a:t>8</a:t>
            </a:fld>
            <a:endParaRPr lang="en-US" alt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The Satellite delivers the Internet via a satellite dish. </a:t>
            </a:r>
          </a:p>
          <a:p>
            <a:pPr algn="l" rtl="0"/>
            <a:r>
              <a:rPr lang="en-US" altLang="ar-JO" smtClean="0"/>
              <a:t>Speeds can actually range quite high. </a:t>
            </a:r>
          </a:p>
          <a:p>
            <a:pPr algn="l" rtl="0"/>
            <a:r>
              <a:rPr lang="en-US" altLang="ar-JO" smtClean="0"/>
              <a:t>It is available anywhere you can point a dish at a provider’s satellite and </a:t>
            </a:r>
          </a:p>
          <a:p>
            <a:pPr algn="l" rtl="0"/>
            <a:r>
              <a:rPr lang="en-US" altLang="ar-JO" smtClean="0"/>
              <a:t>is often faster than other types of connections. </a:t>
            </a:r>
          </a:p>
          <a:p>
            <a:pPr algn="l" rtl="0"/>
            <a:r>
              <a:rPr lang="en-US" altLang="ar-JO" smtClean="0"/>
              <a:t>It requires special equipment and </a:t>
            </a:r>
          </a:p>
          <a:p>
            <a:pPr algn="l" rtl="0"/>
            <a:r>
              <a:rPr lang="en-US" altLang="ar-JO" smtClean="0"/>
              <a:t>the cost of the Internet connection is high.</a:t>
            </a:r>
          </a:p>
          <a:p>
            <a:pPr algn="l" rtl="0"/>
            <a:endParaRPr lang="en-US" altLang="ar-JO"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D2CA314-0505-4BE3-98F0-A250D0680F5A}" type="slidenum">
              <a:rPr lang="ar-SA" altLang="ar-JO"/>
              <a:pPr/>
              <a:t>9</a:t>
            </a:fld>
            <a:endParaRPr lang="en-US" altLang="ar-J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C221F6FE-6A49-4BAC-A573-E0CDD2EB11B0}" type="slidenum">
              <a:rPr lang="ar-SA" altLang="ar-JO"/>
              <a:pPr>
                <a:defRPr/>
              </a:pPr>
              <a:t>‹#›</a:t>
            </a:fld>
            <a:endParaRPr lang="en-US" altLang="ar-JO"/>
          </a:p>
        </p:txBody>
      </p:sp>
    </p:spTree>
    <p:extLst>
      <p:ext uri="{BB962C8B-B14F-4D97-AF65-F5344CB8AC3E}">
        <p14:creationId xmlns:p14="http://schemas.microsoft.com/office/powerpoint/2010/main" val="108550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3A10FE-C0BB-4A70-B2DE-B8D9900B701D}" type="slidenum">
              <a:rPr lang="ar-SA" altLang="ar-JO"/>
              <a:pPr>
                <a:defRPr/>
              </a:pPr>
              <a:t>‹#›</a:t>
            </a:fld>
            <a:endParaRPr lang="en-US" altLang="ar-JO"/>
          </a:p>
        </p:txBody>
      </p:sp>
    </p:spTree>
    <p:extLst>
      <p:ext uri="{BB962C8B-B14F-4D97-AF65-F5344CB8AC3E}">
        <p14:creationId xmlns:p14="http://schemas.microsoft.com/office/powerpoint/2010/main" val="1641178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4D5348-70C0-4FD3-80F0-7F9A018EC32D}" type="slidenum">
              <a:rPr lang="ar-SA" altLang="ar-JO"/>
              <a:pPr>
                <a:defRPr/>
              </a:pPr>
              <a:t>‹#›</a:t>
            </a:fld>
            <a:endParaRPr lang="en-US" altLang="ar-JO"/>
          </a:p>
        </p:txBody>
      </p:sp>
    </p:spTree>
    <p:extLst>
      <p:ext uri="{BB962C8B-B14F-4D97-AF65-F5344CB8AC3E}">
        <p14:creationId xmlns:p14="http://schemas.microsoft.com/office/powerpoint/2010/main" val="1178306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DB889EDF-E1B0-4A8F-BBBB-37ADFE202752}" type="slidenum">
              <a:rPr lang="ar-SA" altLang="ar-JO"/>
              <a:pPr>
                <a:defRPr/>
              </a:pPr>
              <a:t>‹#›</a:t>
            </a:fld>
            <a:endParaRPr lang="en-US" altLang="ar-JO"/>
          </a:p>
        </p:txBody>
      </p:sp>
    </p:spTree>
    <p:extLst>
      <p:ext uri="{BB962C8B-B14F-4D97-AF65-F5344CB8AC3E}">
        <p14:creationId xmlns:p14="http://schemas.microsoft.com/office/powerpoint/2010/main" val="410028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91156E-5602-48D9-8933-714116F94F04}" type="slidenum">
              <a:rPr lang="ar-SA" altLang="ar-JO"/>
              <a:pPr>
                <a:defRPr/>
              </a:pPr>
              <a:t>‹#›</a:t>
            </a:fld>
            <a:endParaRPr lang="en-US" altLang="ar-JO"/>
          </a:p>
        </p:txBody>
      </p:sp>
    </p:spTree>
    <p:extLst>
      <p:ext uri="{BB962C8B-B14F-4D97-AF65-F5344CB8AC3E}">
        <p14:creationId xmlns:p14="http://schemas.microsoft.com/office/powerpoint/2010/main" val="293287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0A1AA32-1963-457C-ADA7-756E6559FAE3}" type="slidenum">
              <a:rPr lang="ar-SA" altLang="ar-JO"/>
              <a:pPr>
                <a:defRPr/>
              </a:pPr>
              <a:t>‹#›</a:t>
            </a:fld>
            <a:endParaRPr lang="en-US" altLang="ar-JO"/>
          </a:p>
        </p:txBody>
      </p:sp>
    </p:spTree>
    <p:extLst>
      <p:ext uri="{BB962C8B-B14F-4D97-AF65-F5344CB8AC3E}">
        <p14:creationId xmlns:p14="http://schemas.microsoft.com/office/powerpoint/2010/main" val="371473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30C6FC5E-2235-4AF3-A09B-26471F988B28}" type="slidenum">
              <a:rPr lang="ar-SA" altLang="ar-JO"/>
              <a:pPr>
                <a:defRPr/>
              </a:pPr>
              <a:t>‹#›</a:t>
            </a:fld>
            <a:endParaRPr lang="en-US" altLang="ar-JO"/>
          </a:p>
        </p:txBody>
      </p:sp>
    </p:spTree>
    <p:extLst>
      <p:ext uri="{BB962C8B-B14F-4D97-AF65-F5344CB8AC3E}">
        <p14:creationId xmlns:p14="http://schemas.microsoft.com/office/powerpoint/2010/main" val="421682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0DE02F-6F2B-4CE3-B722-88FD54E9BAE1}" type="slidenum">
              <a:rPr lang="ar-SA" altLang="ar-JO"/>
              <a:pPr>
                <a:defRPr/>
              </a:pPr>
              <a:t>‹#›</a:t>
            </a:fld>
            <a:endParaRPr lang="en-US" altLang="ar-JO"/>
          </a:p>
        </p:txBody>
      </p:sp>
    </p:spTree>
    <p:extLst>
      <p:ext uri="{BB962C8B-B14F-4D97-AF65-F5344CB8AC3E}">
        <p14:creationId xmlns:p14="http://schemas.microsoft.com/office/powerpoint/2010/main" val="357665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4AF54D-9531-41D3-BCA1-FFB185405E14}" type="slidenum">
              <a:rPr lang="ar-SA" altLang="ar-JO"/>
              <a:pPr>
                <a:defRPr/>
              </a:pPr>
              <a:t>‹#›</a:t>
            </a:fld>
            <a:endParaRPr lang="en-US" altLang="ar-JO"/>
          </a:p>
        </p:txBody>
      </p:sp>
    </p:spTree>
    <p:extLst>
      <p:ext uri="{BB962C8B-B14F-4D97-AF65-F5344CB8AC3E}">
        <p14:creationId xmlns:p14="http://schemas.microsoft.com/office/powerpoint/2010/main" val="247597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634DAD6-A641-4584-AAC6-22440B041B7A}" type="slidenum">
              <a:rPr lang="ar-SA" altLang="ar-JO"/>
              <a:pPr>
                <a:defRPr/>
              </a:pPr>
              <a:t>‹#›</a:t>
            </a:fld>
            <a:endParaRPr lang="en-US" altLang="ar-JO"/>
          </a:p>
        </p:txBody>
      </p:sp>
    </p:spTree>
    <p:extLst>
      <p:ext uri="{BB962C8B-B14F-4D97-AF65-F5344CB8AC3E}">
        <p14:creationId xmlns:p14="http://schemas.microsoft.com/office/powerpoint/2010/main" val="361204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65361260-DE52-4D01-87CC-213BC35B96FC}" type="slidenum">
              <a:rPr lang="ar-SA" altLang="ar-JO"/>
              <a:pPr>
                <a:defRPr/>
              </a:pPr>
              <a:t>‹#›</a:t>
            </a:fld>
            <a:endParaRPr lang="en-US" altLang="ar-JO"/>
          </a:p>
        </p:txBody>
      </p:sp>
    </p:spTree>
    <p:extLst>
      <p:ext uri="{BB962C8B-B14F-4D97-AF65-F5344CB8AC3E}">
        <p14:creationId xmlns:p14="http://schemas.microsoft.com/office/powerpoint/2010/main" val="137784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rtl="1" eaLnBrk="1" hangingPunct="1">
              <a:defRPr sz="1000" strike="noStrike" spc="60" baseline="0">
                <a:solidFill>
                  <a:schemeClr val="tx1"/>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rtl="1" eaLnBrk="1" hangingPunct="1">
              <a:defRPr sz="1000" cap="all" spc="60" baseline="0">
                <a:solidFill>
                  <a:schemeClr val="tx1"/>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100" smtClean="0"/>
            </a:lvl1pPr>
          </a:lstStyle>
          <a:p>
            <a:pPr>
              <a:defRPr/>
            </a:pPr>
            <a:fld id="{E61D923B-72D5-4FF1-9456-68BE4E775937}" type="slidenum">
              <a:rPr lang="ar-SA" altLang="ar-JO"/>
              <a:pPr>
                <a:defRPr/>
              </a:pPr>
              <a:t>‹#›</a:t>
            </a:fld>
            <a:endParaRPr lang="en-US" altLang="ar-JO"/>
          </a:p>
        </p:txBody>
      </p:sp>
    </p:spTree>
  </p:cSld>
  <p:clrMap bg1="dk1" tx1="lt1" bg2="dk2" tx2="lt2" accent1="accent1" accent2="accent2" accent3="accent3" accent4="accent4" accent5="accent5" accent6="accent6" hlink="hlink" folHlink="folHlink"/>
  <p:sldLayoutIdLst>
    <p:sldLayoutId id="2147484415" r:id="rId1"/>
    <p:sldLayoutId id="2147484406" r:id="rId2"/>
    <p:sldLayoutId id="2147484407" r:id="rId3"/>
    <p:sldLayoutId id="2147484408" r:id="rId4"/>
    <p:sldLayoutId id="2147484409" r:id="rId5"/>
    <p:sldLayoutId id="2147484410" r:id="rId6"/>
    <p:sldLayoutId id="2147484411" r:id="rId7"/>
    <p:sldLayoutId id="2147484412" r:id="rId8"/>
    <p:sldLayoutId id="2147484416" r:id="rId9"/>
    <p:sldLayoutId id="2147484413" r:id="rId10"/>
    <p:sldLayoutId id="2147484414"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663825"/>
            <a:ext cx="6400800" cy="693738"/>
          </a:xfrm>
        </p:spPr>
        <p:txBody>
          <a:bodyPr/>
          <a:lstStyle/>
          <a:p>
            <a:pPr eaLnBrk="1" fontAlgn="auto" hangingPunct="1">
              <a:buFont typeface="Arial" panose="020B0604020202020204" pitchFamily="34" charset="0"/>
              <a:buNone/>
              <a:defRPr/>
            </a:pPr>
            <a:r>
              <a:rPr lang="en-US" sz="3200" b="1" dirty="0"/>
              <a:t>0750099 Pre-Computer Skills </a:t>
            </a:r>
          </a:p>
        </p:txBody>
      </p:sp>
      <p:sp>
        <p:nvSpPr>
          <p:cNvPr id="2050" name="Rectangle 2"/>
          <p:cNvSpPr>
            <a:spLocks noGrp="1" noChangeArrowheads="1"/>
          </p:cNvSpPr>
          <p:nvPr>
            <p:ph type="ctrTitle"/>
          </p:nvPr>
        </p:nvSpPr>
        <p:spPr>
          <a:xfrm>
            <a:off x="685800" y="1724025"/>
            <a:ext cx="7772400" cy="912813"/>
          </a:xfrm>
        </p:spPr>
        <p:txBody>
          <a:bodyPr>
            <a:normAutofit fontScale="90000"/>
          </a:bodyPr>
          <a:lstStyle/>
          <a:p>
            <a:pPr eaLnBrk="1" fontAlgn="auto" hangingPunct="1">
              <a:spcAft>
                <a:spcPts val="0"/>
              </a:spcAft>
              <a:defRPr/>
            </a:pPr>
            <a:r>
              <a:rPr lang="en-US" sz="4400" b="1" dirty="0"/>
              <a:t>Internet Connections and Introduction to Internet Security</a:t>
            </a:r>
            <a:endParaRPr lang="en-US" altLang="en-US" sz="4400" b="1"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Options for Internet connection</a:t>
            </a:r>
            <a:endParaRPr lang="en-US" sz="4400" b="1" dirty="0">
              <a:solidFill>
                <a:srgbClr val="FFC000"/>
              </a:solidFill>
            </a:endParaRPr>
          </a:p>
        </p:txBody>
      </p:sp>
      <p:sp>
        <p:nvSpPr>
          <p:cNvPr id="3" name="Content Placeholder 2"/>
          <p:cNvSpPr>
            <a:spLocks noGrp="1"/>
          </p:cNvSpPr>
          <p:nvPr>
            <p:ph sz="quarter" idx="13"/>
          </p:nvPr>
        </p:nvSpPr>
        <p:spPr>
          <a:xfrm>
            <a:off x="609600" y="1978025"/>
            <a:ext cx="7924800" cy="4114800"/>
          </a:xfrm>
        </p:spPr>
        <p:txBody>
          <a:bodyPr/>
          <a:lstStyle/>
          <a:p>
            <a:pPr>
              <a:defRPr/>
            </a:pPr>
            <a:r>
              <a:rPr lang="en-US" sz="3200" b="1" dirty="0" smtClean="0"/>
              <a:t>Wireless Hot Spots</a:t>
            </a:r>
          </a:p>
          <a:p>
            <a:pPr>
              <a:defRPr/>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36838"/>
            <a:ext cx="78740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2808288"/>
            <a:ext cx="6229350" cy="3689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Characteristics of broadband</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Fast connection to the Internet</a:t>
            </a:r>
          </a:p>
          <a:p>
            <a:pPr>
              <a:defRPr/>
            </a:pPr>
            <a:r>
              <a:rPr lang="en-US" sz="3200" b="1" dirty="0" smtClean="0"/>
              <a:t>An always-on connection</a:t>
            </a:r>
          </a:p>
          <a:p>
            <a:pPr>
              <a:defRPr/>
            </a:pPr>
            <a:r>
              <a:rPr lang="en-US" sz="3200" b="1" dirty="0"/>
              <a:t>Flat Fee Payment</a:t>
            </a:r>
          </a:p>
          <a:p>
            <a:pPr>
              <a:defRPr/>
            </a:pPr>
            <a:r>
              <a:rPr lang="en-US" sz="3200" b="1" dirty="0"/>
              <a:t>Risk </a:t>
            </a:r>
            <a:r>
              <a:rPr lang="en-US" sz="3200" b="1" dirty="0" smtClean="0"/>
              <a:t>of </a:t>
            </a:r>
            <a:r>
              <a:rPr lang="en-US" sz="3200" b="1" dirty="0"/>
              <a:t>Intruder Attack</a:t>
            </a:r>
          </a:p>
          <a:p>
            <a:pPr>
              <a:defRPr/>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33575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par>
                          <p:cTn id="31" fill="hold" nodeType="afterGroup">
                            <p:stCondLst>
                              <p:cond delay="50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Security consideration</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endParaRPr lang="en-US" dirty="0" smtClean="0"/>
          </a:p>
          <a:p>
            <a:pPr>
              <a:defRPr/>
            </a:pPr>
            <a:endParaRPr lang="en-US" dirty="0"/>
          </a:p>
          <a:p>
            <a:pPr>
              <a:defRPr/>
            </a:pPr>
            <a:endParaRPr lang="en-US" sz="3200" b="1" dirty="0"/>
          </a:p>
          <a:p>
            <a:pPr>
              <a:defRPr/>
            </a:pPr>
            <a:endParaRPr lang="en-US" sz="3200" b="1" dirty="0" smtClean="0"/>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708275"/>
            <a:ext cx="37433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Security consideration</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Identification</a:t>
            </a:r>
          </a:p>
          <a:p>
            <a:pPr>
              <a:defRPr/>
            </a:pPr>
            <a:r>
              <a:rPr lang="en-US" sz="3200" b="1" dirty="0" smtClean="0"/>
              <a:t>Authorization</a:t>
            </a:r>
          </a:p>
          <a:p>
            <a:pPr>
              <a:defRPr/>
            </a:pPr>
            <a:r>
              <a:rPr lang="en-US" sz="3200" b="1" dirty="0" smtClean="0"/>
              <a:t>Authentication</a:t>
            </a:r>
          </a:p>
          <a:p>
            <a:pPr marL="0" indent="0">
              <a:buFont typeface="Arial" charset="0"/>
              <a:buNone/>
              <a:defRPr/>
            </a:pPr>
            <a:endParaRPr lang="en-US" dirty="0"/>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716338"/>
            <a:ext cx="6456362" cy="18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997200"/>
            <a:ext cx="47529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4034"/>
                                        </p:tgtEl>
                                        <p:attrNameLst>
                                          <p:attrName>style.visibility</p:attrName>
                                        </p:attrNameLst>
                                      </p:cBhvr>
                                      <p:to>
                                        <p:strVal val="visible"/>
                                      </p:to>
                                    </p:set>
                                    <p:anim calcmode="lin" valueType="num">
                                      <p:cBhvr>
                                        <p:cTn id="13" dur="500" fill="hold"/>
                                        <p:tgtEl>
                                          <p:spTgt spid="44034"/>
                                        </p:tgtEl>
                                        <p:attrNameLst>
                                          <p:attrName>ppt_w</p:attrName>
                                        </p:attrNameLst>
                                      </p:cBhvr>
                                      <p:tavLst>
                                        <p:tav tm="0">
                                          <p:val>
                                            <p:fltVal val="0"/>
                                          </p:val>
                                        </p:tav>
                                        <p:tav tm="100000">
                                          <p:val>
                                            <p:strVal val="#ppt_w"/>
                                          </p:val>
                                        </p:tav>
                                      </p:tavLst>
                                    </p:anim>
                                    <p:anim calcmode="lin" valueType="num">
                                      <p:cBhvr>
                                        <p:cTn id="14" dur="500" fill="hold"/>
                                        <p:tgtEl>
                                          <p:spTgt spid="44034"/>
                                        </p:tgtEl>
                                        <p:attrNameLst>
                                          <p:attrName>ppt_h</p:attrName>
                                        </p:attrNameLst>
                                      </p:cBhvr>
                                      <p:tavLst>
                                        <p:tav tm="0">
                                          <p:val>
                                            <p:fltVal val="0"/>
                                          </p:val>
                                        </p:tav>
                                        <p:tav tm="100000">
                                          <p:val>
                                            <p:strVal val="#ppt_h"/>
                                          </p:val>
                                        </p:tav>
                                      </p:tavLst>
                                    </p:anim>
                                    <p:animEffect transition="in" filter="fade">
                                      <p:cBhvr>
                                        <p:cTn id="15" dur="500"/>
                                        <p:tgtEl>
                                          <p:spTgt spid="4403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44034"/>
                                        </p:tgtEl>
                                        <p:attrNameLst>
                                          <p:attrName>style.visibility</p:attrName>
                                        </p:attrNameLst>
                                      </p:cBhvr>
                                      <p:to>
                                        <p:strVal val="hidden"/>
                                      </p:to>
                                    </p:set>
                                  </p:childTnLst>
                                </p:cTn>
                              </p:par>
                            </p:childTnLst>
                          </p:cTn>
                        </p:par>
                        <p:par>
                          <p:cTn id="20" fill="hold" nodeType="afterGroup">
                            <p:stCondLst>
                              <p:cond delay="0"/>
                            </p:stCondLst>
                            <p:childTnLst>
                              <p:par>
                                <p:cTn id="21" presetID="53" presetClass="entr" presetSubtype="16"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childTnLst>
                          </p:cTn>
                        </p:par>
                        <p:par>
                          <p:cTn id="26" fill="hold" nodeType="afterGroup">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nodeType="afterGroup">
                            <p:stCondLst>
                              <p:cond delay="0"/>
                            </p:stCondLst>
                            <p:childTnLst>
                              <p:par>
                                <p:cTn id="37" presetID="53" presetClass="entr" presetSubtype="16"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7924800" cy="1143000"/>
          </a:xfrm>
        </p:spPr>
        <p:txBody>
          <a:bodyPr/>
          <a:lstStyle/>
          <a:p>
            <a:pPr>
              <a:defRPr/>
            </a:pPr>
            <a:r>
              <a:rPr lang="en-US" sz="4400" b="1" dirty="0" smtClean="0">
                <a:solidFill>
                  <a:srgbClr val="FFCC00"/>
                </a:solidFill>
              </a:rPr>
              <a:t>password</a:t>
            </a:r>
            <a:endParaRPr lang="ar-JO" sz="4400" b="1" dirty="0">
              <a:solidFill>
                <a:srgbClr val="FFCC00"/>
              </a:solidFill>
            </a:endParaRPr>
          </a:p>
        </p:txBody>
      </p:sp>
      <p:sp>
        <p:nvSpPr>
          <p:cNvPr id="3" name="Content Placeholder 2"/>
          <p:cNvSpPr>
            <a:spLocks noGrp="1"/>
          </p:cNvSpPr>
          <p:nvPr>
            <p:ph sz="quarter" idx="13"/>
          </p:nvPr>
        </p:nvSpPr>
        <p:spPr>
          <a:xfrm>
            <a:off x="609600" y="1916113"/>
            <a:ext cx="7924800" cy="3798887"/>
          </a:xfrm>
        </p:spPr>
        <p:txBody>
          <a:bodyPr/>
          <a:lstStyle/>
          <a:p>
            <a:pPr>
              <a:buFont typeface="Arial" panose="020B0604020202020204" pitchFamily="34" charset="0"/>
              <a:buChar char="•"/>
              <a:defRPr/>
            </a:pPr>
            <a:endParaRPr lang="en-US" sz="3200" b="1" dirty="0" smtClean="0"/>
          </a:p>
          <a:p>
            <a:pPr>
              <a:buFont typeface="Arial" panose="020B0604020202020204" pitchFamily="34" charset="0"/>
              <a:buChar char="•"/>
              <a:defRPr/>
            </a:pPr>
            <a:endParaRPr lang="ar-JO"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5725" y="1473200"/>
            <a:ext cx="4033838"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8913"/>
            <a:ext cx="7924800" cy="1143000"/>
          </a:xfrm>
        </p:spPr>
        <p:txBody>
          <a:bodyPr/>
          <a:lstStyle/>
          <a:p>
            <a:pPr>
              <a:defRPr/>
            </a:pPr>
            <a:r>
              <a:rPr lang="en-US" sz="4400" b="1" dirty="0" smtClean="0">
                <a:solidFill>
                  <a:srgbClr val="FFCC00"/>
                </a:solidFill>
              </a:rPr>
              <a:t>password</a:t>
            </a:r>
            <a:endParaRPr lang="ar-JO" sz="4400" b="1" dirty="0">
              <a:solidFill>
                <a:srgbClr val="FFCC00"/>
              </a:solidFill>
            </a:endParaRPr>
          </a:p>
        </p:txBody>
      </p:sp>
      <p:sp>
        <p:nvSpPr>
          <p:cNvPr id="3" name="Content Placeholder 2"/>
          <p:cNvSpPr>
            <a:spLocks noGrp="1"/>
          </p:cNvSpPr>
          <p:nvPr>
            <p:ph sz="quarter" idx="13"/>
          </p:nvPr>
        </p:nvSpPr>
        <p:spPr>
          <a:xfrm>
            <a:off x="609600" y="1916113"/>
            <a:ext cx="7924800" cy="3798887"/>
          </a:xfrm>
        </p:spPr>
        <p:txBody>
          <a:bodyPr/>
          <a:lstStyle/>
          <a:p>
            <a:pPr>
              <a:buFont typeface="Arial" panose="020B0604020202020204" pitchFamily="34" charset="0"/>
              <a:buChar char="•"/>
              <a:defRPr/>
            </a:pPr>
            <a:endParaRPr lang="en-US" sz="3200" b="1" dirty="0" smtClean="0"/>
          </a:p>
          <a:p>
            <a:pPr>
              <a:buFont typeface="Arial" panose="020B0604020202020204" pitchFamily="34" charset="0"/>
              <a:buChar char="•"/>
              <a:defRPr/>
            </a:pPr>
            <a:endParaRPr lang="ar-JO" sz="3200" b="1" dirty="0"/>
          </a:p>
        </p:txBody>
      </p:sp>
      <p:sp>
        <p:nvSpPr>
          <p:cNvPr id="4" name="TextBox 3"/>
          <p:cNvSpPr txBox="1">
            <a:spLocks noChangeArrowheads="1"/>
          </p:cNvSpPr>
          <p:nvPr/>
        </p:nvSpPr>
        <p:spPr bwMode="auto">
          <a:xfrm>
            <a:off x="2411413" y="3141663"/>
            <a:ext cx="3956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spcBef>
                <a:spcPct val="0"/>
              </a:spcBef>
              <a:spcAft>
                <a:spcPct val="0"/>
              </a:spcAft>
              <a:buClrTx/>
              <a:buFontTx/>
              <a:buNone/>
            </a:pPr>
            <a:r>
              <a:rPr lang="en-US" altLang="en-US" sz="3600" b="1">
                <a:latin typeface="Arial" charset="0"/>
              </a:rPr>
              <a:t>DON’T SHARE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428750"/>
            <a:ext cx="60007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35" presetClass="emph" presetSubtype="0" repeatCount="indefinite" fill="hold" grpId="1" nodeType="afterEffect">
                                  <p:stCondLst>
                                    <p:cond delay="0"/>
                                  </p:stCondLst>
                                  <p:endCondLst>
                                    <p:cond evt="onNext" delay="0">
                                      <p:tgtEl>
                                        <p:sldTgt/>
                                      </p:tgtEl>
                                    </p:cond>
                                  </p:endCondLst>
                                  <p:childTnLst>
                                    <p:anim calcmode="discrete" valueType="str">
                                      <p:cBhvr>
                                        <p:cTn id="1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2"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nodeType="afterGroup">
                            <p:stCondLst>
                              <p:cond delay="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nodeType="afterGroup">
                            <p:stCondLst>
                              <p:cond delay="500"/>
                            </p:stCondLst>
                            <p:childTnLst>
                              <p:par>
                                <p:cTn id="24" presetID="6" presetClass="emph" presetSubtype="0" fill="hold" nodeType="afterEffect">
                                  <p:stCondLst>
                                    <p:cond delay="0"/>
                                  </p:stCondLst>
                                  <p:childTnLst>
                                    <p:animScale>
                                      <p:cBhvr>
                                        <p:cTn id="25" dur="2000" fill="hold"/>
                                        <p:tgtEl>
                                          <p:spTgt spid="5"/>
                                        </p:tgtEl>
                                      </p:cBhvr>
                                      <p:by x="150000" y="15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xit" presetSubtype="0" fill="hold" nodeType="click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Password cracking</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Guessing Password</a:t>
            </a:r>
          </a:p>
          <a:p>
            <a:pPr>
              <a:defRPr/>
            </a:pPr>
            <a:r>
              <a:rPr lang="en-US" sz="3200" b="1" dirty="0" smtClean="0"/>
              <a:t>Gain unauthorized access to a system.</a:t>
            </a:r>
          </a:p>
          <a:p>
            <a:pPr>
              <a:defRPr/>
            </a:pPr>
            <a:endParaRPr lang="en-US" sz="3200" b="1" dirty="0"/>
          </a:p>
          <a:p>
            <a:pPr>
              <a:defRPr/>
            </a:pPr>
            <a:r>
              <a:rPr lang="en-US" sz="3200" b="1" dirty="0" smtClean="0"/>
              <a:t>Advantages:</a:t>
            </a:r>
          </a:p>
          <a:p>
            <a:pPr lvl="1">
              <a:defRPr/>
            </a:pPr>
            <a:r>
              <a:rPr lang="en-US" sz="3200" b="1" dirty="0" smtClean="0"/>
              <a:t>Legal password </a:t>
            </a:r>
            <a:r>
              <a:rPr lang="en-US" sz="3200" b="1" dirty="0"/>
              <a:t>r</a:t>
            </a:r>
            <a:r>
              <a:rPr lang="en-US" sz="3200" b="1" dirty="0" smtClean="0"/>
              <a:t>ecovery</a:t>
            </a:r>
          </a:p>
          <a:p>
            <a:pPr lvl="1">
              <a:defRPr/>
            </a:pPr>
            <a:r>
              <a:rPr lang="en-US" sz="3200" b="1" dirty="0" smtClean="0"/>
              <a:t>Check </a:t>
            </a:r>
            <a:r>
              <a:rPr lang="en-US" sz="3200" b="1" dirty="0"/>
              <a:t>s</a:t>
            </a:r>
            <a:r>
              <a:rPr lang="en-US" sz="3200" b="1" dirty="0" smtClean="0"/>
              <a:t>ystem </a:t>
            </a:r>
            <a:r>
              <a:rPr lang="en-US" sz="3200" b="1" dirty="0"/>
              <a:t>p</a:t>
            </a:r>
            <a:r>
              <a:rPr lang="en-US" sz="3200" b="1" dirty="0" smtClean="0"/>
              <a:t>asswords strength</a:t>
            </a:r>
          </a:p>
          <a:p>
            <a:pPr lvl="1">
              <a:defRPr/>
            </a:pPr>
            <a:endParaRPr lang="en-US" sz="3200" b="1" dirty="0" smtClean="0"/>
          </a:p>
          <a:p>
            <a:pPr lvl="1">
              <a:defRPr/>
            </a:pPr>
            <a:endParaRPr lang="en-US" sz="3200" b="1" dirty="0" smtClean="0"/>
          </a:p>
          <a:p>
            <a:pPr lvl="1">
              <a:defRPr/>
            </a:pPr>
            <a:endParaRPr lang="en-US" sz="3200" b="1" dirty="0" smtClean="0"/>
          </a:p>
          <a:p>
            <a:pPr>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Data security</a:t>
            </a:r>
            <a:endParaRPr lang="en-US"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059113" y="3014663"/>
            <a:ext cx="2568575" cy="1927225"/>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644900"/>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0 -2.59259E-6 L -0.27431 -0.01713 " pathEditMode="relative" rAng="0" ptsTypes="AA">
                                      <p:cBhvr>
                                        <p:cTn id="16" dur="2000" fill="hold"/>
                                        <p:tgtEl>
                                          <p:spTgt spid="4"/>
                                        </p:tgtEl>
                                        <p:attrNameLst>
                                          <p:attrName>ppt_x</p:attrName>
                                          <p:attrName>ppt_y</p:attrName>
                                        </p:attrNameLst>
                                      </p:cBhvr>
                                      <p:rCtr x="-13715" y="-856"/>
                                    </p:animMotion>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nodeType="afterGroup">
                            <p:stCondLst>
                              <p:cond delay="2000"/>
                            </p:stCondLst>
                            <p:childTnLst>
                              <p:par>
                                <p:cTn id="23" presetID="6" presetClass="emph" presetSubtype="0" fill="hold" nodeType="afterEffect">
                                  <p:stCondLst>
                                    <p:cond delay="0"/>
                                  </p:stCondLst>
                                  <p:childTnLst>
                                    <p:animScale>
                                      <p:cBhvr>
                                        <p:cTn id="24"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8"/>
            <a:ext cx="7924800" cy="1143000"/>
          </a:xfrm>
        </p:spPr>
        <p:txBody>
          <a:bodyPr/>
          <a:lstStyle/>
          <a:p>
            <a:pPr>
              <a:defRPr/>
            </a:pPr>
            <a:r>
              <a:rPr lang="en-US" sz="4400" b="1" dirty="0" smtClean="0">
                <a:solidFill>
                  <a:srgbClr val="FFC000"/>
                </a:solidFill>
              </a:rPr>
              <a:t>Security considerations</a:t>
            </a:r>
            <a:br>
              <a:rPr lang="en-US" sz="4400" b="1" dirty="0" smtClean="0">
                <a:solidFill>
                  <a:srgbClr val="FFC000"/>
                </a:solidFill>
              </a:rPr>
            </a:br>
            <a:r>
              <a:rPr lang="en-US" sz="4400" b="1" dirty="0" smtClean="0">
                <a:solidFill>
                  <a:srgbClr val="FFC000"/>
                </a:solidFill>
              </a:rPr>
              <a:t>Backups</a:t>
            </a:r>
            <a:endParaRPr lang="en-US" sz="4400"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828800" y="2122488"/>
            <a:ext cx="5486400" cy="41148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2205038"/>
            <a:ext cx="621030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8"/>
            <a:ext cx="7924800" cy="1143000"/>
          </a:xfrm>
        </p:spPr>
        <p:txBody>
          <a:bodyPr/>
          <a:lstStyle/>
          <a:p>
            <a:pPr>
              <a:defRPr/>
            </a:pPr>
            <a:r>
              <a:rPr lang="en-US" sz="4400" b="1" dirty="0" smtClean="0">
                <a:solidFill>
                  <a:srgbClr val="FFC000"/>
                </a:solidFill>
              </a:rPr>
              <a:t>Security consideration</a:t>
            </a:r>
            <a:br>
              <a:rPr lang="en-US" sz="4400" b="1" dirty="0" smtClean="0">
                <a:solidFill>
                  <a:srgbClr val="FFC000"/>
                </a:solidFill>
              </a:rPr>
            </a:br>
            <a:r>
              <a:rPr lang="en-US" sz="4400" b="1" dirty="0" smtClean="0">
                <a:solidFill>
                  <a:srgbClr val="FFC000"/>
                </a:solidFill>
              </a:rPr>
              <a:t>Firewall</a:t>
            </a:r>
            <a:endParaRPr lang="en-US" sz="4400" b="1" dirty="0">
              <a:solidFill>
                <a:srgbClr val="FFC000"/>
              </a:solidFill>
            </a:endParaRPr>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47813" y="2924175"/>
            <a:ext cx="5883275" cy="23050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7938" y="2903538"/>
            <a:ext cx="4048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500"/>
                            </p:stCondLst>
                            <p:childTnLst>
                              <p:par>
                                <p:cTn id="21" presetID="6" presetClass="emph" presetSubtype="0" fill="hold" nodeType="afterEffect">
                                  <p:stCondLst>
                                    <p:cond delay="0"/>
                                  </p:stCondLst>
                                  <p:childTnLst>
                                    <p:animScale>
                                      <p:cBhvr>
                                        <p:cTn id="2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Internet Connection Services</a:t>
            </a:r>
          </a:p>
          <a:p>
            <a:pPr lvl="1">
              <a:defRPr/>
            </a:pPr>
            <a:r>
              <a:rPr lang="en-US" sz="3200" b="1" dirty="0" smtClean="0"/>
              <a:t>Dial-up Connection</a:t>
            </a:r>
          </a:p>
          <a:p>
            <a:pPr lvl="1">
              <a:defRPr/>
            </a:pPr>
            <a:r>
              <a:rPr lang="en-US" sz="3200" b="1" dirty="0" err="1" smtClean="0"/>
              <a:t>BroadBand</a:t>
            </a:r>
            <a:r>
              <a:rPr lang="en-US" sz="3200" b="1" dirty="0" smtClean="0"/>
              <a:t> Connection</a:t>
            </a:r>
          </a:p>
          <a:p>
            <a:pPr>
              <a:defRPr/>
            </a:pPr>
            <a:r>
              <a:rPr lang="en-US" sz="3200" b="1" dirty="0" smtClean="0"/>
              <a:t>Options for Internet Connections</a:t>
            </a:r>
          </a:p>
          <a:p>
            <a:pPr marL="457200" lvl="1" indent="0">
              <a:buFont typeface="Arial" charset="0"/>
              <a:buNone/>
              <a:defRPr/>
            </a:pPr>
            <a:r>
              <a:rPr lang="en-US" sz="3200" b="1" dirty="0" smtClean="0"/>
              <a:t>(Phone Line, Mobile Phone, Satellite and Wireless Hot Spots)</a:t>
            </a:r>
          </a:p>
          <a:p>
            <a:pPr lvl="1">
              <a:defRPr/>
            </a:pPr>
            <a:endParaRPr lang="en-US" sz="3200" b="1" dirty="0" smtClean="0"/>
          </a:p>
          <a:p>
            <a:pPr lvl="1">
              <a:defRPr/>
            </a:pPr>
            <a:endParaRPr lang="en-US" sz="3200" b="1" dirty="0" smtClean="0"/>
          </a:p>
          <a:p>
            <a:pPr marL="457200" lvl="1" indent="0">
              <a:buFont typeface="Arial" charset="0"/>
              <a:buNone/>
              <a:defRPr/>
            </a:pPr>
            <a:endParaRPr lang="en-US" sz="3200" b="1" dirty="0" smtClean="0"/>
          </a:p>
          <a:p>
            <a:pPr lvl="1">
              <a:defRPr/>
            </a:pPr>
            <a:endParaRPr lang="en-US" sz="3200" b="1" dirty="0" smtClean="0"/>
          </a:p>
          <a:p>
            <a:pPr lvl="1">
              <a:defRPr/>
            </a:pPr>
            <a:endParaRPr lang="en-US" sz="3200" b="1" dirty="0" smtClean="0"/>
          </a:p>
          <a:p>
            <a:pP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Security Consideration</a:t>
            </a:r>
          </a:p>
          <a:p>
            <a:pPr lvl="1">
              <a:defRPr/>
            </a:pPr>
            <a:r>
              <a:rPr lang="en-US" sz="3200" b="1" dirty="0" smtClean="0"/>
              <a:t>Identity / Authentication</a:t>
            </a:r>
          </a:p>
          <a:p>
            <a:pPr lvl="1">
              <a:defRPr/>
            </a:pPr>
            <a:r>
              <a:rPr lang="en-US" sz="3200" b="1" dirty="0" smtClean="0"/>
              <a:t>Data Security</a:t>
            </a:r>
          </a:p>
          <a:p>
            <a:pPr marL="457200" lvl="1" indent="0">
              <a:buFont typeface="Arial" charset="0"/>
              <a:buNone/>
              <a:defRPr/>
            </a:pPr>
            <a:endParaRPr lang="en-US" sz="3200" b="1" dirty="0" smtClean="0"/>
          </a:p>
          <a:p>
            <a:pPr lvl="1">
              <a:defRPr/>
            </a:pPr>
            <a:endParaRPr lang="en-US" sz="3200" b="1" dirty="0" smtClean="0"/>
          </a:p>
          <a:p>
            <a:pPr marL="457200" lvl="1" indent="0">
              <a:buFont typeface="Arial" charset="0"/>
              <a:buNone/>
              <a:defRPr/>
            </a:pPr>
            <a:endParaRPr lang="en-US" sz="3200" b="1" dirty="0" smtClean="0"/>
          </a:p>
          <a:p>
            <a:pPr marL="457200" lvl="1" indent="0">
              <a:buFont typeface="Arial" charset="0"/>
              <a:buNone/>
              <a:defRPr/>
            </a:pPr>
            <a:endParaRPr lang="en-US" sz="3200" b="1" dirty="0" smtClean="0"/>
          </a:p>
          <a:p>
            <a:pPr lvl="1">
              <a:defRPr/>
            </a:pPr>
            <a:endParaRPr lang="en-US" sz="3200" b="1" dirty="0" smtClean="0"/>
          </a:p>
          <a:p>
            <a:pPr marL="457200" lvl="1" indent="0">
              <a:buFont typeface="Arial" charset="0"/>
              <a:buNone/>
              <a:defRPr/>
            </a:pPr>
            <a:endParaRPr lang="en-US" sz="3200" b="1" dirty="0" smtClean="0"/>
          </a:p>
          <a:p>
            <a:pPr lvl="1">
              <a:defRPr/>
            </a:pPr>
            <a:endParaRPr lang="en-US" sz="3200" b="1" dirty="0" smtClean="0"/>
          </a:p>
          <a:p>
            <a:pPr lvl="1">
              <a:defRPr/>
            </a:pPr>
            <a:endParaRPr lang="en-US" sz="3200" b="1" dirty="0" smtClean="0"/>
          </a:p>
          <a:p>
            <a:pP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Know about the common Internet connection services and options.</a:t>
            </a:r>
          </a:p>
          <a:p>
            <a:pPr>
              <a:defRPr/>
            </a:pPr>
            <a:r>
              <a:rPr lang="en-US" sz="3200" b="1" dirty="0" smtClean="0"/>
              <a:t>Learn some Internet security considerations, such as Identification and Password.</a:t>
            </a:r>
          </a:p>
          <a:p>
            <a:pPr>
              <a:defRPr/>
            </a:pPr>
            <a:r>
              <a:rPr lang="en-US" sz="3200" b="1" dirty="0" smtClean="0"/>
              <a:t>Learn some data security techniques, such as Backups and Firewalls.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Internet connection services</a:t>
            </a:r>
            <a:endParaRPr lang="en-US" sz="4400" b="1" dirty="0">
              <a:solidFill>
                <a:srgbClr val="FFC000"/>
              </a:solidFill>
            </a:endParaRPr>
          </a:p>
        </p:txBody>
      </p:sp>
      <p:sp>
        <p:nvSpPr>
          <p:cNvPr id="3" name="Content Placeholder 2"/>
          <p:cNvSpPr>
            <a:spLocks noGrp="1"/>
          </p:cNvSpPr>
          <p:nvPr>
            <p:ph sz="quarter" idx="13"/>
          </p:nvPr>
        </p:nvSpPr>
        <p:spPr>
          <a:xfrm>
            <a:off x="609600" y="1835150"/>
            <a:ext cx="7924800" cy="4114800"/>
          </a:xfrm>
        </p:spPr>
        <p:txBody>
          <a:bodyPr/>
          <a:lstStyle/>
          <a:p>
            <a:pPr>
              <a:defRPr/>
            </a:pPr>
            <a:r>
              <a:rPr lang="en-US" sz="3200" b="1" dirty="0" smtClean="0"/>
              <a:t>Dial-Up Connection</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981325"/>
            <a:ext cx="4343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7300" y="2492375"/>
            <a:ext cx="33147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4113" y="2695575"/>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09675" y="26368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path" presetSubtype="0" accel="50000" decel="50000" fill="hold" nodeType="clickEffect">
                                  <p:stCondLst>
                                    <p:cond delay="0"/>
                                  </p:stCondLst>
                                  <p:childTnLst>
                                    <p:animMotion origin="layout" path="M 0 1.11111E-6 L 0.2441 -0.31343 " pathEditMode="relative" rAng="0" ptsTypes="AA">
                                      <p:cBhvr>
                                        <p:cTn id="20" dur="2000" fill="hold"/>
                                        <p:tgtEl>
                                          <p:spTgt spid="5"/>
                                        </p:tgtEl>
                                        <p:attrNameLst>
                                          <p:attrName>ppt_x</p:attrName>
                                          <p:attrName>ppt_y</p:attrName>
                                        </p:attrNameLst>
                                      </p:cBhvr>
                                      <p:rCtr x="12205" y="-15671"/>
                                    </p:animMotion>
                                  </p:childTnLst>
                                </p:cTn>
                              </p:par>
                              <p:par>
                                <p:cTn id="21" presetID="6" presetClass="emph" presetSubtype="0" fill="hold" nodeType="withEffect">
                                  <p:stCondLst>
                                    <p:cond delay="0"/>
                                  </p:stCondLst>
                                  <p:childTnLst>
                                    <p:animScale>
                                      <p:cBhvr>
                                        <p:cTn id="22" dur="2000" fill="hold"/>
                                        <p:tgtEl>
                                          <p:spTgt spid="5"/>
                                        </p:tgtEl>
                                      </p:cBhvr>
                                      <p:by x="50000" y="50000"/>
                                    </p:animScale>
                                  </p:childTnLst>
                                </p:cTn>
                              </p:par>
                            </p:childTnLst>
                          </p:cTn>
                        </p:par>
                        <p:par>
                          <p:cTn id="23" fill="hold" nodeType="afterGroup">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nodeType="afterGroup">
                            <p:stCondLst>
                              <p:cond delay="0"/>
                            </p:stCondLst>
                            <p:childTnLst>
                              <p:par>
                                <p:cTn id="34" presetID="1" presetClass="exit" presetSubtype="0" fill="hold" nodeType="after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Internet connection services</a:t>
            </a:r>
            <a:endParaRPr lang="en-US" sz="4400" b="1" dirty="0">
              <a:solidFill>
                <a:srgbClr val="FFC000"/>
              </a:solidFill>
            </a:endParaRPr>
          </a:p>
        </p:txBody>
      </p:sp>
      <p:sp>
        <p:nvSpPr>
          <p:cNvPr id="3" name="Content Placeholder 2"/>
          <p:cNvSpPr>
            <a:spLocks noGrp="1"/>
          </p:cNvSpPr>
          <p:nvPr>
            <p:ph sz="quarter" idx="13"/>
          </p:nvPr>
        </p:nvSpPr>
        <p:spPr>
          <a:xfrm>
            <a:off x="609600" y="2193925"/>
            <a:ext cx="7924800" cy="4114800"/>
          </a:xfrm>
        </p:spPr>
        <p:txBody>
          <a:bodyPr/>
          <a:lstStyle/>
          <a:p>
            <a:pPr>
              <a:defRPr/>
            </a:pPr>
            <a:r>
              <a:rPr lang="en-US" sz="3200" b="1" dirty="0" err="1" smtClean="0"/>
              <a:t>BroadBand</a:t>
            </a:r>
            <a:r>
              <a:rPr lang="en-US" sz="3200" b="1" dirty="0" smtClean="0"/>
              <a:t> Connection</a:t>
            </a:r>
          </a:p>
          <a:p>
            <a:pPr lvl="1">
              <a:defRPr/>
            </a:pP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3213100"/>
            <a:ext cx="50006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997200"/>
            <a:ext cx="4822825" cy="2987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Options for Internet connection (Broadband)</a:t>
            </a:r>
            <a:endParaRPr lang="en-US" sz="4400" b="1" dirty="0">
              <a:solidFill>
                <a:srgbClr val="FFC000"/>
              </a:solidFill>
            </a:endParaRPr>
          </a:p>
        </p:txBody>
      </p:sp>
      <p:sp>
        <p:nvSpPr>
          <p:cNvPr id="3" name="Content Placeholder 2"/>
          <p:cNvSpPr>
            <a:spLocks noGrp="1"/>
          </p:cNvSpPr>
          <p:nvPr>
            <p:ph sz="quarter" idx="13"/>
          </p:nvPr>
        </p:nvSpPr>
        <p:spPr>
          <a:xfrm>
            <a:off x="609600" y="1978025"/>
            <a:ext cx="7924800" cy="4114800"/>
          </a:xfrm>
        </p:spPr>
        <p:txBody>
          <a:bodyPr/>
          <a:lstStyle/>
          <a:p>
            <a:pPr>
              <a:defRPr/>
            </a:pPr>
            <a:r>
              <a:rPr lang="en-US" sz="3200" b="1" dirty="0" smtClean="0"/>
              <a:t>Phone Line</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3282950"/>
            <a:ext cx="3238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Options for Internet connection</a:t>
            </a:r>
            <a:endParaRPr lang="en-US" sz="4400" b="1" dirty="0">
              <a:solidFill>
                <a:srgbClr val="FFC000"/>
              </a:solidFill>
            </a:endParaRPr>
          </a:p>
        </p:txBody>
      </p:sp>
      <p:sp>
        <p:nvSpPr>
          <p:cNvPr id="3" name="Content Placeholder 2"/>
          <p:cNvSpPr>
            <a:spLocks noGrp="1"/>
          </p:cNvSpPr>
          <p:nvPr>
            <p:ph sz="quarter" idx="13"/>
          </p:nvPr>
        </p:nvSpPr>
        <p:spPr>
          <a:xfrm>
            <a:off x="609600" y="1978025"/>
            <a:ext cx="7924800" cy="4114800"/>
          </a:xfrm>
        </p:spPr>
        <p:txBody>
          <a:bodyPr/>
          <a:lstStyle/>
          <a:p>
            <a:pPr>
              <a:defRPr/>
            </a:pPr>
            <a:r>
              <a:rPr lang="en-US" sz="3200" b="1" dirty="0" smtClean="0"/>
              <a:t>The Mobile Phone</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2001838"/>
            <a:ext cx="350837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84534">
            <a:off x="1387475" y="2690813"/>
            <a:ext cx="2166938" cy="415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animEffect transition="in" filter="fade">
                                      <p:cBhvr>
                                        <p:cTn id="9" dur="500"/>
                                        <p:tgtEl>
                                          <p:spTgt spid="11268"/>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defRPr/>
            </a:pPr>
            <a:r>
              <a:rPr lang="en-US" sz="4400" b="1" dirty="0" smtClean="0">
                <a:solidFill>
                  <a:srgbClr val="FFC000"/>
                </a:solidFill>
              </a:rPr>
              <a:t>Options for Internet connection</a:t>
            </a:r>
            <a:endParaRPr lang="en-US" sz="4400" b="1" dirty="0">
              <a:solidFill>
                <a:srgbClr val="FFC000"/>
              </a:solidFill>
            </a:endParaRPr>
          </a:p>
        </p:txBody>
      </p:sp>
      <p:sp>
        <p:nvSpPr>
          <p:cNvPr id="3" name="Content Placeholder 2"/>
          <p:cNvSpPr>
            <a:spLocks noGrp="1"/>
          </p:cNvSpPr>
          <p:nvPr>
            <p:ph sz="quarter" idx="13"/>
          </p:nvPr>
        </p:nvSpPr>
        <p:spPr>
          <a:xfrm>
            <a:off x="609600" y="1978025"/>
            <a:ext cx="7924800" cy="4114800"/>
          </a:xfrm>
        </p:spPr>
        <p:txBody>
          <a:bodyPr/>
          <a:lstStyle/>
          <a:p>
            <a:pPr>
              <a:defRPr/>
            </a:pPr>
            <a:r>
              <a:rPr lang="en-US" sz="3200" b="1" dirty="0" smtClean="0"/>
              <a:t>Satellite</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6263" y="3438525"/>
            <a:ext cx="5462587"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7150</TotalTime>
  <Words>1551</Words>
  <Application>Microsoft Office PowerPoint</Application>
  <PresentationFormat>On-screen Show (4:3)</PresentationFormat>
  <Paragraphs>215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Arial Narrow</vt:lpstr>
      <vt:lpstr>Horizon</vt:lpstr>
      <vt:lpstr>Internet Connections and Introduction to Internet Security</vt:lpstr>
      <vt:lpstr>Lecture outline</vt:lpstr>
      <vt:lpstr>Lecture outline</vt:lpstr>
      <vt:lpstr>Learning outcomes</vt:lpstr>
      <vt:lpstr>Internet connection services</vt:lpstr>
      <vt:lpstr>Internet connection services</vt:lpstr>
      <vt:lpstr>Options for Internet connection (Broadband)</vt:lpstr>
      <vt:lpstr>Options for Internet connection</vt:lpstr>
      <vt:lpstr>Options for Internet connection</vt:lpstr>
      <vt:lpstr>Options for Internet connection</vt:lpstr>
      <vt:lpstr>Characteristics of broadband</vt:lpstr>
      <vt:lpstr>Security consideration</vt:lpstr>
      <vt:lpstr>Security consideration</vt:lpstr>
      <vt:lpstr>password</vt:lpstr>
      <vt:lpstr>password</vt:lpstr>
      <vt:lpstr>Password cracking</vt:lpstr>
      <vt:lpstr>Security considerations Data security</vt:lpstr>
      <vt:lpstr>Security considerations Backups</vt:lpstr>
      <vt:lpstr>Security consideration Firewall</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WhiteBoard</cp:lastModifiedBy>
  <cp:revision>729</cp:revision>
  <dcterms:created xsi:type="dcterms:W3CDTF">2008-10-15T13:01:08Z</dcterms:created>
  <dcterms:modified xsi:type="dcterms:W3CDTF">2016-12-01T09:45:03Z</dcterms:modified>
</cp:coreProperties>
</file>