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730" r:id="rId1"/>
  </p:sldMasterIdLst>
  <p:notesMasterIdLst>
    <p:notesMasterId r:id="rId19"/>
  </p:notesMasterIdLst>
  <p:handoutMasterIdLst>
    <p:handoutMasterId r:id="rId20"/>
  </p:handoutMasterIdLst>
  <p:sldIdLst>
    <p:sldId id="256" r:id="rId2"/>
    <p:sldId id="315" r:id="rId3"/>
    <p:sldId id="317" r:id="rId4"/>
    <p:sldId id="318" r:id="rId5"/>
    <p:sldId id="316" r:id="rId6"/>
    <p:sldId id="319" r:id="rId7"/>
    <p:sldId id="320" r:id="rId8"/>
    <p:sldId id="321" r:id="rId9"/>
    <p:sldId id="322" r:id="rId10"/>
    <p:sldId id="323" r:id="rId11"/>
    <p:sldId id="324" r:id="rId12"/>
    <p:sldId id="325" r:id="rId13"/>
    <p:sldId id="326" r:id="rId14"/>
    <p:sldId id="327" r:id="rId15"/>
    <p:sldId id="328" r:id="rId16"/>
    <p:sldId id="329" r:id="rId17"/>
    <p:sldId id="314" r:id="rId18"/>
  </p:sldIdLst>
  <p:sldSz cx="9144000" cy="6858000" type="screen4x3"/>
  <p:notesSz cx="6858000" cy="9144000"/>
  <p:defaultTextStyle>
    <a:defPPr>
      <a:defRPr lang="ar-S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542" autoAdjust="0"/>
    <p:restoredTop sz="57194" autoAdjust="0"/>
  </p:normalViewPr>
  <p:slideViewPr>
    <p:cSldViewPr>
      <p:cViewPr varScale="1">
        <p:scale>
          <a:sx n="40" d="100"/>
          <a:sy n="40" d="100"/>
        </p:scale>
        <p:origin x="-103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200">
                <a:latin typeface="Arial" charset="0"/>
                <a:cs typeface="Arial" charset="0"/>
              </a:defRPr>
            </a:lvl1pPr>
          </a:lstStyle>
          <a:p>
            <a:pPr>
              <a:defRPr/>
            </a:pPr>
            <a:endParaRPr lang="en-US"/>
          </a:p>
        </p:txBody>
      </p:sp>
      <p:sp>
        <p:nvSpPr>
          <p:cNvPr id="44035" name="Rectangle 3"/>
          <p:cNvSpPr>
            <a:spLocks noGrp="1" noChangeArrowheads="1"/>
          </p:cNvSpPr>
          <p:nvPr>
            <p:ph type="dt" sz="quarter"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eaLnBrk="1" hangingPunct="1">
              <a:defRPr sz="1200">
                <a:latin typeface="Arial" charset="0"/>
                <a:cs typeface="Arial" charset="0"/>
              </a:defRPr>
            </a:lvl1pPr>
          </a:lstStyle>
          <a:p>
            <a:pPr>
              <a:defRPr/>
            </a:pPr>
            <a:endParaRPr lang="en-US"/>
          </a:p>
        </p:txBody>
      </p:sp>
      <p:sp>
        <p:nvSpPr>
          <p:cNvPr id="44036" name="Rectangle 4"/>
          <p:cNvSpPr>
            <a:spLocks noGrp="1" noChangeArrowheads="1"/>
          </p:cNvSpPr>
          <p:nvPr>
            <p:ph type="ftr" sz="quarter" idx="2"/>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hangingPunct="1">
              <a:defRPr sz="1200">
                <a:latin typeface="Arial" charset="0"/>
                <a:cs typeface="Arial" charset="0"/>
              </a:defRPr>
            </a:lvl1pPr>
          </a:lstStyle>
          <a:p>
            <a:pPr>
              <a:defRPr/>
            </a:pPr>
            <a:endParaRPr lang="en-US"/>
          </a:p>
        </p:txBody>
      </p:sp>
      <p:sp>
        <p:nvSpPr>
          <p:cNvPr id="44037" name="Rectangle 5"/>
          <p:cNvSpPr>
            <a:spLocks noGrp="1" noChangeArrowheads="1"/>
          </p:cNvSpPr>
          <p:nvPr>
            <p:ph type="sldNum" sz="quarter" idx="3"/>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1" eaLnBrk="1" hangingPunct="1">
              <a:defRPr sz="1200" smtClean="0"/>
            </a:lvl1pPr>
          </a:lstStyle>
          <a:p>
            <a:pPr>
              <a:defRPr/>
            </a:pPr>
            <a:fld id="{33F7194A-6BC4-4232-8509-A12124BDB3B6}" type="slidenum">
              <a:rPr lang="ar-SA" altLang="ar-JO"/>
              <a:pPr>
                <a:defRPr/>
              </a:pPr>
              <a:t>‹#›</a:t>
            </a:fld>
            <a:endParaRPr lang="en-US" altLang="ar-JO"/>
          </a:p>
        </p:txBody>
      </p:sp>
    </p:spTree>
    <p:extLst>
      <p:ext uri="{BB962C8B-B14F-4D97-AF65-F5344CB8AC3E}">
        <p14:creationId xmlns:p14="http://schemas.microsoft.com/office/powerpoint/2010/main" val="39802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200">
                <a:latin typeface="Arial" charset="0"/>
                <a:cs typeface="Arial" charset="0"/>
              </a:defRPr>
            </a:lvl1pPr>
          </a:lstStyle>
          <a:p>
            <a:pPr>
              <a:defRPr/>
            </a:pPr>
            <a:endParaRPr lang="en-US"/>
          </a:p>
        </p:txBody>
      </p:sp>
      <p:sp>
        <p:nvSpPr>
          <p:cNvPr id="48131"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eaLnBrk="1" hangingPunct="1">
              <a:defRPr sz="1200">
                <a:latin typeface="Arial" charset="0"/>
                <a:cs typeface="Arial"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hangingPunct="1">
              <a:defRPr sz="1200">
                <a:latin typeface="Arial" charset="0"/>
                <a:cs typeface="Arial" charset="0"/>
              </a:defRPr>
            </a:lvl1pPr>
          </a:lstStyle>
          <a:p>
            <a:pPr>
              <a:defRPr/>
            </a:pPr>
            <a:endParaRPr lang="en-US"/>
          </a:p>
        </p:txBody>
      </p:sp>
      <p:sp>
        <p:nvSpPr>
          <p:cNvPr id="48135"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1" eaLnBrk="1" hangingPunct="1">
              <a:defRPr sz="1200" smtClean="0"/>
            </a:lvl1pPr>
          </a:lstStyle>
          <a:p>
            <a:pPr>
              <a:defRPr/>
            </a:pPr>
            <a:fld id="{A0A3EAE3-6EF7-4E89-97FE-631543EDFDF1}" type="slidenum">
              <a:rPr lang="ar-SA" altLang="ar-JO"/>
              <a:pPr>
                <a:defRPr/>
              </a:pPr>
              <a:t>‹#›</a:t>
            </a:fld>
            <a:endParaRPr lang="en-US" altLang="ar-JO"/>
          </a:p>
        </p:txBody>
      </p:sp>
    </p:spTree>
    <p:extLst>
      <p:ext uri="{BB962C8B-B14F-4D97-AF65-F5344CB8AC3E}">
        <p14:creationId xmlns:p14="http://schemas.microsoft.com/office/powerpoint/2010/main" val="2040831630"/>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latin typeface="Arial" panose="020B0604020202020204" pitchFamily="34" charset="0"/>
                <a:cs typeface="Arial" panose="020B0604020202020204" pitchFamily="34" charset="0"/>
              </a:rPr>
              <a:t>Hello and welcome back!</a:t>
            </a:r>
          </a:p>
          <a:p>
            <a:pPr algn="l" rtl="0"/>
            <a:endParaRPr lang="en-US" altLang="en-US" smtClean="0">
              <a:latin typeface="Arial" panose="020B0604020202020204" pitchFamily="34" charset="0"/>
              <a:cs typeface="Arial" panose="020B0604020202020204" pitchFamily="34" charset="0"/>
            </a:endParaRPr>
          </a:p>
          <a:p>
            <a:pPr algn="l" rtl="0"/>
            <a:endParaRPr lang="en-US" altLang="en-US" smtClean="0">
              <a:latin typeface="Arial" panose="020B0604020202020204" pitchFamily="34" charset="0"/>
              <a:cs typeface="Arial" panose="020B0604020202020204" pitchFamily="34" charset="0"/>
            </a:endParaRPr>
          </a:p>
          <a:p>
            <a:pPr algn="l" rtl="0"/>
            <a:endParaRPr lang="en-US" altLang="en-US" smtClean="0">
              <a:latin typeface="Arial" panose="020B0604020202020204" pitchFamily="34" charset="0"/>
              <a:cs typeface="Arial" panose="020B0604020202020204" pitchFamily="34" charset="0"/>
            </a:endParaRPr>
          </a:p>
          <a:p>
            <a:pPr algn="l" rtl="0"/>
            <a:endParaRPr lang="en-US" altLang="en-US" smtClean="0">
              <a:latin typeface="Arial" panose="020B0604020202020204" pitchFamily="34" charset="0"/>
              <a:cs typeface="Arial" panose="020B0604020202020204" pitchFamily="34" charset="0"/>
            </a:endParaRPr>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90020017-03B3-418E-B342-303864F14AD7}" type="slidenum">
              <a:rPr lang="ar-SA" altLang="en-US"/>
              <a:pPr algn="l">
                <a:spcBef>
                  <a:spcPct val="0"/>
                </a:spcBef>
              </a:pPr>
              <a:t>1</a:t>
            </a:fld>
            <a:endParaRPr lang="en-US" altLang="en-US"/>
          </a:p>
        </p:txBody>
      </p:sp>
    </p:spTree>
    <p:extLst>
      <p:ext uri="{BB962C8B-B14F-4D97-AF65-F5344CB8AC3E}">
        <p14:creationId xmlns:p14="http://schemas.microsoft.com/office/powerpoint/2010/main" val="1103255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eaLnBrk="1" hangingPunct="1"/>
            <a:r>
              <a:rPr lang="en-TT" altLang="en-US" sz="2800" dirty="0" smtClean="0"/>
              <a:t>Since viruses</a:t>
            </a:r>
            <a:r>
              <a:rPr lang="en-TT" altLang="en-US" sz="2800" baseline="0" dirty="0" smtClean="0"/>
              <a:t> can corrupt your files or your entire computer system, you have to protect your computer against viruses.</a:t>
            </a:r>
          </a:p>
          <a:p>
            <a:pPr algn="l" rtl="0" eaLnBrk="1" hangingPunct="1"/>
            <a:endParaRPr lang="en-TT" altLang="en-US" sz="2800" baseline="0" dirty="0" smtClean="0"/>
          </a:p>
          <a:p>
            <a:pPr algn="l" rtl="0" eaLnBrk="1" hangingPunct="1"/>
            <a:r>
              <a:rPr lang="en-TT" altLang="en-US" sz="2800" baseline="0" dirty="0" smtClean="0"/>
              <a:t>How?</a:t>
            </a:r>
          </a:p>
          <a:p>
            <a:pPr algn="l" rtl="0" eaLnBrk="1" hangingPunct="1"/>
            <a:endParaRPr lang="en-TT" altLang="en-US" sz="2800" baseline="0" dirty="0" smtClean="0"/>
          </a:p>
          <a:p>
            <a:pPr marL="514350" indent="-514350" algn="l" rtl="0" eaLnBrk="1" hangingPunct="1">
              <a:buAutoNum type="arabicPeriod"/>
            </a:pPr>
            <a:r>
              <a:rPr lang="en-TT" altLang="en-US" sz="2800" baseline="0" dirty="0" smtClean="0"/>
              <a:t>First of all, you need to u</a:t>
            </a:r>
            <a:r>
              <a:rPr lang="en-TT" altLang="en-US" sz="2500" dirty="0" smtClean="0"/>
              <a:t>se a high-quality anti-virus program</a:t>
            </a:r>
            <a:r>
              <a:rPr lang="en-US" altLang="en-US" sz="2500" dirty="0" smtClean="0"/>
              <a:t>, and be sure to update it regularly. </a:t>
            </a:r>
          </a:p>
          <a:p>
            <a:pPr marL="0" indent="0" algn="l" rtl="0" eaLnBrk="1" hangingPunct="1">
              <a:buNone/>
            </a:pPr>
            <a:r>
              <a:rPr lang="en-US" altLang="en-US" sz="2500" dirty="0" smtClean="0"/>
              <a:t>	there are many anti-virus programs that you can purchase, or even use freely but with limited capabilities,</a:t>
            </a:r>
            <a:r>
              <a:rPr lang="en-US" altLang="en-US" sz="2500" baseline="0" dirty="0" smtClean="0"/>
              <a:t> such as </a:t>
            </a:r>
            <a:r>
              <a:rPr lang="en-TT" altLang="en-US" sz="2500" dirty="0" smtClean="0"/>
              <a:t>(Norton,</a:t>
            </a:r>
            <a:r>
              <a:rPr lang="en-TT" altLang="en-US" sz="2500" baseline="0" dirty="0" smtClean="0"/>
              <a:t> </a:t>
            </a:r>
            <a:r>
              <a:rPr lang="en-TT" altLang="en-US" sz="2500" dirty="0" smtClean="0"/>
              <a:t>McAfee, AVG</a:t>
            </a:r>
            <a:r>
              <a:rPr lang="en-TT" altLang="en-US" sz="2500" baseline="0" dirty="0" smtClean="0"/>
              <a:t> and many others</a:t>
            </a:r>
            <a:r>
              <a:rPr lang="en-TT" altLang="en-US" sz="2500" dirty="0" smtClean="0"/>
              <a:t>).</a:t>
            </a:r>
          </a:p>
          <a:p>
            <a:pPr marL="0" indent="0" algn="l" rtl="0" eaLnBrk="1" hangingPunct="1">
              <a:buNone/>
            </a:pPr>
            <a:endParaRPr lang="en-US" altLang="en-US" sz="2500" dirty="0" smtClean="0"/>
          </a:p>
          <a:p>
            <a:pPr marL="457200" indent="-457200" algn="l" rtl="0" eaLnBrk="1" hangingPunct="1">
              <a:buAutoNum type="arabicPeriod" startAt="2"/>
            </a:pPr>
            <a:r>
              <a:rPr lang="en-TT" altLang="en-US" sz="2500" dirty="0" smtClean="0"/>
              <a:t>Always scan your disks and files after using them on other computers,</a:t>
            </a:r>
            <a:r>
              <a:rPr lang="en-TT" altLang="en-US" sz="2500" baseline="0" dirty="0" smtClean="0"/>
              <a:t> to catch any viruses and remove them from infected files.</a:t>
            </a:r>
          </a:p>
          <a:p>
            <a:pPr marL="0" indent="0" algn="l" rtl="0" eaLnBrk="1" hangingPunct="1">
              <a:buNone/>
            </a:pPr>
            <a:endParaRPr lang="en-TT" altLang="en-US" sz="2500" dirty="0" smtClean="0"/>
          </a:p>
          <a:p>
            <a:pPr marL="457200" indent="-457200" algn="l" rtl="0" eaLnBrk="1" hangingPunct="1">
              <a:buAutoNum type="arabicPeriod" startAt="3"/>
            </a:pPr>
            <a:r>
              <a:rPr lang="en-TT" altLang="en-US" sz="2500" dirty="0" smtClean="0"/>
              <a:t>And if course</a:t>
            </a:r>
            <a:r>
              <a:rPr lang="en-TT" altLang="en-US" sz="2500" baseline="0" dirty="0" smtClean="0"/>
              <a:t> </a:t>
            </a:r>
            <a:r>
              <a:rPr lang="en-TT" altLang="en-US" sz="2500" dirty="0" smtClean="0"/>
              <a:t>Always scan the files you download from the Internet. The same applies to attachments downloaded from e-mails</a:t>
            </a:r>
          </a:p>
          <a:p>
            <a:pPr marL="0" indent="0" algn="l" rtl="0" eaLnBrk="1" hangingPunct="1">
              <a:buNone/>
            </a:pPr>
            <a:endParaRPr lang="en-TT" altLang="en-US" sz="2500" dirty="0" smtClean="0"/>
          </a:p>
          <a:p>
            <a:pPr marL="0" indent="0" algn="l" rtl="0" eaLnBrk="1" hangingPunct="1">
              <a:buNone/>
            </a:pPr>
            <a:r>
              <a:rPr lang="en-TT" altLang="en-US" sz="2500" dirty="0" smtClean="0"/>
              <a:t>4. In regular basis, make backup copies of important documents or files and store them on separate disk</a:t>
            </a:r>
          </a:p>
          <a:p>
            <a:pPr marL="0" indent="0" algn="l" rtl="0" eaLnBrk="1" hangingPunct="1">
              <a:buNone/>
            </a:pPr>
            <a:endParaRPr lang="en-TT" altLang="en-US" sz="2500" dirty="0" smtClean="0"/>
          </a:p>
          <a:p>
            <a:pPr lvl="1" algn="l" rtl="0" eaLnBrk="1" hangingPunct="1"/>
            <a:endParaRPr lang="en-TT" altLang="en-US" dirty="0" smtClean="0"/>
          </a:p>
          <a:p>
            <a:pPr algn="l" rtl="0"/>
            <a:endParaRPr lang="ar-JO" dirty="0"/>
          </a:p>
        </p:txBody>
      </p:sp>
      <p:sp>
        <p:nvSpPr>
          <p:cNvPr id="4" name="Slide Number Placeholder 3"/>
          <p:cNvSpPr>
            <a:spLocks noGrp="1"/>
          </p:cNvSpPr>
          <p:nvPr>
            <p:ph type="sldNum" sz="quarter" idx="10"/>
          </p:nvPr>
        </p:nvSpPr>
        <p:spPr/>
        <p:txBody>
          <a:bodyPr/>
          <a:lstStyle/>
          <a:p>
            <a:pPr>
              <a:defRPr/>
            </a:pPr>
            <a:fld id="{A0A3EAE3-6EF7-4E89-97FE-631543EDFDF1}" type="slidenum">
              <a:rPr lang="ar-SA" altLang="ar-JO" smtClean="0"/>
              <a:pPr>
                <a:defRPr/>
              </a:pPr>
              <a:t>10</a:t>
            </a:fld>
            <a:endParaRPr lang="en-US" altLang="ar-JO"/>
          </a:p>
        </p:txBody>
      </p:sp>
    </p:spTree>
    <p:extLst>
      <p:ext uri="{BB962C8B-B14F-4D97-AF65-F5344CB8AC3E}">
        <p14:creationId xmlns:p14="http://schemas.microsoft.com/office/powerpoint/2010/main" val="3362887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TT" altLang="en-US" dirty="0" smtClean="0"/>
              <a:t>Illegal access to the computer information includes copying, modification and locking of the data on the single computer, computer systems and networks.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TT" alt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TT" altLang="en-US" dirty="0" smtClean="0"/>
              <a:t>The main objective of the illegal access to a computer information is to reach</a:t>
            </a:r>
            <a:r>
              <a:rPr lang="en-TT" altLang="en-US" baseline="0" dirty="0" smtClean="0"/>
              <a:t> </a:t>
            </a:r>
            <a:r>
              <a:rPr lang="en-TT" altLang="en-US" dirty="0" smtClean="0"/>
              <a:t>the owner’s information and invading his or her privacy right.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TT" altLang="en-US" dirty="0" smtClean="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pPr algn="l" rtl="0"/>
            <a:endParaRPr lang="ar-JO" dirty="0"/>
          </a:p>
        </p:txBody>
      </p:sp>
      <p:sp>
        <p:nvSpPr>
          <p:cNvPr id="4" name="Slide Number Placeholder 3"/>
          <p:cNvSpPr>
            <a:spLocks noGrp="1"/>
          </p:cNvSpPr>
          <p:nvPr>
            <p:ph type="sldNum" sz="quarter" idx="10"/>
          </p:nvPr>
        </p:nvSpPr>
        <p:spPr/>
        <p:txBody>
          <a:bodyPr/>
          <a:lstStyle/>
          <a:p>
            <a:pPr>
              <a:defRPr/>
            </a:pPr>
            <a:fld id="{A0A3EAE3-6EF7-4E89-97FE-631543EDFDF1}" type="slidenum">
              <a:rPr lang="ar-SA" altLang="ar-JO" smtClean="0"/>
              <a:pPr>
                <a:defRPr/>
              </a:pPr>
              <a:t>11</a:t>
            </a:fld>
            <a:endParaRPr lang="en-US" altLang="ar-JO"/>
          </a:p>
        </p:txBody>
      </p:sp>
    </p:spTree>
    <p:extLst>
      <p:ext uri="{BB962C8B-B14F-4D97-AF65-F5344CB8AC3E}">
        <p14:creationId xmlns:p14="http://schemas.microsoft.com/office/powerpoint/2010/main" val="1251980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eaLnBrk="1" hangingPunct="1"/>
            <a:r>
              <a:rPr lang="en-TT" altLang="en-US" dirty="0" smtClean="0"/>
              <a:t>Illegal access may cause the following:</a:t>
            </a:r>
          </a:p>
          <a:p>
            <a:pPr algn="just" rtl="0" eaLnBrk="1" hangingPunct="1"/>
            <a:endParaRPr lang="en-TT" altLang="en-US" dirty="0" smtClean="0"/>
          </a:p>
          <a:p>
            <a:pPr marL="228600" indent="-228600" algn="just" rtl="0" eaLnBrk="1" hangingPunct="1">
              <a:buAutoNum type="arabicPeriod"/>
            </a:pPr>
            <a:r>
              <a:rPr lang="en-TT" altLang="en-US" dirty="0" smtClean="0"/>
              <a:t>The web site is deleted, modified or corrupted</a:t>
            </a:r>
          </a:p>
          <a:p>
            <a:pPr marL="228600" indent="-228600" algn="just" rtl="0" eaLnBrk="1" hangingPunct="1">
              <a:buAutoNum type="arabicPeriod"/>
            </a:pPr>
            <a:r>
              <a:rPr lang="en-TT" altLang="en-US" dirty="0" smtClean="0"/>
              <a:t>Corporate networks will end up experiencing virus attacks</a:t>
            </a:r>
          </a:p>
          <a:p>
            <a:pPr marL="228600" indent="-228600" algn="just" rtl="0" eaLnBrk="1" hangingPunct="1">
              <a:buAutoNum type="arabicPeriod"/>
            </a:pPr>
            <a:r>
              <a:rPr lang="en-TT" altLang="en-US" dirty="0" smtClean="0"/>
              <a:t>You will receive email threats</a:t>
            </a:r>
          </a:p>
          <a:p>
            <a:pPr marL="228600" indent="-228600" algn="just" rtl="0" eaLnBrk="1" hangingPunct="1">
              <a:buAutoNum type="arabicPeriod"/>
            </a:pPr>
            <a:r>
              <a:rPr lang="en-TT" altLang="en-US" dirty="0" smtClean="0"/>
              <a:t>Your mail will become available to an unauthorized party,</a:t>
            </a:r>
          </a:p>
          <a:p>
            <a:pPr marL="228600" indent="-228600" algn="just" rtl="0" eaLnBrk="1" hangingPunct="1">
              <a:buAutoNum type="arabicPeriod"/>
            </a:pPr>
            <a:r>
              <a:rPr lang="en-TT" altLang="en-US" dirty="0" smtClean="0"/>
              <a:t>Others will own your private information,</a:t>
            </a:r>
          </a:p>
          <a:p>
            <a:pPr marL="228600" indent="-228600" algn="just" rtl="0" eaLnBrk="1" hangingPunct="1">
              <a:buAutoNum type="arabicPeriod"/>
            </a:pPr>
            <a:r>
              <a:rPr lang="en-TT" altLang="en-US" dirty="0" smtClean="0"/>
              <a:t>And Modifications or corruption of the databases and documents</a:t>
            </a:r>
            <a:endParaRPr lang="en-US" altLang="en-US" dirty="0" smtClean="0"/>
          </a:p>
          <a:p>
            <a:pPr algn="l" rtl="0"/>
            <a:endParaRPr lang="ar-JO" dirty="0"/>
          </a:p>
        </p:txBody>
      </p:sp>
      <p:sp>
        <p:nvSpPr>
          <p:cNvPr id="4" name="Slide Number Placeholder 3"/>
          <p:cNvSpPr>
            <a:spLocks noGrp="1"/>
          </p:cNvSpPr>
          <p:nvPr>
            <p:ph type="sldNum" sz="quarter" idx="10"/>
          </p:nvPr>
        </p:nvSpPr>
        <p:spPr/>
        <p:txBody>
          <a:bodyPr/>
          <a:lstStyle/>
          <a:p>
            <a:pPr>
              <a:defRPr/>
            </a:pPr>
            <a:fld id="{A0A3EAE3-6EF7-4E89-97FE-631543EDFDF1}" type="slidenum">
              <a:rPr lang="ar-SA" altLang="ar-JO" smtClean="0"/>
              <a:pPr>
                <a:defRPr/>
              </a:pPr>
              <a:t>12</a:t>
            </a:fld>
            <a:endParaRPr lang="en-US" altLang="ar-JO"/>
          </a:p>
        </p:txBody>
      </p:sp>
    </p:spTree>
    <p:extLst>
      <p:ext uri="{BB962C8B-B14F-4D97-AF65-F5344CB8AC3E}">
        <p14:creationId xmlns:p14="http://schemas.microsoft.com/office/powerpoint/2010/main" val="4083647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eaLnBrk="1" hangingPunct="1"/>
            <a:r>
              <a:rPr lang="en-TT" altLang="en-US" dirty="0" smtClean="0"/>
              <a:t>Hackers are the people who create or improve programs and share them with fellow hackers to gain unauthorized access to computer systems. </a:t>
            </a:r>
          </a:p>
          <a:p>
            <a:pPr algn="l" rtl="0" eaLnBrk="1" hangingPunct="1"/>
            <a:endParaRPr lang="en-TT" altLang="en-US" dirty="0" smtClean="0"/>
          </a:p>
          <a:p>
            <a:pPr algn="l" rtl="0" eaLnBrk="1" hangingPunct="1"/>
            <a:endParaRPr lang="en-TT" altLang="en-US" dirty="0" smtClean="0"/>
          </a:p>
          <a:p>
            <a:pPr lvl="1" algn="l" rtl="0" eaLnBrk="1" hangingPunct="1">
              <a:buFontTx/>
              <a:buNone/>
            </a:pPr>
            <a:endParaRPr lang="en-US" altLang="en-US" dirty="0" smtClean="0"/>
          </a:p>
          <a:p>
            <a:pPr algn="l" rtl="0"/>
            <a:r>
              <a:rPr lang="en-US" dirty="0" smtClean="0"/>
              <a:t>So,</a:t>
            </a:r>
            <a:r>
              <a:rPr lang="en-US" baseline="0" dirty="0" smtClean="0"/>
              <a:t> how to protect our systems and data from hacking,</a:t>
            </a:r>
          </a:p>
          <a:p>
            <a:pPr algn="l" rtl="0"/>
            <a:r>
              <a:rPr lang="en-US" baseline="0" dirty="0" smtClean="0"/>
              <a:t>As we discussed in the previous lecture, by applying Data security, having external backups of important data, and using firewalls.</a:t>
            </a:r>
          </a:p>
          <a:p>
            <a:pPr algn="l" rtl="0"/>
            <a:endParaRPr lang="en-US" baseline="0" dirty="0" smtClean="0"/>
          </a:p>
          <a:p>
            <a:pPr algn="l" rtl="0"/>
            <a:endParaRPr lang="ar-JO" dirty="0"/>
          </a:p>
        </p:txBody>
      </p:sp>
      <p:sp>
        <p:nvSpPr>
          <p:cNvPr id="4" name="Slide Number Placeholder 3"/>
          <p:cNvSpPr>
            <a:spLocks noGrp="1"/>
          </p:cNvSpPr>
          <p:nvPr>
            <p:ph type="sldNum" sz="quarter" idx="10"/>
          </p:nvPr>
        </p:nvSpPr>
        <p:spPr/>
        <p:txBody>
          <a:bodyPr/>
          <a:lstStyle/>
          <a:p>
            <a:pPr>
              <a:defRPr/>
            </a:pPr>
            <a:fld id="{A0A3EAE3-6EF7-4E89-97FE-631543EDFDF1}" type="slidenum">
              <a:rPr lang="ar-SA" altLang="ar-JO" smtClean="0"/>
              <a:pPr>
                <a:defRPr/>
              </a:pPr>
              <a:t>13</a:t>
            </a:fld>
            <a:endParaRPr lang="en-US" altLang="ar-JO"/>
          </a:p>
        </p:txBody>
      </p:sp>
    </p:spTree>
    <p:extLst>
      <p:ext uri="{BB962C8B-B14F-4D97-AF65-F5344CB8AC3E}">
        <p14:creationId xmlns:p14="http://schemas.microsoft.com/office/powerpoint/2010/main" val="3041709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We have</a:t>
            </a:r>
            <a:r>
              <a:rPr lang="en-US" baseline="0" dirty="0" smtClean="0"/>
              <a:t> o</a:t>
            </a:r>
            <a:r>
              <a:rPr lang="en-US" dirty="0" smtClean="0"/>
              <a:t>ther security threats that we may face when using the Internet</a:t>
            </a:r>
            <a:r>
              <a:rPr lang="en-US" baseline="0" dirty="0" smtClean="0"/>
              <a:t>.</a:t>
            </a:r>
          </a:p>
          <a:p>
            <a:pPr algn="l" rtl="0"/>
            <a:endParaRPr lang="en-US" baseline="0" dirty="0" smtClean="0"/>
          </a:p>
          <a:p>
            <a:pPr algn="l" rtl="0"/>
            <a:r>
              <a:rPr lang="en-US" b="1" baseline="0" dirty="0" smtClean="0"/>
              <a:t>Malware</a:t>
            </a:r>
            <a:r>
              <a:rPr lang="en-US" baseline="0" dirty="0" smtClean="0"/>
              <a:t>, short of Malicious Software, is a software designed to sneak in a computer system without the owner’s awareness or approval.</a:t>
            </a:r>
          </a:p>
          <a:p>
            <a:pPr algn="l" rtl="0"/>
            <a:endParaRPr lang="en-US" baseline="0" dirty="0" smtClean="0"/>
          </a:p>
          <a:p>
            <a:pPr algn="l" rtl="0"/>
            <a:r>
              <a:rPr lang="en-US" b="1" baseline="0" dirty="0" smtClean="0"/>
              <a:t>Spyware,</a:t>
            </a:r>
            <a:r>
              <a:rPr lang="en-US" baseline="0" dirty="0" smtClean="0"/>
              <a:t> is a program that is installed secretly on a personal computer to spy or take partial control over the user’s interaction with the computer without the user being informed or approved.</a:t>
            </a:r>
          </a:p>
          <a:p>
            <a:pPr algn="l" rtl="0"/>
            <a:endParaRPr lang="en-US" baseline="0" dirty="0" smtClean="0"/>
          </a:p>
          <a:p>
            <a:pPr algn="l" rtl="0"/>
            <a:r>
              <a:rPr lang="en-US" baseline="0" dirty="0" smtClean="0"/>
              <a:t>These programs can collect various types of personal information, such as Internet Surfing habits and sites that have been visited, but also can interfere with the user’s control of the computer in other ways, such as installing additional software or even change the computer settings.</a:t>
            </a:r>
          </a:p>
          <a:p>
            <a:pPr algn="l" rtl="0"/>
            <a:endParaRPr lang="en-US" baseline="0" dirty="0" smtClean="0"/>
          </a:p>
          <a:p>
            <a:pPr algn="l" rtl="0"/>
            <a:r>
              <a:rPr lang="en-US" b="1" baseline="0" dirty="0" smtClean="0"/>
              <a:t>Fraud,</a:t>
            </a:r>
            <a:r>
              <a:rPr lang="en-US" baseline="0" dirty="0" smtClean="0"/>
              <a:t> is another threat that you may face, especially what is related to payments via the Internet. be aware of the possibility of being subject to fraud when using a credit card on the Internet. </a:t>
            </a:r>
          </a:p>
          <a:p>
            <a:pPr algn="l" rtl="0"/>
            <a:r>
              <a:rPr lang="en-US" baseline="0" dirty="0" smtClean="0"/>
              <a:t>You can never guarantee that the person sells products online is the original seller. You may pay the price of a product and never have it.</a:t>
            </a:r>
          </a:p>
          <a:p>
            <a:pPr algn="l" rtl="0"/>
            <a:r>
              <a:rPr lang="en-US" baseline="0" dirty="0" smtClean="0"/>
              <a:t> Even the bank accounts can be hacked so that you enter a faked site, and enter your account password, and this password is stolen and used by the hacker.</a:t>
            </a:r>
          </a:p>
          <a:p>
            <a:pPr algn="l" rtl="0"/>
            <a:endParaRPr lang="en-US" baseline="0" dirty="0" smtClean="0"/>
          </a:p>
          <a:p>
            <a:pPr algn="l" rtl="0"/>
            <a:r>
              <a:rPr lang="en-US" baseline="0" dirty="0" smtClean="0"/>
              <a:t>Another threat is </a:t>
            </a:r>
            <a:r>
              <a:rPr lang="en-US" b="1" baseline="0" dirty="0" smtClean="0"/>
              <a:t>Spam</a:t>
            </a:r>
            <a:r>
              <a:rPr lang="en-US" b="0" baseline="0" dirty="0" smtClean="0"/>
              <a:t>.</a:t>
            </a:r>
            <a:r>
              <a:rPr lang="en-US" baseline="0" dirty="0" smtClean="0"/>
              <a:t> Spam is a term used to describe unwanted and undesired e-mail sent to your mail box. Spam e-mails may contain things for sale or hoax virus alerts. Spam e-mails may also consist of attachments with viruses, which can damage your computer files. Usually, an e-mail system can recognize Spam e-mails, and also you can specify e-mail addresses as spammers.</a:t>
            </a:r>
          </a:p>
          <a:p>
            <a:pPr algn="l" rtl="0"/>
            <a:endParaRPr lang="en-US" baseline="0" dirty="0" smtClean="0"/>
          </a:p>
          <a:p>
            <a:pPr algn="l" rtl="0"/>
            <a:endParaRPr lang="en-US" baseline="0" dirty="0" smtClean="0"/>
          </a:p>
          <a:p>
            <a:pPr algn="l" rtl="0"/>
            <a:endParaRPr lang="en-US" baseline="0" dirty="0" smtClean="0"/>
          </a:p>
          <a:p>
            <a:pPr algn="l" rtl="0"/>
            <a:endParaRPr lang="ar-JO" dirty="0"/>
          </a:p>
        </p:txBody>
      </p:sp>
      <p:sp>
        <p:nvSpPr>
          <p:cNvPr id="4" name="Slide Number Placeholder 3"/>
          <p:cNvSpPr>
            <a:spLocks noGrp="1"/>
          </p:cNvSpPr>
          <p:nvPr>
            <p:ph type="sldNum" sz="quarter" idx="10"/>
          </p:nvPr>
        </p:nvSpPr>
        <p:spPr/>
        <p:txBody>
          <a:bodyPr/>
          <a:lstStyle/>
          <a:p>
            <a:pPr>
              <a:defRPr/>
            </a:pPr>
            <a:fld id="{A0A3EAE3-6EF7-4E89-97FE-631543EDFDF1}" type="slidenum">
              <a:rPr lang="ar-SA" altLang="ar-JO" smtClean="0"/>
              <a:pPr>
                <a:defRPr/>
              </a:pPr>
              <a:t>14</a:t>
            </a:fld>
            <a:endParaRPr lang="en-US" altLang="ar-JO"/>
          </a:p>
        </p:txBody>
      </p:sp>
    </p:spTree>
    <p:extLst>
      <p:ext uri="{BB962C8B-B14F-4D97-AF65-F5344CB8AC3E}">
        <p14:creationId xmlns:p14="http://schemas.microsoft.com/office/powerpoint/2010/main" val="3695499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eaLnBrk="1" hangingPunct="1"/>
            <a:r>
              <a:rPr lang="en-TT" altLang="en-US" b="1" dirty="0" smtClean="0"/>
              <a:t>Encryption</a:t>
            </a:r>
            <a:r>
              <a:rPr lang="en-TT" altLang="en-US" dirty="0" smtClean="0"/>
              <a:t>: is the conversion of data into a form that cannot be easily understood by unauthorized people.</a:t>
            </a:r>
          </a:p>
          <a:p>
            <a:pPr algn="l" rtl="0" eaLnBrk="1" hangingPunct="1"/>
            <a:r>
              <a:rPr lang="en-TT" altLang="en-US" b="1" dirty="0" smtClean="0"/>
              <a:t>Decryption</a:t>
            </a:r>
            <a:r>
              <a:rPr lang="en-TT" altLang="en-US" dirty="0" smtClean="0"/>
              <a:t>: is the process of converting encrypted data back into its original form, so it can be understood. In order to do that, a correct decryption key is required.</a:t>
            </a:r>
            <a:br>
              <a:rPr lang="en-TT" altLang="en-US" dirty="0" smtClean="0"/>
            </a:br>
            <a:endParaRPr lang="en-US" altLang="en-US" dirty="0" smtClean="0"/>
          </a:p>
          <a:p>
            <a:pPr algn="l" rtl="0"/>
            <a:endParaRPr lang="en-US" dirty="0"/>
          </a:p>
        </p:txBody>
      </p:sp>
      <p:sp>
        <p:nvSpPr>
          <p:cNvPr id="4" name="Slide Number Placeholder 3"/>
          <p:cNvSpPr>
            <a:spLocks noGrp="1"/>
          </p:cNvSpPr>
          <p:nvPr>
            <p:ph type="sldNum" sz="quarter" idx="10"/>
          </p:nvPr>
        </p:nvSpPr>
        <p:spPr/>
        <p:txBody>
          <a:bodyPr/>
          <a:lstStyle/>
          <a:p>
            <a:pPr>
              <a:defRPr/>
            </a:pPr>
            <a:fld id="{A0A3EAE3-6EF7-4E89-97FE-631543EDFDF1}" type="slidenum">
              <a:rPr lang="ar-SA" altLang="ar-JO" smtClean="0"/>
              <a:pPr>
                <a:defRPr/>
              </a:pPr>
              <a:t>15</a:t>
            </a:fld>
            <a:endParaRPr lang="en-US" altLang="ar-JO"/>
          </a:p>
        </p:txBody>
      </p:sp>
    </p:spTree>
    <p:extLst>
      <p:ext uri="{BB962C8B-B14F-4D97-AF65-F5344CB8AC3E}">
        <p14:creationId xmlns:p14="http://schemas.microsoft.com/office/powerpoint/2010/main" val="469869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Encryption is used now in website</a:t>
            </a:r>
            <a:r>
              <a:rPr lang="en-US" baseline="0" dirty="0" smtClean="0"/>
              <a:t>s to guarantee the security of data transferred through them. To make sure that a website is secured, note the logo of secured website, along with the protocol https.</a:t>
            </a:r>
          </a:p>
          <a:p>
            <a:pPr algn="l" rtl="0"/>
            <a:endParaRPr lang="en-US" baseline="0" dirty="0" smtClean="0"/>
          </a:p>
          <a:p>
            <a:pPr algn="l" rtl="0"/>
            <a:r>
              <a:rPr lang="en-US" baseline="0" dirty="0" smtClean="0"/>
              <a:t>Other unsecured websites, will give you an alert to warn you before starting using them.</a:t>
            </a:r>
          </a:p>
          <a:p>
            <a:pPr algn="l" rtl="0"/>
            <a:endParaRPr lang="en-US" dirty="0"/>
          </a:p>
        </p:txBody>
      </p:sp>
      <p:sp>
        <p:nvSpPr>
          <p:cNvPr id="4" name="Slide Number Placeholder 3"/>
          <p:cNvSpPr>
            <a:spLocks noGrp="1"/>
          </p:cNvSpPr>
          <p:nvPr>
            <p:ph type="sldNum" sz="quarter" idx="10"/>
          </p:nvPr>
        </p:nvSpPr>
        <p:spPr/>
        <p:txBody>
          <a:bodyPr/>
          <a:lstStyle/>
          <a:p>
            <a:pPr>
              <a:defRPr/>
            </a:pPr>
            <a:fld id="{A0A3EAE3-6EF7-4E89-97FE-631543EDFDF1}" type="slidenum">
              <a:rPr lang="ar-SA" altLang="ar-JO" smtClean="0"/>
              <a:pPr>
                <a:defRPr/>
              </a:pPr>
              <a:t>16</a:t>
            </a:fld>
            <a:endParaRPr lang="en-US" altLang="ar-JO"/>
          </a:p>
        </p:txBody>
      </p:sp>
    </p:spTree>
    <p:extLst>
      <p:ext uri="{BB962C8B-B14F-4D97-AF65-F5344CB8AC3E}">
        <p14:creationId xmlns:p14="http://schemas.microsoft.com/office/powerpoint/2010/main" val="469869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dirty="0" smtClean="0">
                <a:latin typeface="Arial" panose="020B0604020202020204" pitchFamily="34" charset="0"/>
                <a:cs typeface="Arial" panose="020B0604020202020204" pitchFamily="34" charset="0"/>
              </a:rPr>
              <a:t>In Next lecture, we will continue discussing other security considerations, such as Viruses, Hacking, and how to protect our data from such dangers.</a:t>
            </a:r>
          </a:p>
          <a:p>
            <a:pPr algn="l" rtl="0"/>
            <a:endParaRPr lang="en-US" altLang="en-US" dirty="0" smtClean="0">
              <a:latin typeface="Arial" panose="020B0604020202020204" pitchFamily="34" charset="0"/>
              <a:cs typeface="Arial" panose="020B0604020202020204" pitchFamily="34" charset="0"/>
            </a:endParaRPr>
          </a:p>
          <a:p>
            <a:pPr algn="l" rtl="0"/>
            <a:r>
              <a:rPr lang="en-US" altLang="en-US" dirty="0" smtClean="0">
                <a:latin typeface="Arial" panose="020B0604020202020204" pitchFamily="34" charset="0"/>
                <a:cs typeface="Arial" panose="020B0604020202020204" pitchFamily="34" charset="0"/>
              </a:rPr>
              <a:t>That’s all for today, thank you for watching and see you next lecture.</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2731FE5E-0439-41BD-A33B-7C9203DA424B}" type="slidenum">
              <a:rPr lang="en-US" altLang="en-US"/>
              <a:pPr algn="l">
                <a:spcBef>
                  <a:spcPct val="0"/>
                </a:spcBef>
              </a:pPr>
              <a:t>17</a:t>
            </a:fld>
            <a:endParaRPr lang="en-US" altLang="en-US"/>
          </a:p>
        </p:txBody>
      </p:sp>
    </p:spTree>
    <p:extLst>
      <p:ext uri="{BB962C8B-B14F-4D97-AF65-F5344CB8AC3E}">
        <p14:creationId xmlns:p14="http://schemas.microsoft.com/office/powerpoint/2010/main" val="2722880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latin typeface="Arial" panose="020B0604020202020204" pitchFamily="34" charset="0"/>
                <a:cs typeface="Arial" panose="020B0604020202020204" pitchFamily="34" charset="0"/>
              </a:rPr>
              <a:t>In this lecture, we will talk about … </a:t>
            </a:r>
          </a:p>
          <a:p>
            <a:pPr algn="l" rtl="0"/>
            <a:endParaRPr lang="en-US" altLang="en-US" smtClean="0">
              <a:latin typeface="Arial" panose="020B0604020202020204" pitchFamily="34" charset="0"/>
              <a:cs typeface="Arial" panose="020B0604020202020204" pitchFamily="34" charset="0"/>
            </a:endParaRP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4C6A8F26-C962-4479-A5FF-A9C871CCA8BE}" type="slidenum">
              <a:rPr lang="ar-SA" altLang="en-US"/>
              <a:pPr algn="l">
                <a:spcBef>
                  <a:spcPct val="0"/>
                </a:spcBef>
              </a:pPr>
              <a:t>2</a:t>
            </a:fld>
            <a:endParaRPr lang="en-US" altLang="en-US"/>
          </a:p>
        </p:txBody>
      </p:sp>
    </p:spTree>
    <p:extLst>
      <p:ext uri="{BB962C8B-B14F-4D97-AF65-F5344CB8AC3E}">
        <p14:creationId xmlns:p14="http://schemas.microsoft.com/office/powerpoint/2010/main" val="3049304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dirty="0" smtClean="0">
                <a:latin typeface="Arial" panose="020B0604020202020204" pitchFamily="34" charset="0"/>
                <a:cs typeface="Arial" panose="020B0604020202020204" pitchFamily="34" charset="0"/>
              </a:rPr>
              <a:t>In this lecture, we will talk about … </a:t>
            </a:r>
          </a:p>
          <a:p>
            <a:pPr algn="l" rtl="0"/>
            <a:endParaRPr lang="en-US" altLang="en-US" dirty="0" smtClean="0">
              <a:latin typeface="Arial" panose="020B0604020202020204" pitchFamily="34" charset="0"/>
              <a:cs typeface="Arial" panose="020B0604020202020204" pitchFamily="34" charset="0"/>
            </a:endParaRP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75838327-D1F7-42C0-B2E0-0576BC646C6E}" type="slidenum">
              <a:rPr lang="ar-SA" altLang="en-US"/>
              <a:pPr algn="l">
                <a:spcBef>
                  <a:spcPct val="0"/>
                </a:spcBef>
              </a:pPr>
              <a:t>3</a:t>
            </a:fld>
            <a:endParaRPr lang="en-US" altLang="en-US"/>
          </a:p>
        </p:txBody>
      </p:sp>
    </p:spTree>
    <p:extLst>
      <p:ext uri="{BB962C8B-B14F-4D97-AF65-F5344CB8AC3E}">
        <p14:creationId xmlns:p14="http://schemas.microsoft.com/office/powerpoint/2010/main" val="2733666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latin typeface="Arial" panose="020B0604020202020204" pitchFamily="34" charset="0"/>
                <a:cs typeface="Arial" panose="020B0604020202020204" pitchFamily="34" charset="0"/>
              </a:rPr>
              <a:t>In this lecture, we will talk about … </a:t>
            </a:r>
          </a:p>
          <a:p>
            <a:pPr algn="l" rtl="0"/>
            <a:endParaRPr lang="en-US" altLang="en-US" smtClean="0">
              <a:latin typeface="Arial" panose="020B0604020202020204" pitchFamily="34" charset="0"/>
              <a:cs typeface="Arial" panose="020B0604020202020204" pitchFamily="34" charset="0"/>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5D1909DB-2D20-42F7-9E86-499BEDB0592A}" type="slidenum">
              <a:rPr lang="ar-SA" altLang="en-US"/>
              <a:pPr algn="l">
                <a:spcBef>
                  <a:spcPct val="0"/>
                </a:spcBef>
              </a:pPr>
              <a:t>4</a:t>
            </a:fld>
            <a:endParaRPr lang="en-US" altLang="en-US"/>
          </a:p>
        </p:txBody>
      </p:sp>
    </p:spTree>
    <p:extLst>
      <p:ext uri="{BB962C8B-B14F-4D97-AF65-F5344CB8AC3E}">
        <p14:creationId xmlns:p14="http://schemas.microsoft.com/office/powerpoint/2010/main" val="1949758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latin typeface="Arial" panose="020B0604020202020204" pitchFamily="34" charset="0"/>
                <a:cs typeface="Arial" panose="020B0604020202020204" pitchFamily="34" charset="0"/>
              </a:rPr>
              <a:t>At the end of the lecture, you will learn the following:</a:t>
            </a:r>
          </a:p>
          <a:p>
            <a:pPr algn="l" rtl="0"/>
            <a:endParaRPr lang="en-US" altLang="en-US" smtClean="0">
              <a:latin typeface="Arial" panose="020B0604020202020204" pitchFamily="34" charset="0"/>
              <a:cs typeface="Arial" panose="020B0604020202020204" pitchFamily="34" charset="0"/>
            </a:endParaRP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7F950A6F-66FD-4A02-960E-785FC6E463F9}" type="slidenum">
              <a:rPr lang="ar-SA" altLang="en-US"/>
              <a:pPr algn="l">
                <a:spcBef>
                  <a:spcPct val="0"/>
                </a:spcBef>
              </a:pPr>
              <a:t>5</a:t>
            </a:fld>
            <a:endParaRPr lang="en-US" altLang="en-US"/>
          </a:p>
        </p:txBody>
      </p:sp>
    </p:spTree>
    <p:extLst>
      <p:ext uri="{BB962C8B-B14F-4D97-AF65-F5344CB8AC3E}">
        <p14:creationId xmlns:p14="http://schemas.microsoft.com/office/powerpoint/2010/main" val="1474920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latin typeface="Arial" panose="020B0604020202020204" pitchFamily="34" charset="0"/>
                <a:cs typeface="Arial" panose="020B0604020202020204" pitchFamily="34" charset="0"/>
              </a:rPr>
              <a:t>At the end of the lecture, you will learn the following:</a:t>
            </a:r>
          </a:p>
          <a:p>
            <a:pPr algn="l" rtl="0"/>
            <a:endParaRPr lang="en-US" altLang="en-US" smtClean="0">
              <a:latin typeface="Arial" panose="020B0604020202020204" pitchFamily="34" charset="0"/>
              <a:cs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787596B6-C2C0-4E0E-B1BF-CF1FCA84764C}" type="slidenum">
              <a:rPr lang="ar-SA" altLang="en-US"/>
              <a:pPr algn="l">
                <a:spcBef>
                  <a:spcPct val="0"/>
                </a:spcBef>
              </a:pPr>
              <a:t>6</a:t>
            </a:fld>
            <a:endParaRPr lang="en-US" altLang="en-US"/>
          </a:p>
        </p:txBody>
      </p:sp>
    </p:spTree>
    <p:extLst>
      <p:ext uri="{BB962C8B-B14F-4D97-AF65-F5344CB8AC3E}">
        <p14:creationId xmlns:p14="http://schemas.microsoft.com/office/powerpoint/2010/main" val="1936857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TT" altLang="en-US" smtClean="0">
                <a:latin typeface="Arial" panose="020B0604020202020204" pitchFamily="34" charset="0"/>
                <a:cs typeface="Arial" panose="020B0604020202020204" pitchFamily="34" charset="0"/>
              </a:rPr>
              <a:t>Viruses are software programs which are written with the intention of causing inconvenience and disruption or serious damage in a computer system.</a:t>
            </a:r>
            <a:r>
              <a:rPr lang="en-US" altLang="en-US" smtClean="0">
                <a:latin typeface="Arial" panose="020B0604020202020204" pitchFamily="34" charset="0"/>
                <a:cs typeface="Arial" panose="020B0604020202020204" pitchFamily="34" charset="0"/>
              </a:rPr>
              <a:t> Files on floppies can spread viruses across a network or via email and the internet.</a:t>
            </a:r>
          </a:p>
          <a:p>
            <a:pPr algn="l" rtl="0"/>
            <a:endParaRPr lang="en-US" altLang="ar-JO" smtClean="0">
              <a:latin typeface="Arial" panose="020B0604020202020204" pitchFamily="34" charset="0"/>
              <a:cs typeface="Arial" panose="020B0604020202020204" pitchFamily="34" charset="0"/>
            </a:endParaRPr>
          </a:p>
          <a:p>
            <a:pPr algn="l" rtl="0"/>
            <a:r>
              <a:rPr lang="en-TT" altLang="en-US" smtClean="0">
                <a:latin typeface="Arial" panose="020B0604020202020204" pitchFamily="34" charset="0"/>
                <a:cs typeface="Arial" panose="020B0604020202020204" pitchFamily="34" charset="0"/>
              </a:rPr>
              <a:t>There are several types of viruses, some targets specific types of files, others targets the main memory, and others effect the booting of the computer system.</a:t>
            </a:r>
          </a:p>
          <a:p>
            <a:pPr algn="l" rtl="0"/>
            <a:endParaRPr lang="en-TT" altLang="en-US" smtClean="0">
              <a:latin typeface="Arial" panose="020B0604020202020204" pitchFamily="34" charset="0"/>
              <a:cs typeface="Arial" panose="020B0604020202020204" pitchFamily="34" charset="0"/>
            </a:endParaRPr>
          </a:p>
          <a:p>
            <a:pPr algn="l" rtl="0"/>
            <a:endParaRPr lang="en-TT" altLang="en-US" smtClean="0">
              <a:latin typeface="Arial" panose="020B0604020202020204" pitchFamily="34" charset="0"/>
              <a:cs typeface="Arial" panose="020B0604020202020204" pitchFamily="34" charset="0"/>
            </a:endParaRPr>
          </a:p>
          <a:p>
            <a:pPr algn="l" rtl="0"/>
            <a:endParaRPr lang="en-US" altLang="ar-JO" smtClean="0">
              <a:latin typeface="Arial" panose="020B0604020202020204" pitchFamily="34" charset="0"/>
              <a:cs typeface="Arial" panose="020B0604020202020204" pitchFamily="34" charset="0"/>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EF8CF58-1F34-406D-8410-EFEA47D866A1}" type="slidenum">
              <a:rPr lang="ar-SA" altLang="ar-JO"/>
              <a:pPr/>
              <a:t>7</a:t>
            </a:fld>
            <a:endParaRPr lang="en-US" altLang="ar-JO"/>
          </a:p>
        </p:txBody>
      </p:sp>
    </p:spTree>
    <p:extLst>
      <p:ext uri="{BB962C8B-B14F-4D97-AF65-F5344CB8AC3E}">
        <p14:creationId xmlns:p14="http://schemas.microsoft.com/office/powerpoint/2010/main" val="3177862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TT" altLang="en-US" dirty="0" smtClean="0">
                <a:latin typeface="Arial" panose="020B0604020202020204" pitchFamily="34" charset="0"/>
                <a:cs typeface="Arial" panose="020B0604020202020204" pitchFamily="34" charset="0"/>
              </a:rPr>
              <a:t>Viruses hide on disks. </a:t>
            </a:r>
          </a:p>
          <a:p>
            <a:pPr algn="l" rtl="0"/>
            <a:endParaRPr lang="en-TT" altLang="en-US" dirty="0" smtClean="0">
              <a:latin typeface="Arial" panose="020B0604020202020204" pitchFamily="34" charset="0"/>
              <a:cs typeface="Arial" panose="020B0604020202020204" pitchFamily="34" charset="0"/>
            </a:endParaRPr>
          </a:p>
          <a:p>
            <a:pPr algn="l" rtl="0"/>
            <a:r>
              <a:rPr lang="en-TT" altLang="en-US" dirty="0" smtClean="0">
                <a:latin typeface="Arial" panose="020B0604020202020204" pitchFamily="34" charset="0"/>
                <a:cs typeface="Arial" panose="020B0604020202020204" pitchFamily="34" charset="0"/>
              </a:rPr>
              <a:t>When you access the disk, the virus will infect your computer. </a:t>
            </a:r>
          </a:p>
          <a:p>
            <a:pPr algn="l" rtl="0"/>
            <a:endParaRPr lang="en-TT" altLang="en-US" dirty="0" smtClean="0">
              <a:latin typeface="Arial" panose="020B0604020202020204" pitchFamily="34" charset="0"/>
              <a:cs typeface="Arial" panose="020B0604020202020204" pitchFamily="34" charset="0"/>
            </a:endParaRPr>
          </a:p>
          <a:p>
            <a:pPr algn="l" rtl="0"/>
            <a:r>
              <a:rPr lang="en-TT" altLang="en-US" dirty="0" smtClean="0">
                <a:latin typeface="Arial" panose="020B0604020202020204" pitchFamily="34" charset="0"/>
                <a:cs typeface="Arial" panose="020B0604020202020204" pitchFamily="34" charset="0"/>
              </a:rPr>
              <a:t>It then can spread from one computer to another. </a:t>
            </a:r>
          </a:p>
          <a:p>
            <a:pPr algn="l" rtl="0"/>
            <a:endParaRPr lang="en-TT" altLang="en-US" dirty="0" smtClean="0">
              <a:latin typeface="Arial" panose="020B0604020202020204" pitchFamily="34" charset="0"/>
              <a:cs typeface="Arial" panose="020B0604020202020204" pitchFamily="34" charset="0"/>
            </a:endParaRPr>
          </a:p>
          <a:p>
            <a:pPr algn="l" rtl="0"/>
            <a:r>
              <a:rPr lang="en-TT" altLang="en-US" dirty="0" smtClean="0">
                <a:latin typeface="Arial" panose="020B0604020202020204" pitchFamily="34" charset="0"/>
                <a:cs typeface="Arial" panose="020B0604020202020204" pitchFamily="34" charset="0"/>
              </a:rPr>
              <a:t>When you connect to Internet, </a:t>
            </a:r>
            <a:r>
              <a:rPr lang="en-US" altLang="en-US" dirty="0" smtClean="0">
                <a:latin typeface="Arial" panose="020B0604020202020204" pitchFamily="34" charset="0"/>
                <a:cs typeface="Arial" panose="020B0604020202020204" pitchFamily="34" charset="0"/>
              </a:rPr>
              <a:t>the chance of your computer catching a virus increases, so you have to protect your system by using software called Anti-Virus.</a:t>
            </a:r>
          </a:p>
          <a:p>
            <a:pPr algn="l" rtl="0"/>
            <a:endParaRPr lang="en-US" altLang="en-US" dirty="0" smtClean="0">
              <a:latin typeface="Arial" panose="020B0604020202020204" pitchFamily="34" charset="0"/>
              <a:cs typeface="Arial" panose="020B0604020202020204" pitchFamily="34" charset="0"/>
            </a:endParaRPr>
          </a:p>
          <a:p>
            <a:pPr algn="l" rtl="0"/>
            <a:endParaRPr lang="en-US" altLang="ar-JO" dirty="0" smtClean="0">
              <a:latin typeface="Arial" panose="020B0604020202020204" pitchFamily="34" charset="0"/>
              <a:cs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F4D5EF8-11D0-4982-9BBB-909D5CF77A30}" type="slidenum">
              <a:rPr lang="ar-SA" altLang="ar-JO"/>
              <a:pPr/>
              <a:t>8</a:t>
            </a:fld>
            <a:endParaRPr lang="en-US" altLang="ar-JO"/>
          </a:p>
        </p:txBody>
      </p:sp>
    </p:spTree>
    <p:extLst>
      <p:ext uri="{BB962C8B-B14F-4D97-AF65-F5344CB8AC3E}">
        <p14:creationId xmlns:p14="http://schemas.microsoft.com/office/powerpoint/2010/main" val="446178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As any disease, Computer</a:t>
            </a:r>
            <a:r>
              <a:rPr lang="en-US" baseline="0" dirty="0" smtClean="0"/>
              <a:t> virus has symptoms, or you can say indicators that show you that your computer might be infected by a virus, </a:t>
            </a:r>
          </a:p>
          <a:p>
            <a:pPr algn="l" rtl="0"/>
            <a:endParaRPr lang="en-US" baseline="0" dirty="0" smtClean="0"/>
          </a:p>
          <a:p>
            <a:pPr algn="l" rtl="0"/>
            <a:r>
              <a:rPr lang="en-US" baseline="0" dirty="0" smtClean="0"/>
              <a:t>Such as:</a:t>
            </a:r>
          </a:p>
          <a:p>
            <a:pPr algn="l" rtl="0"/>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1. </a:t>
            </a:r>
            <a:r>
              <a:rPr lang="en-TT" altLang="en-US" dirty="0" smtClean="0"/>
              <a:t>When it runs slower than normal</a:t>
            </a:r>
          </a:p>
          <a:p>
            <a:pPr algn="l" rtl="0"/>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2. </a:t>
            </a:r>
            <a:r>
              <a:rPr lang="en-TT" altLang="en-US" dirty="0" smtClean="0"/>
              <a:t>When it crashes and restarts every few minutes,</a:t>
            </a:r>
            <a:r>
              <a:rPr lang="en-TT" altLang="en-US" baseline="0" dirty="0" smtClean="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TT" alt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TT" altLang="en-US" dirty="0" smtClean="0"/>
              <a:t>3. </a:t>
            </a:r>
            <a:r>
              <a:rPr lang="en-TT" altLang="en-US" baseline="0" dirty="0" smtClean="0"/>
              <a:t>or </a:t>
            </a:r>
            <a:r>
              <a:rPr lang="en-TT" altLang="en-US" dirty="0" smtClean="0"/>
              <a:t>restarts on its own and then fails to run normally.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TT" alt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TT" altLang="en-US" dirty="0" smtClean="0"/>
              <a:t>4. When you see unusual error messages</a:t>
            </a:r>
            <a:endParaRPr lang="en-US" alt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TT" alt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TT" altLang="en-US" dirty="0" smtClean="0"/>
          </a:p>
          <a:p>
            <a:pPr algn="l" rtl="0"/>
            <a:endParaRPr lang="en-US" baseline="0" dirty="0" smtClean="0"/>
          </a:p>
          <a:p>
            <a:pPr algn="l" rtl="0"/>
            <a:endParaRPr lang="en-US" baseline="0" dirty="0" smtClean="0"/>
          </a:p>
          <a:p>
            <a:pPr algn="l" rtl="0"/>
            <a:endParaRPr lang="en-US" baseline="0" dirty="0" smtClean="0"/>
          </a:p>
          <a:p>
            <a:pPr algn="l" rtl="0"/>
            <a:endParaRPr lang="ar-JO" dirty="0"/>
          </a:p>
        </p:txBody>
      </p:sp>
      <p:sp>
        <p:nvSpPr>
          <p:cNvPr id="4" name="Slide Number Placeholder 3"/>
          <p:cNvSpPr>
            <a:spLocks noGrp="1"/>
          </p:cNvSpPr>
          <p:nvPr>
            <p:ph type="sldNum" sz="quarter" idx="10"/>
          </p:nvPr>
        </p:nvSpPr>
        <p:spPr/>
        <p:txBody>
          <a:bodyPr/>
          <a:lstStyle/>
          <a:p>
            <a:pPr>
              <a:defRPr/>
            </a:pPr>
            <a:fld id="{A0A3EAE3-6EF7-4E89-97FE-631543EDFDF1}" type="slidenum">
              <a:rPr lang="ar-SA" altLang="ar-JO" smtClean="0"/>
              <a:pPr>
                <a:defRPr/>
              </a:pPr>
              <a:t>9</a:t>
            </a:fld>
            <a:endParaRPr lang="en-US" altLang="ar-JO"/>
          </a:p>
        </p:txBody>
      </p:sp>
    </p:spTree>
    <p:extLst>
      <p:ext uri="{BB962C8B-B14F-4D97-AF65-F5344CB8AC3E}">
        <p14:creationId xmlns:p14="http://schemas.microsoft.com/office/powerpoint/2010/main" val="2853389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horizon.png"/>
          <p:cNvPicPr>
            <a:picLocks noChangeAspect="1"/>
          </p:cNvPicPr>
          <p:nvPr/>
        </p:nvPicPr>
        <p:blipFill>
          <a:blip r:embed="rId2">
            <a:extLst>
              <a:ext uri="{28A0092B-C50C-407E-A947-70E740481C1C}">
                <a14:useLocalDpi xmlns:a14="http://schemas.microsoft.com/office/drawing/2010/main" val="0"/>
              </a:ext>
            </a:extLst>
          </a:blip>
          <a:srcRect t="33333"/>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219200" y="3886200"/>
            <a:ext cx="6400800" cy="1752600"/>
          </a:xfrm>
        </p:spPr>
        <p:txBody>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97D0BC57-DE8B-429A-992C-BE208F1E2C0A}" type="slidenum">
              <a:rPr lang="ar-SA" altLang="ar-JO"/>
              <a:pPr>
                <a:defRPr/>
              </a:pPr>
              <a:t>‹#›</a:t>
            </a:fld>
            <a:endParaRPr lang="en-US" altLang="ar-JO"/>
          </a:p>
        </p:txBody>
      </p:sp>
    </p:spTree>
    <p:extLst>
      <p:ext uri="{BB962C8B-B14F-4D97-AF65-F5344CB8AC3E}">
        <p14:creationId xmlns:p14="http://schemas.microsoft.com/office/powerpoint/2010/main" val="3043357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F03161-4C98-4E3A-BDC2-E976FF45766B}" type="slidenum">
              <a:rPr lang="ar-SA" altLang="ar-JO"/>
              <a:pPr>
                <a:defRPr/>
              </a:pPr>
              <a:t>‹#›</a:t>
            </a:fld>
            <a:endParaRPr lang="en-US" altLang="ar-JO"/>
          </a:p>
        </p:txBody>
      </p:sp>
    </p:spTree>
    <p:extLst>
      <p:ext uri="{BB962C8B-B14F-4D97-AF65-F5344CB8AC3E}">
        <p14:creationId xmlns:p14="http://schemas.microsoft.com/office/powerpoint/2010/main" val="630583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481243-B152-4F1B-B5A5-365BC2599880}" type="slidenum">
              <a:rPr lang="ar-SA" altLang="ar-JO"/>
              <a:pPr>
                <a:defRPr/>
              </a:pPr>
              <a:t>‹#›</a:t>
            </a:fld>
            <a:endParaRPr lang="en-US" altLang="ar-JO"/>
          </a:p>
        </p:txBody>
      </p:sp>
    </p:spTree>
    <p:extLst>
      <p:ext uri="{BB962C8B-B14F-4D97-AF65-F5344CB8AC3E}">
        <p14:creationId xmlns:p14="http://schemas.microsoft.com/office/powerpoint/2010/main" val="62140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BD9198C2-B26D-4BE0-8E2A-56E91F37186B}" type="slidenum">
              <a:rPr lang="ar-SA" altLang="ar-JO"/>
              <a:pPr>
                <a:defRPr/>
              </a:pPr>
              <a:t>‹#›</a:t>
            </a:fld>
            <a:endParaRPr lang="en-US" altLang="ar-JO"/>
          </a:p>
        </p:txBody>
      </p:sp>
    </p:spTree>
    <p:extLst>
      <p:ext uri="{BB962C8B-B14F-4D97-AF65-F5344CB8AC3E}">
        <p14:creationId xmlns:p14="http://schemas.microsoft.com/office/powerpoint/2010/main" val="319790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06562D-ADD0-47B9-A54A-AF9C0D940189}" type="slidenum">
              <a:rPr lang="ar-SA" altLang="ar-JO"/>
              <a:pPr>
                <a:defRPr/>
              </a:pPr>
              <a:t>‹#›</a:t>
            </a:fld>
            <a:endParaRPr lang="en-US" altLang="ar-JO"/>
          </a:p>
        </p:txBody>
      </p:sp>
    </p:spTree>
    <p:extLst>
      <p:ext uri="{BB962C8B-B14F-4D97-AF65-F5344CB8AC3E}">
        <p14:creationId xmlns:p14="http://schemas.microsoft.com/office/powerpoint/2010/main" val="2219825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0AB95438-06EF-4F1F-A254-3A65D5863256}" type="slidenum">
              <a:rPr lang="ar-SA" altLang="ar-JO"/>
              <a:pPr>
                <a:defRPr/>
              </a:pPr>
              <a:t>‹#›</a:t>
            </a:fld>
            <a:endParaRPr lang="en-US" altLang="ar-JO"/>
          </a:p>
        </p:txBody>
      </p:sp>
    </p:spTree>
    <p:extLst>
      <p:ext uri="{BB962C8B-B14F-4D97-AF65-F5344CB8AC3E}">
        <p14:creationId xmlns:p14="http://schemas.microsoft.com/office/powerpoint/2010/main" val="2536378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3"/>
          <p:cNvSpPr>
            <a:spLocks noGrp="1"/>
          </p:cNvSpPr>
          <p:nvPr>
            <p:ph type="dt" sz="half" idx="15"/>
          </p:nvPr>
        </p:nvSpPr>
        <p:spPr/>
        <p:txBody>
          <a:bodyPr/>
          <a:lstStyle>
            <a:lvl1pPr>
              <a:defRPr/>
            </a:lvl1pPr>
          </a:lstStyle>
          <a:p>
            <a:pPr>
              <a:defRPr/>
            </a:pPr>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F6BB8FEF-5EC6-4E82-8BA8-1937867E9EC4}" type="slidenum">
              <a:rPr lang="ar-SA" altLang="ar-JO"/>
              <a:pPr>
                <a:defRPr/>
              </a:pPr>
              <a:t>‹#›</a:t>
            </a:fld>
            <a:endParaRPr lang="en-US" altLang="ar-JO"/>
          </a:p>
        </p:txBody>
      </p:sp>
    </p:spTree>
    <p:extLst>
      <p:ext uri="{BB962C8B-B14F-4D97-AF65-F5344CB8AC3E}">
        <p14:creationId xmlns:p14="http://schemas.microsoft.com/office/powerpoint/2010/main" val="1183271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A7E675D-CE5E-4D18-ACEB-4F91724DF508}" type="slidenum">
              <a:rPr lang="ar-SA" altLang="ar-JO"/>
              <a:pPr>
                <a:defRPr/>
              </a:pPr>
              <a:t>‹#›</a:t>
            </a:fld>
            <a:endParaRPr lang="en-US" altLang="ar-JO"/>
          </a:p>
        </p:txBody>
      </p:sp>
    </p:spTree>
    <p:extLst>
      <p:ext uri="{BB962C8B-B14F-4D97-AF65-F5344CB8AC3E}">
        <p14:creationId xmlns:p14="http://schemas.microsoft.com/office/powerpoint/2010/main" val="669509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0678DAE-E45B-45B4-BCC5-D0A74D8A6911}" type="slidenum">
              <a:rPr lang="ar-SA" altLang="ar-JO"/>
              <a:pPr>
                <a:defRPr/>
              </a:pPr>
              <a:t>‹#›</a:t>
            </a:fld>
            <a:endParaRPr lang="en-US" altLang="ar-JO"/>
          </a:p>
        </p:txBody>
      </p:sp>
    </p:spTree>
    <p:extLst>
      <p:ext uri="{BB962C8B-B14F-4D97-AF65-F5344CB8AC3E}">
        <p14:creationId xmlns:p14="http://schemas.microsoft.com/office/powerpoint/2010/main" val="3691751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2B3BFCE1-EEA4-4345-A1E8-B265598B4782}" type="slidenum">
              <a:rPr lang="ar-SA" altLang="ar-JO"/>
              <a:pPr>
                <a:defRPr/>
              </a:pPr>
              <a:t>‹#›</a:t>
            </a:fld>
            <a:endParaRPr lang="en-US" altLang="ar-JO"/>
          </a:p>
        </p:txBody>
      </p:sp>
    </p:spTree>
    <p:extLst>
      <p:ext uri="{BB962C8B-B14F-4D97-AF65-F5344CB8AC3E}">
        <p14:creationId xmlns:p14="http://schemas.microsoft.com/office/powerpoint/2010/main" val="1397951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horiz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1447800"/>
            <a:ext cx="2971800" cy="1097280"/>
          </a:xfrm>
        </p:spPr>
        <p:txBody>
          <a:bodyPr/>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9600" y="2547890"/>
            <a:ext cx="2971800" cy="2405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smtClean="0"/>
            </a:lvl1pPr>
          </a:lstStyle>
          <a:p>
            <a:pPr>
              <a:defRPr/>
            </a:pPr>
            <a:fld id="{AE2EB51E-2E0A-49C9-90A2-DDD1878CC8ED}" type="slidenum">
              <a:rPr lang="ar-SA" altLang="ar-JO"/>
              <a:pPr>
                <a:defRPr/>
              </a:pPr>
              <a:t>‹#›</a:t>
            </a:fld>
            <a:endParaRPr lang="en-US" altLang="ar-JO"/>
          </a:p>
        </p:txBody>
      </p:sp>
    </p:spTree>
    <p:extLst>
      <p:ext uri="{BB962C8B-B14F-4D97-AF65-F5344CB8AC3E}">
        <p14:creationId xmlns:p14="http://schemas.microsoft.com/office/powerpoint/2010/main" val="969915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383838"/>
            </a:gs>
            <a:gs pos="31000">
              <a:srgbClr val="000000"/>
            </a:gs>
            <a:gs pos="100000">
              <a:srgbClr val="000000"/>
            </a:gs>
          </a:gsLst>
          <a:lin ang="5400000"/>
        </a:gradFill>
        <a:effectLst/>
      </p:bgPr>
    </p:bg>
    <p:spTree>
      <p:nvGrpSpPr>
        <p:cNvPr id="1" name=""/>
        <p:cNvGrpSpPr/>
        <p:nvPr/>
      </p:nvGrpSpPr>
      <p:grpSpPr>
        <a:xfrm>
          <a:off x="0" y="0"/>
          <a:ext cx="0" cy="0"/>
          <a:chOff x="0" y="0"/>
          <a:chExt cx="0" cy="0"/>
        </a:xfrm>
      </p:grpSpPr>
      <p:pic>
        <p:nvPicPr>
          <p:cNvPr id="1026" name="Picture 6" descr="horizon.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rtl="1" eaLnBrk="1" hangingPunct="1">
              <a:defRPr sz="1000" strike="noStrike" spc="60" baseline="0">
                <a:solidFill>
                  <a:schemeClr val="tx1"/>
                </a:solidFill>
                <a:latin typeface="Arial" charset="0"/>
                <a:cs typeface="Arial" charset="0"/>
              </a:defRPr>
            </a:lvl1pPr>
          </a:lstStyle>
          <a:p>
            <a:pPr>
              <a:defRPr/>
            </a:pPr>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rtl="1" eaLnBrk="1" hangingPunct="1">
              <a:defRPr sz="1000" cap="all" spc="60" baseline="0">
                <a:solidFill>
                  <a:schemeClr val="tx1"/>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wrap="square" lIns="91440" tIns="45720" rIns="91440" bIns="45720" numCol="1" anchor="ctr" anchorCtr="0" compatLnSpc="1">
            <a:prstTxWarp prst="textNoShape">
              <a:avLst/>
            </a:prstTxWarp>
          </a:bodyPr>
          <a:lstStyle>
            <a:lvl1pPr algn="r" rtl="1" eaLnBrk="1" hangingPunct="1">
              <a:defRPr sz="1100" smtClean="0"/>
            </a:lvl1pPr>
          </a:lstStyle>
          <a:p>
            <a:pPr>
              <a:defRPr/>
            </a:pPr>
            <a:fld id="{9FB1F36C-D8AD-4C76-A0CE-0021F46BFBF4}" type="slidenum">
              <a:rPr lang="ar-SA" altLang="ar-JO"/>
              <a:pPr>
                <a:defRPr/>
              </a:pPr>
              <a:t>‹#›</a:t>
            </a:fld>
            <a:endParaRPr lang="en-US" altLang="ar-JO"/>
          </a:p>
        </p:txBody>
      </p:sp>
    </p:spTree>
  </p:cSld>
  <p:clrMap bg1="dk1" tx1="lt1" bg2="dk2" tx2="lt2" accent1="accent1" accent2="accent2" accent3="accent3" accent4="accent4" accent5="accent5" accent6="accent6" hlink="hlink" folHlink="folHlink"/>
  <p:sldLayoutIdLst>
    <p:sldLayoutId id="2147484324" r:id="rId1"/>
    <p:sldLayoutId id="2147484315" r:id="rId2"/>
    <p:sldLayoutId id="2147484316" r:id="rId3"/>
    <p:sldLayoutId id="2147484317" r:id="rId4"/>
    <p:sldLayoutId id="2147484318" r:id="rId5"/>
    <p:sldLayoutId id="2147484319" r:id="rId6"/>
    <p:sldLayoutId id="2147484320" r:id="rId7"/>
    <p:sldLayoutId id="2147484321" r:id="rId8"/>
    <p:sldLayoutId id="2147484325" r:id="rId9"/>
    <p:sldLayoutId id="2147484322" r:id="rId10"/>
    <p:sldLayoutId id="2147484323" r:id="rId11"/>
  </p:sldLayoutIdLst>
  <p:hf sldNum="0" hdr="0" ftr="0" dt="0"/>
  <p:txStyles>
    <p:titleStyle>
      <a:lvl1pPr algn="l" rtl="0" eaLnBrk="0" fontAlgn="base" hangingPunct="0">
        <a:spcBef>
          <a:spcPct val="0"/>
        </a:spcBef>
        <a:spcAft>
          <a:spcPct val="0"/>
        </a:spcAft>
        <a:defRPr sz="3000" kern="1200" cap="all" spc="5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Narrow" pitchFamily="34" charset="0"/>
          <a:cs typeface="Arial" charset="0"/>
        </a:defRPr>
      </a:lvl2pPr>
      <a:lvl3pPr algn="l" rtl="0" eaLnBrk="0" fontAlgn="base" hangingPunct="0">
        <a:spcBef>
          <a:spcPct val="0"/>
        </a:spcBef>
        <a:spcAft>
          <a:spcPct val="0"/>
        </a:spcAft>
        <a:defRPr sz="3000">
          <a:solidFill>
            <a:schemeClr val="tx1"/>
          </a:solidFill>
          <a:latin typeface="Arial Narrow" pitchFamily="34" charset="0"/>
          <a:cs typeface="Arial" charset="0"/>
        </a:defRPr>
      </a:lvl3pPr>
      <a:lvl4pPr algn="l" rtl="0" eaLnBrk="0" fontAlgn="base" hangingPunct="0">
        <a:spcBef>
          <a:spcPct val="0"/>
        </a:spcBef>
        <a:spcAft>
          <a:spcPct val="0"/>
        </a:spcAft>
        <a:defRPr sz="3000">
          <a:solidFill>
            <a:schemeClr val="tx1"/>
          </a:solidFill>
          <a:latin typeface="Arial Narrow" pitchFamily="34" charset="0"/>
          <a:cs typeface="Arial" charset="0"/>
        </a:defRPr>
      </a:lvl4pPr>
      <a:lvl5pPr algn="l" rtl="0" eaLnBrk="0" fontAlgn="base" hangingPunct="0">
        <a:spcBef>
          <a:spcPct val="0"/>
        </a:spcBef>
        <a:spcAft>
          <a:spcPct val="0"/>
        </a:spcAft>
        <a:defRPr sz="3000">
          <a:solidFill>
            <a:schemeClr val="tx1"/>
          </a:solidFill>
          <a:latin typeface="Arial Narrow" pitchFamily="34" charset="0"/>
          <a:cs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n-ea"/>
          <a:cs typeface="+mn-cs"/>
        </a:defRPr>
      </a:lvl1pPr>
      <a:lvl2pPr marL="742950" indent="-285750" algn="l" rtl="0" eaLnBrk="0" fontAlgn="base" hangingPunct="0">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n-ea"/>
          <a:cs typeface="+mn-cs"/>
        </a:defRPr>
      </a:lvl2pPr>
      <a:lvl3pPr marL="1143000" indent="-228600" algn="l" rtl="0" eaLnBrk="0" fontAlgn="base" hangingPunct="0">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n-ea"/>
          <a:cs typeface="+mn-cs"/>
        </a:defRPr>
      </a:lvl3pPr>
      <a:lvl4pPr marL="1600200" indent="-228600" algn="l" rtl="0" eaLnBrk="0" fontAlgn="base" hangingPunct="0">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n-ea"/>
          <a:cs typeface="+mn-cs"/>
        </a:defRPr>
      </a:lvl4pPr>
      <a:lvl5pPr marL="2057400" indent="-228600" algn="l" rtl="0" eaLnBrk="0" fontAlgn="base" hangingPunct="0">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gif"/></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jpeg"/><Relationship Id="rId4" Type="http://schemas.openxmlformats.org/officeDocument/2006/relationships/image" Target="../media/image29.jpg"/><Relationship Id="rId9" Type="http://schemas.openxmlformats.org/officeDocument/2006/relationships/image" Target="../media/image34.jpg"/></Relationships>
</file>

<file path=ppt/slides/_rels/slide15.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gif"/><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Grp="1" noChangeArrowheads="1"/>
          </p:cNvSpPr>
          <p:nvPr>
            <p:ph type="subTitle" idx="1"/>
          </p:nvPr>
        </p:nvSpPr>
        <p:spPr>
          <a:xfrm>
            <a:off x="1219200" y="2663825"/>
            <a:ext cx="6400800" cy="693738"/>
          </a:xfrm>
        </p:spPr>
        <p:txBody>
          <a:bodyPr/>
          <a:lstStyle/>
          <a:p>
            <a:pPr eaLnBrk="1" fontAlgn="auto" hangingPunct="1">
              <a:defRPr/>
            </a:pPr>
            <a:r>
              <a:rPr lang="en-US" sz="3200" b="1" dirty="0"/>
              <a:t>0750099 Pre-Computer Skills </a:t>
            </a:r>
          </a:p>
        </p:txBody>
      </p:sp>
      <p:sp>
        <p:nvSpPr>
          <p:cNvPr id="2050" name="Rectangle 2"/>
          <p:cNvSpPr>
            <a:spLocks noGrp="1" noChangeArrowheads="1"/>
          </p:cNvSpPr>
          <p:nvPr>
            <p:ph type="ctrTitle"/>
          </p:nvPr>
        </p:nvSpPr>
        <p:spPr>
          <a:xfrm>
            <a:off x="685800" y="1724025"/>
            <a:ext cx="7772400" cy="912813"/>
          </a:xfrm>
        </p:spPr>
        <p:txBody>
          <a:bodyPr>
            <a:normAutofit fontScale="90000"/>
          </a:bodyPr>
          <a:lstStyle/>
          <a:p>
            <a:pPr eaLnBrk="1" fontAlgn="auto" hangingPunct="1">
              <a:spcAft>
                <a:spcPts val="0"/>
              </a:spcAft>
              <a:defRPr/>
            </a:pPr>
            <a:r>
              <a:rPr lang="en-US" sz="4400" b="1" dirty="0"/>
              <a:t>Advanced Internet Security Considerations</a:t>
            </a:r>
            <a:endParaRPr lang="en-US" altLang="en-US" sz="4400" b="1" dirty="0" smtClean="0"/>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4365104"/>
            <a:ext cx="864096" cy="10531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1824"/>
            <a:ext cx="7924800" cy="1143000"/>
          </a:xfrm>
        </p:spPr>
        <p:txBody>
          <a:bodyPr/>
          <a:lstStyle/>
          <a:p>
            <a:r>
              <a:rPr lang="en-US" sz="4400" b="1" dirty="0" smtClean="0">
                <a:solidFill>
                  <a:srgbClr val="FFC000"/>
                </a:solidFill>
              </a:rPr>
              <a:t>Security considerations</a:t>
            </a:r>
            <a:br>
              <a:rPr lang="en-US" sz="4400" b="1" dirty="0" smtClean="0">
                <a:solidFill>
                  <a:srgbClr val="FFC000"/>
                </a:solidFill>
              </a:rPr>
            </a:br>
            <a:r>
              <a:rPr lang="en-US" sz="4400" b="1" dirty="0" smtClean="0">
                <a:solidFill>
                  <a:srgbClr val="FFC000"/>
                </a:solidFill>
              </a:rPr>
              <a:t>viruses - protection</a:t>
            </a:r>
            <a:endParaRPr lang="ar-JO" sz="4400" b="1" dirty="0">
              <a:solidFill>
                <a:srgbClr val="FFC000"/>
              </a:solidFill>
            </a:endParaRPr>
          </a:p>
        </p:txBody>
      </p:sp>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233737" y="2927350"/>
            <a:ext cx="2676525" cy="1704975"/>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752" y="2705099"/>
            <a:ext cx="4348935" cy="192722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262" y="4045051"/>
            <a:ext cx="5695238" cy="161904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39752" y="2587724"/>
            <a:ext cx="4286250" cy="2857500"/>
          </a:xfrm>
          <a:prstGeom prst="rect">
            <a:avLst/>
          </a:prstGeom>
        </p:spPr>
      </p:pic>
    </p:spTree>
    <p:extLst>
      <p:ext uri="{BB962C8B-B14F-4D97-AF65-F5344CB8AC3E}">
        <p14:creationId xmlns:p14="http://schemas.microsoft.com/office/powerpoint/2010/main" val="13325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6" presetClass="emph" presetSubtype="0" fill="hold" nodeType="afterEffect">
                                  <p:stCondLst>
                                    <p:cond delay="0"/>
                                  </p:stCondLst>
                                  <p:childTnLst>
                                    <p:animScale>
                                      <p:cBhvr>
                                        <p:cTn id="12" dur="2000" fill="hold"/>
                                        <p:tgtEl>
                                          <p:spTgt spid="4"/>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4"/>
                                        </p:tgtEl>
                                        <p:attrNameLst>
                                          <p:attrName>style.visibility</p:attrName>
                                        </p:attrNameLst>
                                      </p:cBhvr>
                                      <p:to>
                                        <p:strVal val="hidden"/>
                                      </p:to>
                                    </p:set>
                                  </p:childTnLst>
                                </p:cTn>
                              </p:par>
                            </p:childTnLst>
                          </p:cTn>
                        </p:par>
                        <p:par>
                          <p:cTn id="17" fill="hold">
                            <p:stCondLst>
                              <p:cond delay="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3.61111E-6 -3.7037E-6 L 0.23784 -0.07685 " pathEditMode="relative" rAng="0" ptsTypes="AA">
                                      <p:cBhvr>
                                        <p:cTn id="26" dur="2000" fill="hold"/>
                                        <p:tgtEl>
                                          <p:spTgt spid="5"/>
                                        </p:tgtEl>
                                        <p:attrNameLst>
                                          <p:attrName>ppt_x</p:attrName>
                                          <p:attrName>ppt_y</p:attrName>
                                        </p:attrNameLst>
                                      </p:cBhvr>
                                      <p:rCtr x="11892" y="-3843"/>
                                    </p:animMotion>
                                  </p:childTnLst>
                                </p:cTn>
                              </p:par>
                              <p:par>
                                <p:cTn id="27" presetID="53" presetClass="entr" presetSubtype="16"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5"/>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6"/>
                                        </p:tgtEl>
                                        <p:attrNameLst>
                                          <p:attrName>style.visibility</p:attrName>
                                        </p:attrNameLst>
                                      </p:cBhvr>
                                      <p:to>
                                        <p:strVal val="hidden"/>
                                      </p:to>
                                    </p:set>
                                  </p:childTnLst>
                                </p:cTn>
                              </p:par>
                            </p:childTnLst>
                          </p:cTn>
                        </p:par>
                        <p:par>
                          <p:cTn id="38" fill="hold">
                            <p:stCondLst>
                              <p:cond delay="0"/>
                            </p:stCondLst>
                            <p:childTnLst>
                              <p:par>
                                <p:cTn id="39" presetID="53" presetClass="entr" presetSubtype="16"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73832"/>
            <a:ext cx="7924800" cy="1143000"/>
          </a:xfrm>
        </p:spPr>
        <p:txBody>
          <a:bodyPr/>
          <a:lstStyle/>
          <a:p>
            <a:r>
              <a:rPr lang="en-US" sz="4400" b="1" dirty="0" smtClean="0">
                <a:solidFill>
                  <a:srgbClr val="FFC000"/>
                </a:solidFill>
              </a:rPr>
              <a:t>Internet security threats</a:t>
            </a:r>
            <a:br>
              <a:rPr lang="en-US" sz="4400" b="1" dirty="0" smtClean="0">
                <a:solidFill>
                  <a:srgbClr val="FFC000"/>
                </a:solidFill>
              </a:rPr>
            </a:br>
            <a:r>
              <a:rPr lang="en-US" sz="4400" b="1" dirty="0" smtClean="0">
                <a:solidFill>
                  <a:srgbClr val="FFC000"/>
                </a:solidFill>
              </a:rPr>
              <a:t>illegal access - hacking</a:t>
            </a:r>
            <a:endParaRPr lang="ar-JO" sz="4400" b="1" dirty="0">
              <a:solidFill>
                <a:srgbClr val="FFC000"/>
              </a:solidFill>
            </a:endParaRPr>
          </a:p>
        </p:txBody>
      </p:sp>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219450" y="3101702"/>
            <a:ext cx="27051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42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73832"/>
            <a:ext cx="7924800" cy="1143000"/>
          </a:xfrm>
        </p:spPr>
        <p:txBody>
          <a:bodyPr/>
          <a:lstStyle/>
          <a:p>
            <a:r>
              <a:rPr lang="en-US" sz="4400" b="1" dirty="0" smtClean="0">
                <a:solidFill>
                  <a:srgbClr val="FFC000"/>
                </a:solidFill>
              </a:rPr>
              <a:t>Internet security threats</a:t>
            </a:r>
            <a:br>
              <a:rPr lang="en-US" sz="4400" b="1" dirty="0" smtClean="0">
                <a:solidFill>
                  <a:srgbClr val="FFC000"/>
                </a:solidFill>
              </a:rPr>
            </a:br>
            <a:r>
              <a:rPr lang="en-US" sz="4400" b="1" dirty="0" smtClean="0">
                <a:solidFill>
                  <a:srgbClr val="FFC000"/>
                </a:solidFill>
              </a:rPr>
              <a:t>hacking effects</a:t>
            </a:r>
            <a:endParaRPr lang="ar-JO" sz="4400" b="1" dirty="0">
              <a:solidFill>
                <a:srgbClr val="FFC000"/>
              </a:solidFill>
            </a:endParaRPr>
          </a:p>
        </p:txBody>
      </p:sp>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48731" y="2171711"/>
            <a:ext cx="2838450" cy="1609725"/>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2204864"/>
            <a:ext cx="2188277" cy="164120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081" y="4193465"/>
            <a:ext cx="3333750" cy="164782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27437" y="4005064"/>
            <a:ext cx="3877056" cy="2182368"/>
          </a:xfrm>
          <a:prstGeom prst="rect">
            <a:avLst/>
          </a:prstGeom>
        </p:spPr>
      </p:pic>
    </p:spTree>
    <p:extLst>
      <p:ext uri="{BB962C8B-B14F-4D97-AF65-F5344CB8AC3E}">
        <p14:creationId xmlns:p14="http://schemas.microsoft.com/office/powerpoint/2010/main" val="75291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1824"/>
            <a:ext cx="7924800" cy="1143000"/>
          </a:xfrm>
        </p:spPr>
        <p:txBody>
          <a:bodyPr/>
          <a:lstStyle/>
          <a:p>
            <a:r>
              <a:rPr lang="en-US" sz="4400" b="1" dirty="0" smtClean="0">
                <a:solidFill>
                  <a:srgbClr val="FFC000"/>
                </a:solidFill>
              </a:rPr>
              <a:t>Internet security threats</a:t>
            </a:r>
            <a:br>
              <a:rPr lang="en-US" sz="4400" b="1" dirty="0" smtClean="0">
                <a:solidFill>
                  <a:srgbClr val="FFC000"/>
                </a:solidFill>
              </a:rPr>
            </a:br>
            <a:r>
              <a:rPr lang="en-US" sz="4400" b="1" dirty="0" smtClean="0">
                <a:solidFill>
                  <a:srgbClr val="FFC000"/>
                </a:solidFill>
              </a:rPr>
              <a:t>hackers</a:t>
            </a:r>
            <a:endParaRPr lang="ar-JO" sz="4400" b="1" dirty="0">
              <a:solidFill>
                <a:srgbClr val="FFC000"/>
              </a:solidFill>
            </a:endParaRPr>
          </a:p>
        </p:txBody>
      </p:sp>
      <p:pic>
        <p:nvPicPr>
          <p:cNvPr id="6" name="Content Placeholder 5"/>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462026" y="2852936"/>
            <a:ext cx="4219947" cy="2374424"/>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01556" y="1844799"/>
            <a:ext cx="24003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906536"/>
            <a:ext cx="2736304" cy="1783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15952" y="5085184"/>
            <a:ext cx="2312094" cy="1534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143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6" presetClass="emph" presetSubtype="0" fill="hold" nodeType="afterEffect">
                                  <p:stCondLst>
                                    <p:cond delay="0"/>
                                  </p:stCondLst>
                                  <p:childTnLst>
                                    <p:animScale>
                                      <p:cBhvr>
                                        <p:cTn id="12" dur="2000" fill="hold"/>
                                        <p:tgtEl>
                                          <p:spTgt spid="6"/>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solidFill>
                  <a:srgbClr val="FFC000"/>
                </a:solidFill>
              </a:rPr>
              <a:t>Internet security threats</a:t>
            </a:r>
            <a:endParaRPr lang="ar-JO" sz="4400" b="1" dirty="0">
              <a:solidFill>
                <a:srgbClr val="FFC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1801443"/>
            <a:ext cx="1828649" cy="1828649"/>
          </a:xfrm>
          <a:prstGeom prst="rect">
            <a:avLst/>
          </a:prstGeom>
          <a:ln>
            <a:no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6483" y="1772816"/>
            <a:ext cx="2447925" cy="18669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1960" y="2564904"/>
            <a:ext cx="2860215" cy="319179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84610" y="3284984"/>
            <a:ext cx="1723294" cy="2475799"/>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84610" y="1805951"/>
            <a:ext cx="2011326" cy="20032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62624" y="3055113"/>
            <a:ext cx="3333750" cy="2733675"/>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62125" y="2255490"/>
            <a:ext cx="5619750" cy="3333750"/>
          </a:xfrm>
          <a:prstGeom prst="rect">
            <a:avLst/>
          </a:prstGeom>
        </p:spPr>
      </p:pic>
    </p:spTree>
    <p:extLst>
      <p:ext uri="{BB962C8B-B14F-4D97-AF65-F5344CB8AC3E}">
        <p14:creationId xmlns:p14="http://schemas.microsoft.com/office/powerpoint/2010/main" val="426512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5"/>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10"/>
                                        </p:tgtEl>
                                        <p:attrNameLst>
                                          <p:attrName>style.visibility</p:attrName>
                                        </p:attrNameLst>
                                      </p:cBhvr>
                                      <p:to>
                                        <p:strVal val="hidden"/>
                                      </p:to>
                                    </p:set>
                                  </p:childTnLst>
                                </p:cTn>
                              </p:par>
                            </p:childTnLst>
                          </p:cTn>
                        </p:par>
                        <p:par>
                          <p:cTn id="22" fill="hold">
                            <p:stCondLst>
                              <p:cond delay="0"/>
                            </p:stCondLst>
                            <p:childTnLst>
                              <p:par>
                                <p:cTn id="23" presetID="53" presetClass="entr" presetSubtype="16"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500"/>
                            </p:stCondLst>
                            <p:childTnLst>
                              <p:par>
                                <p:cTn id="29" presetID="53" presetClass="entr" presetSubtype="16"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8"/>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11"/>
                                        </p:tgtEl>
                                        <p:attrNameLst>
                                          <p:attrName>style.visibility</p:attrName>
                                        </p:attrNameLst>
                                      </p:cBhvr>
                                      <p:to>
                                        <p:strVal val="hidden"/>
                                      </p:to>
                                    </p:set>
                                  </p:childTnLst>
                                </p:cTn>
                              </p:par>
                            </p:childTnLst>
                          </p:cTn>
                        </p:par>
                        <p:par>
                          <p:cTn id="40" fill="hold">
                            <p:stCondLst>
                              <p:cond delay="0"/>
                            </p:stCondLst>
                            <p:childTnLst>
                              <p:par>
                                <p:cTn id="41" presetID="53" presetClass="entr" presetSubtype="16"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12"/>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1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3"/>
                                        </p:tgtEl>
                                        <p:attrNameLst>
                                          <p:attrName>style.visibility</p:attrName>
                                        </p:attrNameLst>
                                      </p:cBhvr>
                                      <p:to>
                                        <p:strVal val="visible"/>
                                      </p:to>
                                    </p:set>
                                    <p:anim calcmode="lin" valueType="num">
                                      <p:cBhvr>
                                        <p:cTn id="63" dur="500" fill="hold"/>
                                        <p:tgtEl>
                                          <p:spTgt spid="3"/>
                                        </p:tgtEl>
                                        <p:attrNameLst>
                                          <p:attrName>ppt_w</p:attrName>
                                        </p:attrNameLst>
                                      </p:cBhvr>
                                      <p:tavLst>
                                        <p:tav tm="0">
                                          <p:val>
                                            <p:fltVal val="0"/>
                                          </p:val>
                                        </p:tav>
                                        <p:tav tm="100000">
                                          <p:val>
                                            <p:strVal val="#ppt_w"/>
                                          </p:val>
                                        </p:tav>
                                      </p:tavLst>
                                    </p:anim>
                                    <p:anim calcmode="lin" valueType="num">
                                      <p:cBhvr>
                                        <p:cTn id="64" dur="500" fill="hold"/>
                                        <p:tgtEl>
                                          <p:spTgt spid="3"/>
                                        </p:tgtEl>
                                        <p:attrNameLst>
                                          <p:attrName>ppt_h</p:attrName>
                                        </p:attrNameLst>
                                      </p:cBhvr>
                                      <p:tavLst>
                                        <p:tav tm="0">
                                          <p:val>
                                            <p:fltVal val="0"/>
                                          </p:val>
                                        </p:tav>
                                        <p:tav tm="100000">
                                          <p:val>
                                            <p:strVal val="#ppt_h"/>
                                          </p:val>
                                        </p:tav>
                                      </p:tavLst>
                                    </p:anim>
                                    <p:animEffect transition="in" filter="fade">
                                      <p:cBhvr>
                                        <p:cTn id="65" dur="500"/>
                                        <p:tgtEl>
                                          <p:spTgt spid="3"/>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nodeType="clickEffect">
                                  <p:stCondLst>
                                    <p:cond delay="0"/>
                                  </p:stCondLst>
                                  <p:childTnLst>
                                    <p:set>
                                      <p:cBhvr>
                                        <p:cTn id="69"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57808"/>
            <a:ext cx="7924800" cy="1143000"/>
          </a:xfrm>
        </p:spPr>
        <p:txBody>
          <a:bodyPr/>
          <a:lstStyle/>
          <a:p>
            <a:r>
              <a:rPr lang="en-US" sz="3500" b="1" dirty="0" smtClean="0">
                <a:solidFill>
                  <a:srgbClr val="FFC000"/>
                </a:solidFill>
              </a:rPr>
              <a:t>Other security considerations</a:t>
            </a:r>
            <a:br>
              <a:rPr lang="en-US" sz="3500" b="1" dirty="0" smtClean="0">
                <a:solidFill>
                  <a:srgbClr val="FFC000"/>
                </a:solidFill>
              </a:rPr>
            </a:br>
            <a:r>
              <a:rPr lang="en-US" sz="3500" b="1" dirty="0" smtClean="0">
                <a:solidFill>
                  <a:srgbClr val="FFC000"/>
                </a:solidFill>
              </a:rPr>
              <a:t>encryption and decryption</a:t>
            </a:r>
            <a:endParaRPr lang="en-US" sz="3500" b="1" dirty="0">
              <a:solidFill>
                <a:srgbClr val="FFC000"/>
              </a:solidFill>
            </a:endParaRPr>
          </a:p>
        </p:txBody>
      </p:sp>
      <p:pic>
        <p:nvPicPr>
          <p:cNvPr id="6" name="Content Placeholder 5"/>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190750" y="2076450"/>
            <a:ext cx="4762500" cy="3162300"/>
          </a:xfrm>
        </p:spPr>
      </p:pic>
    </p:spTree>
    <p:extLst>
      <p:ext uri="{BB962C8B-B14F-4D97-AF65-F5344CB8AC3E}">
        <p14:creationId xmlns:p14="http://schemas.microsoft.com/office/powerpoint/2010/main" val="98170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57808"/>
            <a:ext cx="7924800" cy="1143000"/>
          </a:xfrm>
        </p:spPr>
        <p:txBody>
          <a:bodyPr/>
          <a:lstStyle/>
          <a:p>
            <a:r>
              <a:rPr lang="en-US" sz="3500" b="1" dirty="0" smtClean="0">
                <a:solidFill>
                  <a:srgbClr val="FFC000"/>
                </a:solidFill>
              </a:rPr>
              <a:t>Other security considerations</a:t>
            </a:r>
            <a:br>
              <a:rPr lang="en-US" sz="3500" b="1" dirty="0" smtClean="0">
                <a:solidFill>
                  <a:srgbClr val="FFC000"/>
                </a:solidFill>
              </a:rPr>
            </a:br>
            <a:r>
              <a:rPr lang="en-US" altLang="en-US" sz="3500" b="1" dirty="0">
                <a:solidFill>
                  <a:srgbClr val="FFC000"/>
                </a:solidFill>
              </a:rPr>
              <a:t>Secure &amp; unsecure websites</a:t>
            </a:r>
            <a:endParaRPr lang="en-US" sz="3500" b="1" dirty="0">
              <a:solidFill>
                <a:srgbClr val="FFC000"/>
              </a:solidFill>
            </a:endParaRPr>
          </a:p>
        </p:txBody>
      </p:sp>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203848" y="2658616"/>
            <a:ext cx="2608561" cy="2426568"/>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1920" y="3501008"/>
            <a:ext cx="4946587" cy="2718545"/>
          </a:xfrm>
          <a:prstGeom prst="rect">
            <a:avLst/>
          </a:prstGeom>
        </p:spPr>
      </p:pic>
    </p:spTree>
    <p:extLst>
      <p:ext uri="{BB962C8B-B14F-4D97-AF65-F5344CB8AC3E}">
        <p14:creationId xmlns:p14="http://schemas.microsoft.com/office/powerpoint/2010/main" val="303101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1.94444E-6 -3.33333E-6 L -0.3 -0.11713 " pathEditMode="relative" rAng="0" ptsTypes="AA">
                                      <p:cBhvr>
                                        <p:cTn id="13" dur="2000" fill="hold"/>
                                        <p:tgtEl>
                                          <p:spTgt spid="4"/>
                                        </p:tgtEl>
                                        <p:attrNameLst>
                                          <p:attrName>ppt_x</p:attrName>
                                          <p:attrName>ppt_y</p:attrName>
                                        </p:attrNameLst>
                                      </p:cBhvr>
                                      <p:rCtr x="-15000" y="-5856"/>
                                    </p:animMotion>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73113"/>
            <a:ext cx="7924800" cy="1143000"/>
          </a:xfrm>
        </p:spPr>
        <p:txBody>
          <a:bodyPr/>
          <a:lstStyle/>
          <a:p>
            <a:pPr algn="ctr" eaLnBrk="1" fontAlgn="auto" hangingPunct="1">
              <a:spcAft>
                <a:spcPts val="0"/>
              </a:spcAft>
              <a:defRPr/>
            </a:pPr>
            <a:r>
              <a:rPr lang="en-US" sz="4400" b="1" dirty="0" smtClean="0">
                <a:solidFill>
                  <a:srgbClr val="FFC000"/>
                </a:solidFill>
              </a:rPr>
              <a:t>The end</a:t>
            </a:r>
            <a:endParaRPr lang="en-US" sz="4400" b="1" dirty="0">
              <a:solidFill>
                <a:srgbClr val="FFC000"/>
              </a:solidFill>
            </a:endParaRPr>
          </a:p>
        </p:txBody>
      </p:sp>
      <p:sp>
        <p:nvSpPr>
          <p:cNvPr id="27651" name="Content Placeholder 2"/>
          <p:cNvSpPr>
            <a:spLocks noGrp="1"/>
          </p:cNvSpPr>
          <p:nvPr>
            <p:ph sz="quarter" idx="13"/>
          </p:nvPr>
        </p:nvSpPr>
        <p:spPr/>
        <p:txBody>
          <a:bodyPr/>
          <a:lstStyle/>
          <a:p>
            <a:pPr marL="0" indent="0" eaLnBrk="1" fontAlgn="auto" hangingPunct="1">
              <a:buFont typeface="Arial" charset="0"/>
              <a:buNone/>
              <a:defRPr/>
            </a:pPr>
            <a:endParaRPr lang="en-US" altLang="en-US" dirty="0" smtClean="0">
              <a:cs typeface="Arial" charset="0"/>
            </a:endParaRPr>
          </a:p>
          <a:p>
            <a:pPr marL="0" indent="0" eaLnBrk="1" fontAlgn="auto" hangingPunct="1">
              <a:buFont typeface="Arial" charset="0"/>
              <a:buNone/>
              <a:defRPr/>
            </a:pPr>
            <a:endParaRPr lang="en-US" altLang="en-US" dirty="0" smtClean="0">
              <a:cs typeface="Arial" charset="0"/>
            </a:endParaRPr>
          </a:p>
          <a:p>
            <a:pPr marL="0" indent="0" eaLnBrk="1" fontAlgn="auto" hangingPunct="1">
              <a:buFont typeface="Arial" charset="0"/>
              <a:buNone/>
              <a:defRPr/>
            </a:pPr>
            <a:endParaRPr lang="en-US" altLang="en-US" dirty="0" smtClean="0">
              <a:cs typeface="Arial" charset="0"/>
            </a:endParaRPr>
          </a:p>
          <a:p>
            <a:pPr marL="0" indent="0" eaLnBrk="1" fontAlgn="auto" hangingPunct="1">
              <a:buFont typeface="Arial" charset="0"/>
              <a:buNone/>
              <a:defRPr/>
            </a:pPr>
            <a:endParaRPr lang="en-US" altLang="en-US" dirty="0" smtClean="0">
              <a:cs typeface="Arial" charset="0"/>
            </a:endParaRPr>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2636912"/>
            <a:ext cx="864096" cy="10531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Lecture outline</a:t>
            </a:r>
            <a:endParaRPr lang="en-US" sz="4400" b="1" dirty="0">
              <a:solidFill>
                <a:srgbClr val="FFC000"/>
              </a:solidFill>
            </a:endParaRPr>
          </a:p>
        </p:txBody>
      </p:sp>
      <p:sp>
        <p:nvSpPr>
          <p:cNvPr id="3" name="Content Placeholder 2"/>
          <p:cNvSpPr>
            <a:spLocks noGrp="1"/>
          </p:cNvSpPr>
          <p:nvPr>
            <p:ph sz="quarter" idx="13"/>
          </p:nvPr>
        </p:nvSpPr>
        <p:spPr/>
        <p:txBody>
          <a:bodyPr/>
          <a:lstStyle/>
          <a:p>
            <a:pPr>
              <a:buFont typeface="Arial" charset="0"/>
              <a:buChar char="•"/>
              <a:defRPr/>
            </a:pPr>
            <a:r>
              <a:rPr lang="en-US" sz="3200" b="1" dirty="0" smtClean="0"/>
              <a:t>Internet Security Threats</a:t>
            </a:r>
          </a:p>
          <a:p>
            <a:pPr lvl="1">
              <a:buFont typeface="Arial" charset="0"/>
              <a:buChar char="•"/>
              <a:defRPr/>
            </a:pPr>
            <a:r>
              <a:rPr lang="en-US" sz="3200" b="1" dirty="0" smtClean="0"/>
              <a:t>Viruses</a:t>
            </a:r>
          </a:p>
          <a:p>
            <a:pPr lvl="2">
              <a:buFont typeface="Arial" charset="0"/>
              <a:buChar char="•"/>
              <a:defRPr/>
            </a:pPr>
            <a:r>
              <a:rPr lang="en-US" sz="3200" b="1" dirty="0" smtClean="0"/>
              <a:t>What is a Virus?</a:t>
            </a:r>
          </a:p>
          <a:p>
            <a:pPr lvl="2">
              <a:buFont typeface="Arial" charset="0"/>
              <a:buChar char="•"/>
              <a:defRPr/>
            </a:pPr>
            <a:r>
              <a:rPr lang="en-US" sz="3200" b="1" smtClean="0"/>
              <a:t>Virus </a:t>
            </a:r>
            <a:r>
              <a:rPr lang="en-US" sz="3200" b="1" smtClean="0"/>
              <a:t>indicators</a:t>
            </a:r>
            <a:endParaRPr lang="en-US" sz="3200" b="1" dirty="0" smtClean="0"/>
          </a:p>
          <a:p>
            <a:pPr lvl="2">
              <a:buFont typeface="Arial" charset="0"/>
              <a:buChar char="•"/>
              <a:defRPr/>
            </a:pPr>
            <a:r>
              <a:rPr lang="en-US" sz="3200" b="1" dirty="0" smtClean="0"/>
              <a:t>Protection against a virus</a:t>
            </a:r>
          </a:p>
          <a:p>
            <a:pPr lvl="1">
              <a:buFont typeface="Arial" charset="0"/>
              <a:buChar char="•"/>
              <a:defRPr/>
            </a:pPr>
            <a:endParaRPr lang="en-US" sz="3200" b="1" dirty="0" smtClean="0"/>
          </a:p>
          <a:p>
            <a:pPr lvl="1">
              <a:buFont typeface="Arial" charset="0"/>
              <a:buChar char="•"/>
              <a:defRPr/>
            </a:pPr>
            <a:endParaRPr lang="en-US" sz="3200" b="1" dirty="0" smtClean="0"/>
          </a:p>
          <a:p>
            <a:pPr marL="457200" lvl="1" indent="0">
              <a:buFont typeface="Arial" charset="0"/>
              <a:buNone/>
              <a:defRPr/>
            </a:pPr>
            <a:endParaRPr lang="en-US" sz="3200" b="1" dirty="0" smtClean="0"/>
          </a:p>
          <a:p>
            <a:pPr lvl="1">
              <a:buFont typeface="Arial" charset="0"/>
              <a:buChar char="•"/>
              <a:defRPr/>
            </a:pPr>
            <a:endParaRPr lang="en-US" sz="3200" b="1" dirty="0" smtClean="0"/>
          </a:p>
          <a:p>
            <a:pPr lvl="1">
              <a:buFont typeface="Arial" charset="0"/>
              <a:buChar char="•"/>
              <a:defRPr/>
            </a:pPr>
            <a:endParaRPr lang="en-US" sz="3200" b="1" dirty="0" smtClean="0"/>
          </a:p>
          <a:p>
            <a:pPr>
              <a:buFont typeface="Arial" charset="0"/>
              <a:buChar char="•"/>
              <a:defRPr/>
            </a:pPr>
            <a:endParaRPr lang="en-US" sz="3200"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1658" y="260648"/>
            <a:ext cx="590822" cy="7200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Lecture outline</a:t>
            </a:r>
            <a:endParaRPr lang="en-US" sz="4400" b="1" dirty="0">
              <a:solidFill>
                <a:srgbClr val="FFC000"/>
              </a:solidFill>
            </a:endParaRPr>
          </a:p>
        </p:txBody>
      </p:sp>
      <p:sp>
        <p:nvSpPr>
          <p:cNvPr id="3" name="Content Placeholder 2"/>
          <p:cNvSpPr>
            <a:spLocks noGrp="1"/>
          </p:cNvSpPr>
          <p:nvPr>
            <p:ph sz="quarter" idx="13"/>
          </p:nvPr>
        </p:nvSpPr>
        <p:spPr>
          <a:xfrm>
            <a:off x="609600" y="1268760"/>
            <a:ext cx="7924800" cy="4781550"/>
          </a:xfrm>
        </p:spPr>
        <p:txBody>
          <a:bodyPr>
            <a:normAutofit/>
          </a:bodyPr>
          <a:lstStyle/>
          <a:p>
            <a:pPr>
              <a:buFont typeface="Arial" charset="0"/>
              <a:buChar char="•"/>
              <a:defRPr/>
            </a:pPr>
            <a:r>
              <a:rPr lang="en-US" sz="3200" b="1" dirty="0" smtClean="0"/>
              <a:t>Illegal Access</a:t>
            </a:r>
          </a:p>
          <a:p>
            <a:pPr lvl="1">
              <a:buFont typeface="Arial" charset="0"/>
              <a:buChar char="•"/>
              <a:defRPr/>
            </a:pPr>
            <a:r>
              <a:rPr lang="en-US" sz="3200" b="1" dirty="0" smtClean="0"/>
              <a:t>Hacking</a:t>
            </a:r>
            <a:endParaRPr lang="en-US" sz="3200" b="1" dirty="0"/>
          </a:p>
          <a:p>
            <a:pPr>
              <a:buFont typeface="Arial" charset="0"/>
              <a:buChar char="•"/>
              <a:defRPr/>
            </a:pPr>
            <a:r>
              <a:rPr lang="en-US" sz="3200" b="1" dirty="0" smtClean="0"/>
              <a:t>Security threats from websites</a:t>
            </a:r>
          </a:p>
          <a:p>
            <a:pPr lvl="1">
              <a:buFont typeface="Arial" charset="0"/>
              <a:buChar char="•"/>
              <a:defRPr/>
            </a:pPr>
            <a:r>
              <a:rPr lang="en-US" sz="3200" b="1" dirty="0" smtClean="0"/>
              <a:t>Malware</a:t>
            </a:r>
          </a:p>
          <a:p>
            <a:pPr lvl="1">
              <a:buFont typeface="Arial" charset="0"/>
              <a:buChar char="•"/>
              <a:defRPr/>
            </a:pPr>
            <a:r>
              <a:rPr lang="en-US" sz="3200" b="1" dirty="0" smtClean="0"/>
              <a:t>Spyware</a:t>
            </a:r>
          </a:p>
          <a:p>
            <a:pPr lvl="1">
              <a:buFont typeface="Arial" charset="0"/>
              <a:buChar char="•"/>
              <a:defRPr/>
            </a:pPr>
            <a:r>
              <a:rPr lang="en-US" sz="3200" b="1" dirty="0" smtClean="0"/>
              <a:t>Fraud</a:t>
            </a:r>
          </a:p>
          <a:p>
            <a:pPr lvl="1">
              <a:buFont typeface="Arial" charset="0"/>
              <a:buChar char="•"/>
              <a:defRPr/>
            </a:pPr>
            <a:r>
              <a:rPr lang="en-US" sz="3200" b="1" dirty="0" smtClean="0"/>
              <a:t>Spam</a:t>
            </a:r>
          </a:p>
          <a:p>
            <a:pPr marL="457200" lvl="1" indent="0">
              <a:buNone/>
              <a:defRPr/>
            </a:pPr>
            <a:endParaRPr lang="en-US" sz="3200" b="1" dirty="0" smtClean="0"/>
          </a:p>
          <a:p>
            <a:pPr marL="457200" lvl="1" indent="0">
              <a:buFont typeface="Arial" charset="0"/>
              <a:buNone/>
              <a:defRPr/>
            </a:pPr>
            <a:endParaRPr lang="en-US" sz="3200" b="1" dirty="0" smtClean="0"/>
          </a:p>
          <a:p>
            <a:pPr marL="457200" lvl="1" indent="0">
              <a:buFont typeface="Arial" charset="0"/>
              <a:buNone/>
              <a:defRPr/>
            </a:pPr>
            <a:endParaRPr lang="en-US" sz="3200" b="1" dirty="0" smtClean="0"/>
          </a:p>
          <a:p>
            <a:pPr lvl="1">
              <a:buFont typeface="Arial" charset="0"/>
              <a:buChar char="•"/>
              <a:defRPr/>
            </a:pPr>
            <a:endParaRPr lang="en-US" sz="3200" b="1" dirty="0" smtClean="0"/>
          </a:p>
          <a:p>
            <a:pPr marL="457200" lvl="1" indent="0">
              <a:buFont typeface="Arial" charset="0"/>
              <a:buNone/>
              <a:defRPr/>
            </a:pPr>
            <a:endParaRPr lang="en-US" sz="3200" b="1" dirty="0" smtClean="0"/>
          </a:p>
          <a:p>
            <a:pPr lvl="1">
              <a:buFont typeface="Arial" charset="0"/>
              <a:buChar char="•"/>
              <a:defRPr/>
            </a:pPr>
            <a:endParaRPr lang="en-US" sz="3200" b="1" dirty="0" smtClean="0"/>
          </a:p>
          <a:p>
            <a:pPr lvl="1">
              <a:buFont typeface="Arial" charset="0"/>
              <a:buChar char="•"/>
              <a:defRPr/>
            </a:pPr>
            <a:endParaRPr lang="en-US" sz="3200" b="1" dirty="0" smtClean="0"/>
          </a:p>
          <a:p>
            <a:pPr>
              <a:buFont typeface="Arial" charset="0"/>
              <a:buChar char="•"/>
              <a:defRPr/>
            </a:pPr>
            <a:endParaRPr lang="en-US" sz="3200"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1658" y="260648"/>
            <a:ext cx="590822" cy="7200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Lecture outline</a:t>
            </a:r>
            <a:endParaRPr lang="en-US" sz="4400" b="1" dirty="0">
              <a:solidFill>
                <a:srgbClr val="FFC000"/>
              </a:solidFill>
            </a:endParaRPr>
          </a:p>
        </p:txBody>
      </p:sp>
      <p:sp>
        <p:nvSpPr>
          <p:cNvPr id="3" name="Content Placeholder 2"/>
          <p:cNvSpPr>
            <a:spLocks noGrp="1"/>
          </p:cNvSpPr>
          <p:nvPr>
            <p:ph sz="quarter" idx="13"/>
          </p:nvPr>
        </p:nvSpPr>
        <p:spPr>
          <a:xfrm>
            <a:off x="609600" y="1600200"/>
            <a:ext cx="7924800" cy="4781550"/>
          </a:xfrm>
        </p:spPr>
        <p:txBody>
          <a:bodyPr/>
          <a:lstStyle/>
          <a:p>
            <a:pPr>
              <a:buFont typeface="Arial" charset="0"/>
              <a:buChar char="•"/>
              <a:defRPr/>
            </a:pPr>
            <a:r>
              <a:rPr lang="en-US" sz="3200" b="1" dirty="0" smtClean="0"/>
              <a:t>Other Security Considerations</a:t>
            </a:r>
          </a:p>
          <a:p>
            <a:pPr lvl="1">
              <a:buFont typeface="Arial" charset="0"/>
              <a:buChar char="•"/>
              <a:defRPr/>
            </a:pPr>
            <a:r>
              <a:rPr lang="en-US" sz="3200" b="1" dirty="0" smtClean="0"/>
              <a:t>Encryption and Decryption</a:t>
            </a:r>
            <a:endParaRPr lang="en-US" sz="3200" b="1" dirty="0"/>
          </a:p>
          <a:p>
            <a:pPr lvl="1">
              <a:buFont typeface="Arial" charset="0"/>
              <a:buChar char="•"/>
              <a:defRPr/>
            </a:pPr>
            <a:r>
              <a:rPr lang="en-US" sz="3200" b="1" dirty="0" smtClean="0"/>
              <a:t>Secure and unsecure websites</a:t>
            </a:r>
          </a:p>
          <a:p>
            <a:pPr marL="457200" lvl="1" indent="0">
              <a:buFont typeface="Arial" charset="0"/>
              <a:buNone/>
              <a:defRPr/>
            </a:pPr>
            <a:endParaRPr lang="en-US" sz="3200" b="1" dirty="0" smtClean="0"/>
          </a:p>
          <a:p>
            <a:pPr marL="457200" lvl="1" indent="0">
              <a:buFont typeface="Arial" charset="0"/>
              <a:buNone/>
              <a:defRPr/>
            </a:pPr>
            <a:endParaRPr lang="en-US" sz="3200" b="1" dirty="0" smtClean="0"/>
          </a:p>
          <a:p>
            <a:pPr lvl="1">
              <a:buFont typeface="Arial" charset="0"/>
              <a:buChar char="•"/>
              <a:defRPr/>
            </a:pPr>
            <a:endParaRPr lang="en-US" sz="3200" b="1" dirty="0" smtClean="0"/>
          </a:p>
          <a:p>
            <a:pPr marL="457200" lvl="1" indent="0">
              <a:buFont typeface="Arial" charset="0"/>
              <a:buNone/>
              <a:defRPr/>
            </a:pPr>
            <a:endParaRPr lang="en-US" sz="3200" b="1" dirty="0" smtClean="0"/>
          </a:p>
          <a:p>
            <a:pPr lvl="1">
              <a:buFont typeface="Arial" charset="0"/>
              <a:buChar char="•"/>
              <a:defRPr/>
            </a:pPr>
            <a:endParaRPr lang="en-US" sz="3200" b="1" dirty="0" smtClean="0"/>
          </a:p>
          <a:p>
            <a:pPr lvl="1">
              <a:buFont typeface="Arial" charset="0"/>
              <a:buChar char="•"/>
              <a:defRPr/>
            </a:pPr>
            <a:endParaRPr lang="en-US" sz="3200" b="1" dirty="0" smtClean="0"/>
          </a:p>
          <a:p>
            <a:pPr>
              <a:buFont typeface="Arial" charset="0"/>
              <a:buChar char="•"/>
              <a:defRPr/>
            </a:pPr>
            <a:endParaRPr lang="en-US" sz="3200"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1658" y="260648"/>
            <a:ext cx="590822" cy="7200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Learning outcomes</a:t>
            </a:r>
            <a:endParaRPr lang="en-US" sz="4400" b="1" dirty="0">
              <a:solidFill>
                <a:srgbClr val="FFC000"/>
              </a:solidFill>
            </a:endParaRPr>
          </a:p>
        </p:txBody>
      </p:sp>
      <p:sp>
        <p:nvSpPr>
          <p:cNvPr id="3" name="Content Placeholder 2"/>
          <p:cNvSpPr>
            <a:spLocks noGrp="1"/>
          </p:cNvSpPr>
          <p:nvPr>
            <p:ph sz="quarter" idx="13"/>
          </p:nvPr>
        </p:nvSpPr>
        <p:spPr/>
        <p:txBody>
          <a:bodyPr/>
          <a:lstStyle/>
          <a:p>
            <a:pPr>
              <a:buFont typeface="Arial" charset="0"/>
              <a:buChar char="•"/>
              <a:defRPr/>
            </a:pPr>
            <a:r>
              <a:rPr lang="en-US" sz="3200" b="1" dirty="0" smtClean="0"/>
              <a:t>Learn more about Viruses, and how to protect your data from them.</a:t>
            </a:r>
          </a:p>
          <a:p>
            <a:pPr marL="0" indent="0">
              <a:buFont typeface="Arial" charset="0"/>
              <a:buNone/>
              <a:defRPr/>
            </a:pPr>
            <a:endParaRPr lang="en-US" sz="3200" b="1" dirty="0" smtClean="0"/>
          </a:p>
          <a:p>
            <a:pPr>
              <a:buFont typeface="Arial" charset="0"/>
              <a:buChar char="•"/>
              <a:defRPr/>
            </a:pPr>
            <a:r>
              <a:rPr lang="en-US" sz="3200" b="1" dirty="0" smtClean="0"/>
              <a:t>Recognize some security threats such as, illegal access or also called hacking.</a:t>
            </a:r>
          </a:p>
          <a:p>
            <a:pPr>
              <a:buFont typeface="Arial" charset="0"/>
              <a:buChar char="•"/>
              <a:defRPr/>
            </a:pPr>
            <a:endParaRPr lang="en-US" sz="3200" b="1" dirty="0" smtClean="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1658" y="260648"/>
            <a:ext cx="590822" cy="7200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Learning outcomes</a:t>
            </a:r>
            <a:endParaRPr lang="en-US" sz="4400" b="1" dirty="0">
              <a:solidFill>
                <a:srgbClr val="FFC000"/>
              </a:solidFill>
            </a:endParaRPr>
          </a:p>
        </p:txBody>
      </p:sp>
      <p:sp>
        <p:nvSpPr>
          <p:cNvPr id="3" name="Content Placeholder 2"/>
          <p:cNvSpPr>
            <a:spLocks noGrp="1"/>
          </p:cNvSpPr>
          <p:nvPr>
            <p:ph sz="quarter" idx="13"/>
          </p:nvPr>
        </p:nvSpPr>
        <p:spPr/>
        <p:txBody>
          <a:bodyPr/>
          <a:lstStyle/>
          <a:p>
            <a:pPr>
              <a:buFont typeface="Arial" charset="0"/>
              <a:buChar char="•"/>
              <a:defRPr/>
            </a:pPr>
            <a:r>
              <a:rPr lang="en-US" sz="3200" b="1" dirty="0" smtClean="0"/>
              <a:t>Recognize security threats that comes from the Internet, such as: Malware, spyware, fraud, …etc.</a:t>
            </a:r>
          </a:p>
          <a:p>
            <a:pPr>
              <a:buFont typeface="Arial" charset="0"/>
              <a:buChar char="•"/>
              <a:defRPr/>
            </a:pPr>
            <a:endParaRPr lang="en-US" sz="3200" b="1" dirty="0" smtClean="0"/>
          </a:p>
          <a:p>
            <a:pPr>
              <a:buFont typeface="Arial" charset="0"/>
              <a:buChar char="•"/>
              <a:defRPr/>
            </a:pPr>
            <a:r>
              <a:rPr lang="en-US" sz="3200" b="1" dirty="0" smtClean="0"/>
              <a:t>Learn some other security considerations, such as: encryption and decryption, </a:t>
            </a:r>
            <a:r>
              <a:rPr lang="en-US" sz="3200" b="1" dirty="0" smtClean="0"/>
              <a:t>secure </a:t>
            </a:r>
            <a:r>
              <a:rPr lang="en-US" sz="3200" b="1" dirty="0" smtClean="0"/>
              <a:t>and unsecure website.</a:t>
            </a:r>
            <a:endParaRPr lang="en-US" sz="3200" b="1" dirty="0"/>
          </a:p>
          <a:p>
            <a:pPr>
              <a:buFont typeface="Arial" charset="0"/>
              <a:buChar char="•"/>
              <a:defRPr/>
            </a:pPr>
            <a:endParaRPr lang="en-US" sz="3200" b="1" dirty="0" smtClean="0"/>
          </a:p>
          <a:p>
            <a:pPr>
              <a:buFont typeface="Arial" charset="0"/>
              <a:buChar char="•"/>
              <a:defRPr/>
            </a:pPr>
            <a:endParaRPr lang="en-US" sz="3200" b="1" dirty="0" smtClean="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1658" y="260648"/>
            <a:ext cx="590822" cy="7200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73113"/>
            <a:ext cx="7924800" cy="1143000"/>
          </a:xfrm>
        </p:spPr>
        <p:txBody>
          <a:bodyPr/>
          <a:lstStyle/>
          <a:p>
            <a:pPr>
              <a:defRPr/>
            </a:pPr>
            <a:r>
              <a:rPr lang="en-US" sz="4400" b="1" dirty="0" smtClean="0">
                <a:solidFill>
                  <a:srgbClr val="FFC000"/>
                </a:solidFill>
              </a:rPr>
              <a:t>Security considerations</a:t>
            </a:r>
            <a:br>
              <a:rPr lang="en-US" sz="4400" b="1" dirty="0" smtClean="0">
                <a:solidFill>
                  <a:srgbClr val="FFC000"/>
                </a:solidFill>
              </a:rPr>
            </a:br>
            <a:r>
              <a:rPr lang="en-US" sz="4400" b="1" dirty="0" smtClean="0">
                <a:solidFill>
                  <a:srgbClr val="FFC000"/>
                </a:solidFill>
              </a:rPr>
              <a:t>viruses</a:t>
            </a:r>
            <a:endParaRPr lang="en-US" sz="4400" b="1" dirty="0">
              <a:solidFill>
                <a:srgbClr val="FFC000"/>
              </a:solidFill>
            </a:endParaRPr>
          </a:p>
        </p:txBody>
      </p:sp>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924050" y="1916113"/>
            <a:ext cx="5295900" cy="3798887"/>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73113"/>
            <a:ext cx="7924800" cy="1143000"/>
          </a:xfrm>
        </p:spPr>
        <p:txBody>
          <a:bodyPr/>
          <a:lstStyle/>
          <a:p>
            <a:pPr>
              <a:defRPr/>
            </a:pPr>
            <a:r>
              <a:rPr lang="en-US" sz="4400" b="1" dirty="0" smtClean="0">
                <a:solidFill>
                  <a:srgbClr val="FFC000"/>
                </a:solidFill>
              </a:rPr>
              <a:t>Security considerations</a:t>
            </a:r>
            <a:br>
              <a:rPr lang="en-US" sz="4400" b="1" dirty="0" smtClean="0">
                <a:solidFill>
                  <a:srgbClr val="FFC000"/>
                </a:solidFill>
              </a:rPr>
            </a:br>
            <a:r>
              <a:rPr lang="en-US" sz="4400" b="1" dirty="0" smtClean="0">
                <a:solidFill>
                  <a:srgbClr val="FFC000"/>
                </a:solidFill>
              </a:rPr>
              <a:t>viruses</a:t>
            </a:r>
            <a:endParaRPr lang="en-US" sz="4400" b="1" dirty="0">
              <a:solidFill>
                <a:srgbClr val="FFC000"/>
              </a:solidFill>
            </a:endParaRP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429000"/>
            <a:ext cx="1439862"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3406775"/>
            <a:ext cx="1611312" cy="117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a:off x="2124075" y="3789363"/>
            <a:ext cx="1008063"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76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5463" y="2349500"/>
            <a:ext cx="1771650" cy="3455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ight Arrow 9"/>
          <p:cNvSpPr/>
          <p:nvPr/>
        </p:nvSpPr>
        <p:spPr>
          <a:xfrm rot="20332237">
            <a:off x="5113338" y="3203575"/>
            <a:ext cx="1609725" cy="3524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ight Arrow 10"/>
          <p:cNvSpPr/>
          <p:nvPr/>
        </p:nvSpPr>
        <p:spPr>
          <a:xfrm>
            <a:off x="5229225" y="3902075"/>
            <a:ext cx="1609725" cy="3524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ight Arrow 11"/>
          <p:cNvSpPr/>
          <p:nvPr/>
        </p:nvSpPr>
        <p:spPr>
          <a:xfrm rot="1316517">
            <a:off x="5162550" y="4587875"/>
            <a:ext cx="1609725" cy="3540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08400" y="1341438"/>
            <a:ext cx="100806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500" fill="hold"/>
                                        <p:tgtEl>
                                          <p:spTgt spid="27650"/>
                                        </p:tgtEl>
                                        <p:attrNameLst>
                                          <p:attrName>ppt_w</p:attrName>
                                        </p:attrNameLst>
                                      </p:cBhvr>
                                      <p:tavLst>
                                        <p:tav tm="0">
                                          <p:val>
                                            <p:fltVal val="0"/>
                                          </p:val>
                                        </p:tav>
                                        <p:tav tm="100000">
                                          <p:val>
                                            <p:strVal val="#ppt_w"/>
                                          </p:val>
                                        </p:tav>
                                      </p:tavLst>
                                    </p:anim>
                                    <p:anim calcmode="lin" valueType="num">
                                      <p:cBhvr>
                                        <p:cTn id="8" dur="500" fill="hold"/>
                                        <p:tgtEl>
                                          <p:spTgt spid="27650"/>
                                        </p:tgtEl>
                                        <p:attrNameLst>
                                          <p:attrName>ppt_h</p:attrName>
                                        </p:attrNameLst>
                                      </p:cBhvr>
                                      <p:tavLst>
                                        <p:tav tm="0">
                                          <p:val>
                                            <p:fltVal val="0"/>
                                          </p:val>
                                        </p:tav>
                                        <p:tav tm="100000">
                                          <p:val>
                                            <p:strVal val="#ppt_h"/>
                                          </p:val>
                                        </p:tav>
                                      </p:tavLst>
                                    </p:anim>
                                    <p:animEffect transition="in" filter="fade">
                                      <p:cBhvr>
                                        <p:cTn id="9" dur="500"/>
                                        <p:tgtEl>
                                          <p:spTgt spid="276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par>
                          <p:cTn id="17" fill="hold" nodeType="afterGroup">
                            <p:stCondLst>
                              <p:cond delay="500"/>
                            </p:stCondLst>
                            <p:childTnLst>
                              <p:par>
                                <p:cTn id="18" presetID="53" presetClass="entr" presetSubtype="16" fill="hold" nodeType="afterEffect">
                                  <p:stCondLst>
                                    <p:cond delay="0"/>
                                  </p:stCondLst>
                                  <p:childTnLst>
                                    <p:set>
                                      <p:cBhvr>
                                        <p:cTn id="19" dur="1" fill="hold">
                                          <p:stCondLst>
                                            <p:cond delay="0"/>
                                          </p:stCondLst>
                                        </p:cTn>
                                        <p:tgtEl>
                                          <p:spTgt spid="27652"/>
                                        </p:tgtEl>
                                        <p:attrNameLst>
                                          <p:attrName>style.visibility</p:attrName>
                                        </p:attrNameLst>
                                      </p:cBhvr>
                                      <p:to>
                                        <p:strVal val="visible"/>
                                      </p:to>
                                    </p:set>
                                    <p:anim calcmode="lin" valueType="num">
                                      <p:cBhvr>
                                        <p:cTn id="20" dur="500" fill="hold"/>
                                        <p:tgtEl>
                                          <p:spTgt spid="27652"/>
                                        </p:tgtEl>
                                        <p:attrNameLst>
                                          <p:attrName>ppt_w</p:attrName>
                                        </p:attrNameLst>
                                      </p:cBhvr>
                                      <p:tavLst>
                                        <p:tav tm="0">
                                          <p:val>
                                            <p:fltVal val="0"/>
                                          </p:val>
                                        </p:tav>
                                        <p:tav tm="100000">
                                          <p:val>
                                            <p:strVal val="#ppt_w"/>
                                          </p:val>
                                        </p:tav>
                                      </p:tavLst>
                                    </p:anim>
                                    <p:anim calcmode="lin" valueType="num">
                                      <p:cBhvr>
                                        <p:cTn id="21" dur="500" fill="hold"/>
                                        <p:tgtEl>
                                          <p:spTgt spid="27652"/>
                                        </p:tgtEl>
                                        <p:attrNameLst>
                                          <p:attrName>ppt_h</p:attrName>
                                        </p:attrNameLst>
                                      </p:cBhvr>
                                      <p:tavLst>
                                        <p:tav tm="0">
                                          <p:val>
                                            <p:fltVal val="0"/>
                                          </p:val>
                                        </p:tav>
                                        <p:tav tm="100000">
                                          <p:val>
                                            <p:strVal val="#ppt_h"/>
                                          </p:val>
                                        </p:tav>
                                      </p:tavLst>
                                    </p:anim>
                                    <p:animEffect transition="in" filter="fade">
                                      <p:cBhvr>
                                        <p:cTn id="22" dur="500"/>
                                        <p:tgtEl>
                                          <p:spTgt spid="2765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par>
                          <p:cTn id="30" fill="hold" nodeType="afterGroup">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par>
                          <p:cTn id="36" fill="hold" nodeType="afterGroup">
                            <p:stCondLst>
                              <p:cond delay="1000"/>
                            </p:stCondLst>
                            <p:childTnLst>
                              <p:par>
                                <p:cTn id="37" presetID="53" presetClass="entr" presetSubtype="16"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par>
                          <p:cTn id="42" fill="hold" nodeType="afterGroup">
                            <p:stCondLst>
                              <p:cond delay="1500"/>
                            </p:stCondLst>
                            <p:childTnLst>
                              <p:par>
                                <p:cTn id="43" presetID="53" presetClass="entr" presetSubtype="16" fill="hold" nodeType="afterEffect">
                                  <p:stCondLst>
                                    <p:cond delay="0"/>
                                  </p:stCondLst>
                                  <p:childTnLst>
                                    <p:set>
                                      <p:cBhvr>
                                        <p:cTn id="44" dur="1" fill="hold">
                                          <p:stCondLst>
                                            <p:cond delay="0"/>
                                          </p:stCondLst>
                                        </p:cTn>
                                        <p:tgtEl>
                                          <p:spTgt spid="27653"/>
                                        </p:tgtEl>
                                        <p:attrNameLst>
                                          <p:attrName>style.visibility</p:attrName>
                                        </p:attrNameLst>
                                      </p:cBhvr>
                                      <p:to>
                                        <p:strVal val="visible"/>
                                      </p:to>
                                    </p:set>
                                    <p:anim calcmode="lin" valueType="num">
                                      <p:cBhvr>
                                        <p:cTn id="45" dur="500" fill="hold"/>
                                        <p:tgtEl>
                                          <p:spTgt spid="27653"/>
                                        </p:tgtEl>
                                        <p:attrNameLst>
                                          <p:attrName>ppt_w</p:attrName>
                                        </p:attrNameLst>
                                      </p:cBhvr>
                                      <p:tavLst>
                                        <p:tav tm="0">
                                          <p:val>
                                            <p:fltVal val="0"/>
                                          </p:val>
                                        </p:tav>
                                        <p:tav tm="100000">
                                          <p:val>
                                            <p:strVal val="#ppt_w"/>
                                          </p:val>
                                        </p:tav>
                                      </p:tavLst>
                                    </p:anim>
                                    <p:anim calcmode="lin" valueType="num">
                                      <p:cBhvr>
                                        <p:cTn id="46" dur="500" fill="hold"/>
                                        <p:tgtEl>
                                          <p:spTgt spid="27653"/>
                                        </p:tgtEl>
                                        <p:attrNameLst>
                                          <p:attrName>ppt_h</p:attrName>
                                        </p:attrNameLst>
                                      </p:cBhvr>
                                      <p:tavLst>
                                        <p:tav tm="0">
                                          <p:val>
                                            <p:fltVal val="0"/>
                                          </p:val>
                                        </p:tav>
                                        <p:tav tm="100000">
                                          <p:val>
                                            <p:strVal val="#ppt_h"/>
                                          </p:val>
                                        </p:tav>
                                      </p:tavLst>
                                    </p:anim>
                                    <p:animEffect transition="in" filter="fade">
                                      <p:cBhvr>
                                        <p:cTn id="47" dur="500"/>
                                        <p:tgtEl>
                                          <p:spTgt spid="2765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16"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p:cTn id="52" dur="500" fill="hold"/>
                                        <p:tgtEl>
                                          <p:spTgt spid="6"/>
                                        </p:tgtEl>
                                        <p:attrNameLst>
                                          <p:attrName>ppt_w</p:attrName>
                                        </p:attrNameLst>
                                      </p:cBhvr>
                                      <p:tavLst>
                                        <p:tav tm="0">
                                          <p:val>
                                            <p:fltVal val="0"/>
                                          </p:val>
                                        </p:tav>
                                        <p:tav tm="100000">
                                          <p:val>
                                            <p:strVal val="#ppt_w"/>
                                          </p:val>
                                        </p:tav>
                                      </p:tavLst>
                                    </p:anim>
                                    <p:anim calcmode="lin" valueType="num">
                                      <p:cBhvr>
                                        <p:cTn id="53" dur="500" fill="hold"/>
                                        <p:tgtEl>
                                          <p:spTgt spid="6"/>
                                        </p:tgtEl>
                                        <p:attrNameLst>
                                          <p:attrName>ppt_h</p:attrName>
                                        </p:attrNameLst>
                                      </p:cBhvr>
                                      <p:tavLst>
                                        <p:tav tm="0">
                                          <p:val>
                                            <p:fltVal val="0"/>
                                          </p:val>
                                        </p:tav>
                                        <p:tav tm="100000">
                                          <p:val>
                                            <p:strVal val="#ppt_h"/>
                                          </p:val>
                                        </p:tav>
                                      </p:tavLst>
                                    </p:anim>
                                    <p:animEffect transition="in" filter="fade">
                                      <p:cBhvr>
                                        <p:cTn id="54" dur="500"/>
                                        <p:tgtEl>
                                          <p:spTgt spid="6"/>
                                        </p:tgtEl>
                                      </p:cBhvr>
                                    </p:animEffect>
                                  </p:childTnLst>
                                </p:cTn>
                              </p:par>
                            </p:childTnLst>
                          </p:cTn>
                        </p:par>
                        <p:par>
                          <p:cTn id="55" fill="hold" nodeType="afterGroup">
                            <p:stCondLst>
                              <p:cond delay="500"/>
                            </p:stCondLst>
                            <p:childTnLst>
                              <p:par>
                                <p:cTn id="56" presetID="42" presetClass="path" presetSubtype="0" accel="50000" decel="50000" fill="hold" nodeType="afterEffect">
                                  <p:stCondLst>
                                    <p:cond delay="0"/>
                                  </p:stCondLst>
                                  <p:childTnLst>
                                    <p:animMotion origin="layout" path="M 3.33333E-6 -3.7037E-7 L -0.00139 0.17523 " pathEditMode="relative" rAng="0" ptsTypes="AA">
                                      <p:cBhvr>
                                        <p:cTn id="57" dur="2000" fill="hold"/>
                                        <p:tgtEl>
                                          <p:spTgt spid="6"/>
                                        </p:tgtEl>
                                        <p:attrNameLst>
                                          <p:attrName>ppt_x</p:attrName>
                                          <p:attrName>ppt_y</p:attrName>
                                        </p:attrNameLst>
                                      </p:cBhvr>
                                      <p:rCtr x="-69" y="87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1824"/>
            <a:ext cx="7924800" cy="1143000"/>
          </a:xfrm>
        </p:spPr>
        <p:txBody>
          <a:bodyPr/>
          <a:lstStyle/>
          <a:p>
            <a:r>
              <a:rPr lang="en-US" sz="4400" b="1" dirty="0" smtClean="0">
                <a:solidFill>
                  <a:srgbClr val="FFC000"/>
                </a:solidFill>
              </a:rPr>
              <a:t>Security considerations</a:t>
            </a:r>
            <a:br>
              <a:rPr lang="en-US" sz="4400" b="1" dirty="0" smtClean="0">
                <a:solidFill>
                  <a:srgbClr val="FFC000"/>
                </a:solidFill>
              </a:rPr>
            </a:br>
            <a:r>
              <a:rPr lang="en-US" sz="4400" b="1" dirty="0" smtClean="0">
                <a:solidFill>
                  <a:srgbClr val="FFC000"/>
                </a:solidFill>
              </a:rPr>
              <a:t>viruses - Indicators</a:t>
            </a:r>
            <a:endParaRPr lang="ar-JO" sz="4400" b="1" dirty="0">
              <a:solidFill>
                <a:srgbClr val="FFC000"/>
              </a:solidFill>
            </a:endParaRPr>
          </a:p>
        </p:txBody>
      </p:sp>
      <p:pic>
        <p:nvPicPr>
          <p:cNvPr id="12" name="Content Placeholder 11"/>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903307" y="2050504"/>
            <a:ext cx="5477005" cy="4114800"/>
          </a:xfr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2030738"/>
            <a:ext cx="6050632" cy="3403481"/>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2276872"/>
            <a:ext cx="4674096" cy="3505572"/>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528" y="2520280"/>
            <a:ext cx="4811026" cy="3861048"/>
          </a:xfrm>
          <a:prstGeom prst="rect">
            <a:avLst/>
          </a:prstGeom>
          <a:ln w="28575">
            <a:solidFill>
              <a:schemeClr val="tx1"/>
            </a:solidFill>
          </a:ln>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6026" y="2358721"/>
            <a:ext cx="7429500" cy="3324225"/>
          </a:xfrm>
          <a:prstGeom prst="rect">
            <a:avLst/>
          </a:prstGeom>
          <a:ln w="28575">
            <a:solidFill>
              <a:schemeClr val="tx1"/>
            </a:solidFill>
          </a:ln>
        </p:spPr>
      </p:pic>
    </p:spTree>
    <p:extLst>
      <p:ext uri="{BB962C8B-B14F-4D97-AF65-F5344CB8AC3E}">
        <p14:creationId xmlns:p14="http://schemas.microsoft.com/office/powerpoint/2010/main" val="285050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2"/>
                                        </p:tgtEl>
                                        <p:attrNameLst>
                                          <p:attrName>style.visibility</p:attrName>
                                        </p:attrNameLst>
                                      </p:cBhvr>
                                      <p:to>
                                        <p:strVal val="hidden"/>
                                      </p:to>
                                    </p:set>
                                  </p:childTnLst>
                                </p:cTn>
                              </p:par>
                            </p:childTnLst>
                          </p:cTn>
                        </p:par>
                        <p:par>
                          <p:cTn id="14" fill="hold">
                            <p:stCondLst>
                              <p:cond delay="0"/>
                            </p:stCondLst>
                            <p:childTnLst>
                              <p:par>
                                <p:cTn id="15" presetID="53" presetClass="entr" presetSubtype="16"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13"/>
                                        </p:tgtEl>
                                        <p:attrNameLst>
                                          <p:attrName>style.visibility</p:attrName>
                                        </p:attrNameLst>
                                      </p:cBhvr>
                                      <p:to>
                                        <p:strVal val="hidden"/>
                                      </p:to>
                                    </p:set>
                                  </p:childTnLst>
                                </p:cTn>
                              </p:par>
                            </p:childTnLst>
                          </p:cTn>
                        </p:par>
                        <p:par>
                          <p:cTn id="24" fill="hold">
                            <p:stCondLst>
                              <p:cond delay="0"/>
                            </p:stCondLst>
                            <p:childTnLst>
                              <p:par>
                                <p:cTn id="25" presetID="53" presetClass="entr" presetSubtype="16"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nodeType="clickEffect">
                                  <p:stCondLst>
                                    <p:cond delay="0"/>
                                  </p:stCondLst>
                                  <p:childTnLst>
                                    <p:animMotion origin="layout" path="M 2.77778E-6 0 L 0.24045 -0.14005 " pathEditMode="relative" rAng="0" ptsTypes="AA">
                                      <p:cBhvr>
                                        <p:cTn id="33" dur="2000" fill="hold"/>
                                        <p:tgtEl>
                                          <p:spTgt spid="14"/>
                                        </p:tgtEl>
                                        <p:attrNameLst>
                                          <p:attrName>ppt_x</p:attrName>
                                          <p:attrName>ppt_y</p:attrName>
                                        </p:attrNameLst>
                                      </p:cBhvr>
                                      <p:rCtr x="12014" y="-7014"/>
                                    </p:animMotion>
                                  </p:childTnLst>
                                </p:cTn>
                              </p:par>
                              <p:par>
                                <p:cTn id="34" presetID="53" presetClass="entr" presetSubtype="16"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4"/>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5"/>
                                        </p:tgtEl>
                                        <p:attrNameLst>
                                          <p:attrName>style.visibility</p:attrName>
                                        </p:attrNameLst>
                                      </p:cBhvr>
                                      <p:to>
                                        <p:strVal val="hidden"/>
                                      </p:to>
                                    </p:set>
                                  </p:childTnLst>
                                </p:cTn>
                              </p:par>
                            </p:childTnLst>
                          </p:cTn>
                        </p:par>
                        <p:par>
                          <p:cTn id="45" fill="hold">
                            <p:stCondLst>
                              <p:cond delay="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fltVal val="0"/>
                                          </p:val>
                                        </p:tav>
                                        <p:tav tm="100000">
                                          <p:val>
                                            <p:strVal val="#ppt_h"/>
                                          </p:val>
                                        </p:tav>
                                      </p:tavLst>
                                    </p:anim>
                                    <p:animEffect transition="in" filter="fade">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7449</TotalTime>
  <Words>1072</Words>
  <Application>Microsoft Office PowerPoint</Application>
  <PresentationFormat>On-screen Show (4:3)</PresentationFormat>
  <Paragraphs>161</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Horizon</vt:lpstr>
      <vt:lpstr>Advanced Internet Security Considerations</vt:lpstr>
      <vt:lpstr>Lecture outline</vt:lpstr>
      <vt:lpstr>Lecture outline</vt:lpstr>
      <vt:lpstr>Lecture outline</vt:lpstr>
      <vt:lpstr>Learning outcomes</vt:lpstr>
      <vt:lpstr>Learning outcomes</vt:lpstr>
      <vt:lpstr>Security considerations viruses</vt:lpstr>
      <vt:lpstr>Security considerations viruses</vt:lpstr>
      <vt:lpstr>Security considerations viruses - Indicators</vt:lpstr>
      <vt:lpstr>Security considerations viruses - protection</vt:lpstr>
      <vt:lpstr>Internet security threats illegal access - hacking</vt:lpstr>
      <vt:lpstr>Internet security threats hacking effects</vt:lpstr>
      <vt:lpstr>Internet security threats hackers</vt:lpstr>
      <vt:lpstr>Internet security threats</vt:lpstr>
      <vt:lpstr>Other security considerations encryption and decryption</vt:lpstr>
      <vt:lpstr>Other security considerations Secure &amp; unsecure websites</vt:lpstr>
      <vt:lpstr>The end</vt:lpstr>
    </vt:vector>
  </TitlesOfParts>
  <Company>psut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Skills</dc:title>
  <dc:creator>mhmd&amp;maram</dc:creator>
  <cp:lastModifiedBy>Adobe_5</cp:lastModifiedBy>
  <cp:revision>726</cp:revision>
  <dcterms:created xsi:type="dcterms:W3CDTF">2008-10-15T13:01:08Z</dcterms:created>
  <dcterms:modified xsi:type="dcterms:W3CDTF">2016-11-30T13:08:46Z</dcterms:modified>
</cp:coreProperties>
</file>