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30" r:id="rId1"/>
  </p:sldMasterIdLst>
  <p:notesMasterIdLst>
    <p:notesMasterId r:id="rId13"/>
  </p:notesMasterIdLst>
  <p:handoutMasterIdLst>
    <p:handoutMasterId r:id="rId14"/>
  </p:handoutMasterIdLst>
  <p:sldIdLst>
    <p:sldId id="256" r:id="rId2"/>
    <p:sldId id="315" r:id="rId3"/>
    <p:sldId id="319" r:id="rId4"/>
    <p:sldId id="320" r:id="rId5"/>
    <p:sldId id="316" r:id="rId6"/>
    <p:sldId id="317" r:id="rId7"/>
    <p:sldId id="318" r:id="rId8"/>
    <p:sldId id="321" r:id="rId9"/>
    <p:sldId id="322" r:id="rId10"/>
    <p:sldId id="323" r:id="rId11"/>
    <p:sldId id="314" r:id="rId12"/>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542" autoAdjust="0"/>
    <p:restoredTop sz="57194" autoAdjust="0"/>
  </p:normalViewPr>
  <p:slideViewPr>
    <p:cSldViewPr>
      <p:cViewPr varScale="1">
        <p:scale>
          <a:sx n="65" d="100"/>
          <a:sy n="65" d="100"/>
        </p:scale>
        <p:origin x="-26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4035"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US"/>
          </a:p>
        </p:txBody>
      </p:sp>
      <p:sp>
        <p:nvSpPr>
          <p:cNvPr id="44036"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4037"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smtClean="0"/>
            </a:lvl1pPr>
          </a:lstStyle>
          <a:p>
            <a:pPr>
              <a:defRPr/>
            </a:pPr>
            <a:fld id="{33F7194A-6BC4-4232-8509-A12124BDB3B6}" type="slidenum">
              <a:rPr lang="ar-SA" altLang="ar-JO"/>
              <a:pPr>
                <a:defRPr/>
              </a:pPr>
              <a:t>‹#›</a:t>
            </a:fld>
            <a:endParaRPr lang="en-US" altLang="ar-JO"/>
          </a:p>
        </p:txBody>
      </p:sp>
    </p:spTree>
    <p:extLst>
      <p:ext uri="{BB962C8B-B14F-4D97-AF65-F5344CB8AC3E}">
        <p14:creationId xmlns:p14="http://schemas.microsoft.com/office/powerpoint/2010/main" val="39802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8131"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8135"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smtClean="0"/>
            </a:lvl1pPr>
          </a:lstStyle>
          <a:p>
            <a:pPr>
              <a:defRPr/>
            </a:pPr>
            <a:fld id="{A0A3EAE3-6EF7-4E89-97FE-631543EDFDF1}" type="slidenum">
              <a:rPr lang="ar-SA" altLang="ar-JO"/>
              <a:pPr>
                <a:defRPr/>
              </a:pPr>
              <a:t>‹#›</a:t>
            </a:fld>
            <a:endParaRPr lang="en-US" altLang="ar-JO"/>
          </a:p>
        </p:txBody>
      </p:sp>
    </p:spTree>
    <p:extLst>
      <p:ext uri="{BB962C8B-B14F-4D97-AF65-F5344CB8AC3E}">
        <p14:creationId xmlns:p14="http://schemas.microsoft.com/office/powerpoint/2010/main" val="204083163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dirty="0" smtClean="0">
                <a:latin typeface="Arial" panose="020B0604020202020204" pitchFamily="34" charset="0"/>
                <a:cs typeface="Arial" panose="020B0604020202020204" pitchFamily="34" charset="0"/>
              </a:rPr>
              <a:t>Hello and welcome back!</a:t>
            </a:r>
          </a:p>
          <a:p>
            <a:pPr algn="l" rtl="0"/>
            <a:endParaRPr lang="en-US" altLang="en-US" dirty="0" smtClean="0">
              <a:latin typeface="Arial" panose="020B0604020202020204" pitchFamily="34" charset="0"/>
              <a:cs typeface="Arial" panose="020B0604020202020204" pitchFamily="34" charset="0"/>
            </a:endParaRPr>
          </a:p>
          <a:p>
            <a:pPr algn="l" rtl="0"/>
            <a:endParaRPr lang="en-US" altLang="en-US" baseline="0" dirty="0" smtClean="0">
              <a:latin typeface="Arial" panose="020B0604020202020204" pitchFamily="34" charset="0"/>
              <a:cs typeface="Arial" panose="020B0604020202020204" pitchFamily="34" charset="0"/>
            </a:endParaRPr>
          </a:p>
          <a:p>
            <a:pPr algn="l" rtl="0"/>
            <a:endParaRPr lang="en-US" altLang="en-US" baseline="0" dirty="0" smtClean="0">
              <a:latin typeface="Arial" panose="020B0604020202020204" pitchFamily="34" charset="0"/>
              <a:cs typeface="Arial" panose="020B0604020202020204" pitchFamily="34" charset="0"/>
            </a:endParaRPr>
          </a:p>
          <a:p>
            <a:pPr algn="l" rtl="0"/>
            <a:endParaRPr lang="en-US" altLang="en-US" baseline="0" dirty="0" smtClean="0">
              <a:latin typeface="Arial" panose="020B0604020202020204" pitchFamily="34" charset="0"/>
              <a:cs typeface="Arial" panose="020B0604020202020204" pitchFamily="34" charset="0"/>
            </a:endParaRPr>
          </a:p>
          <a:p>
            <a:pPr algn="l" rtl="0"/>
            <a:endParaRPr lang="en-US" altLang="en-US" dirty="0" smtClean="0">
              <a:latin typeface="Arial" panose="020B0604020202020204" pitchFamily="34" charset="0"/>
              <a:cs typeface="Arial" panose="020B0604020202020204" pitchFamily="34" charset="0"/>
            </a:endParaRPr>
          </a:p>
          <a:p>
            <a:pPr algn="l" rtl="0"/>
            <a:endParaRPr lang="en-US" altLang="en-US" dirty="0" smtClean="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90020017-03B3-418E-B342-303864F14AD7}" type="slidenum">
              <a:rPr lang="ar-SA" altLang="en-US"/>
              <a:pPr algn="l">
                <a:spcBef>
                  <a:spcPct val="0"/>
                </a:spcBef>
              </a:pPr>
              <a:t>1</a:t>
            </a:fld>
            <a:endParaRPr lang="en-US" altLang="en-US"/>
          </a:p>
        </p:txBody>
      </p:sp>
    </p:spTree>
    <p:extLst>
      <p:ext uri="{BB962C8B-B14F-4D97-AF65-F5344CB8AC3E}">
        <p14:creationId xmlns:p14="http://schemas.microsoft.com/office/powerpoint/2010/main" val="1103255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dirty="0" smtClean="0">
                <a:latin typeface="Arial" panose="020B0604020202020204" pitchFamily="34" charset="0"/>
                <a:cs typeface="Arial" panose="020B0604020202020204" pitchFamily="34" charset="0"/>
              </a:rPr>
              <a:t>In this lecture, we will talk about … </a:t>
            </a:r>
          </a:p>
          <a:p>
            <a:pPr algn="l" rtl="0"/>
            <a:endParaRPr lang="en-US" altLang="en-US" dirty="0" smtClean="0">
              <a:latin typeface="Arial" panose="020B0604020202020204" pitchFamily="34" charset="0"/>
              <a:cs typeface="Arial" panose="020B0604020202020204" pitchFamily="34"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4C6A8F26-C962-4479-A5FF-A9C871CCA8BE}" type="slidenum">
              <a:rPr lang="ar-SA" altLang="en-US"/>
              <a:pPr algn="l">
                <a:spcBef>
                  <a:spcPct val="0"/>
                </a:spcBef>
              </a:pPr>
              <a:t>2</a:t>
            </a:fld>
            <a:endParaRPr lang="en-US" altLang="en-US"/>
          </a:p>
        </p:txBody>
      </p:sp>
    </p:spTree>
    <p:extLst>
      <p:ext uri="{BB962C8B-B14F-4D97-AF65-F5344CB8AC3E}">
        <p14:creationId xmlns:p14="http://schemas.microsoft.com/office/powerpoint/2010/main" val="3049304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0A3EAE3-6EF7-4E89-97FE-631543EDFDF1}" type="slidenum">
              <a:rPr lang="ar-SA" altLang="ar-JO" smtClean="0"/>
              <a:pPr>
                <a:defRPr/>
              </a:pPr>
              <a:t>3</a:t>
            </a:fld>
            <a:endParaRPr lang="en-US" altLang="ar-JO"/>
          </a:p>
        </p:txBody>
      </p:sp>
    </p:spTree>
    <p:extLst>
      <p:ext uri="{BB962C8B-B14F-4D97-AF65-F5344CB8AC3E}">
        <p14:creationId xmlns:p14="http://schemas.microsoft.com/office/powerpoint/2010/main" val="2423622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smtClean="0"/>
              <a:t>E-mail: is an electronic</a:t>
            </a:r>
            <a:r>
              <a:rPr lang="en-US" baseline="0" dirty="0" smtClean="0"/>
              <a:t> message that is sent by a computer user to another, via a certain network. It could be a local network within a certain institution, or a global network which is the Internet.</a:t>
            </a:r>
          </a:p>
          <a:p>
            <a:pPr algn="l" rtl="0"/>
            <a:endParaRPr lang="en-US" baseline="0" dirty="0" smtClean="0"/>
          </a:p>
          <a:p>
            <a:pPr algn="l" rtl="0"/>
            <a:r>
              <a:rPr lang="en-US" baseline="0" dirty="0" smtClean="0"/>
              <a:t>There are several email applications that are used to correspond electronic messages, such as </a:t>
            </a:r>
            <a:r>
              <a:rPr lang="en-US" baseline="0" dirty="0" err="1" smtClean="0"/>
              <a:t>microsoft</a:t>
            </a:r>
            <a:r>
              <a:rPr lang="en-US" baseline="0" dirty="0" smtClean="0"/>
              <a:t> outlook for example. But there are many companies that provide free e-mail accounts using their servers, such as </a:t>
            </a:r>
            <a:r>
              <a:rPr lang="en-US" baseline="0" dirty="0" err="1" smtClean="0"/>
              <a:t>goolge</a:t>
            </a:r>
            <a:r>
              <a:rPr lang="en-US" baseline="0" dirty="0" smtClean="0"/>
              <a:t>, yahoo, </a:t>
            </a:r>
            <a:r>
              <a:rPr lang="en-US" baseline="0" dirty="0" err="1" smtClean="0"/>
              <a:t>hotmail</a:t>
            </a:r>
            <a:r>
              <a:rPr lang="en-US" baseline="0" dirty="0" smtClean="0"/>
              <a:t> and others.</a:t>
            </a:r>
            <a:endParaRPr lang="en-US" dirty="0"/>
          </a:p>
        </p:txBody>
      </p:sp>
      <p:sp>
        <p:nvSpPr>
          <p:cNvPr id="4" name="Slide Number Placeholder 3"/>
          <p:cNvSpPr>
            <a:spLocks noGrp="1"/>
          </p:cNvSpPr>
          <p:nvPr>
            <p:ph type="sldNum" sz="quarter" idx="10"/>
          </p:nvPr>
        </p:nvSpPr>
        <p:spPr/>
        <p:txBody>
          <a:bodyPr/>
          <a:lstStyle/>
          <a:p>
            <a:pPr>
              <a:defRPr/>
            </a:pPr>
            <a:fld id="{A0A3EAE3-6EF7-4E89-97FE-631543EDFDF1}" type="slidenum">
              <a:rPr lang="ar-SA" altLang="ar-JO" smtClean="0"/>
              <a:pPr>
                <a:defRPr/>
              </a:pPr>
              <a:t>5</a:t>
            </a:fld>
            <a:endParaRPr lang="en-US" altLang="ar-JO"/>
          </a:p>
        </p:txBody>
      </p:sp>
    </p:spTree>
    <p:extLst>
      <p:ext uri="{BB962C8B-B14F-4D97-AF65-F5344CB8AC3E}">
        <p14:creationId xmlns:p14="http://schemas.microsoft.com/office/powerpoint/2010/main" val="807651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r>
              <a:rPr lang="en-US" altLang="en-US" smtClean="0">
                <a:latin typeface="Arial" panose="020B0604020202020204" pitchFamily="34" charset="0"/>
                <a:cs typeface="Arial" panose="020B0604020202020204" pitchFamily="34" charset="0"/>
              </a:rPr>
              <a:t>12.5:</a:t>
            </a:r>
          </a:p>
          <a:p>
            <a:pPr algn="l" rtl="0"/>
            <a:r>
              <a:rPr lang="en-US" altLang="en-US" smtClean="0">
                <a:latin typeface="Arial" panose="020B0604020202020204" pitchFamily="34" charset="0"/>
                <a:cs typeface="Arial" panose="020B0604020202020204" pitchFamily="34" charset="0"/>
              </a:rPr>
              <a:t>We will discuss</a:t>
            </a:r>
            <a:r>
              <a:rPr lang="en-US" altLang="en-US" baseline="0" smtClean="0">
                <a:latin typeface="Arial" panose="020B0604020202020204" pitchFamily="34" charset="0"/>
                <a:cs typeface="Arial" panose="020B0604020202020204" pitchFamily="34" charset="0"/>
              </a:rPr>
              <a:t> now some tools in internet explorer, such as History, which is used to help you browse old web pages that you have visited before, in earlier days, weeks or even months.</a:t>
            </a:r>
          </a:p>
          <a:p>
            <a:pPr algn="l" rtl="0"/>
            <a:endParaRPr lang="en-US" altLang="en-US" baseline="0" smtClean="0">
              <a:latin typeface="Arial" panose="020B0604020202020204" pitchFamily="34" charset="0"/>
              <a:cs typeface="Arial" panose="020B0604020202020204" pitchFamily="34" charset="0"/>
            </a:endParaRPr>
          </a:p>
          <a:p>
            <a:pPr algn="l" rtl="0"/>
            <a:r>
              <a:rPr lang="en-US" altLang="en-US" baseline="0" smtClean="0">
                <a:latin typeface="Arial" panose="020B0604020202020204" pitchFamily="34" charset="0"/>
                <a:cs typeface="Arial" panose="020B0604020202020204" pitchFamily="34" charset="0"/>
              </a:rPr>
              <a:t>Also, favorite tool will be discussed, which will enable you to specify certain web pages that you frequently visit, as your favorites, so that you can access more easily.</a:t>
            </a:r>
          </a:p>
          <a:p>
            <a:pPr algn="l" rtl="0"/>
            <a:endParaRPr lang="en-US" altLang="en-US" smtClean="0">
              <a:latin typeface="Arial" panose="020B0604020202020204" pitchFamily="34" charset="0"/>
              <a:cs typeface="Arial" panose="020B0604020202020204" pitchFamily="34" charset="0"/>
            </a:endParaRPr>
          </a:p>
          <a:p>
            <a:pPr algn="l" rtl="0"/>
            <a:endParaRPr lang="en-US" altLang="en-US" smtClean="0">
              <a:latin typeface="Arial" panose="020B0604020202020204" pitchFamily="34" charset="0"/>
              <a:cs typeface="Arial" panose="020B0604020202020204" pitchFamily="34" charset="0"/>
            </a:endParaRPr>
          </a:p>
          <a:p>
            <a:pPr algn="l" rtl="0"/>
            <a:r>
              <a:rPr lang="en-US" altLang="en-US" smtClean="0">
                <a:latin typeface="Arial" panose="020B0604020202020204" pitchFamily="34" charset="0"/>
                <a:cs typeface="Arial" panose="020B0604020202020204" pitchFamily="34" charset="0"/>
              </a:rPr>
              <a:t>12.8:</a:t>
            </a:r>
          </a:p>
          <a:p>
            <a:pPr algn="l" rtl="0"/>
            <a:r>
              <a:rPr lang="en-US" altLang="en-US" smtClean="0">
                <a:latin typeface="Arial" panose="020B0604020202020204" pitchFamily="34" charset="0"/>
                <a:cs typeface="Arial" panose="020B0604020202020204" pitchFamily="34" charset="0"/>
              </a:rPr>
              <a:t>That’s all for today, don’t forget the self-test assessmnet.</a:t>
            </a:r>
          </a:p>
          <a:p>
            <a:pPr algn="l" rtl="0"/>
            <a:endParaRPr lang="en-US" altLang="en-US" smtClean="0">
              <a:latin typeface="Arial" panose="020B0604020202020204" pitchFamily="34" charset="0"/>
              <a:cs typeface="Arial" panose="020B0604020202020204" pitchFamily="34" charset="0"/>
            </a:endParaRPr>
          </a:p>
          <a:p>
            <a:pPr algn="l" rtl="0"/>
            <a:r>
              <a:rPr lang="en-US" altLang="en-US" smtClean="0">
                <a:latin typeface="Arial" panose="020B0604020202020204" pitchFamily="34" charset="0"/>
                <a:cs typeface="Arial" panose="020B0604020202020204" pitchFamily="34" charset="0"/>
              </a:rPr>
              <a:t>Thank you for watching and</a:t>
            </a:r>
            <a:r>
              <a:rPr lang="en-US" altLang="en-US" baseline="0" smtClean="0">
                <a:latin typeface="Arial" panose="020B0604020202020204" pitchFamily="34" charset="0"/>
                <a:cs typeface="Arial" panose="020B0604020202020204" pitchFamily="34" charset="0"/>
              </a:rPr>
              <a:t> see you next lecture.</a:t>
            </a:r>
          </a:p>
          <a:p>
            <a:pPr algn="l" rtl="0"/>
            <a:endParaRPr lang="en-US" altLang="en-US" dirty="0" smtClean="0">
              <a:latin typeface="Arial" panose="020B0604020202020204" pitchFamily="34" charset="0"/>
              <a:cs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2731FE5E-0439-41BD-A33B-7C9203DA424B}" type="slidenum">
              <a:rPr lang="en-US" altLang="en-US"/>
              <a:pPr algn="l">
                <a:spcBef>
                  <a:spcPct val="0"/>
                </a:spcBef>
              </a:pPr>
              <a:t>11</a:t>
            </a:fld>
            <a:endParaRPr lang="en-US" altLang="en-US"/>
          </a:p>
        </p:txBody>
      </p:sp>
    </p:spTree>
    <p:extLst>
      <p:ext uri="{BB962C8B-B14F-4D97-AF65-F5344CB8AC3E}">
        <p14:creationId xmlns:p14="http://schemas.microsoft.com/office/powerpoint/2010/main" val="27228809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horizon.png"/>
          <p:cNvPicPr>
            <a:picLocks noChangeAspect="1"/>
          </p:cNvPicPr>
          <p:nvPr/>
        </p:nvPicPr>
        <p:blipFill>
          <a:blip r:embed="rId2">
            <a:extLst>
              <a:ext uri="{28A0092B-C50C-407E-A947-70E740481C1C}">
                <a14:useLocalDpi xmlns:a14="http://schemas.microsoft.com/office/drawing/2010/main" val="0"/>
              </a:ext>
            </a:extLst>
          </a:blip>
          <a:srcRect t="33333"/>
          <a:stretch>
            <a:fillRect/>
          </a:stretch>
        </p:blipFill>
        <p:spPr bwMode="auto">
          <a:xfrm>
            <a:off x="0" y="0"/>
            <a:ext cx="9144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219200" y="3886200"/>
            <a:ext cx="6400800" cy="175260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97D0BC57-DE8B-429A-992C-BE208F1E2C0A}" type="slidenum">
              <a:rPr lang="ar-SA" altLang="ar-JO"/>
              <a:pPr>
                <a:defRPr/>
              </a:pPr>
              <a:t>‹#›</a:t>
            </a:fld>
            <a:endParaRPr lang="en-US" altLang="ar-JO"/>
          </a:p>
        </p:txBody>
      </p:sp>
    </p:spTree>
    <p:extLst>
      <p:ext uri="{BB962C8B-B14F-4D97-AF65-F5344CB8AC3E}">
        <p14:creationId xmlns:p14="http://schemas.microsoft.com/office/powerpoint/2010/main" val="3043357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F03161-4C98-4E3A-BDC2-E976FF45766B}" type="slidenum">
              <a:rPr lang="ar-SA" altLang="ar-JO"/>
              <a:pPr>
                <a:defRPr/>
              </a:pPr>
              <a:t>‹#›</a:t>
            </a:fld>
            <a:endParaRPr lang="en-US" altLang="ar-JO"/>
          </a:p>
        </p:txBody>
      </p:sp>
    </p:spTree>
    <p:extLst>
      <p:ext uri="{BB962C8B-B14F-4D97-AF65-F5344CB8AC3E}">
        <p14:creationId xmlns:p14="http://schemas.microsoft.com/office/powerpoint/2010/main" val="63058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481243-B152-4F1B-B5A5-365BC2599880}" type="slidenum">
              <a:rPr lang="ar-SA" altLang="ar-JO"/>
              <a:pPr>
                <a:defRPr/>
              </a:pPr>
              <a:t>‹#›</a:t>
            </a:fld>
            <a:endParaRPr lang="en-US" altLang="ar-JO"/>
          </a:p>
        </p:txBody>
      </p:sp>
    </p:spTree>
    <p:extLst>
      <p:ext uri="{BB962C8B-B14F-4D97-AF65-F5344CB8AC3E}">
        <p14:creationId xmlns:p14="http://schemas.microsoft.com/office/powerpoint/2010/main" val="6214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pPr>
              <a:defRPr/>
            </a:pPr>
            <a:endParaRPr lang="en-US"/>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BD9198C2-B26D-4BE0-8E2A-56E91F37186B}" type="slidenum">
              <a:rPr lang="ar-SA" altLang="ar-JO"/>
              <a:pPr>
                <a:defRPr/>
              </a:pPr>
              <a:t>‹#›</a:t>
            </a:fld>
            <a:endParaRPr lang="en-US" altLang="ar-JO"/>
          </a:p>
        </p:txBody>
      </p:sp>
    </p:spTree>
    <p:extLst>
      <p:ext uri="{BB962C8B-B14F-4D97-AF65-F5344CB8AC3E}">
        <p14:creationId xmlns:p14="http://schemas.microsoft.com/office/powerpoint/2010/main" val="3197904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6562D-ADD0-47B9-A54A-AF9C0D940189}" type="slidenum">
              <a:rPr lang="ar-SA" altLang="ar-JO"/>
              <a:pPr>
                <a:defRPr/>
              </a:pPr>
              <a:t>‹#›</a:t>
            </a:fld>
            <a:endParaRPr lang="en-US" altLang="ar-JO"/>
          </a:p>
        </p:txBody>
      </p:sp>
    </p:spTree>
    <p:extLst>
      <p:ext uri="{BB962C8B-B14F-4D97-AF65-F5344CB8AC3E}">
        <p14:creationId xmlns:p14="http://schemas.microsoft.com/office/powerpoint/2010/main" val="221982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3"/>
          <p:cNvSpPr>
            <a:spLocks noGrp="1"/>
          </p:cNvSpPr>
          <p:nvPr>
            <p:ph type="dt" sz="half" idx="15"/>
          </p:nvPr>
        </p:nvSpPr>
        <p:spPr/>
        <p:txBody>
          <a:bodyPr/>
          <a:lstStyle>
            <a:lvl1pPr>
              <a:defRPr/>
            </a:lvl1pPr>
          </a:lstStyle>
          <a:p>
            <a:pPr>
              <a:defRPr/>
            </a:pPr>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0AB95438-06EF-4F1F-A254-3A65D5863256}" type="slidenum">
              <a:rPr lang="ar-SA" altLang="ar-JO"/>
              <a:pPr>
                <a:defRPr/>
              </a:pPr>
              <a:t>‹#›</a:t>
            </a:fld>
            <a:endParaRPr lang="en-US" altLang="ar-JO"/>
          </a:p>
        </p:txBody>
      </p:sp>
    </p:spTree>
    <p:extLst>
      <p:ext uri="{BB962C8B-B14F-4D97-AF65-F5344CB8AC3E}">
        <p14:creationId xmlns:p14="http://schemas.microsoft.com/office/powerpoint/2010/main" val="2536378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3"/>
          <p:cNvSpPr>
            <a:spLocks noGrp="1"/>
          </p:cNvSpPr>
          <p:nvPr>
            <p:ph type="dt" sz="half" idx="15"/>
          </p:nvPr>
        </p:nvSpPr>
        <p:spPr/>
        <p:txBody>
          <a:bodyPr/>
          <a:lstStyle>
            <a:lvl1pPr>
              <a:defRPr/>
            </a:lvl1pPr>
          </a:lstStyle>
          <a:p>
            <a:pPr>
              <a:defRPr/>
            </a:pPr>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9" name="Slide Number Placeholder 5"/>
          <p:cNvSpPr>
            <a:spLocks noGrp="1"/>
          </p:cNvSpPr>
          <p:nvPr>
            <p:ph type="sldNum" sz="quarter" idx="17"/>
          </p:nvPr>
        </p:nvSpPr>
        <p:spPr/>
        <p:txBody>
          <a:bodyPr/>
          <a:lstStyle>
            <a:lvl1pPr>
              <a:defRPr/>
            </a:lvl1pPr>
          </a:lstStyle>
          <a:p>
            <a:pPr>
              <a:defRPr/>
            </a:pPr>
            <a:fld id="{F6BB8FEF-5EC6-4E82-8BA8-1937867E9EC4}" type="slidenum">
              <a:rPr lang="ar-SA" altLang="ar-JO"/>
              <a:pPr>
                <a:defRPr/>
              </a:pPr>
              <a:t>‹#›</a:t>
            </a:fld>
            <a:endParaRPr lang="en-US" altLang="ar-JO"/>
          </a:p>
        </p:txBody>
      </p:sp>
    </p:spTree>
    <p:extLst>
      <p:ext uri="{BB962C8B-B14F-4D97-AF65-F5344CB8AC3E}">
        <p14:creationId xmlns:p14="http://schemas.microsoft.com/office/powerpoint/2010/main" val="118327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A7E675D-CE5E-4D18-ACEB-4F91724DF508}" type="slidenum">
              <a:rPr lang="ar-SA" altLang="ar-JO"/>
              <a:pPr>
                <a:defRPr/>
              </a:pPr>
              <a:t>‹#›</a:t>
            </a:fld>
            <a:endParaRPr lang="en-US" altLang="ar-JO"/>
          </a:p>
        </p:txBody>
      </p:sp>
    </p:spTree>
    <p:extLst>
      <p:ext uri="{BB962C8B-B14F-4D97-AF65-F5344CB8AC3E}">
        <p14:creationId xmlns:p14="http://schemas.microsoft.com/office/powerpoint/2010/main" val="66950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0678DAE-E45B-45B4-BCC5-D0A74D8A6911}" type="slidenum">
              <a:rPr lang="ar-SA" altLang="ar-JO"/>
              <a:pPr>
                <a:defRPr/>
              </a:pPr>
              <a:t>‹#›</a:t>
            </a:fld>
            <a:endParaRPr lang="en-US" altLang="ar-JO"/>
          </a:p>
        </p:txBody>
      </p:sp>
    </p:spTree>
    <p:extLst>
      <p:ext uri="{BB962C8B-B14F-4D97-AF65-F5344CB8AC3E}">
        <p14:creationId xmlns:p14="http://schemas.microsoft.com/office/powerpoint/2010/main" val="3691751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2B3BFCE1-EEA4-4345-A1E8-B265598B4782}" type="slidenum">
              <a:rPr lang="ar-SA" altLang="ar-JO"/>
              <a:pPr>
                <a:defRPr/>
              </a:pPr>
              <a:t>‹#›</a:t>
            </a:fld>
            <a:endParaRPr lang="en-US" altLang="ar-JO"/>
          </a:p>
        </p:txBody>
      </p:sp>
    </p:spTree>
    <p:extLst>
      <p:ext uri="{BB962C8B-B14F-4D97-AF65-F5344CB8AC3E}">
        <p14:creationId xmlns:p14="http://schemas.microsoft.com/office/powerpoint/2010/main" val="1397951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horiz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1447800"/>
            <a:ext cx="2971800" cy="1097280"/>
          </a:xfrm>
        </p:spPr>
        <p:txBody>
          <a:bodyPr/>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600" y="2547890"/>
            <a:ext cx="2971800" cy="2405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smtClean="0"/>
            </a:lvl1pPr>
          </a:lstStyle>
          <a:p>
            <a:pPr>
              <a:defRPr/>
            </a:pPr>
            <a:fld id="{AE2EB51E-2E0A-49C9-90A2-DDD1878CC8ED}" type="slidenum">
              <a:rPr lang="ar-SA" altLang="ar-JO"/>
              <a:pPr>
                <a:defRPr/>
              </a:pPr>
              <a:t>‹#›</a:t>
            </a:fld>
            <a:endParaRPr lang="en-US" altLang="ar-JO"/>
          </a:p>
        </p:txBody>
      </p:sp>
    </p:spTree>
    <p:extLst>
      <p:ext uri="{BB962C8B-B14F-4D97-AF65-F5344CB8AC3E}">
        <p14:creationId xmlns:p14="http://schemas.microsoft.com/office/powerpoint/2010/main" val="969915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383838"/>
            </a:gs>
            <a:gs pos="31000">
              <a:srgbClr val="000000"/>
            </a:gs>
            <a:gs pos="100000">
              <a:srgbClr val="000000"/>
            </a:gs>
          </a:gsLst>
          <a:lin ang="5400000"/>
        </a:gradFill>
        <a:effectLst/>
      </p:bgPr>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rtl="1" eaLnBrk="1" hangingPunct="1">
              <a:defRPr sz="1000" strike="noStrike" spc="60" baseline="0">
                <a:solidFill>
                  <a:schemeClr val="tx1"/>
                </a:solidFill>
                <a:latin typeface="Arial" charset="0"/>
                <a:cs typeface="Arial" charset="0"/>
              </a:defRPr>
            </a:lvl1pPr>
          </a:lstStyle>
          <a:p>
            <a:pPr>
              <a:defRPr/>
            </a:pPr>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rtl="1" eaLnBrk="1" hangingPunct="1">
              <a:defRPr sz="1000" cap="all" spc="60" baseline="0">
                <a:solidFill>
                  <a:schemeClr val="tx1"/>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wrap="square" lIns="91440" tIns="45720" rIns="91440" bIns="45720" numCol="1" anchor="ctr" anchorCtr="0" compatLnSpc="1">
            <a:prstTxWarp prst="textNoShape">
              <a:avLst/>
            </a:prstTxWarp>
          </a:bodyPr>
          <a:lstStyle>
            <a:lvl1pPr algn="r" rtl="1" eaLnBrk="1" hangingPunct="1">
              <a:defRPr sz="1100" smtClean="0"/>
            </a:lvl1pPr>
          </a:lstStyle>
          <a:p>
            <a:pPr>
              <a:defRPr/>
            </a:pPr>
            <a:fld id="{9FB1F36C-D8AD-4C76-A0CE-0021F46BFBF4}" type="slidenum">
              <a:rPr lang="ar-SA" altLang="ar-JO"/>
              <a:pPr>
                <a:defRPr/>
              </a:pPr>
              <a:t>‹#›</a:t>
            </a:fld>
            <a:endParaRPr lang="en-US" altLang="ar-JO"/>
          </a:p>
        </p:txBody>
      </p:sp>
    </p:spTree>
  </p:cSld>
  <p:clrMap bg1="dk1" tx1="lt1" bg2="dk2" tx2="lt2" accent1="accent1" accent2="accent2" accent3="accent3" accent4="accent4" accent5="accent5" accent6="accent6" hlink="hlink" folHlink="folHlink"/>
  <p:sldLayoutIdLst>
    <p:sldLayoutId id="2147484324" r:id="rId1"/>
    <p:sldLayoutId id="2147484315" r:id="rId2"/>
    <p:sldLayoutId id="2147484316" r:id="rId3"/>
    <p:sldLayoutId id="2147484317" r:id="rId4"/>
    <p:sldLayoutId id="2147484318" r:id="rId5"/>
    <p:sldLayoutId id="2147484319" r:id="rId6"/>
    <p:sldLayoutId id="2147484320" r:id="rId7"/>
    <p:sldLayoutId id="2147484321" r:id="rId8"/>
    <p:sldLayoutId id="2147484325" r:id="rId9"/>
    <p:sldLayoutId id="2147484322" r:id="rId10"/>
    <p:sldLayoutId id="2147484323" r:id="rId11"/>
  </p:sldLayoutIdLst>
  <p:hf sldNum="0" hdr="0" ftr="0" dt="0"/>
  <p:txStyles>
    <p:titleStyle>
      <a:lvl1pPr algn="l" rtl="0" eaLnBrk="0" fontAlgn="base" hangingPunct="0">
        <a:spcBef>
          <a:spcPct val="0"/>
        </a:spcBef>
        <a:spcAft>
          <a:spcPct val="0"/>
        </a:spcAft>
        <a:defRPr sz="3000" kern="1200" cap="all" spc="5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Arial Narrow" pitchFamily="34" charset="0"/>
          <a:cs typeface="Arial" charset="0"/>
        </a:defRPr>
      </a:lvl2pPr>
      <a:lvl3pPr algn="l" rtl="0" eaLnBrk="0" fontAlgn="base" hangingPunct="0">
        <a:spcBef>
          <a:spcPct val="0"/>
        </a:spcBef>
        <a:spcAft>
          <a:spcPct val="0"/>
        </a:spcAft>
        <a:defRPr sz="3000">
          <a:solidFill>
            <a:schemeClr val="tx1"/>
          </a:solidFill>
          <a:latin typeface="Arial Narrow" pitchFamily="34" charset="0"/>
          <a:cs typeface="Arial" charset="0"/>
        </a:defRPr>
      </a:lvl3pPr>
      <a:lvl4pPr algn="l" rtl="0" eaLnBrk="0" fontAlgn="base" hangingPunct="0">
        <a:spcBef>
          <a:spcPct val="0"/>
        </a:spcBef>
        <a:spcAft>
          <a:spcPct val="0"/>
        </a:spcAft>
        <a:defRPr sz="3000">
          <a:solidFill>
            <a:schemeClr val="tx1"/>
          </a:solidFill>
          <a:latin typeface="Arial Narrow" pitchFamily="34" charset="0"/>
          <a:cs typeface="Arial" charset="0"/>
        </a:defRPr>
      </a:lvl4pPr>
      <a:lvl5pPr algn="l" rtl="0" eaLnBrk="0" fontAlgn="base" hangingPunct="0">
        <a:spcBef>
          <a:spcPct val="0"/>
        </a:spcBef>
        <a:spcAft>
          <a:spcPct val="0"/>
        </a:spcAft>
        <a:defRPr sz="3000">
          <a:solidFill>
            <a:schemeClr val="tx1"/>
          </a:solidFill>
          <a:latin typeface="Arial Narrow" pitchFamily="34" charset="0"/>
          <a:cs typeface="Arial"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1pPr>
      <a:lvl2pPr marL="742950" indent="-28575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2pPr>
      <a:lvl3pPr marL="11430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3pPr>
      <a:lvl4pPr marL="16002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4pPr>
      <a:lvl5pPr marL="20574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subTitle" idx="1"/>
          </p:nvPr>
        </p:nvSpPr>
        <p:spPr>
          <a:xfrm>
            <a:off x="1219200" y="2663825"/>
            <a:ext cx="6400800" cy="693738"/>
          </a:xfrm>
        </p:spPr>
        <p:txBody>
          <a:bodyPr/>
          <a:lstStyle/>
          <a:p>
            <a:pPr eaLnBrk="1" fontAlgn="auto" hangingPunct="1">
              <a:defRPr/>
            </a:pPr>
            <a:r>
              <a:rPr lang="en-US" sz="3200" b="1" dirty="0"/>
              <a:t>0750099 Pre-Computer Skills </a:t>
            </a:r>
          </a:p>
        </p:txBody>
      </p:sp>
      <p:sp>
        <p:nvSpPr>
          <p:cNvPr id="2050" name="Rectangle 2"/>
          <p:cNvSpPr>
            <a:spLocks noGrp="1" noChangeArrowheads="1"/>
          </p:cNvSpPr>
          <p:nvPr>
            <p:ph type="ctrTitle"/>
          </p:nvPr>
        </p:nvSpPr>
        <p:spPr>
          <a:xfrm>
            <a:off x="685800" y="1724025"/>
            <a:ext cx="7772400" cy="912813"/>
          </a:xfrm>
        </p:spPr>
        <p:txBody>
          <a:bodyPr>
            <a:normAutofit/>
          </a:bodyPr>
          <a:lstStyle/>
          <a:p>
            <a:pPr eaLnBrk="1" fontAlgn="auto" hangingPunct="1">
              <a:spcAft>
                <a:spcPts val="0"/>
              </a:spcAft>
              <a:defRPr/>
            </a:pPr>
            <a:r>
              <a:rPr lang="en-US" sz="4400" b="1" dirty="0" smtClean="0"/>
              <a:t>Introduction to e-mail</a:t>
            </a:r>
            <a:endParaRPr lang="en-US" altLang="en-US" sz="4400" b="1" dirty="0" smtClean="0"/>
          </a:p>
        </p:txBody>
      </p:sp>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9952" y="4365104"/>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spammers</a:t>
            </a:r>
            <a:endParaRPr lang="en-US" sz="4400" b="1" dirty="0">
              <a:solidFill>
                <a:srgbClr val="FFC000"/>
              </a:solidFill>
            </a:endParaRPr>
          </a:p>
        </p:txBody>
      </p:sp>
      <p:sp>
        <p:nvSpPr>
          <p:cNvPr id="3" name="Content Placeholder 2"/>
          <p:cNvSpPr>
            <a:spLocks noGrp="1"/>
          </p:cNvSpPr>
          <p:nvPr>
            <p:ph sz="quarter" idx="13"/>
          </p:nvPr>
        </p:nvSpPr>
        <p:spPr/>
        <p:txBody>
          <a:bodyPr>
            <a:normAutofit/>
          </a:bodyPr>
          <a:lstStyle/>
          <a:p>
            <a:r>
              <a:rPr lang="en-US" altLang="en-US" sz="3200" b="1" dirty="0" smtClean="0">
                <a:solidFill>
                  <a:srgbClr val="FFC000"/>
                </a:solidFill>
              </a:rPr>
              <a:t>Spammers: </a:t>
            </a:r>
            <a:r>
              <a:rPr lang="en-US" altLang="en-US" sz="3200" b="1" dirty="0" smtClean="0"/>
              <a:t>people who send you spam e-mail.</a:t>
            </a:r>
          </a:p>
          <a:p>
            <a:r>
              <a:rPr lang="en-US" altLang="en-US" sz="3200" b="1" dirty="0" smtClean="0"/>
              <a:t>They use </a:t>
            </a:r>
            <a:r>
              <a:rPr lang="en-US" altLang="en-US" sz="3200" b="1" dirty="0"/>
              <a:t>different ways to deliver Spam e-mail. The most common method is to use a free email address from a large e-mail provider, like Hotmail and Yahoo.</a:t>
            </a:r>
          </a:p>
          <a:p>
            <a:endParaRPr lang="en-US" sz="3200" b="1" dirty="0"/>
          </a:p>
        </p:txBody>
      </p:sp>
    </p:spTree>
    <p:extLst>
      <p:ext uri="{BB962C8B-B14F-4D97-AF65-F5344CB8AC3E}">
        <p14:creationId xmlns:p14="http://schemas.microsoft.com/office/powerpoint/2010/main" val="369565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73113"/>
            <a:ext cx="7924800" cy="1143000"/>
          </a:xfrm>
        </p:spPr>
        <p:txBody>
          <a:bodyPr/>
          <a:lstStyle/>
          <a:p>
            <a:pPr algn="ctr" eaLnBrk="1" fontAlgn="auto" hangingPunct="1">
              <a:spcAft>
                <a:spcPts val="0"/>
              </a:spcAft>
              <a:defRPr/>
            </a:pPr>
            <a:r>
              <a:rPr lang="en-US" sz="4400" b="1" dirty="0" smtClean="0">
                <a:solidFill>
                  <a:srgbClr val="FFC000"/>
                </a:solidFill>
              </a:rPr>
              <a:t>The end</a:t>
            </a:r>
            <a:endParaRPr lang="en-US" sz="4400" b="1" dirty="0">
              <a:solidFill>
                <a:srgbClr val="FFC000"/>
              </a:solidFill>
            </a:endParaRPr>
          </a:p>
        </p:txBody>
      </p:sp>
      <p:sp>
        <p:nvSpPr>
          <p:cNvPr id="27651" name="Content Placeholder 2"/>
          <p:cNvSpPr>
            <a:spLocks noGrp="1"/>
          </p:cNvSpPr>
          <p:nvPr>
            <p:ph sz="quarter" idx="13"/>
          </p:nvPr>
        </p:nvSpPr>
        <p:spPr/>
        <p:txBody>
          <a:bodyPr/>
          <a:lstStyle/>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a:p>
            <a:pPr marL="0" indent="0" eaLnBrk="1" fontAlgn="auto" hangingPunct="1">
              <a:buFont typeface="Arial" charset="0"/>
              <a:buNone/>
              <a:defRPr/>
            </a:pPr>
            <a:endParaRPr lang="en-US" altLang="en-US" dirty="0" smtClean="0">
              <a:cs typeface="Arial" charset="0"/>
            </a:endParaRPr>
          </a:p>
        </p:txBody>
      </p:sp>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2636912"/>
            <a:ext cx="864096" cy="1053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b="1" dirty="0" smtClean="0">
                <a:solidFill>
                  <a:srgbClr val="FFC000"/>
                </a:solidFill>
              </a:rPr>
              <a:t>Lecture outline</a:t>
            </a:r>
            <a:endParaRPr lang="en-US" sz="4400" b="1" dirty="0">
              <a:solidFill>
                <a:srgbClr val="FFC000"/>
              </a:solidFill>
            </a:endParaRPr>
          </a:p>
        </p:txBody>
      </p:sp>
      <p:sp>
        <p:nvSpPr>
          <p:cNvPr id="3" name="Content Placeholder 2"/>
          <p:cNvSpPr>
            <a:spLocks noGrp="1"/>
          </p:cNvSpPr>
          <p:nvPr>
            <p:ph sz="quarter" idx="13"/>
          </p:nvPr>
        </p:nvSpPr>
        <p:spPr/>
        <p:txBody>
          <a:bodyPr>
            <a:normAutofit/>
          </a:bodyPr>
          <a:lstStyle/>
          <a:p>
            <a:pPr lvl="1">
              <a:buFont typeface="Arial" charset="0"/>
              <a:buChar char="•"/>
              <a:defRPr/>
            </a:pPr>
            <a:r>
              <a:rPr lang="en-US" sz="3200" b="1" dirty="0" smtClean="0"/>
              <a:t>What is an E-mail?</a:t>
            </a:r>
          </a:p>
          <a:p>
            <a:pPr lvl="1">
              <a:buFont typeface="Arial" charset="0"/>
              <a:buChar char="•"/>
              <a:defRPr/>
            </a:pPr>
            <a:r>
              <a:rPr lang="en-US" sz="3200" b="1" dirty="0" smtClean="0"/>
              <a:t>Advantages of an E-mail</a:t>
            </a:r>
          </a:p>
          <a:p>
            <a:pPr lvl="1">
              <a:buFont typeface="Arial" charset="0"/>
              <a:buChar char="•"/>
              <a:defRPr/>
            </a:pPr>
            <a:r>
              <a:rPr lang="en-US" sz="3200" b="1" dirty="0"/>
              <a:t>E-mail Address</a:t>
            </a:r>
          </a:p>
          <a:p>
            <a:pPr lvl="1">
              <a:buFont typeface="Arial" charset="0"/>
              <a:buChar char="•"/>
              <a:defRPr/>
            </a:pPr>
            <a:r>
              <a:rPr lang="en-US" sz="3200" b="1" dirty="0"/>
              <a:t>Creating an E-mail </a:t>
            </a:r>
            <a:r>
              <a:rPr lang="en-US" sz="3200" b="1" dirty="0" smtClean="0"/>
              <a:t>Account</a:t>
            </a:r>
          </a:p>
          <a:p>
            <a:pPr lvl="1">
              <a:buFont typeface="Arial" charset="0"/>
              <a:buChar char="•"/>
              <a:defRPr/>
            </a:pPr>
            <a:r>
              <a:rPr lang="en-US" sz="3200" b="1" dirty="0" smtClean="0"/>
              <a:t>What is a Spam E-mail?</a:t>
            </a:r>
          </a:p>
          <a:p>
            <a:pPr lvl="1">
              <a:buFont typeface="Arial" charset="0"/>
              <a:buChar char="•"/>
              <a:defRPr/>
            </a:pPr>
            <a:endParaRPr lang="en-US" sz="3200" b="1" dirty="0" smtClean="0"/>
          </a:p>
          <a:p>
            <a:pPr marL="457200" lvl="1" indent="0">
              <a:buFont typeface="Arial" charset="0"/>
              <a:buNone/>
              <a:defRPr/>
            </a:pPr>
            <a:endParaRPr lang="en-US" sz="3200" b="1" dirty="0" smtClean="0"/>
          </a:p>
          <a:p>
            <a:pPr lvl="1">
              <a:buFont typeface="Arial" charset="0"/>
              <a:buChar char="•"/>
              <a:defRPr/>
            </a:pPr>
            <a:endParaRPr lang="en-US" sz="3200" b="1" dirty="0" smtClean="0"/>
          </a:p>
          <a:p>
            <a:pPr lvl="1">
              <a:buFont typeface="Arial" charset="0"/>
              <a:buChar char="•"/>
              <a:defRPr/>
            </a:pPr>
            <a:endParaRPr lang="en-US" sz="3200" b="1" dirty="0" smtClean="0"/>
          </a:p>
          <a:p>
            <a:pPr>
              <a:buFont typeface="Arial" charset="0"/>
              <a:buChar char="•"/>
              <a:defRPr/>
            </a:pP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1658" y="260648"/>
            <a:ext cx="590822" cy="7200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Learning outcomes</a:t>
            </a:r>
            <a:endParaRPr lang="en-US" sz="4400" b="1" dirty="0">
              <a:solidFill>
                <a:srgbClr val="FFC000"/>
              </a:solidFill>
            </a:endParaRPr>
          </a:p>
        </p:txBody>
      </p:sp>
      <p:sp>
        <p:nvSpPr>
          <p:cNvPr id="3" name="Content Placeholder 2"/>
          <p:cNvSpPr>
            <a:spLocks noGrp="1"/>
          </p:cNvSpPr>
          <p:nvPr>
            <p:ph sz="quarter" idx="13"/>
          </p:nvPr>
        </p:nvSpPr>
        <p:spPr/>
        <p:txBody>
          <a:bodyPr>
            <a:normAutofit lnSpcReduction="10000"/>
          </a:bodyPr>
          <a:lstStyle/>
          <a:p>
            <a:r>
              <a:rPr lang="en-US" sz="3200" b="1" dirty="0" smtClean="0"/>
              <a:t>Understand the definition of e-mail and its advantage.</a:t>
            </a:r>
          </a:p>
          <a:p>
            <a:endParaRPr lang="en-US" sz="3200" b="1" dirty="0"/>
          </a:p>
          <a:p>
            <a:r>
              <a:rPr lang="en-US" sz="3200" b="1" dirty="0" smtClean="0"/>
              <a:t>Learn the main parts of an e-mail address.</a:t>
            </a:r>
          </a:p>
          <a:p>
            <a:endParaRPr lang="en-US" sz="3200" b="1" dirty="0"/>
          </a:p>
          <a:p>
            <a:r>
              <a:rPr lang="en-US" sz="3200" b="1" dirty="0" smtClean="0"/>
              <a:t>Learn how to create a new account using google.</a:t>
            </a:r>
          </a:p>
          <a:p>
            <a:endParaRPr lang="en-US" sz="3200" b="1" dirty="0"/>
          </a:p>
        </p:txBody>
      </p:sp>
    </p:spTree>
    <p:extLst>
      <p:ext uri="{BB962C8B-B14F-4D97-AF65-F5344CB8AC3E}">
        <p14:creationId xmlns:p14="http://schemas.microsoft.com/office/powerpoint/2010/main" val="336441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Learning outcomes</a:t>
            </a:r>
            <a:endParaRPr lang="en-US" sz="4400" b="1" dirty="0">
              <a:solidFill>
                <a:srgbClr val="FFC000"/>
              </a:solidFill>
            </a:endParaRPr>
          </a:p>
        </p:txBody>
      </p:sp>
      <p:sp>
        <p:nvSpPr>
          <p:cNvPr id="3" name="Content Placeholder 2"/>
          <p:cNvSpPr>
            <a:spLocks noGrp="1"/>
          </p:cNvSpPr>
          <p:nvPr>
            <p:ph sz="quarter" idx="13"/>
          </p:nvPr>
        </p:nvSpPr>
        <p:spPr/>
        <p:txBody>
          <a:bodyPr>
            <a:normAutofit/>
          </a:bodyPr>
          <a:lstStyle/>
          <a:p>
            <a:r>
              <a:rPr lang="en-US" sz="3200" b="1" dirty="0" smtClean="0"/>
              <a:t>Know the main parts of an email screen.</a:t>
            </a:r>
          </a:p>
          <a:p>
            <a:endParaRPr lang="en-US" sz="3200" b="1" dirty="0"/>
          </a:p>
          <a:p>
            <a:r>
              <a:rPr lang="en-US" sz="3200" b="1" dirty="0" smtClean="0"/>
              <a:t>Understand the definition of a spam e-mail and spammers.</a:t>
            </a:r>
            <a:endParaRPr lang="en-US" sz="3200" b="1" dirty="0"/>
          </a:p>
        </p:txBody>
      </p:sp>
    </p:spTree>
    <p:extLst>
      <p:ext uri="{BB962C8B-B14F-4D97-AF65-F5344CB8AC3E}">
        <p14:creationId xmlns:p14="http://schemas.microsoft.com/office/powerpoint/2010/main" val="1738857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E-mail</a:t>
            </a:r>
            <a:endParaRPr lang="en-US" sz="4400" b="1" dirty="0">
              <a:solidFill>
                <a:srgbClr val="FFC000"/>
              </a:solidFill>
            </a:endParaRPr>
          </a:p>
        </p:txBody>
      </p:sp>
      <p:pic>
        <p:nvPicPr>
          <p:cNvPr id="4" name="Content Placeholder 3"/>
          <p:cNvPicPr>
            <a:picLocks noGrp="1" noChangeAspect="1"/>
          </p:cNvPicPr>
          <p:nvPr>
            <p:ph sz="quarter" idx="13"/>
          </p:nvPr>
        </p:nvPicPr>
        <p:blipFill>
          <a:blip r:embed="rId3" cstate="print">
            <a:extLst>
              <a:ext uri="{28A0092B-C50C-407E-A947-70E740481C1C}">
                <a14:useLocalDpi xmlns:a14="http://schemas.microsoft.com/office/drawing/2010/main" val="0"/>
              </a:ext>
            </a:extLst>
          </a:blip>
          <a:stretch>
            <a:fillRect/>
          </a:stretch>
        </p:blipFill>
        <p:spPr>
          <a:xfrm>
            <a:off x="2123728" y="1556792"/>
            <a:ext cx="5256584" cy="4164201"/>
          </a:xfrm>
        </p:spPr>
      </p:pic>
    </p:spTree>
    <p:extLst>
      <p:ext uri="{BB962C8B-B14F-4D97-AF65-F5344CB8AC3E}">
        <p14:creationId xmlns:p14="http://schemas.microsoft.com/office/powerpoint/2010/main" val="325204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73832"/>
            <a:ext cx="7924800" cy="1143000"/>
          </a:xfrm>
        </p:spPr>
        <p:txBody>
          <a:bodyPr/>
          <a:lstStyle/>
          <a:p>
            <a:r>
              <a:rPr lang="en-US" altLang="en-US" sz="4400" b="1" dirty="0">
                <a:solidFill>
                  <a:srgbClr val="FFC000"/>
                </a:solidFill>
              </a:rPr>
              <a:t>Advantages of E-Mail System</a:t>
            </a:r>
            <a:endParaRPr lang="en-US" sz="4400" b="1" dirty="0">
              <a:solidFill>
                <a:srgbClr val="FFC000"/>
              </a:solidFill>
            </a:endParaRPr>
          </a:p>
        </p:txBody>
      </p:sp>
      <p:sp>
        <p:nvSpPr>
          <p:cNvPr id="3" name="Content Placeholder 2"/>
          <p:cNvSpPr>
            <a:spLocks noGrp="1"/>
          </p:cNvSpPr>
          <p:nvPr>
            <p:ph sz="quarter" idx="13"/>
          </p:nvPr>
        </p:nvSpPr>
        <p:spPr>
          <a:xfrm>
            <a:off x="609600" y="1978496"/>
            <a:ext cx="7924800" cy="4114800"/>
          </a:xfrm>
        </p:spPr>
        <p:txBody>
          <a:bodyPr>
            <a:noAutofit/>
          </a:bodyPr>
          <a:lstStyle/>
          <a:p>
            <a:r>
              <a:rPr lang="en-US" altLang="en-US" sz="3200" b="1" dirty="0"/>
              <a:t>Speed of </a:t>
            </a:r>
            <a:r>
              <a:rPr lang="en-US" altLang="en-US" sz="3200" b="1" dirty="0" smtClean="0"/>
              <a:t>Delivery</a:t>
            </a:r>
          </a:p>
          <a:p>
            <a:pPr marL="0" indent="0">
              <a:buNone/>
            </a:pPr>
            <a:endParaRPr lang="en-US" altLang="en-US" sz="3200" b="1" dirty="0"/>
          </a:p>
          <a:p>
            <a:r>
              <a:rPr lang="en-US" altLang="en-US" sz="3200" b="1" dirty="0"/>
              <a:t>Low </a:t>
            </a:r>
            <a:r>
              <a:rPr lang="en-US" altLang="en-US" sz="3200" b="1" dirty="0" smtClean="0"/>
              <a:t>cost</a:t>
            </a:r>
          </a:p>
          <a:p>
            <a:pPr marL="0" indent="0">
              <a:buNone/>
            </a:pPr>
            <a:endParaRPr lang="en-US" altLang="en-US" sz="3200" b="1" dirty="0"/>
          </a:p>
          <a:p>
            <a:r>
              <a:rPr lang="en-US" altLang="en-US" sz="3200" b="1" dirty="0"/>
              <a:t>Easy to deliver, reaches you where ever you </a:t>
            </a:r>
            <a:r>
              <a:rPr lang="en-US" altLang="en-US" sz="3200" b="1" dirty="0" smtClean="0"/>
              <a:t>are</a:t>
            </a:r>
            <a:endParaRPr lang="en-US" altLang="en-US" sz="3200" b="1" dirty="0"/>
          </a:p>
        </p:txBody>
      </p:sp>
    </p:spTree>
    <p:extLst>
      <p:ext uri="{BB962C8B-B14F-4D97-AF65-F5344CB8AC3E}">
        <p14:creationId xmlns:p14="http://schemas.microsoft.com/office/powerpoint/2010/main" val="2900881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73832"/>
            <a:ext cx="7924800" cy="1143000"/>
          </a:xfrm>
        </p:spPr>
        <p:txBody>
          <a:bodyPr/>
          <a:lstStyle/>
          <a:p>
            <a:r>
              <a:rPr lang="en-US" altLang="en-US" sz="4400" b="1" dirty="0">
                <a:solidFill>
                  <a:srgbClr val="FFC000"/>
                </a:solidFill>
              </a:rPr>
              <a:t>Advantages of E-Mail System</a:t>
            </a:r>
            <a:endParaRPr lang="en-US" sz="4400" b="1" dirty="0">
              <a:solidFill>
                <a:srgbClr val="FFC000"/>
              </a:solidFill>
            </a:endParaRPr>
          </a:p>
        </p:txBody>
      </p:sp>
      <p:sp>
        <p:nvSpPr>
          <p:cNvPr id="3" name="Content Placeholder 2"/>
          <p:cNvSpPr>
            <a:spLocks noGrp="1"/>
          </p:cNvSpPr>
          <p:nvPr>
            <p:ph sz="quarter" idx="13"/>
          </p:nvPr>
        </p:nvSpPr>
        <p:spPr>
          <a:xfrm>
            <a:off x="609600" y="1978496"/>
            <a:ext cx="7924800" cy="4114800"/>
          </a:xfrm>
        </p:spPr>
        <p:txBody>
          <a:bodyPr>
            <a:noAutofit/>
          </a:bodyPr>
          <a:lstStyle/>
          <a:p>
            <a:r>
              <a:rPr lang="en-US" altLang="en-US" sz="3200" b="1" dirty="0" smtClean="0"/>
              <a:t>Can </a:t>
            </a:r>
            <a:r>
              <a:rPr lang="en-US" altLang="en-US" sz="3200" b="1" dirty="0"/>
              <a:t>be sent to an individual or a </a:t>
            </a:r>
            <a:r>
              <a:rPr lang="en-US" altLang="en-US" sz="3200" b="1" dirty="0" smtClean="0"/>
              <a:t>group</a:t>
            </a:r>
          </a:p>
          <a:p>
            <a:pPr marL="0" indent="0">
              <a:buNone/>
            </a:pPr>
            <a:endParaRPr lang="en-US" altLang="en-US" sz="3200" b="1" dirty="0"/>
          </a:p>
          <a:p>
            <a:r>
              <a:rPr lang="en-US" altLang="en-US" sz="3200" b="1" dirty="0"/>
              <a:t>You can create mailing lists and send the same message to a number of </a:t>
            </a:r>
            <a:r>
              <a:rPr lang="en-US" altLang="en-US" sz="3200" b="1" dirty="0" smtClean="0"/>
              <a:t>people.</a:t>
            </a:r>
          </a:p>
          <a:p>
            <a:endParaRPr lang="en-US" altLang="en-US" sz="3200" b="1" dirty="0" smtClean="0"/>
          </a:p>
          <a:p>
            <a:r>
              <a:rPr lang="en-US" altLang="en-US" sz="3200" b="1" dirty="0" smtClean="0"/>
              <a:t>You </a:t>
            </a:r>
            <a:r>
              <a:rPr lang="en-US" altLang="en-US" sz="3200" b="1" dirty="0"/>
              <a:t>can send text, sound, images and spreadsheets files as attachments.</a:t>
            </a:r>
          </a:p>
          <a:p>
            <a:endParaRPr lang="en-US" sz="3200" b="1" dirty="0"/>
          </a:p>
        </p:txBody>
      </p:sp>
    </p:spTree>
    <p:extLst>
      <p:ext uri="{BB962C8B-B14F-4D97-AF65-F5344CB8AC3E}">
        <p14:creationId xmlns:p14="http://schemas.microsoft.com/office/powerpoint/2010/main" val="51678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Spam e-mail</a:t>
            </a:r>
            <a:endParaRPr lang="en-US" sz="4400" b="1" dirty="0">
              <a:solidFill>
                <a:srgbClr val="FFC000"/>
              </a:solidFill>
            </a:endParaRPr>
          </a:p>
        </p:txBody>
      </p:sp>
      <p:sp>
        <p:nvSpPr>
          <p:cNvPr id="3" name="Content Placeholder 2"/>
          <p:cNvSpPr>
            <a:spLocks noGrp="1"/>
          </p:cNvSpPr>
          <p:nvPr>
            <p:ph sz="quarter" idx="13"/>
          </p:nvPr>
        </p:nvSpPr>
        <p:spPr/>
        <p:txBody>
          <a:bodyPr>
            <a:noAutofit/>
          </a:bodyPr>
          <a:lstStyle/>
          <a:p>
            <a:pPr algn="just"/>
            <a:r>
              <a:rPr lang="en-US" altLang="en-US" sz="3200" b="1" dirty="0">
                <a:solidFill>
                  <a:srgbClr val="FFC000"/>
                </a:solidFill>
              </a:rPr>
              <a:t>Spam:</a:t>
            </a:r>
            <a:r>
              <a:rPr lang="en-US" altLang="en-US" sz="3200" b="1" dirty="0"/>
              <a:t> is the term used to describe unwanted, unsolicited e-mail sent to your mail box. </a:t>
            </a:r>
          </a:p>
          <a:p>
            <a:pPr algn="just"/>
            <a:r>
              <a:rPr lang="en-US" altLang="en-US" sz="3200" b="1" dirty="0"/>
              <a:t>Spam e-mails may contain things for sale, chain letters, and hoax virus alerts. </a:t>
            </a:r>
          </a:p>
          <a:p>
            <a:endParaRPr lang="en-US" sz="3200" b="1" dirty="0"/>
          </a:p>
        </p:txBody>
      </p:sp>
    </p:spTree>
    <p:extLst>
      <p:ext uri="{BB962C8B-B14F-4D97-AF65-F5344CB8AC3E}">
        <p14:creationId xmlns:p14="http://schemas.microsoft.com/office/powerpoint/2010/main" val="219401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FFC000"/>
                </a:solidFill>
              </a:rPr>
              <a:t>Spam e-mail</a:t>
            </a:r>
            <a:endParaRPr lang="en-US" sz="4400" b="1" dirty="0">
              <a:solidFill>
                <a:srgbClr val="FFC000"/>
              </a:solidFill>
            </a:endParaRPr>
          </a:p>
        </p:txBody>
      </p:sp>
      <p:sp>
        <p:nvSpPr>
          <p:cNvPr id="3" name="Content Placeholder 2"/>
          <p:cNvSpPr>
            <a:spLocks noGrp="1"/>
          </p:cNvSpPr>
          <p:nvPr>
            <p:ph sz="quarter" idx="13"/>
          </p:nvPr>
        </p:nvSpPr>
        <p:spPr/>
        <p:txBody>
          <a:bodyPr>
            <a:noAutofit/>
          </a:bodyPr>
          <a:lstStyle/>
          <a:p>
            <a:r>
              <a:rPr lang="en-US" altLang="en-US" sz="3200" b="1" dirty="0" smtClean="0"/>
              <a:t>Spam </a:t>
            </a:r>
            <a:r>
              <a:rPr lang="en-US" altLang="en-US" sz="3200" b="1" dirty="0"/>
              <a:t>mails may also </a:t>
            </a:r>
            <a:r>
              <a:rPr lang="en-US" altLang="en-US" sz="3200" b="1" dirty="0" smtClean="0"/>
              <a:t>contain attachments </a:t>
            </a:r>
            <a:r>
              <a:rPr lang="en-US" altLang="en-US" sz="3200" b="1" dirty="0"/>
              <a:t>with viruses, which can damage your computer files. </a:t>
            </a:r>
          </a:p>
          <a:p>
            <a:r>
              <a:rPr lang="en-US" altLang="en-US" sz="3200" b="1" dirty="0"/>
              <a:t>While Spam is basically impossible to stop, there are ways to limit your exposure to </a:t>
            </a:r>
            <a:r>
              <a:rPr lang="en-US" altLang="en-US" sz="3200" b="1" dirty="0" smtClean="0"/>
              <a:t>spam mail</a:t>
            </a:r>
            <a:r>
              <a:rPr lang="en-US" altLang="en-US" sz="3200" b="1" dirty="0"/>
              <a:t>.</a:t>
            </a:r>
            <a:br>
              <a:rPr lang="en-US" altLang="en-US" sz="3200" b="1" dirty="0"/>
            </a:br>
            <a:endParaRPr lang="en-US" altLang="en-US" sz="3200" b="1" dirty="0"/>
          </a:p>
          <a:p>
            <a:endParaRPr lang="en-US" sz="3200" b="1" dirty="0"/>
          </a:p>
        </p:txBody>
      </p:sp>
    </p:spTree>
    <p:extLst>
      <p:ext uri="{BB962C8B-B14F-4D97-AF65-F5344CB8AC3E}">
        <p14:creationId xmlns:p14="http://schemas.microsoft.com/office/powerpoint/2010/main" val="2359987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8194</TotalTime>
  <Words>461</Words>
  <Application>Microsoft Office PowerPoint</Application>
  <PresentationFormat>On-screen Show (4:3)</PresentationFormat>
  <Paragraphs>70</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Horizon</vt:lpstr>
      <vt:lpstr>Introduction to e-mail</vt:lpstr>
      <vt:lpstr>Lecture outline</vt:lpstr>
      <vt:lpstr>Learning outcomes</vt:lpstr>
      <vt:lpstr>Learning outcomes</vt:lpstr>
      <vt:lpstr>E-mail</vt:lpstr>
      <vt:lpstr>Advantages of E-Mail System</vt:lpstr>
      <vt:lpstr>Advantages of E-Mail System</vt:lpstr>
      <vt:lpstr>Spam e-mail</vt:lpstr>
      <vt:lpstr>Spam e-mail</vt:lpstr>
      <vt:lpstr>spammers</vt:lpstr>
      <vt:lpstr>The end</vt:lpstr>
    </vt:vector>
  </TitlesOfParts>
  <Company>psut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Skills</dc:title>
  <dc:creator>mhmd&amp;maram</dc:creator>
  <cp:lastModifiedBy>Adobe_5</cp:lastModifiedBy>
  <cp:revision>804</cp:revision>
  <dcterms:created xsi:type="dcterms:W3CDTF">2008-10-15T13:01:08Z</dcterms:created>
  <dcterms:modified xsi:type="dcterms:W3CDTF">2016-12-26T12:59:09Z</dcterms:modified>
</cp:coreProperties>
</file>