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tl="1" saveSubsetFonts="1">
  <p:sldMasterIdLst>
    <p:sldMasterId id="2147484338" r:id="rId1"/>
  </p:sldMasterIdLst>
  <p:notesMasterIdLst>
    <p:notesMasterId r:id="rId6"/>
  </p:notesMasterIdLst>
  <p:handoutMasterIdLst>
    <p:handoutMasterId r:id="rId7"/>
  </p:handoutMasterIdLst>
  <p:sldIdLst>
    <p:sldId id="256" r:id="rId2"/>
    <p:sldId id="315" r:id="rId3"/>
    <p:sldId id="316" r:id="rId4"/>
    <p:sldId id="314" r:id="rId5"/>
  </p:sldIdLst>
  <p:sldSz cx="9144000" cy="6858000" type="screen4x3"/>
  <p:notesSz cx="6858000" cy="9144000"/>
  <p:defaultTextStyle>
    <a:defPPr>
      <a:defRPr lang="ar-SA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6542" autoAdjust="0"/>
    <p:restoredTop sz="57194" autoAdjust="0"/>
  </p:normalViewPr>
  <p:slideViewPr>
    <p:cSldViewPr>
      <p:cViewPr varScale="1">
        <p:scale>
          <a:sx n="48" d="100"/>
          <a:sy n="48" d="100"/>
        </p:scale>
        <p:origin x="-49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1" eaLnBrk="1" hangingPunct="1">
              <a:defRPr sz="1200" smtClean="0"/>
            </a:lvl1pPr>
          </a:lstStyle>
          <a:p>
            <a:pPr>
              <a:defRPr/>
            </a:pPr>
            <a:fld id="{33F7194A-6BC4-4232-8509-A12124BDB3B6}" type="slidenum">
              <a:rPr lang="ar-SA" altLang="ar-JO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98020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8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1" eaLnBrk="1" hangingPunct="1">
              <a:defRPr sz="1200" smtClean="0"/>
            </a:lvl1pPr>
          </a:lstStyle>
          <a:p>
            <a:pPr>
              <a:defRPr/>
            </a:pPr>
            <a:fld id="{A0A3EAE3-6EF7-4E89-97FE-631543EDFDF1}" type="slidenum">
              <a:rPr lang="ar-SA" altLang="ar-JO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20408316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endParaRPr lang="en-US" alt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90020017-03B3-418E-B342-303864F14AD7}" type="slidenum">
              <a:rPr lang="ar-SA" altLang="en-US"/>
              <a:pPr algn="l">
                <a:spcBef>
                  <a:spcPct val="0"/>
                </a:spcBef>
              </a:pPr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32550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 this lecture, we will talk about … </a:t>
            </a:r>
          </a:p>
          <a:p>
            <a:pPr algn="l" rtl="0"/>
            <a:endParaRPr lang="en-US" alt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4C6A8F26-C962-4479-A5FF-A9C871CCA8BE}" type="slidenum">
              <a:rPr lang="ar-SA" altLang="en-US"/>
              <a:pPr algn="l">
                <a:spcBef>
                  <a:spcPct val="0"/>
                </a:spcBef>
              </a:pPr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93047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r>
              <a:rPr lang="en-US" altLang="en-US" smtClean="0">
                <a:latin typeface="Arial" panose="020B0604020202020204" pitchFamily="34" charset="0"/>
                <a:cs typeface="Arial" panose="020B0604020202020204" pitchFamily="34" charset="0"/>
              </a:rPr>
              <a:t>At the end of the lecture, you will learn the following:</a:t>
            </a:r>
          </a:p>
          <a:p>
            <a:pPr algn="l" rtl="0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7F950A6F-66FD-4A02-960E-785FC6E463F9}" type="slidenum">
              <a:rPr lang="ar-SA" altLang="en-US"/>
              <a:pPr algn="l">
                <a:spcBef>
                  <a:spcPct val="0"/>
                </a:spcBef>
              </a:pPr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749205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That’s all for today, </a:t>
            </a:r>
          </a:p>
          <a:p>
            <a:pPr algn="l" rtl="0"/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 the coming lectures we will focus on</a:t>
            </a:r>
            <a:r>
              <a:rPr lang="en-US" altLang="en-US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 Text, how it is inserted into a document, how it is processed and how it is formatted.</a:t>
            </a:r>
          </a:p>
          <a:p>
            <a:pPr algn="l" rtl="0"/>
            <a:endParaRPr lang="en-US" altLang="en-US" baseline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rtl="0"/>
            <a:r>
              <a:rPr lang="en-US" altLang="en-US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Thank you for watching and see you </a:t>
            </a:r>
            <a:r>
              <a:rPr lang="en-US" altLang="en-US" baseline="0" smtClean="0">
                <a:latin typeface="Arial" panose="020B0604020202020204" pitchFamily="34" charset="0"/>
                <a:cs typeface="Arial" panose="020B0604020202020204" pitchFamily="34" charset="0"/>
              </a:rPr>
              <a:t>next lecture.</a:t>
            </a:r>
          </a:p>
          <a:p>
            <a:pPr algn="l" rtl="0"/>
            <a:endParaRPr lang="en-US" alt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2731FE5E-0439-41BD-A33B-7C9203DA424B}" type="slidenum">
              <a:rPr lang="en-US" altLang="en-US"/>
              <a:pPr algn="l">
                <a:spcBef>
                  <a:spcPct val="0"/>
                </a:spcBef>
              </a:pPr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28809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D0BC57-DE8B-429A-992C-BE208F1E2C0A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20228689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F03161-4C98-4E3A-BDC2-E976FF45766B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2760484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481243-B152-4F1B-B5A5-365BC2599880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217499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9198C2-B26D-4BE0-8E2A-56E91F37186B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1363243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06562D-ADD0-47B9-A54A-AF9C0D940189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676058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B95438-06EF-4F1F-A254-3A65D5863256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838762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BB8FEF-5EC6-4E82-8BA8-1937867E9EC4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7725914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7E675D-CE5E-4D18-ACEB-4F91724DF508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2169563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678DAE-E45B-45B4-BCC5-D0A74D8A6911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992285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3BFCE1-EEA4-4345-A1E8-B265598B4782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26491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2EB51E-2E0A-49C9-90A2-DDD1878CC8ED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1066016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FB1F36C-D8AD-4C76-A0CE-0021F46BFBF4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178238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9" r:id="rId1"/>
    <p:sldLayoutId id="2147484340" r:id="rId2"/>
    <p:sldLayoutId id="2147484341" r:id="rId3"/>
    <p:sldLayoutId id="2147484342" r:id="rId4"/>
    <p:sldLayoutId id="2147484343" r:id="rId5"/>
    <p:sldLayoutId id="2147484344" r:id="rId6"/>
    <p:sldLayoutId id="2147484345" r:id="rId7"/>
    <p:sldLayoutId id="2147484346" r:id="rId8"/>
    <p:sldLayoutId id="2147484347" r:id="rId9"/>
    <p:sldLayoutId id="2147484348" r:id="rId10"/>
    <p:sldLayoutId id="214748434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724025"/>
            <a:ext cx="7772400" cy="912813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b="1" dirty="0" smtClean="0">
                <a:solidFill>
                  <a:schemeClr val="bg1"/>
                </a:solidFill>
              </a:rPr>
              <a:t>FORMULAS</a:t>
            </a:r>
            <a:endParaRPr lang="en-US" altLang="en-US" sz="4400" b="1" dirty="0" smtClean="0">
              <a:solidFill>
                <a:schemeClr val="bg1"/>
              </a:solidFill>
            </a:endParaRPr>
          </a:p>
        </p:txBody>
      </p:sp>
      <p:sp>
        <p:nvSpPr>
          <p:cNvPr id="2051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219200" y="2663825"/>
            <a:ext cx="6400800" cy="693738"/>
          </a:xfrm>
        </p:spPr>
        <p:txBody>
          <a:bodyPr>
            <a:normAutofit/>
          </a:bodyPr>
          <a:lstStyle/>
          <a:p>
            <a:pPr eaLnBrk="1" fontAlgn="auto" hangingPunct="1">
              <a:defRPr/>
            </a:pPr>
            <a:r>
              <a:rPr lang="en-US" sz="3200" b="1" dirty="0">
                <a:solidFill>
                  <a:srgbClr val="FFC000"/>
                </a:solidFill>
              </a:rPr>
              <a:t>0750099 Pre-Computer Skills </a:t>
            </a:r>
          </a:p>
        </p:txBody>
      </p:sp>
      <p:pic>
        <p:nvPicPr>
          <p:cNvPr id="5" name="Content Placeholder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952" y="4365104"/>
            <a:ext cx="864096" cy="105314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>
              <a:defRPr/>
            </a:pPr>
            <a:r>
              <a:rPr lang="en-US" sz="4400" b="1" dirty="0" smtClean="0">
                <a:solidFill>
                  <a:srgbClr val="FFC000"/>
                </a:solidFill>
              </a:rPr>
              <a:t>LECTURE OUTLINE</a:t>
            </a:r>
            <a:endParaRPr lang="en-US" sz="4400" b="1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Font typeface="Arial" charset="0"/>
              <a:buChar char="•"/>
              <a:defRPr/>
            </a:pPr>
            <a:r>
              <a:rPr lang="en-US" sz="3200" b="1" dirty="0" smtClean="0">
                <a:solidFill>
                  <a:schemeClr val="bg1"/>
                </a:solidFill>
              </a:rPr>
              <a:t>Creating a Formula in Microsoft Excel</a:t>
            </a:r>
            <a:endParaRPr lang="en-US" sz="3200" b="1" dirty="0" smtClean="0">
              <a:solidFill>
                <a:schemeClr val="bg1"/>
              </a:solidFill>
            </a:endParaRPr>
          </a:p>
          <a:p>
            <a:pPr lvl="1">
              <a:buFont typeface="Arial" charset="0"/>
              <a:buChar char="•"/>
              <a:defRPr/>
            </a:pPr>
            <a:endParaRPr lang="en-US" sz="3200" b="1" dirty="0" smtClean="0">
              <a:solidFill>
                <a:schemeClr val="bg1"/>
              </a:solidFill>
            </a:endParaRPr>
          </a:p>
          <a:p>
            <a:pPr lvl="1">
              <a:buFont typeface="Arial" charset="0"/>
              <a:buChar char="•"/>
              <a:defRPr/>
            </a:pPr>
            <a:r>
              <a:rPr lang="en-US" sz="3200" b="1" dirty="0" smtClean="0">
                <a:solidFill>
                  <a:schemeClr val="bg1"/>
                </a:solidFill>
              </a:rPr>
              <a:t>Formula Errors</a:t>
            </a:r>
          </a:p>
          <a:p>
            <a:pPr lvl="1">
              <a:buFont typeface="Arial" charset="0"/>
              <a:buChar char="•"/>
              <a:defRPr/>
            </a:pPr>
            <a:endParaRPr lang="en-US" sz="3200" b="1" dirty="0">
              <a:solidFill>
                <a:schemeClr val="bg1"/>
              </a:solidFill>
            </a:endParaRPr>
          </a:p>
          <a:p>
            <a:pPr lvl="1">
              <a:buFont typeface="Arial" charset="0"/>
              <a:buChar char="•"/>
              <a:defRPr/>
            </a:pPr>
            <a:r>
              <a:rPr lang="en-US" sz="3200" b="1" dirty="0" smtClean="0">
                <a:solidFill>
                  <a:schemeClr val="bg1"/>
                </a:solidFill>
              </a:rPr>
              <a:t>Using Cell References in Formulas</a:t>
            </a:r>
            <a:endParaRPr lang="en-US" sz="3200" b="1" dirty="0" smtClean="0">
              <a:solidFill>
                <a:schemeClr val="bg1"/>
              </a:solidFill>
            </a:endParaRPr>
          </a:p>
          <a:p>
            <a:pPr lvl="1">
              <a:buFont typeface="Arial" charset="0"/>
              <a:buChar char="•"/>
              <a:defRPr/>
            </a:pPr>
            <a:endParaRPr lang="en-US" sz="3200" b="1" dirty="0" smtClean="0">
              <a:solidFill>
                <a:schemeClr val="bg1"/>
              </a:solidFill>
            </a:endParaRPr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1658" y="260648"/>
            <a:ext cx="590822" cy="72008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>
              <a:defRPr/>
            </a:pPr>
            <a:r>
              <a:rPr lang="en-US" sz="4400" b="1" dirty="0" smtClean="0">
                <a:solidFill>
                  <a:srgbClr val="FFC000"/>
                </a:solidFill>
              </a:rPr>
              <a:t>LEARNING OUTCOMES</a:t>
            </a:r>
            <a:endParaRPr lang="en-US" sz="4400" b="1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Char char="•"/>
              <a:defRPr/>
            </a:pPr>
            <a:r>
              <a:rPr lang="en-US" sz="3200" b="1" dirty="0" smtClean="0">
                <a:solidFill>
                  <a:schemeClr val="bg1"/>
                </a:solidFill>
              </a:rPr>
              <a:t>Be able to create a formula in Excel</a:t>
            </a:r>
            <a:endParaRPr lang="en-US" sz="3200" b="1" dirty="0" smtClean="0">
              <a:solidFill>
                <a:schemeClr val="bg1"/>
              </a:solidFill>
            </a:endParaRPr>
          </a:p>
          <a:p>
            <a:pPr>
              <a:buFont typeface="Arial" charset="0"/>
              <a:buChar char="•"/>
              <a:defRPr/>
            </a:pPr>
            <a:endParaRPr lang="en-US" sz="3200" b="1" dirty="0" smtClean="0">
              <a:solidFill>
                <a:schemeClr val="bg1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sz="3200" b="1" dirty="0" smtClean="0">
                <a:solidFill>
                  <a:schemeClr val="bg1"/>
                </a:solidFill>
              </a:rPr>
              <a:t>Be able to recognize resulting formula errors</a:t>
            </a:r>
          </a:p>
          <a:p>
            <a:pPr>
              <a:buFont typeface="Arial" charset="0"/>
              <a:buChar char="•"/>
              <a:defRPr/>
            </a:pPr>
            <a:endParaRPr lang="en-US" b="1" dirty="0">
              <a:solidFill>
                <a:schemeClr val="bg1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sz="3200" b="1" dirty="0" smtClean="0">
                <a:solidFill>
                  <a:schemeClr val="bg1"/>
                </a:solidFill>
              </a:rPr>
              <a:t>Be able to use cell references in formulas</a:t>
            </a:r>
            <a:endParaRPr lang="en-US" sz="3200" b="1" dirty="0" smtClean="0">
              <a:solidFill>
                <a:schemeClr val="bg1"/>
              </a:solidFill>
            </a:endParaRPr>
          </a:p>
          <a:p>
            <a:pPr>
              <a:buFont typeface="Arial" charset="0"/>
              <a:buChar char="•"/>
              <a:defRPr/>
            </a:pPr>
            <a:endParaRPr lang="en-US" sz="3200" b="1" dirty="0" smtClean="0">
              <a:solidFill>
                <a:schemeClr val="bg1"/>
              </a:solidFill>
            </a:endParaRPr>
          </a:p>
          <a:p>
            <a:pPr>
              <a:buFont typeface="Arial" charset="0"/>
              <a:buChar char="•"/>
              <a:defRPr/>
            </a:pPr>
            <a:endParaRPr lang="en-US" sz="3200" b="1" dirty="0" smtClean="0">
              <a:solidFill>
                <a:schemeClr val="bg1"/>
              </a:solidFill>
            </a:endParaRPr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1658" y="260648"/>
            <a:ext cx="590822" cy="72008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73113"/>
            <a:ext cx="7924800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4400" b="1" dirty="0" smtClean="0">
                <a:solidFill>
                  <a:srgbClr val="FFC000"/>
                </a:solidFill>
              </a:rPr>
              <a:t>The end</a:t>
            </a:r>
            <a:endParaRPr lang="en-US" sz="4400" b="1" dirty="0">
              <a:solidFill>
                <a:srgbClr val="FFC000"/>
              </a:solidFill>
            </a:endParaRP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fontAlgn="auto" hangingPunct="1">
              <a:buFont typeface="Arial" charset="0"/>
              <a:buNone/>
              <a:defRPr/>
            </a:pPr>
            <a:endParaRPr lang="en-US" altLang="en-US" dirty="0" smtClean="0">
              <a:cs typeface="Arial" charset="0"/>
            </a:endParaRPr>
          </a:p>
          <a:p>
            <a:pPr marL="0" indent="0" eaLnBrk="1" fontAlgn="auto" hangingPunct="1">
              <a:buFont typeface="Arial" charset="0"/>
              <a:buNone/>
              <a:defRPr/>
            </a:pPr>
            <a:endParaRPr lang="en-US" altLang="en-US" dirty="0" smtClean="0">
              <a:cs typeface="Arial" charset="0"/>
            </a:endParaRPr>
          </a:p>
          <a:p>
            <a:pPr marL="0" indent="0" eaLnBrk="1" fontAlgn="auto" hangingPunct="1">
              <a:buFont typeface="Arial" charset="0"/>
              <a:buNone/>
              <a:defRPr/>
            </a:pPr>
            <a:endParaRPr lang="en-US" altLang="en-US" dirty="0" smtClean="0">
              <a:cs typeface="Arial" charset="0"/>
            </a:endParaRPr>
          </a:p>
          <a:p>
            <a:pPr marL="0" indent="0" eaLnBrk="1" fontAlgn="auto" hangingPunct="1">
              <a:buFont typeface="Arial" charset="0"/>
              <a:buNone/>
              <a:defRPr/>
            </a:pPr>
            <a:endParaRPr lang="en-US" altLang="en-US" dirty="0" smtClean="0">
              <a:cs typeface="Arial" charset="0"/>
            </a:endParaRPr>
          </a:p>
        </p:txBody>
      </p:sp>
      <p:pic>
        <p:nvPicPr>
          <p:cNvPr id="6" name="Content Placeholder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4800" y="2636912"/>
            <a:ext cx="864096" cy="105314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7983</TotalTime>
  <Words>115</Words>
  <Application>Microsoft Office PowerPoint</Application>
  <PresentationFormat>On-screen Show (4:3)</PresentationFormat>
  <Paragraphs>27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FORMULAS</vt:lpstr>
      <vt:lpstr>LECTURE OUTLINE</vt:lpstr>
      <vt:lpstr>LEARNING OUTCOMES</vt:lpstr>
      <vt:lpstr>The end</vt:lpstr>
    </vt:vector>
  </TitlesOfParts>
  <Company>psut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Skills</dc:title>
  <dc:creator>mhmd&amp;maram</dc:creator>
  <cp:lastModifiedBy>Adobe_5</cp:lastModifiedBy>
  <cp:revision>817</cp:revision>
  <dcterms:created xsi:type="dcterms:W3CDTF">2008-10-15T13:01:08Z</dcterms:created>
  <dcterms:modified xsi:type="dcterms:W3CDTF">2017-01-30T10:11:43Z</dcterms:modified>
</cp:coreProperties>
</file>