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14" r:id="rId1"/>
  </p:sldMasterIdLst>
  <p:sldIdLst>
    <p:sldId id="256" r:id="rId2"/>
    <p:sldId id="278" r:id="rId3"/>
    <p:sldId id="257" r:id="rId4"/>
    <p:sldId id="286" r:id="rId5"/>
    <p:sldId id="258" r:id="rId6"/>
    <p:sldId id="271" r:id="rId7"/>
    <p:sldId id="292" r:id="rId8"/>
    <p:sldId id="281" r:id="rId9"/>
    <p:sldId id="282" r:id="rId10"/>
    <p:sldId id="259" r:id="rId11"/>
    <p:sldId id="287" r:id="rId12"/>
    <p:sldId id="260" r:id="rId13"/>
    <p:sldId id="276" r:id="rId14"/>
    <p:sldId id="296" r:id="rId15"/>
    <p:sldId id="261" r:id="rId16"/>
    <p:sldId id="263" r:id="rId17"/>
    <p:sldId id="288" r:id="rId18"/>
    <p:sldId id="279" r:id="rId19"/>
    <p:sldId id="293" r:id="rId20"/>
    <p:sldId id="280" r:id="rId21"/>
    <p:sldId id="294" r:id="rId22"/>
    <p:sldId id="264" r:id="rId23"/>
    <p:sldId id="289" r:id="rId24"/>
    <p:sldId id="265" r:id="rId25"/>
    <p:sldId id="266" r:id="rId26"/>
    <p:sldId id="290" r:id="rId27"/>
    <p:sldId id="267" r:id="rId28"/>
    <p:sldId id="268" r:id="rId29"/>
    <p:sldId id="283" r:id="rId30"/>
    <p:sldId id="284" r:id="rId31"/>
    <p:sldId id="285" r:id="rId32"/>
    <p:sldId id="269" r:id="rId33"/>
    <p:sldId id="291" r:id="rId34"/>
    <p:sldId id="262" r:id="rId35"/>
    <p:sldId id="270" r:id="rId36"/>
    <p:sldId id="272" r:id="rId37"/>
    <p:sldId id="275" r:id="rId38"/>
    <p:sldId id="273" r:id="rId39"/>
    <p:sldId id="300" r:id="rId40"/>
    <p:sldId id="299" r:id="rId41"/>
    <p:sldId id="298" r:id="rId42"/>
    <p:sldId id="301" r:id="rId43"/>
    <p:sldId id="302" r:id="rId44"/>
    <p:sldId id="303" r:id="rId45"/>
    <p:sldId id="304" r:id="rId46"/>
    <p:sldId id="305" r:id="rId47"/>
    <p:sldId id="307" r:id="rId48"/>
    <p:sldId id="311" r:id="rId49"/>
    <p:sldId id="306" r:id="rId50"/>
    <p:sldId id="310" r:id="rId51"/>
    <p:sldId id="309" r:id="rId52"/>
    <p:sldId id="315" r:id="rId53"/>
    <p:sldId id="314" r:id="rId54"/>
    <p:sldId id="313" r:id="rId55"/>
    <p:sldId id="274" r:id="rId5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110" d="100"/>
          <a:sy n="110" d="100"/>
        </p:scale>
        <p:origin x="-1608" y="4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F1C9F26-D4AC-4887-997B-3672D2345259}" type="datetimeFigureOut">
              <a:rPr lang="ar-SA" smtClean="0"/>
              <a:pPr/>
              <a:t>02/11/1438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BA66327-9912-464B-97D0-742937F811FB}" type="slidenum">
              <a:rPr lang="ar-SA" smtClean="0"/>
              <a:pPr/>
              <a:t>‹#›</a:t>
            </a:fld>
            <a:endParaRPr lang="ar-SA"/>
          </a:p>
        </p:txBody>
      </p:sp>
    </p:spTree>
    <p:extLst>
      <p:ext uri="{BB962C8B-B14F-4D97-AF65-F5344CB8AC3E}">
        <p14:creationId xmlns:p14="http://schemas.microsoft.com/office/powerpoint/2010/main" val="63717137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F1C9F26-D4AC-4887-997B-3672D2345259}" type="datetimeFigureOut">
              <a:rPr lang="ar-SA" smtClean="0"/>
              <a:pPr/>
              <a:t>02/11/1438</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4BA66327-9912-464B-97D0-742937F811FB}" type="slidenum">
              <a:rPr lang="ar-SA" smtClean="0"/>
              <a:pPr/>
              <a:t>‹#›</a:t>
            </a:fld>
            <a:endParaRPr lang="ar-SA"/>
          </a:p>
        </p:txBody>
      </p:sp>
    </p:spTree>
    <p:extLst>
      <p:ext uri="{BB962C8B-B14F-4D97-AF65-F5344CB8AC3E}">
        <p14:creationId xmlns:p14="http://schemas.microsoft.com/office/powerpoint/2010/main" val="429165673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EF1C9F26-D4AC-4887-997B-3672D2345259}" type="datetimeFigureOut">
              <a:rPr lang="ar-SA" smtClean="0"/>
              <a:pPr/>
              <a:t>02/11/1438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BA66327-9912-464B-97D0-742937F811FB}" type="slidenum">
              <a:rPr lang="ar-SA" smtClean="0"/>
              <a:pPr/>
              <a:t>‹#›</a:t>
            </a:fld>
            <a:endParaRPr lang="ar-SA"/>
          </a:p>
        </p:txBody>
      </p:sp>
    </p:spTree>
    <p:extLst>
      <p:ext uri="{BB962C8B-B14F-4D97-AF65-F5344CB8AC3E}">
        <p14:creationId xmlns:p14="http://schemas.microsoft.com/office/powerpoint/2010/main" val="146308925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EF1C9F26-D4AC-4887-997B-3672D2345259}" type="datetimeFigureOut">
              <a:rPr lang="ar-SA" smtClean="0"/>
              <a:pPr/>
              <a:t>02/11/1438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BA66327-9912-464B-97D0-742937F811FB}" type="slidenum">
              <a:rPr lang="ar-SA" smtClean="0"/>
              <a:pPr/>
              <a:t>‹#›</a:t>
            </a:fld>
            <a:endParaRPr lang="ar-SA"/>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362825627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F1C9F26-D4AC-4887-997B-3672D2345259}" type="datetimeFigureOut">
              <a:rPr lang="ar-SA" smtClean="0"/>
              <a:pPr/>
              <a:t>02/11/1438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BA66327-9912-464B-97D0-742937F811FB}" type="slidenum">
              <a:rPr lang="ar-SA" smtClean="0"/>
              <a:pPr/>
              <a:t>‹#›</a:t>
            </a:fld>
            <a:endParaRPr lang="ar-SA"/>
          </a:p>
        </p:txBody>
      </p:sp>
    </p:spTree>
    <p:extLst>
      <p:ext uri="{BB962C8B-B14F-4D97-AF65-F5344CB8AC3E}">
        <p14:creationId xmlns:p14="http://schemas.microsoft.com/office/powerpoint/2010/main" val="422920719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F1C9F26-D4AC-4887-997B-3672D2345259}" type="datetimeFigureOut">
              <a:rPr lang="ar-SA" smtClean="0"/>
              <a:pPr/>
              <a:t>02/11/1438</a:t>
            </a:fld>
            <a:endParaRPr lang="ar-SA"/>
          </a:p>
        </p:txBody>
      </p:sp>
      <p:sp>
        <p:nvSpPr>
          <p:cNvPr id="4"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BA66327-9912-464B-97D0-742937F811FB}" type="slidenum">
              <a:rPr lang="ar-SA" smtClean="0"/>
              <a:pPr/>
              <a:t>‹#›</a:t>
            </a:fld>
            <a:endParaRPr lang="ar-SA"/>
          </a:p>
        </p:txBody>
      </p:sp>
    </p:spTree>
    <p:extLst>
      <p:ext uri="{BB962C8B-B14F-4D97-AF65-F5344CB8AC3E}">
        <p14:creationId xmlns:p14="http://schemas.microsoft.com/office/powerpoint/2010/main" val="140304825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F1C9F26-D4AC-4887-997B-3672D2345259}" type="datetimeFigureOut">
              <a:rPr lang="ar-SA" smtClean="0"/>
              <a:pPr/>
              <a:t>02/11/1438</a:t>
            </a:fld>
            <a:endParaRPr lang="ar-SA"/>
          </a:p>
        </p:txBody>
      </p:sp>
      <p:sp>
        <p:nvSpPr>
          <p:cNvPr id="4"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BA66327-9912-464B-97D0-742937F811FB}" type="slidenum">
              <a:rPr lang="ar-SA" smtClean="0"/>
              <a:pPr/>
              <a:t>‹#›</a:t>
            </a:fld>
            <a:endParaRPr lang="ar-SA"/>
          </a:p>
        </p:txBody>
      </p:sp>
    </p:spTree>
    <p:extLst>
      <p:ext uri="{BB962C8B-B14F-4D97-AF65-F5344CB8AC3E}">
        <p14:creationId xmlns:p14="http://schemas.microsoft.com/office/powerpoint/2010/main" val="194101540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1C9F26-D4AC-4887-997B-3672D2345259}" type="datetimeFigureOut">
              <a:rPr lang="ar-SA" smtClean="0"/>
              <a:pPr/>
              <a:t>02/11/1438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BA66327-9912-464B-97D0-742937F811FB}" type="slidenum">
              <a:rPr lang="ar-SA" smtClean="0"/>
              <a:pPr/>
              <a:t>‹#›</a:t>
            </a:fld>
            <a:endParaRPr lang="ar-SA"/>
          </a:p>
        </p:txBody>
      </p:sp>
    </p:spTree>
    <p:extLst>
      <p:ext uri="{BB962C8B-B14F-4D97-AF65-F5344CB8AC3E}">
        <p14:creationId xmlns:p14="http://schemas.microsoft.com/office/powerpoint/2010/main" val="138967970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1C9F26-D4AC-4887-997B-3672D2345259}" type="datetimeFigureOut">
              <a:rPr lang="ar-SA" smtClean="0"/>
              <a:pPr/>
              <a:t>02/11/1438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BA66327-9912-464B-97D0-742937F811FB}" type="slidenum">
              <a:rPr lang="ar-SA" smtClean="0"/>
              <a:pPr/>
              <a:t>‹#›</a:t>
            </a:fld>
            <a:endParaRPr lang="ar-SA"/>
          </a:p>
        </p:txBody>
      </p:sp>
    </p:spTree>
    <p:extLst>
      <p:ext uri="{BB962C8B-B14F-4D97-AF65-F5344CB8AC3E}">
        <p14:creationId xmlns:p14="http://schemas.microsoft.com/office/powerpoint/2010/main" val="184548619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EF1C9F26-D4AC-4887-997B-3672D2345259}" type="datetimeFigureOut">
              <a:rPr lang="ar-SA" smtClean="0"/>
              <a:pPr/>
              <a:t>02/11/1438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BA66327-9912-464B-97D0-742937F811FB}" type="slidenum">
              <a:rPr lang="ar-SA" smtClean="0"/>
              <a:pPr/>
              <a:t>‹#›</a:t>
            </a:fld>
            <a:endParaRPr lang="ar-SA"/>
          </a:p>
        </p:txBody>
      </p:sp>
    </p:spTree>
    <p:extLst>
      <p:ext uri="{BB962C8B-B14F-4D97-AF65-F5344CB8AC3E}">
        <p14:creationId xmlns:p14="http://schemas.microsoft.com/office/powerpoint/2010/main" val="378885672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F1C9F26-D4AC-4887-997B-3672D2345259}" type="datetimeFigureOut">
              <a:rPr lang="ar-SA" smtClean="0"/>
              <a:pPr/>
              <a:t>02/11/1438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BA66327-9912-464B-97D0-742937F811FB}" type="slidenum">
              <a:rPr lang="ar-SA" smtClean="0"/>
              <a:pPr/>
              <a:t>‹#›</a:t>
            </a:fld>
            <a:endParaRPr lang="ar-SA"/>
          </a:p>
        </p:txBody>
      </p:sp>
    </p:spTree>
    <p:extLst>
      <p:ext uri="{BB962C8B-B14F-4D97-AF65-F5344CB8AC3E}">
        <p14:creationId xmlns:p14="http://schemas.microsoft.com/office/powerpoint/2010/main" val="116504872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F1C9F26-D4AC-4887-997B-3672D2345259}" type="datetimeFigureOut">
              <a:rPr lang="ar-SA" smtClean="0"/>
              <a:pPr/>
              <a:t>02/11/1438</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4BA66327-9912-464B-97D0-742937F811FB}" type="slidenum">
              <a:rPr lang="ar-SA" smtClean="0"/>
              <a:pPr/>
              <a:t>‹#›</a:t>
            </a:fld>
            <a:endParaRPr lang="ar-SA"/>
          </a:p>
        </p:txBody>
      </p:sp>
    </p:spTree>
    <p:extLst>
      <p:ext uri="{BB962C8B-B14F-4D97-AF65-F5344CB8AC3E}">
        <p14:creationId xmlns:p14="http://schemas.microsoft.com/office/powerpoint/2010/main" val="311337152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F1C9F26-D4AC-4887-997B-3672D2345259}" type="datetimeFigureOut">
              <a:rPr lang="ar-SA" smtClean="0"/>
              <a:pPr/>
              <a:t>02/11/1438</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4BA66327-9912-464B-97D0-742937F811FB}" type="slidenum">
              <a:rPr lang="ar-SA" smtClean="0"/>
              <a:pPr/>
              <a:t>‹#›</a:t>
            </a:fld>
            <a:endParaRPr lang="ar-SA"/>
          </a:p>
        </p:txBody>
      </p:sp>
    </p:spTree>
    <p:extLst>
      <p:ext uri="{BB962C8B-B14F-4D97-AF65-F5344CB8AC3E}">
        <p14:creationId xmlns:p14="http://schemas.microsoft.com/office/powerpoint/2010/main" val="49815494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EF1C9F26-D4AC-4887-997B-3672D2345259}" type="datetimeFigureOut">
              <a:rPr lang="ar-SA" smtClean="0"/>
              <a:pPr/>
              <a:t>02/11/1438</a:t>
            </a:fld>
            <a:endParaRPr lang="ar-SA"/>
          </a:p>
        </p:txBody>
      </p:sp>
      <p:sp>
        <p:nvSpPr>
          <p:cNvPr id="5" name="Footer Placeholder 3"/>
          <p:cNvSpPr>
            <a:spLocks noGrp="1"/>
          </p:cNvSpPr>
          <p:nvPr>
            <p:ph type="ftr" sz="quarter" idx="11"/>
          </p:nvPr>
        </p:nvSpPr>
        <p:spPr/>
        <p:txBody>
          <a:bodyPr/>
          <a:lstStyle/>
          <a:p>
            <a:endParaRPr lang="ar-SA"/>
          </a:p>
        </p:txBody>
      </p:sp>
      <p:sp>
        <p:nvSpPr>
          <p:cNvPr id="6" name="Slide Number Placeholder 4"/>
          <p:cNvSpPr>
            <a:spLocks noGrp="1"/>
          </p:cNvSpPr>
          <p:nvPr>
            <p:ph type="sldNum" sz="quarter" idx="12"/>
          </p:nvPr>
        </p:nvSpPr>
        <p:spPr/>
        <p:txBody>
          <a:bodyPr/>
          <a:lstStyle/>
          <a:p>
            <a:fld id="{4BA66327-9912-464B-97D0-742937F811FB}" type="slidenum">
              <a:rPr lang="ar-SA" smtClean="0"/>
              <a:pPr/>
              <a:t>‹#›</a:t>
            </a:fld>
            <a:endParaRPr lang="ar-SA"/>
          </a:p>
        </p:txBody>
      </p:sp>
    </p:spTree>
    <p:extLst>
      <p:ext uri="{BB962C8B-B14F-4D97-AF65-F5344CB8AC3E}">
        <p14:creationId xmlns:p14="http://schemas.microsoft.com/office/powerpoint/2010/main" val="44671164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F1C9F26-D4AC-4887-997B-3672D2345259}" type="datetimeFigureOut">
              <a:rPr lang="ar-SA" smtClean="0"/>
              <a:pPr/>
              <a:t>02/11/1438</a:t>
            </a:fld>
            <a:endParaRPr lang="ar-SA"/>
          </a:p>
        </p:txBody>
      </p:sp>
      <p:sp>
        <p:nvSpPr>
          <p:cNvPr id="5" name="Footer Placeholder 2"/>
          <p:cNvSpPr>
            <a:spLocks noGrp="1"/>
          </p:cNvSpPr>
          <p:nvPr>
            <p:ph type="ftr" sz="quarter" idx="11"/>
          </p:nvPr>
        </p:nvSpPr>
        <p:spPr/>
        <p:txBody>
          <a:bodyPr/>
          <a:lstStyle/>
          <a:p>
            <a:endParaRPr lang="ar-SA"/>
          </a:p>
        </p:txBody>
      </p:sp>
      <p:sp>
        <p:nvSpPr>
          <p:cNvPr id="6" name="Slide Number Placeholder 3"/>
          <p:cNvSpPr>
            <a:spLocks noGrp="1"/>
          </p:cNvSpPr>
          <p:nvPr>
            <p:ph type="sldNum" sz="quarter" idx="12"/>
          </p:nvPr>
        </p:nvSpPr>
        <p:spPr/>
        <p:txBody>
          <a:bodyPr/>
          <a:lstStyle/>
          <a:p>
            <a:fld id="{4BA66327-9912-464B-97D0-742937F811FB}" type="slidenum">
              <a:rPr lang="ar-SA" smtClean="0"/>
              <a:pPr/>
              <a:t>‹#›</a:t>
            </a:fld>
            <a:endParaRPr lang="ar-SA"/>
          </a:p>
        </p:txBody>
      </p:sp>
    </p:spTree>
    <p:extLst>
      <p:ext uri="{BB962C8B-B14F-4D97-AF65-F5344CB8AC3E}">
        <p14:creationId xmlns:p14="http://schemas.microsoft.com/office/powerpoint/2010/main" val="382656159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EF1C9F26-D4AC-4887-997B-3672D2345259}" type="datetimeFigureOut">
              <a:rPr lang="ar-SA" smtClean="0"/>
              <a:pPr/>
              <a:t>02/11/1438</a:t>
            </a:fld>
            <a:endParaRPr lang="ar-SA"/>
          </a:p>
        </p:txBody>
      </p:sp>
      <p:sp>
        <p:nvSpPr>
          <p:cNvPr id="5" name="Footer Placeholder 5"/>
          <p:cNvSpPr>
            <a:spLocks noGrp="1"/>
          </p:cNvSpPr>
          <p:nvPr>
            <p:ph type="ftr" sz="quarter" idx="11"/>
          </p:nvPr>
        </p:nvSpPr>
        <p:spPr/>
        <p:txBody>
          <a:bodyPr/>
          <a:lstStyle/>
          <a:p>
            <a:endParaRPr lang="ar-SA"/>
          </a:p>
        </p:txBody>
      </p:sp>
      <p:sp>
        <p:nvSpPr>
          <p:cNvPr id="6" name="Slide Number Placeholder 6"/>
          <p:cNvSpPr>
            <a:spLocks noGrp="1"/>
          </p:cNvSpPr>
          <p:nvPr>
            <p:ph type="sldNum" sz="quarter" idx="12"/>
          </p:nvPr>
        </p:nvSpPr>
        <p:spPr/>
        <p:txBody>
          <a:bodyPr/>
          <a:lstStyle/>
          <a:p>
            <a:fld id="{4BA66327-9912-464B-97D0-742937F811FB}" type="slidenum">
              <a:rPr lang="ar-SA" smtClean="0"/>
              <a:pPr/>
              <a:t>‹#›</a:t>
            </a:fld>
            <a:endParaRPr lang="ar-SA"/>
          </a:p>
        </p:txBody>
      </p:sp>
    </p:spTree>
    <p:extLst>
      <p:ext uri="{BB962C8B-B14F-4D97-AF65-F5344CB8AC3E}">
        <p14:creationId xmlns:p14="http://schemas.microsoft.com/office/powerpoint/2010/main" val="408263006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F1C9F26-D4AC-4887-997B-3672D2345259}" type="datetimeFigureOut">
              <a:rPr lang="ar-SA" smtClean="0"/>
              <a:pPr/>
              <a:t>02/11/1438</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4BA66327-9912-464B-97D0-742937F811FB}" type="slidenum">
              <a:rPr lang="ar-SA" smtClean="0"/>
              <a:pPr/>
              <a:t>‹#›</a:t>
            </a:fld>
            <a:endParaRPr lang="ar-SA"/>
          </a:p>
        </p:txBody>
      </p:sp>
    </p:spTree>
    <p:extLst>
      <p:ext uri="{BB962C8B-B14F-4D97-AF65-F5344CB8AC3E}">
        <p14:creationId xmlns:p14="http://schemas.microsoft.com/office/powerpoint/2010/main" val="224298688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F1C9F26-D4AC-4887-997B-3672D2345259}" type="datetimeFigureOut">
              <a:rPr lang="ar-SA" smtClean="0"/>
              <a:pPr/>
              <a:t>02/11/1438</a:t>
            </a:fld>
            <a:endParaRPr lang="ar-SA"/>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ar-SA"/>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4BA66327-9912-464B-97D0-742937F811FB}" type="slidenum">
              <a:rPr lang="ar-SA" smtClean="0"/>
              <a:pPr/>
              <a:t>‹#›</a:t>
            </a:fld>
            <a:endParaRPr lang="ar-SA"/>
          </a:p>
        </p:txBody>
      </p:sp>
    </p:spTree>
    <p:extLst>
      <p:ext uri="{BB962C8B-B14F-4D97-AF65-F5344CB8AC3E}">
        <p14:creationId xmlns:p14="http://schemas.microsoft.com/office/powerpoint/2010/main" val="1454111246"/>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hemeOverride" Target="../theme/themeOverride2.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7.xml"/><Relationship Id="rId7" Type="http://schemas.microsoft.com/office/2007/relationships/hdphoto" Target="../media/hdphoto1.wdp"/><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4.png"/><Relationship Id="rId9" Type="http://schemas.microsoft.com/office/2007/relationships/hdphoto" Target="../media/hdphoto2.wdp"/></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2E7C18ED-0693-4293-A520-3B5978234D6D}"/>
              </a:ext>
            </a:extLst>
          </p:cNvPr>
          <p:cNvSpPr/>
          <p:nvPr/>
        </p:nvSpPr>
        <p:spPr>
          <a:xfrm>
            <a:off x="251520" y="188640"/>
            <a:ext cx="8712968" cy="2400657"/>
          </a:xfrm>
          <a:prstGeom prst="rect">
            <a:avLst/>
          </a:prstGeom>
        </p:spPr>
        <p:txBody>
          <a:bodyPr wrap="square">
            <a:spAutoFit/>
          </a:bodyPr>
          <a:lstStyle/>
          <a:p>
            <a:pPr lvl="0" algn="ctr" fontAlgn="base">
              <a:spcBef>
                <a:spcPct val="0"/>
              </a:spcBef>
              <a:spcAft>
                <a:spcPct val="0"/>
              </a:spcAft>
            </a:pPr>
            <a:r>
              <a:rPr lang="ar-SA" sz="5000" b="1" dirty="0">
                <a:ln w="10541" cmpd="sng">
                  <a:solidFill>
                    <a:srgbClr val="7D7D7D">
                      <a:tint val="100000"/>
                      <a:shade val="100000"/>
                      <a:satMod val="110000"/>
                    </a:srgbClr>
                  </a:solidFill>
                  <a:prstDash val="solid"/>
                </a:ln>
                <a:solidFill>
                  <a:srgbClr val="FFFF00"/>
                </a:solidFill>
                <a:latin typeface="Urdu Typesetting" panose="03020402040406030203" pitchFamily="66" charset="-78"/>
                <a:ea typeface="Times New Roman" pitchFamily="18" charset="0"/>
                <a:cs typeface="Urdu Typesetting" panose="03020402040406030203" pitchFamily="66" charset="-78"/>
              </a:rPr>
              <a:t>الوحدة الأولى</a:t>
            </a:r>
          </a:p>
          <a:p>
            <a:pPr lvl="0" algn="ctr" fontAlgn="base">
              <a:spcBef>
                <a:spcPct val="0"/>
              </a:spcBef>
              <a:spcAft>
                <a:spcPct val="0"/>
              </a:spcAft>
            </a:pPr>
            <a:r>
              <a:rPr lang="ar-SA" sz="5000" b="1" dirty="0">
                <a:ln w="10541" cmpd="sng">
                  <a:solidFill>
                    <a:srgbClr val="7D7D7D">
                      <a:tint val="100000"/>
                      <a:shade val="100000"/>
                      <a:satMod val="110000"/>
                    </a:srgbClr>
                  </a:solidFill>
                  <a:prstDash val="solid"/>
                </a:ln>
                <a:solidFill>
                  <a:srgbClr val="FFFF00"/>
                </a:solidFill>
                <a:latin typeface="Urdu Typesetting" panose="03020402040406030203" pitchFamily="66" charset="-78"/>
                <a:cs typeface="Urdu Typesetting" panose="03020402040406030203" pitchFamily="66" charset="-78"/>
              </a:rPr>
              <a:t>1/1</a:t>
            </a:r>
            <a:endParaRPr lang="en-US" sz="5000" b="1" dirty="0">
              <a:ln w="10541" cmpd="sng">
                <a:solidFill>
                  <a:srgbClr val="7D7D7D">
                    <a:tint val="100000"/>
                    <a:shade val="100000"/>
                    <a:satMod val="110000"/>
                  </a:srgbClr>
                </a:solidFill>
                <a:prstDash val="solid"/>
              </a:ln>
              <a:solidFill>
                <a:srgbClr val="FFFF00"/>
              </a:solidFill>
              <a:latin typeface="Urdu Typesetting" panose="03020402040406030203" pitchFamily="66" charset="-78"/>
              <a:cs typeface="Urdu Typesetting" panose="03020402040406030203" pitchFamily="66" charset="-78"/>
            </a:endParaRPr>
          </a:p>
          <a:p>
            <a:pPr lvl="0" algn="ctr" rtl="1" eaLnBrk="0" fontAlgn="base" hangingPunct="0">
              <a:spcBef>
                <a:spcPct val="0"/>
              </a:spcBef>
              <a:spcAft>
                <a:spcPct val="0"/>
              </a:spcAft>
            </a:pPr>
            <a:r>
              <a:rPr lang="ar-SA" sz="5000" b="1" dirty="0">
                <a:ln w="10541" cmpd="sng">
                  <a:solidFill>
                    <a:srgbClr val="7D7D7D">
                      <a:tint val="100000"/>
                      <a:shade val="100000"/>
                      <a:satMod val="110000"/>
                    </a:srgbClr>
                  </a:solidFill>
                  <a:prstDash val="solid"/>
                </a:ln>
                <a:solidFill>
                  <a:srgbClr val="FFFF00"/>
                </a:solidFill>
                <a:latin typeface="Urdu Typesetting" panose="03020402040406030203" pitchFamily="66" charset="-78"/>
                <a:ea typeface="Times New Roman" pitchFamily="18" charset="0"/>
                <a:cs typeface="Urdu Typesetting" panose="03020402040406030203" pitchFamily="66" charset="-78"/>
              </a:rPr>
              <a:t>مهارات اللغة العربية الأساسية</a:t>
            </a:r>
            <a:r>
              <a:rPr lang="ar-LB" sz="5000" b="1" dirty="0">
                <a:ln w="10541" cmpd="sng">
                  <a:solidFill>
                    <a:srgbClr val="7D7D7D">
                      <a:tint val="100000"/>
                      <a:shade val="100000"/>
                      <a:satMod val="110000"/>
                    </a:srgbClr>
                  </a:solidFill>
                  <a:prstDash val="solid"/>
                </a:ln>
                <a:solidFill>
                  <a:srgbClr val="FFFF00"/>
                </a:solidFill>
                <a:latin typeface="Urdu Typesetting" panose="03020402040406030203" pitchFamily="66" charset="-78"/>
                <a:ea typeface="Times New Roman" pitchFamily="18" charset="0"/>
                <a:cs typeface="Urdu Typesetting" panose="03020402040406030203" pitchFamily="66" charset="-78"/>
              </a:rPr>
              <a:t> </a:t>
            </a:r>
            <a:r>
              <a:rPr lang="ar-SA" sz="5000" b="1" dirty="0">
                <a:ln w="10541" cmpd="sng">
                  <a:solidFill>
                    <a:srgbClr val="7D7D7D">
                      <a:tint val="100000"/>
                      <a:shade val="100000"/>
                      <a:satMod val="110000"/>
                    </a:srgbClr>
                  </a:solidFill>
                  <a:prstDash val="solid"/>
                </a:ln>
                <a:solidFill>
                  <a:srgbClr val="FFFF00"/>
                </a:solidFill>
                <a:latin typeface="Urdu Typesetting" panose="03020402040406030203" pitchFamily="66" charset="-78"/>
                <a:cs typeface="Urdu Typesetting" panose="03020402040406030203" pitchFamily="66" charset="-78"/>
              </a:rPr>
              <a:t>(عربي استدراكي)</a:t>
            </a:r>
          </a:p>
        </p:txBody>
      </p:sp>
      <p:pic>
        <p:nvPicPr>
          <p:cNvPr id="5" name="Picture 4">
            <a:extLst>
              <a:ext uri="{FF2B5EF4-FFF2-40B4-BE49-F238E27FC236}">
                <a16:creationId xmlns:a16="http://schemas.microsoft.com/office/drawing/2014/main" xmlns="" id="{1519985F-497D-4C5E-914D-764D32804047}"/>
              </a:ext>
            </a:extLst>
          </p:cNvPr>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4658248" y="2780927"/>
            <a:ext cx="2457907" cy="3511296"/>
          </a:xfrm>
          <a:prstGeom prst="rect">
            <a:avLst/>
          </a:prstGeom>
        </p:spPr>
      </p:pic>
      <p:pic>
        <p:nvPicPr>
          <p:cNvPr id="7" name="Picture 6">
            <a:extLst>
              <a:ext uri="{FF2B5EF4-FFF2-40B4-BE49-F238E27FC236}">
                <a16:creationId xmlns:a16="http://schemas.microsoft.com/office/drawing/2014/main" xmlns="" id="{99ECAA46-3953-4C33-999D-9A5DA63CC705}"/>
              </a:ext>
            </a:extLst>
          </p:cNvPr>
          <p:cNvPicPr>
            <a:picLocks noChangeAspect="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2251547" y="2780927"/>
            <a:ext cx="2406701" cy="3511296"/>
          </a:xfrm>
          <a:prstGeom prst="rect">
            <a:avLst/>
          </a:prstGeom>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iterate type="lt">
                                    <p:tmPct val="7000"/>
                                  </p:iterate>
                                  <p:childTnLst>
                                    <p:animClr clrSpc="rgb" dir="cw">
                                      <p:cBhvr override="childStyle">
                                        <p:cTn id="6" dur="2000" fill="hold"/>
                                        <p:tgtEl>
                                          <p:spTgt spid="2"/>
                                        </p:tgtEl>
                                        <p:attrNameLst>
                                          <p:attrName>style.color</p:attrName>
                                        </p:attrNameLst>
                                      </p:cBhvr>
                                      <p:to>
                                        <a:srgbClr val="FFFF00"/>
                                      </p:to>
                                    </p:animClr>
                                  </p:childTnLst>
                                  <p:subTnLst>
                                    <p:animClr clrSpc="rgb" dir="cw">
                                      <p:cBhvr override="childStyle">
                                        <p:cTn dur="1" fill="hold" display="0" masterRel="nextClick" afterEffect="1"/>
                                        <p:tgtEl>
                                          <p:spTgt spid="2"/>
                                        </p:tgtEl>
                                        <p:attrNameLst>
                                          <p:attrName>ppt_c</p:attrName>
                                        </p:attrNameLst>
                                      </p:cBhvr>
                                      <p:to>
                                        <a:srgbClr val="FFFF0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323528" y="397114"/>
            <a:ext cx="8496944"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defTabSz="914400" rtl="1" fontAlgn="base">
              <a:spcBef>
                <a:spcPct val="0"/>
              </a:spcBef>
              <a:spcAft>
                <a:spcPct val="0"/>
              </a:spcAft>
            </a:pPr>
            <a:r>
              <a:rPr lang="ar-LB" sz="4400" dirty="0">
                <a:solidFill>
                  <a:srgbClr val="FFFF00"/>
                </a:solidFill>
                <a:latin typeface="Simplified Arabic" panose="02020603050405020304" pitchFamily="18" charset="-78"/>
              </a:rPr>
              <a:t>	</a:t>
            </a:r>
            <a:r>
              <a:rPr lang="ar-SA" sz="4400" dirty="0">
                <a:solidFill>
                  <a:srgbClr val="FFFF00"/>
                </a:solidFill>
                <a:latin typeface="Simplified Arabic" panose="02020603050405020304" pitchFamily="18" charset="-78"/>
              </a:rPr>
              <a:t>وحسْب الإنسان -عزيزي الطالب- أن يلمّ بمستوى كافٍ من القد</a:t>
            </a:r>
            <a:r>
              <a:rPr lang="ar-LB" sz="4400" dirty="0">
                <a:solidFill>
                  <a:srgbClr val="FFFF00"/>
                </a:solidFill>
                <a:latin typeface="Simplified Arabic" panose="02020603050405020304" pitchFamily="18" charset="-78"/>
              </a:rPr>
              <a:t>ر</a:t>
            </a:r>
            <a:r>
              <a:rPr lang="ar-SA" sz="4400" dirty="0">
                <a:solidFill>
                  <a:srgbClr val="FFFF00"/>
                </a:solidFill>
                <a:latin typeface="Simplified Arabic" panose="02020603050405020304" pitchFamily="18" charset="-78"/>
              </a:rPr>
              <a:t>ات والمهارات اللغوية، ويطوّرها مع تقدم عمره ومستواه التعليمي، بما يتلاءم مع حاجاته ومتطلبات حياته. أي أننا لا نريد أن نحيط بجميع علوم اللغة العربية، ولكن يكفينا أن نلمّ ببعض ما هو ضروري وأساسي.</a:t>
            </a:r>
            <a:endParaRPr lang="ar-LB" sz="4400" dirty="0">
              <a:solidFill>
                <a:srgbClr val="FFFF00"/>
              </a:solidFill>
              <a:latin typeface="Simplified Arabic" panose="02020603050405020304" pitchFamily="18" charset="-78"/>
            </a:endParaRPr>
          </a:p>
          <a:p>
            <a:pPr algn="justLow" defTabSz="914400" rtl="1" fontAlgn="base">
              <a:spcBef>
                <a:spcPct val="0"/>
              </a:spcBef>
              <a:spcAft>
                <a:spcPct val="0"/>
              </a:spcAft>
            </a:pPr>
            <a:endParaRPr lang="ar-LB" sz="4400" dirty="0">
              <a:solidFill>
                <a:srgbClr val="FFFF00"/>
              </a:solidFill>
              <a:latin typeface="Arabic Typesetting" panose="03020402040406030203" pitchFamily="66" charset="-78"/>
              <a:cs typeface="DecoType Naskh" panose="02010400000000000000" pitchFamily="2" charset="-78"/>
            </a:endParaRPr>
          </a:p>
          <a:p>
            <a:pPr algn="ctr" defTabSz="914400" rtl="1" fontAlgn="base">
              <a:spcBef>
                <a:spcPct val="0"/>
              </a:spcBef>
              <a:spcAft>
                <a:spcPct val="0"/>
              </a:spcAft>
            </a:pPr>
            <a:r>
              <a:rPr lang="ar-LB" sz="4400" dirty="0">
                <a:solidFill>
                  <a:srgbClr val="FFFF00"/>
                </a:solidFill>
                <a:latin typeface="Arabic Typesetting" panose="03020402040406030203" pitchFamily="66" charset="-78"/>
                <a:cs typeface="DecoType Naskh" panose="02010400000000000000" pitchFamily="2" charset="-78"/>
              </a:rPr>
              <a:t>***</a:t>
            </a:r>
            <a:endParaRPr lang="ar-SA" sz="4400" dirty="0">
              <a:solidFill>
                <a:srgbClr val="FFFF00"/>
              </a:solidFill>
              <a:latin typeface="Arabic Typesetting" panose="03020402040406030203" pitchFamily="66" charset="-78"/>
              <a:cs typeface="DecoType Naskh" panose="02010400000000000000" pitchFamily="2" charset="-78"/>
            </a:endParaRPr>
          </a:p>
        </p:txBody>
      </p:sp>
      <p:pic>
        <p:nvPicPr>
          <p:cNvPr id="3" name="Picture 2">
            <a:extLst>
              <a:ext uri="{FF2B5EF4-FFF2-40B4-BE49-F238E27FC236}">
                <a16:creationId xmlns:a16="http://schemas.microsoft.com/office/drawing/2014/main" xmlns="" id="{AA1F8E13-AF54-4C23-8CA9-C27C7ED40F17}"/>
              </a:ext>
            </a:extLst>
          </p:cNvPr>
          <p:cNvPicPr preferRelativeResize="0">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265" y="5412928"/>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ChangeArrowheads="1"/>
          </p:cNvSpPr>
          <p:nvPr/>
        </p:nvSpPr>
        <p:spPr bwMode="auto">
          <a:xfrm>
            <a:off x="1187624" y="2204864"/>
            <a:ext cx="6984776"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6600" b="0" i="0" u="none" strike="noStrike" cap="none" normalizeH="0" baseline="0" dirty="0">
                <a:ln>
                  <a:noFill/>
                </a:ln>
                <a:effectLst/>
                <a:latin typeface="Arial" pitchFamily="34" charset="0"/>
                <a:ea typeface="Times New Roman" pitchFamily="18" charset="0"/>
                <a:cs typeface="Diwani Letter" panose="02010400000000000000" pitchFamily="2" charset="-78"/>
              </a:rPr>
              <a:t>من خصائص اللغة العربية</a:t>
            </a:r>
            <a:endParaRPr kumimoji="0" lang="ar-SA" sz="6600" b="0" i="0" u="none" strike="noStrike" cap="none" normalizeH="0" baseline="0" dirty="0">
              <a:ln>
                <a:noFill/>
              </a:ln>
              <a:effectLst/>
              <a:latin typeface="Arial" pitchFamily="34" charset="0"/>
              <a:cs typeface="Diwani Letter" panose="02010400000000000000" pitchFamily="2" charset="-78"/>
            </a:endParaRPr>
          </a:p>
        </p:txBody>
      </p:sp>
      <p:pic>
        <p:nvPicPr>
          <p:cNvPr id="3" name="Picture 2">
            <a:extLst>
              <a:ext uri="{FF2B5EF4-FFF2-40B4-BE49-F238E27FC236}">
                <a16:creationId xmlns:a16="http://schemas.microsoft.com/office/drawing/2014/main" xmlns="" id="{AA1F8E13-AF54-4C23-8CA9-C27C7ED40F17}"/>
              </a:ext>
            </a:extLst>
          </p:cNvPr>
          <p:cNvPicPr preferRelativeResize="0">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265" y="5412928"/>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791994" y="589528"/>
            <a:ext cx="7632848"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lang="ar-LB" sz="4000" b="1" dirty="0">
                <a:solidFill>
                  <a:srgbClr val="FFFF00"/>
                </a:solidFill>
                <a:latin typeface="Sakkal Majalla" panose="02000000000000000000" pitchFamily="2" charset="-78"/>
                <a:cs typeface="Sakkal Majalla" panose="02000000000000000000" pitchFamily="2" charset="-78"/>
              </a:rPr>
              <a:t>	</a:t>
            </a:r>
            <a:r>
              <a:rPr lang="ar-SA" sz="4400" dirty="0">
                <a:solidFill>
                  <a:srgbClr val="FFFF00"/>
                </a:solidFill>
                <a:latin typeface="Simplified Arabic" panose="02020603050405020304" pitchFamily="18" charset="-78"/>
              </a:rPr>
              <a:t>لغتنا العربية - أعزائي الطلبة- لغة مميزة عظيمة؛ فلها تاريخها الطويل، إنها أطول اللغات الحيّة عمراً، واللغة التي تعيش طويلاً، وتتجدد خلال ذلك لغة قوية حيوية تستحق الاهتمام.</a:t>
            </a:r>
          </a:p>
          <a:p>
            <a:pPr marL="0" marR="0" lvl="0" indent="0" algn="justLow" defTabSz="914400" rtl="1" eaLnBrk="1" fontAlgn="base" latinLnBrk="0" hangingPunct="1">
              <a:lnSpc>
                <a:spcPct val="100000"/>
              </a:lnSpc>
              <a:spcBef>
                <a:spcPct val="0"/>
              </a:spcBef>
              <a:spcAft>
                <a:spcPct val="0"/>
              </a:spcAft>
              <a:buClrTx/>
              <a:buSzTx/>
              <a:buFontTx/>
              <a:buNone/>
              <a:tabLst/>
            </a:pPr>
            <a:r>
              <a:rPr lang="ar-SA" sz="4400" dirty="0">
                <a:solidFill>
                  <a:srgbClr val="FFFF00"/>
                </a:solidFill>
                <a:latin typeface="Simplified Arabic" panose="02020603050405020304" pitchFamily="18" charset="-78"/>
              </a:rPr>
              <a:t> وقد كرّم الله سبحانه وتعالى اللغة العربية من دون اللغات الأخرى، بالقرآن الكريم، فحفظها هذا التكريم من التغيير والاندثار. </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073"/>
                                        </p:tgtEl>
                                        <p:attrNameLst>
                                          <p:attrName>style.visibility</p:attrName>
                                        </p:attrNameLst>
                                      </p:cBhvr>
                                      <p:to>
                                        <p:strVal val="visible"/>
                                      </p:to>
                                    </p:set>
                                    <p:anim to="" calcmode="lin" valueType="num">
                                      <p:cBhvr>
                                        <p:cTn id="7" dur="1" fill="hold"/>
                                        <p:tgtEl>
                                          <p:spTgt spid="307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8640"/>
            <a:ext cx="9108504" cy="5509200"/>
          </a:xfrm>
          <a:prstGeom prst="rect">
            <a:avLst/>
          </a:prstGeom>
        </p:spPr>
        <p:txBody>
          <a:bodyPr wrap="square">
            <a:spAutoFit/>
          </a:bodyPr>
          <a:lstStyle/>
          <a:p>
            <a:pPr lvl="0" algn="ctr" rtl="1" fontAlgn="base">
              <a:spcBef>
                <a:spcPct val="0"/>
              </a:spcBef>
              <a:spcAft>
                <a:spcPct val="0"/>
              </a:spcAft>
            </a:pPr>
            <a:endParaRPr lang="ar-SA" sz="3200" dirty="0">
              <a:gradFill>
                <a:gsLst>
                  <a:gs pos="0">
                    <a:srgbClr val="000000"/>
                  </a:gs>
                  <a:gs pos="39999">
                    <a:srgbClr val="0A128C"/>
                  </a:gs>
                  <a:gs pos="70000">
                    <a:srgbClr val="181CC7"/>
                  </a:gs>
                  <a:gs pos="88000">
                    <a:srgbClr val="7005D4"/>
                  </a:gs>
                  <a:gs pos="100000">
                    <a:srgbClr val="8C3D91"/>
                  </a:gs>
                </a:gsLst>
                <a:lin ang="5400000" scaled="0"/>
              </a:gradFill>
              <a:latin typeface="Simplified Arabic" pitchFamily="18" charset="-78"/>
              <a:ea typeface="Times New Roman" pitchFamily="18" charset="0"/>
              <a:cs typeface="Simplified Arabic" pitchFamily="18" charset="-78"/>
            </a:endParaRPr>
          </a:p>
          <a:p>
            <a:pPr lvl="0" algn="ctr" rtl="1" fontAlgn="base">
              <a:spcBef>
                <a:spcPct val="0"/>
              </a:spcBef>
              <a:spcAft>
                <a:spcPct val="0"/>
              </a:spcAft>
            </a:pPr>
            <a:r>
              <a:rPr lang="en-US" sz="3200" b="1" dirty="0">
                <a:gradFill>
                  <a:gsLst>
                    <a:gs pos="0">
                      <a:srgbClr val="000000"/>
                    </a:gs>
                    <a:gs pos="39999">
                      <a:srgbClr val="0A128C"/>
                    </a:gs>
                    <a:gs pos="70000">
                      <a:srgbClr val="181CC7"/>
                    </a:gs>
                    <a:gs pos="88000">
                      <a:srgbClr val="7005D4"/>
                    </a:gs>
                    <a:gs pos="100000">
                      <a:srgbClr val="8C3D91"/>
                    </a:gs>
                  </a:gsLst>
                  <a:lin ang="5400000" scaled="0"/>
                </a:gradFill>
                <a:latin typeface="Simplified Arabic" pitchFamily="18" charset="-78"/>
                <a:ea typeface="Times New Roman" pitchFamily="18" charset="0"/>
                <a:cs typeface="Simplified Arabic" pitchFamily="18" charset="-78"/>
              </a:rPr>
              <a:t>	 </a:t>
            </a:r>
            <a:r>
              <a:rPr lang="ar-SA" sz="3200" b="1" dirty="0">
                <a:solidFill>
                  <a:srgbClr val="FF0000"/>
                </a:solidFill>
                <a:latin typeface="Simplified Arabic" pitchFamily="18" charset="-78"/>
                <a:ea typeface="Times New Roman" pitchFamily="18" charset="0"/>
                <a:cs typeface="Simplified Arabic" pitchFamily="18" charset="-78"/>
              </a:rPr>
              <a:t>قال تعالى:</a:t>
            </a:r>
          </a:p>
          <a:p>
            <a:pPr lvl="0" algn="ctr" rtl="1" fontAlgn="base">
              <a:spcBef>
                <a:spcPct val="0"/>
              </a:spcBef>
              <a:spcAft>
                <a:spcPct val="0"/>
              </a:spcAft>
            </a:pPr>
            <a:r>
              <a:rPr lang="ar-SA" sz="3200" b="1" dirty="0"/>
              <a:t>”</a:t>
            </a:r>
            <a:r>
              <a:rPr lang="ar-SA" sz="3200" b="1" dirty="0">
                <a:solidFill>
                  <a:srgbClr val="FFFF00"/>
                </a:solidFill>
              </a:rPr>
              <a:t>إِنَّا أَنزَلْنَاهُ قُرْآنًا عَرَبِيًّا لَّعَلَّكُمْ تَعْقِلُونَ“  </a:t>
            </a:r>
            <a:endParaRPr lang="ar-LB" sz="3200" b="1" dirty="0">
              <a:solidFill>
                <a:srgbClr val="FFFF00"/>
              </a:solidFill>
            </a:endParaRPr>
          </a:p>
          <a:p>
            <a:pPr lvl="0" algn="ctr" rtl="1" fontAlgn="base">
              <a:spcBef>
                <a:spcPct val="0"/>
              </a:spcBef>
              <a:spcAft>
                <a:spcPct val="0"/>
              </a:spcAft>
            </a:pPr>
            <a:r>
              <a:rPr lang="ar-SA" sz="3200" b="1" dirty="0">
                <a:solidFill>
                  <a:srgbClr val="FFFF00"/>
                </a:solidFill>
              </a:rPr>
              <a:t> </a:t>
            </a:r>
            <a:r>
              <a:rPr lang="ar-SA" sz="3200" b="1" dirty="0"/>
              <a:t>سورة يوسف، الآية (2).</a:t>
            </a:r>
            <a:endParaRPr lang="ar-LB" sz="3200" b="1" dirty="0"/>
          </a:p>
          <a:p>
            <a:pPr lvl="0" algn="ctr" rtl="1" fontAlgn="base">
              <a:spcBef>
                <a:spcPct val="0"/>
              </a:spcBef>
              <a:spcAft>
                <a:spcPct val="0"/>
              </a:spcAft>
            </a:pPr>
            <a:endParaRPr lang="ar-LB" sz="3200" b="1" dirty="0"/>
          </a:p>
          <a:p>
            <a:pPr lvl="0" algn="ctr" rtl="1" fontAlgn="base">
              <a:spcBef>
                <a:spcPct val="0"/>
              </a:spcBef>
              <a:spcAft>
                <a:spcPct val="0"/>
              </a:spcAft>
            </a:pPr>
            <a:endParaRPr lang="ar-SA" sz="3200" b="1" dirty="0"/>
          </a:p>
          <a:p>
            <a:pPr lvl="0" algn="ctr" rtl="1" fontAlgn="base">
              <a:spcBef>
                <a:spcPct val="0"/>
              </a:spcBef>
              <a:spcAft>
                <a:spcPct val="0"/>
              </a:spcAft>
            </a:pPr>
            <a:endParaRPr lang="ar-LB" sz="3200" b="1" dirty="0"/>
          </a:p>
          <a:p>
            <a:pPr lvl="0" algn="ctr" rtl="1" fontAlgn="base">
              <a:spcBef>
                <a:spcPct val="0"/>
              </a:spcBef>
              <a:spcAft>
                <a:spcPct val="0"/>
              </a:spcAft>
            </a:pPr>
            <a:endParaRPr lang="ar-LB" sz="3200" b="1" dirty="0"/>
          </a:p>
          <a:p>
            <a:pPr lvl="0" algn="ctr" rtl="1" fontAlgn="base">
              <a:spcBef>
                <a:spcPct val="0"/>
              </a:spcBef>
              <a:spcAft>
                <a:spcPct val="0"/>
              </a:spcAft>
            </a:pPr>
            <a:endParaRPr lang="ar-LB" sz="3200" b="1" dirty="0"/>
          </a:p>
          <a:p>
            <a:pPr lvl="0" algn="ctr" rtl="1" fontAlgn="base">
              <a:spcBef>
                <a:spcPct val="0"/>
              </a:spcBef>
              <a:spcAft>
                <a:spcPct val="0"/>
              </a:spcAft>
            </a:pPr>
            <a:endParaRPr lang="ar-SA" sz="3200" b="1" dirty="0"/>
          </a:p>
          <a:p>
            <a:pPr lvl="0" algn="ctr" rtl="1" fontAlgn="base">
              <a:spcBef>
                <a:spcPct val="0"/>
              </a:spcBef>
              <a:spcAft>
                <a:spcPct val="0"/>
              </a:spcAft>
            </a:pPr>
            <a:r>
              <a:rPr lang="en-US" sz="3200" b="1" dirty="0">
                <a:gradFill>
                  <a:gsLst>
                    <a:gs pos="0">
                      <a:srgbClr val="000000"/>
                    </a:gs>
                    <a:gs pos="39999">
                      <a:srgbClr val="0A128C"/>
                    </a:gs>
                    <a:gs pos="70000">
                      <a:srgbClr val="181CC7"/>
                    </a:gs>
                    <a:gs pos="88000">
                      <a:srgbClr val="7005D4"/>
                    </a:gs>
                    <a:gs pos="100000">
                      <a:srgbClr val="8C3D91"/>
                    </a:gs>
                  </a:gsLst>
                  <a:lin ang="5400000" scaled="0"/>
                </a:gradFill>
                <a:latin typeface="Simplified Arabic" pitchFamily="18" charset="-78"/>
                <a:ea typeface="Times New Roman" pitchFamily="18" charset="0"/>
                <a:cs typeface="Simplified Arabic" pitchFamily="18" charset="-78"/>
              </a:rPr>
              <a:t>   </a:t>
            </a:r>
            <a:endParaRPr lang="ar-SA" sz="3200" b="1" dirty="0">
              <a:solidFill>
                <a:srgbClr val="FFFF00"/>
              </a:solidFill>
              <a:latin typeface="Simplified Arabic" pitchFamily="18" charset="-78"/>
              <a:ea typeface="Times New Roman" pitchFamily="18" charset="0"/>
              <a:cs typeface="Simplified Arabic" pitchFamily="18" charset="-78"/>
            </a:endParaRPr>
          </a:p>
        </p:txBody>
      </p:sp>
      <p:pic>
        <p:nvPicPr>
          <p:cNvPr id="3" name="Picture 2">
            <a:extLst>
              <a:ext uri="{FF2B5EF4-FFF2-40B4-BE49-F238E27FC236}">
                <a16:creationId xmlns:a16="http://schemas.microsoft.com/office/drawing/2014/main" xmlns="" id="{F02BAEF3-1B03-4860-98CD-42F229866EE6}"/>
              </a:ext>
            </a:extLst>
          </p:cNvPr>
          <p:cNvPicPr preferRelativeResize="0">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265" y="5805264"/>
            <a:ext cx="1158367" cy="979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xmlns="" id="{3FEE0CDB-E84E-48B4-B2EE-5DF19C2F0FF8}"/>
              </a:ext>
            </a:extLst>
          </p:cNvPr>
          <p:cNvSpPr/>
          <p:nvPr/>
        </p:nvSpPr>
        <p:spPr>
          <a:xfrm>
            <a:off x="161750" y="3068960"/>
            <a:ext cx="8928992" cy="1569660"/>
          </a:xfrm>
          <a:prstGeom prst="rect">
            <a:avLst/>
          </a:prstGeom>
        </p:spPr>
        <p:txBody>
          <a:bodyPr wrap="square">
            <a:spAutoFit/>
          </a:bodyPr>
          <a:lstStyle/>
          <a:p>
            <a:pPr lvl="0" algn="ctr" rtl="1" fontAlgn="base">
              <a:spcBef>
                <a:spcPct val="0"/>
              </a:spcBef>
              <a:spcAft>
                <a:spcPct val="0"/>
              </a:spcAft>
            </a:pPr>
            <a:r>
              <a:rPr lang="ar-LB" sz="3200" b="1" dirty="0">
                <a:solidFill>
                  <a:srgbClr val="FF0000"/>
                </a:solidFill>
                <a:latin typeface="Simplified Arabic" pitchFamily="18" charset="-78"/>
                <a:ea typeface="Times New Roman" pitchFamily="18" charset="0"/>
                <a:cs typeface="Simplified Arabic" pitchFamily="18" charset="-78"/>
              </a:rPr>
              <a:t>			</a:t>
            </a:r>
            <a:r>
              <a:rPr lang="ar-SA" sz="3200" b="1" dirty="0">
                <a:solidFill>
                  <a:srgbClr val="FF0000"/>
                </a:solidFill>
                <a:latin typeface="Simplified Arabic" pitchFamily="18" charset="-78"/>
                <a:ea typeface="Times New Roman" pitchFamily="18" charset="0"/>
                <a:cs typeface="Simplified Arabic" pitchFamily="18" charset="-78"/>
              </a:rPr>
              <a:t>وقال تعالى: </a:t>
            </a:r>
          </a:p>
          <a:p>
            <a:pPr lvl="0" algn="ctr" rtl="1" fontAlgn="base">
              <a:spcBef>
                <a:spcPct val="0"/>
              </a:spcBef>
              <a:spcAft>
                <a:spcPct val="0"/>
              </a:spcAft>
            </a:pPr>
            <a:r>
              <a:rPr lang="ar-SA" sz="3200" b="1" dirty="0">
                <a:solidFill>
                  <a:srgbClr val="FF0000"/>
                </a:solidFill>
                <a:latin typeface="Simplified Arabic" pitchFamily="18" charset="-78"/>
                <a:ea typeface="Times New Roman" pitchFamily="18" charset="0"/>
                <a:cs typeface="Simplified Arabic" pitchFamily="18" charset="-78"/>
              </a:rPr>
              <a:t>”</a:t>
            </a:r>
            <a:r>
              <a:rPr lang="ar-SA" sz="3200" b="1" dirty="0">
                <a:solidFill>
                  <a:srgbClr val="FF0000"/>
                </a:solidFill>
              </a:rPr>
              <a:t> </a:t>
            </a:r>
            <a:r>
              <a:rPr lang="ar-SA" sz="3200" b="1" dirty="0">
                <a:solidFill>
                  <a:prstClr val="white"/>
                </a:solidFill>
              </a:rPr>
              <a:t> </a:t>
            </a:r>
            <a:r>
              <a:rPr lang="ar-SA" sz="3200" b="1" dirty="0">
                <a:solidFill>
                  <a:srgbClr val="FFFF00"/>
                </a:solidFill>
              </a:rPr>
              <a:t>إِنَّا نَحْنُ نَزَّلْنَا الذِّكْرَ وَإِنَّا لَهُ لَحَافِظُونَ“</a:t>
            </a:r>
            <a:r>
              <a:rPr lang="ar-SA" sz="3200" b="1" dirty="0">
                <a:solidFill>
                  <a:srgbClr val="FFFF00"/>
                </a:solidFill>
                <a:latin typeface="Simplified Arabic" pitchFamily="18" charset="-78"/>
                <a:ea typeface="Times New Roman" pitchFamily="18" charset="0"/>
                <a:cs typeface="Simplified Arabic" pitchFamily="18" charset="-78"/>
              </a:rPr>
              <a:t> </a:t>
            </a:r>
            <a:endParaRPr lang="ar-LB" sz="3200" b="1" dirty="0">
              <a:solidFill>
                <a:srgbClr val="FFFF00"/>
              </a:solidFill>
              <a:latin typeface="Simplified Arabic" pitchFamily="18" charset="-78"/>
              <a:ea typeface="Times New Roman" pitchFamily="18" charset="0"/>
              <a:cs typeface="Simplified Arabic" pitchFamily="18" charset="-78"/>
            </a:endParaRPr>
          </a:p>
          <a:p>
            <a:pPr lvl="0" algn="ctr" rtl="1" fontAlgn="base">
              <a:spcBef>
                <a:spcPct val="0"/>
              </a:spcBef>
              <a:spcAft>
                <a:spcPct val="0"/>
              </a:spcAft>
            </a:pPr>
            <a:r>
              <a:rPr lang="ar-SA" sz="3200" b="1" dirty="0">
                <a:solidFill>
                  <a:srgbClr val="FFFF00"/>
                </a:solidFill>
                <a:latin typeface="Simplified Arabic" pitchFamily="18" charset="-78"/>
                <a:ea typeface="Times New Roman" pitchFamily="18" charset="0"/>
                <a:cs typeface="Simplified Arabic" pitchFamily="18" charset="-78"/>
              </a:rPr>
              <a:t> </a:t>
            </a:r>
            <a:r>
              <a:rPr lang="ar-SA" sz="3200" b="1" dirty="0">
                <a:solidFill>
                  <a:prstClr val="white"/>
                </a:solidFill>
                <a:latin typeface="Simplified Arabic" pitchFamily="18" charset="-78"/>
                <a:ea typeface="Times New Roman" pitchFamily="18" charset="0"/>
                <a:cs typeface="Simplified Arabic" pitchFamily="18" charset="-78"/>
              </a:rPr>
              <a:t>سورة الحِجْر، الآية (9). </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2">
                                            <p:txEl>
                                              <p:pRg st="2" end="2"/>
                                            </p:txEl>
                                          </p:spTgt>
                                        </p:tgtEl>
                                        <p:attrNameLst>
                                          <p:attrName>style.color</p:attrName>
                                        </p:attrNameLst>
                                      </p:cBhvr>
                                      <p:to>
                                        <a:srgbClr val="FFFF00"/>
                                      </p:to>
                                    </p:animClr>
                                  </p:childTnLst>
                                </p:cTn>
                              </p:par>
                            </p:childTnLst>
                          </p:cTn>
                        </p:par>
                      </p:childTnLst>
                    </p:cTn>
                  </p:par>
                  <p:par>
                    <p:cTn id="7" fill="hold">
                      <p:stCondLst>
                        <p:cond delay="indefinite"/>
                      </p:stCondLst>
                      <p:childTnLst>
                        <p:par>
                          <p:cTn id="8" fill="hold">
                            <p:stCondLst>
                              <p:cond delay="0"/>
                            </p:stCondLst>
                            <p:childTnLst>
                              <p:par>
                                <p:cTn id="9" presetID="16" presetClass="emph" presetSubtype="0" fill="hold" nodeType="clickEffect">
                                  <p:stCondLst>
                                    <p:cond delay="0"/>
                                  </p:stCondLst>
                                  <p:iterate type="lt">
                                    <p:tmPct val="4000"/>
                                  </p:iterate>
                                  <p:childTnLst>
                                    <p:set>
                                      <p:cBhvr override="childStyle">
                                        <p:cTn id="10" dur="500" fill="hold"/>
                                        <p:tgtEl>
                                          <p:spTgt spid="5">
                                            <p:txEl>
                                              <p:pRg st="0" end="0"/>
                                            </p:txEl>
                                          </p:spTgt>
                                        </p:tgtEl>
                                        <p:attrNameLst>
                                          <p:attrName>style.color</p:attrName>
                                        </p:attrNameLst>
                                      </p:cBhvr>
                                      <p:to>
                                        <p:clrVal>
                                          <a:schemeClr val="accent2"/>
                                        </p:clrVal>
                                      </p:to>
                                    </p:set>
                                    <p:set>
                                      <p:cBhvr>
                                        <p:cTn id="11" dur="500" fill="hold"/>
                                        <p:tgtEl>
                                          <p:spTgt spid="5">
                                            <p:txEl>
                                              <p:pRg st="0" end="0"/>
                                            </p:txEl>
                                          </p:spTgt>
                                        </p:tgtEl>
                                        <p:attrNameLst>
                                          <p:attrName>fillcolor</p:attrName>
                                        </p:attrNameLst>
                                      </p:cBhvr>
                                      <p:to>
                                        <p:clrVal>
                                          <a:schemeClr val="accent2"/>
                                        </p:clrVal>
                                      </p:to>
                                    </p:set>
                                    <p:set>
                                      <p:cBhvr>
                                        <p:cTn id="12" dur="500" fill="hold"/>
                                        <p:tgtEl>
                                          <p:spTgt spid="5">
                                            <p:txEl>
                                              <p:pRg st="0" end="0"/>
                                            </p:txEl>
                                          </p:spTgt>
                                        </p:tgtEl>
                                        <p:attrNameLst>
                                          <p:attrName>fill.type</p:attrName>
                                        </p:attrNameLst>
                                      </p:cBhvr>
                                      <p:to>
                                        <p:strVal val="solid"/>
                                      </p:to>
                                    </p:set>
                                  </p:childTnLst>
                                </p:cTn>
                              </p:par>
                              <p:par>
                                <p:cTn id="13" presetID="16" presetClass="emph" presetSubtype="0" fill="hold" nodeType="withEffect">
                                  <p:stCondLst>
                                    <p:cond delay="0"/>
                                  </p:stCondLst>
                                  <p:iterate type="lt">
                                    <p:tmPct val="4000"/>
                                  </p:iterate>
                                  <p:childTnLst>
                                    <p:set>
                                      <p:cBhvr override="childStyle">
                                        <p:cTn id="14" dur="500" fill="hold"/>
                                        <p:tgtEl>
                                          <p:spTgt spid="5">
                                            <p:txEl>
                                              <p:pRg st="1" end="1"/>
                                            </p:txEl>
                                          </p:spTgt>
                                        </p:tgtEl>
                                        <p:attrNameLst>
                                          <p:attrName>style.color</p:attrName>
                                        </p:attrNameLst>
                                      </p:cBhvr>
                                      <p:to>
                                        <p:clrVal>
                                          <a:schemeClr val="accent2"/>
                                        </p:clrVal>
                                      </p:to>
                                    </p:set>
                                    <p:set>
                                      <p:cBhvr>
                                        <p:cTn id="15" dur="500" fill="hold"/>
                                        <p:tgtEl>
                                          <p:spTgt spid="5">
                                            <p:txEl>
                                              <p:pRg st="1" end="1"/>
                                            </p:txEl>
                                          </p:spTgt>
                                        </p:tgtEl>
                                        <p:attrNameLst>
                                          <p:attrName>fillcolor</p:attrName>
                                        </p:attrNameLst>
                                      </p:cBhvr>
                                      <p:to>
                                        <p:clrVal>
                                          <a:schemeClr val="accent2"/>
                                        </p:clrVal>
                                      </p:to>
                                    </p:set>
                                    <p:set>
                                      <p:cBhvr>
                                        <p:cTn id="16" dur="500" fill="hold"/>
                                        <p:tgtEl>
                                          <p:spTgt spid="5">
                                            <p:txEl>
                                              <p:pRg st="1" end="1"/>
                                            </p:txEl>
                                          </p:spTgt>
                                        </p:tgtEl>
                                        <p:attrNameLst>
                                          <p:attrName>fill.type</p:attrName>
                                        </p:attrNameLst>
                                      </p:cBhvr>
                                      <p:to>
                                        <p:strVal val="solid"/>
                                      </p:to>
                                    </p:set>
                                  </p:childTnLst>
                                </p:cTn>
                              </p:par>
                              <p:par>
                                <p:cTn id="17" presetID="16" presetClass="emph" presetSubtype="0" fill="hold" nodeType="withEffect">
                                  <p:stCondLst>
                                    <p:cond delay="0"/>
                                  </p:stCondLst>
                                  <p:iterate type="lt">
                                    <p:tmPct val="4000"/>
                                  </p:iterate>
                                  <p:childTnLst>
                                    <p:set>
                                      <p:cBhvr override="childStyle">
                                        <p:cTn id="18" dur="500" fill="hold"/>
                                        <p:tgtEl>
                                          <p:spTgt spid="5">
                                            <p:txEl>
                                              <p:pRg st="2" end="2"/>
                                            </p:txEl>
                                          </p:spTgt>
                                        </p:tgtEl>
                                        <p:attrNameLst>
                                          <p:attrName>style.color</p:attrName>
                                        </p:attrNameLst>
                                      </p:cBhvr>
                                      <p:to>
                                        <p:clrVal>
                                          <a:schemeClr val="accent2"/>
                                        </p:clrVal>
                                      </p:to>
                                    </p:set>
                                    <p:set>
                                      <p:cBhvr>
                                        <p:cTn id="19" dur="500" fill="hold"/>
                                        <p:tgtEl>
                                          <p:spTgt spid="5">
                                            <p:txEl>
                                              <p:pRg st="2" end="2"/>
                                            </p:txEl>
                                          </p:spTgt>
                                        </p:tgtEl>
                                        <p:attrNameLst>
                                          <p:attrName>fillcolor</p:attrName>
                                        </p:attrNameLst>
                                      </p:cBhvr>
                                      <p:to>
                                        <p:clrVal>
                                          <a:schemeClr val="accent2"/>
                                        </p:clrVal>
                                      </p:to>
                                    </p:set>
                                    <p:set>
                                      <p:cBhvr>
                                        <p:cTn id="20" dur="500" fill="hold"/>
                                        <p:tgtEl>
                                          <p:spTgt spid="5">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6D081B11-EAC9-4255-A5EE-64EE04C712D1}"/>
              </a:ext>
            </a:extLst>
          </p:cNvPr>
          <p:cNvSpPr/>
          <p:nvPr/>
        </p:nvSpPr>
        <p:spPr>
          <a:xfrm>
            <a:off x="539552" y="2060848"/>
            <a:ext cx="8064896" cy="2123658"/>
          </a:xfrm>
          <a:prstGeom prst="rect">
            <a:avLst/>
          </a:prstGeom>
        </p:spPr>
        <p:txBody>
          <a:bodyPr wrap="square">
            <a:spAutoFit/>
          </a:bodyPr>
          <a:lstStyle/>
          <a:p>
            <a:pPr lvl="0" algn="r" rtl="1" fontAlgn="base">
              <a:spcBef>
                <a:spcPct val="0"/>
              </a:spcBef>
              <a:spcAft>
                <a:spcPct val="0"/>
              </a:spcAft>
            </a:pPr>
            <a:r>
              <a:rPr lang="ar-LB" sz="4400" dirty="0">
                <a:solidFill>
                  <a:srgbClr val="FFFF00"/>
                </a:solidFill>
                <a:latin typeface="Simplified Arabic" panose="02020603050405020304" pitchFamily="18" charset="-78"/>
              </a:rPr>
              <a:t>	</a:t>
            </a:r>
            <a:r>
              <a:rPr lang="ar-SA" sz="4400" dirty="0">
                <a:solidFill>
                  <a:srgbClr val="FFFF00"/>
                </a:solidFill>
                <a:latin typeface="Simplified Arabic" panose="02020603050405020304" pitchFamily="18" charset="-78"/>
              </a:rPr>
              <a:t>والذكر هو القرآن الكريم، ولغة القرآن هي اللغة العربية، ومن حظّها أن تصانَ وتحفظَ برعاية الله، وحماية القرآن..</a:t>
            </a:r>
          </a:p>
        </p:txBody>
      </p:sp>
    </p:spTree>
    <p:extLst>
      <p:ext uri="{BB962C8B-B14F-4D97-AF65-F5344CB8AC3E}">
        <p14:creationId xmlns:p14="http://schemas.microsoft.com/office/powerpoint/2010/main" val="113696488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539552" y="260648"/>
            <a:ext cx="8136904"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lang="ar-LB" sz="4000" b="1" dirty="0">
                <a:solidFill>
                  <a:srgbClr val="FFFF00"/>
                </a:solidFill>
                <a:latin typeface="Sakkal Majalla" panose="02000000000000000000" pitchFamily="2" charset="-78"/>
                <a:cs typeface="Sakkal Majalla" panose="02000000000000000000" pitchFamily="2" charset="-78"/>
              </a:rPr>
              <a:t>	</a:t>
            </a:r>
            <a:r>
              <a:rPr lang="ar-SA" sz="4400" dirty="0">
                <a:solidFill>
                  <a:srgbClr val="FFFF00"/>
                </a:solidFill>
                <a:latin typeface="Simplified Arabic" panose="02020603050405020304" pitchFamily="18" charset="-78"/>
              </a:rPr>
              <a:t>وعلى مدى قرون طويلة، كتبت الكتب والمؤلفات من كل لون باللغة العربية، في العلم والأدب والفكر والفن. كتبها العرب والمسلمون الذين تعلّموا العربية حتى لو لم يكونوا عربا من ناحية الأعراق والأصول، فتعلمها الفرس، والترك، والكرد، ونبغ من هؤلاء علماء مرموقون أسهموا في حماية اللغة العربية وخدمتها، وغدت العروبة عروبة الثقافة واللغة والوعي.</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469171" y="404664"/>
            <a:ext cx="8647199" cy="71096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a:ln>
                  <a:noFill/>
                </a:ln>
                <a:gradFill>
                  <a:gsLst>
                    <a:gs pos="0">
                      <a:srgbClr val="000000"/>
                    </a:gs>
                    <a:gs pos="39999">
                      <a:srgbClr val="0A128C"/>
                    </a:gs>
                    <a:gs pos="70000">
                      <a:srgbClr val="181CC7"/>
                    </a:gs>
                    <a:gs pos="88000">
                      <a:srgbClr val="7005D4"/>
                    </a:gs>
                    <a:gs pos="100000">
                      <a:srgbClr val="8C3D91"/>
                    </a:gs>
                  </a:gsLst>
                  <a:lin ang="5400000" scaled="0"/>
                </a:gradFill>
                <a:effectLst/>
                <a:latin typeface="Simplified Arabic" pitchFamily="18" charset="-78"/>
                <a:ea typeface="Times New Roman" pitchFamily="18" charset="0"/>
                <a:cs typeface="Simplified Arabic" pitchFamily="18" charset="-78"/>
              </a:rPr>
              <a:t> </a:t>
            </a:r>
            <a:r>
              <a:rPr kumimoji="0" lang="ar-SA" sz="4000" b="1" i="0" u="none" strike="noStrike" cap="none" normalizeH="0" baseline="0" dirty="0">
                <a:ln>
                  <a:noFill/>
                </a:ln>
                <a:gradFill>
                  <a:gsLst>
                    <a:gs pos="0">
                      <a:srgbClr val="000000"/>
                    </a:gs>
                    <a:gs pos="39999">
                      <a:srgbClr val="0A128C"/>
                    </a:gs>
                    <a:gs pos="70000">
                      <a:srgbClr val="181CC7"/>
                    </a:gs>
                    <a:gs pos="88000">
                      <a:srgbClr val="7005D4"/>
                    </a:gs>
                    <a:gs pos="100000">
                      <a:srgbClr val="8C3D91"/>
                    </a:gs>
                  </a:gsLst>
                  <a:lin ang="5400000" scaled="0"/>
                </a:gradFill>
                <a:effectLst/>
                <a:latin typeface="Simplified Arabic" pitchFamily="18" charset="-78"/>
                <a:ea typeface="Times New Roman" pitchFamily="18" charset="0"/>
                <a:cs typeface="Simplified Arabic" pitchFamily="18" charset="-78"/>
              </a:rPr>
              <a:t>	</a:t>
            </a:r>
            <a:r>
              <a:rPr lang="ar-SA" sz="3600" dirty="0">
                <a:solidFill>
                  <a:srgbClr val="FFFF00"/>
                </a:solidFill>
                <a:latin typeface="Simplified Arabic" panose="02020603050405020304" pitchFamily="18" charset="-78"/>
              </a:rPr>
              <a:t>في العصر الحديث، وبالرغم من كل الحروب التي خاضتها اللغة العربية في تاريخها وحاضرها، فقد صمدت وقاومت، ولم تصبها المواجهات التي تعرّضت لها إلا ببعض الإصابات الطفيفة. إنها –رغم كل شيء- لغة العرب والمسلمين الذين يملأون العالم، فهي ليست لغة </a:t>
            </a:r>
            <a:r>
              <a:rPr lang="ar-LB" sz="3600" dirty="0">
                <a:solidFill>
                  <a:srgbClr val="FFFF00"/>
                </a:solidFill>
                <a:latin typeface="Simplified Arabic" panose="02020603050405020304" pitchFamily="18" charset="-78"/>
              </a:rPr>
              <a:t>أ</a:t>
            </a:r>
            <a:r>
              <a:rPr lang="ar-SA" sz="3600" dirty="0">
                <a:solidFill>
                  <a:srgbClr val="FFFF00"/>
                </a:solidFill>
                <a:latin typeface="Simplified Arabic" panose="02020603050405020304" pitchFamily="18" charset="-78"/>
              </a:rPr>
              <a:t>قلية أو مجموعة صغيرة من البشر، وهي أيضا من بين اللغات الست الأكثر تداولا وانتشارا على شبكة الإنترنت، وهي لغة علم وأدب، ولغة حياة يومية وحياة فكرية، وهي لغة دين ودنيا، إلى غير ذلك من نقاط القوة التي تتميز بها.</a:t>
            </a:r>
            <a:endParaRPr lang="ar-LB" sz="3600" dirty="0">
              <a:solidFill>
                <a:srgbClr val="FFFF00"/>
              </a:solidFill>
              <a:latin typeface="Simplified Arabic" panose="02020603050405020304" pitchFamily="18" charset="-78"/>
            </a:endParaRPr>
          </a:p>
          <a:p>
            <a:pPr marL="0" marR="0" lvl="0" indent="0" algn="justLow" defTabSz="914400" rtl="1" eaLnBrk="1" fontAlgn="base" latinLnBrk="0" hangingPunct="1">
              <a:lnSpc>
                <a:spcPct val="100000"/>
              </a:lnSpc>
              <a:spcBef>
                <a:spcPct val="0"/>
              </a:spcBef>
              <a:spcAft>
                <a:spcPct val="0"/>
              </a:spcAft>
              <a:buClrTx/>
              <a:buSzTx/>
              <a:buFontTx/>
              <a:buNone/>
              <a:tabLst/>
            </a:pPr>
            <a:endParaRPr lang="ar-LB" sz="4000" dirty="0">
              <a:solidFill>
                <a:srgbClr val="FFFF00"/>
              </a:solidFill>
              <a:latin typeface="Arabic Typesetting" panose="03020402040406030203" pitchFamily="66" charset="-78"/>
              <a:cs typeface="DecoType Naskh" panose="02010400000000000000" pitchFamily="2" charset="-78"/>
            </a:endParaRPr>
          </a:p>
          <a:p>
            <a:pPr algn="ctr" defTabSz="914400" rtl="1" fontAlgn="base">
              <a:spcBef>
                <a:spcPct val="0"/>
              </a:spcBef>
              <a:spcAft>
                <a:spcPct val="0"/>
              </a:spcAft>
            </a:pPr>
            <a:r>
              <a:rPr lang="ar-LB" sz="4400" dirty="0">
                <a:solidFill>
                  <a:srgbClr val="FFFF00"/>
                </a:solidFill>
                <a:latin typeface="Arabic Typesetting" panose="03020402040406030203" pitchFamily="66" charset="-78"/>
                <a:cs typeface="DecoType Naskh" panose="02010400000000000000" pitchFamily="2" charset="-78"/>
              </a:rPr>
              <a:t>***</a:t>
            </a:r>
            <a:endParaRPr lang="ar-SA" sz="4400" dirty="0">
              <a:solidFill>
                <a:srgbClr val="FFFF00"/>
              </a:solidFill>
              <a:latin typeface="Arabic Typesetting" panose="03020402040406030203" pitchFamily="66" charset="-78"/>
              <a:cs typeface="DecoType Naskh" panose="02010400000000000000" pitchFamily="2" charset="-78"/>
            </a:endParaRPr>
          </a:p>
          <a:p>
            <a:pPr marL="0" marR="0" lvl="0" indent="0" algn="justLow" defTabSz="914400" rtl="1" eaLnBrk="1" fontAlgn="base" latinLnBrk="0" hangingPunct="1">
              <a:lnSpc>
                <a:spcPct val="100000"/>
              </a:lnSpc>
              <a:spcBef>
                <a:spcPct val="0"/>
              </a:spcBef>
              <a:spcAft>
                <a:spcPct val="0"/>
              </a:spcAft>
              <a:buClrTx/>
              <a:buSzTx/>
              <a:buFontTx/>
              <a:buNone/>
              <a:tabLst/>
            </a:pPr>
            <a:endParaRPr lang="ar-SA" sz="4400" dirty="0">
              <a:solidFill>
                <a:srgbClr val="FFFF00"/>
              </a:solidFill>
              <a:latin typeface="Arabic Typesetting" panose="03020402040406030203" pitchFamily="66" charset="-78"/>
              <a:cs typeface="DecoType Naskh" panose="02010400000000000000" pitchFamily="2" charset="-78"/>
            </a:endParaRPr>
          </a:p>
        </p:txBody>
      </p:sp>
      <p:pic>
        <p:nvPicPr>
          <p:cNvPr id="3" name="Picture 2">
            <a:extLst>
              <a:ext uri="{FF2B5EF4-FFF2-40B4-BE49-F238E27FC236}">
                <a16:creationId xmlns:a16="http://schemas.microsoft.com/office/drawing/2014/main" xmlns="" id="{2685AE3A-9416-4A97-946A-3DB19DD9F6E6}"/>
              </a:ext>
            </a:extLst>
          </p:cNvPr>
          <p:cNvPicPr preferRelativeResize="0">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265" y="5733256"/>
            <a:ext cx="1371600" cy="1051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2685AE3A-9416-4A97-946A-3DB19DD9F6E6}"/>
              </a:ext>
            </a:extLst>
          </p:cNvPr>
          <p:cNvPicPr preferRelativeResize="0">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265" y="5733256"/>
            <a:ext cx="1371600" cy="1051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1" name="Rectangle 1"/>
          <p:cNvSpPr>
            <a:spLocks noChangeArrowheads="1"/>
          </p:cNvSpPr>
          <p:nvPr/>
        </p:nvSpPr>
        <p:spPr bwMode="auto">
          <a:xfrm rot="10800000" flipV="1">
            <a:off x="0" y="1363482"/>
            <a:ext cx="9144000"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defTabSz="914400" rtl="1" fontAlgn="base">
              <a:spcBef>
                <a:spcPct val="0"/>
              </a:spcBef>
              <a:spcAft>
                <a:spcPct val="0"/>
              </a:spcAft>
            </a:pPr>
            <a:r>
              <a:rPr lang="ar-SA" sz="6600" dirty="0">
                <a:latin typeface="Arial" pitchFamily="34" charset="0"/>
                <a:cs typeface="Diwani Letter" panose="02010400000000000000" pitchFamily="2" charset="-78"/>
              </a:rPr>
              <a:t>	اللغة العربية: لغة عالمية</a:t>
            </a:r>
          </a:p>
          <a:p>
            <a:pPr algn="ctr" defTabSz="914400" rtl="1" fontAlgn="base">
              <a:spcBef>
                <a:spcPct val="0"/>
              </a:spcBef>
              <a:spcAft>
                <a:spcPct val="0"/>
              </a:spcAft>
            </a:pPr>
            <a:r>
              <a:rPr lang="ar-SA" sz="6600" dirty="0">
                <a:latin typeface="Arial" pitchFamily="34" charset="0"/>
                <a:cs typeface="Diwani Letter" panose="02010400000000000000" pitchFamily="2" charset="-78"/>
              </a:rPr>
              <a:t>18 كانون الأول من كل عام هو يوم اللغة العربية</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908720"/>
            <a:ext cx="8064896"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defTabSz="914400" rtl="1" fontAlgn="base">
              <a:spcBef>
                <a:spcPct val="0"/>
              </a:spcBef>
              <a:spcAft>
                <a:spcPct val="0"/>
              </a:spcAft>
            </a:pPr>
            <a:r>
              <a:rPr lang="en-US" sz="4400" dirty="0">
                <a:solidFill>
                  <a:srgbClr val="FFFF00"/>
                </a:solidFill>
                <a:latin typeface="Arabic Typesetting" panose="03020402040406030203" pitchFamily="66" charset="-78"/>
                <a:cs typeface="DecoType Naskh" panose="02010400000000000000" pitchFamily="2" charset="-78"/>
              </a:rPr>
              <a:t>	</a:t>
            </a:r>
            <a:r>
              <a:rPr lang="ar-SA" sz="3600" dirty="0">
                <a:solidFill>
                  <a:srgbClr val="FFFF00"/>
                </a:solidFill>
                <a:latin typeface="Simplified Arabic" panose="02020603050405020304" pitchFamily="18" charset="-78"/>
              </a:rPr>
              <a:t>اللغة العربية لغة عالمية من بين اللغات الكبرى التي اعتمدتها الأمم المتحدة لتوثيق قراراتها وبياناتها. ففي 18 كانون الأول عام 1973، اُعتمدت اللغة العربية في الجمعية العامة للأمم المتحدة. ونصّ القرار رقم 3190 على أن الجمعية العامة إذ تدرك ما للغة العربية من دور هام في حفظ ونشر حضارة الإنسان وثقافته، </a:t>
            </a:r>
          </a:p>
        </p:txBody>
      </p:sp>
      <p:pic>
        <p:nvPicPr>
          <p:cNvPr id="3" name="Picture 2">
            <a:extLst>
              <a:ext uri="{FF2B5EF4-FFF2-40B4-BE49-F238E27FC236}">
                <a16:creationId xmlns:a16="http://schemas.microsoft.com/office/drawing/2014/main" xmlns="" id="{2685AE3A-9416-4A97-946A-3DB19DD9F6E6}"/>
              </a:ext>
            </a:extLst>
          </p:cNvPr>
          <p:cNvPicPr preferRelativeResize="0">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265" y="5733256"/>
            <a:ext cx="1371600" cy="1051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5FAFA47-5E0F-42CD-8839-8D45BA6B5934}"/>
              </a:ext>
            </a:extLst>
          </p:cNvPr>
          <p:cNvSpPr/>
          <p:nvPr/>
        </p:nvSpPr>
        <p:spPr>
          <a:xfrm>
            <a:off x="467544" y="1412776"/>
            <a:ext cx="7920880" cy="3416320"/>
          </a:xfrm>
          <a:prstGeom prst="rect">
            <a:avLst/>
          </a:prstGeom>
        </p:spPr>
        <p:txBody>
          <a:bodyPr wrap="square">
            <a:spAutoFit/>
          </a:bodyPr>
          <a:lstStyle/>
          <a:p>
            <a:pPr algn="r" rtl="1"/>
            <a:r>
              <a:rPr lang="en-US" sz="3600" dirty="0">
                <a:solidFill>
                  <a:srgbClr val="FFFF00"/>
                </a:solidFill>
                <a:latin typeface="Simplified Arabic" panose="02020603050405020304" pitchFamily="18" charset="-78"/>
              </a:rPr>
              <a:t>   </a:t>
            </a:r>
            <a:r>
              <a:rPr lang="ar-SA" sz="3600" dirty="0">
                <a:solidFill>
                  <a:srgbClr val="FFFF00"/>
                </a:solidFill>
                <a:latin typeface="Simplified Arabic" panose="02020603050405020304" pitchFamily="18" charset="-78"/>
              </a:rPr>
              <a:t>وإذ تدرك أيضا أن اللغة العربية هي لغة تسعة عشر عضوا من أعضاء الأمم المتحدة (آنذاك)، وأنها لغة عمل مقررة في وكالات: منظمة الأمم المتحدة للتربية والعلم والثقافة، ومنظمة الأمم المتحدة للأغذية والزراعة، ومنظمة الصحة العالمية، ومنظمة العمل الدولية،</a:t>
            </a:r>
            <a:endParaRPr lang="en-US" sz="3600" dirty="0">
              <a:solidFill>
                <a:srgbClr val="FFFF00"/>
              </a:solidFill>
              <a:latin typeface="Simplified Arabic" panose="02020603050405020304" pitchFamily="18" charset="-78"/>
            </a:endParaRPr>
          </a:p>
        </p:txBody>
      </p:sp>
    </p:spTree>
    <p:extLst>
      <p:ext uri="{BB962C8B-B14F-4D97-AF65-F5344CB8AC3E}">
        <p14:creationId xmlns:p14="http://schemas.microsoft.com/office/powerpoint/2010/main" val="33306025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180528" y="2833685"/>
            <a:ext cx="2417782"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0" fontAlgn="base" latinLnBrk="0" hangingPunct="0">
              <a:lnSpc>
                <a:spcPct val="100000"/>
              </a:lnSpc>
              <a:spcBef>
                <a:spcPct val="0"/>
              </a:spcBef>
              <a:spcAft>
                <a:spcPct val="0"/>
              </a:spcAft>
              <a:buClrTx/>
              <a:buSzTx/>
              <a:tabLst/>
            </a:pPr>
            <a:r>
              <a:rPr kumimoji="0" lang="ar-SA" sz="4800" b="0" i="0" u="none" strike="noStrike" cap="none" normalizeH="0" baseline="0" dirty="0">
                <a:ln>
                  <a:noFill/>
                </a:ln>
                <a:gradFill>
                  <a:gsLst>
                    <a:gs pos="0">
                      <a:srgbClr val="FF3399"/>
                    </a:gs>
                    <a:gs pos="25000">
                      <a:srgbClr val="FF6633"/>
                    </a:gs>
                    <a:gs pos="50000">
                      <a:srgbClr val="FFFF00"/>
                    </a:gs>
                    <a:gs pos="75000">
                      <a:srgbClr val="01A78F"/>
                    </a:gs>
                    <a:gs pos="100000">
                      <a:srgbClr val="3366FF"/>
                    </a:gs>
                  </a:gsLst>
                  <a:lin ang="5400000" scaled="0"/>
                </a:gradFill>
                <a:effectLst/>
                <a:latin typeface="Simplified Arabic" pitchFamily="18" charset="-78"/>
                <a:ea typeface="Times New Roman" pitchFamily="18" charset="0"/>
                <a:cs typeface="Simplified Arabic" pitchFamily="18" charset="-78"/>
              </a:rPr>
              <a:t>الاستماع </a:t>
            </a:r>
            <a:endParaRPr kumimoji="0" lang="ar-SA" sz="5400" b="0" i="0" u="none" strike="noStrike" cap="none" normalizeH="0" baseline="0" dirty="0">
              <a:ln>
                <a:noFill/>
              </a:ln>
              <a:gradFill>
                <a:gsLst>
                  <a:gs pos="0">
                    <a:srgbClr val="FF3399"/>
                  </a:gs>
                  <a:gs pos="25000">
                    <a:srgbClr val="FF6633"/>
                  </a:gs>
                  <a:gs pos="50000">
                    <a:srgbClr val="FFFF00"/>
                  </a:gs>
                  <a:gs pos="75000">
                    <a:srgbClr val="01A78F"/>
                  </a:gs>
                  <a:gs pos="100000">
                    <a:srgbClr val="3366FF"/>
                  </a:gs>
                </a:gsLst>
                <a:lin ang="5400000" scaled="0"/>
              </a:gradFill>
              <a:effectLst/>
              <a:latin typeface="Arial" pitchFamily="34" charset="0"/>
              <a:cs typeface="Arial" pitchFamily="34" charset="0"/>
            </a:endParaRPr>
          </a:p>
        </p:txBody>
      </p:sp>
      <p:sp>
        <p:nvSpPr>
          <p:cNvPr id="3" name="Rectangle 2"/>
          <p:cNvSpPr/>
          <p:nvPr/>
        </p:nvSpPr>
        <p:spPr>
          <a:xfrm>
            <a:off x="3941019" y="781252"/>
            <a:ext cx="1308370" cy="830997"/>
          </a:xfrm>
          <a:prstGeom prst="rect">
            <a:avLst/>
          </a:prstGeom>
        </p:spPr>
        <p:txBody>
          <a:bodyPr wrap="none">
            <a:spAutoFit/>
          </a:bodyPr>
          <a:lstStyle/>
          <a:p>
            <a:pPr lvl="0" algn="justLow" fontAlgn="base">
              <a:spcBef>
                <a:spcPct val="0"/>
              </a:spcBef>
              <a:spcAft>
                <a:spcPct val="0"/>
              </a:spcAft>
            </a:pPr>
            <a:r>
              <a:rPr kumimoji="0" lang="ar-SA" sz="4800" b="0" i="0" u="none" strike="noStrike" cap="none" normalizeH="0" baseline="0" dirty="0">
                <a:ln>
                  <a:noFill/>
                </a:ln>
                <a:gradFill>
                  <a:gsLst>
                    <a:gs pos="0">
                      <a:srgbClr val="FF3399"/>
                    </a:gs>
                    <a:gs pos="25000">
                      <a:srgbClr val="FF6633"/>
                    </a:gs>
                    <a:gs pos="50000">
                      <a:srgbClr val="FFFF00"/>
                    </a:gs>
                    <a:gs pos="75000">
                      <a:srgbClr val="01A78F"/>
                    </a:gs>
                    <a:gs pos="100000">
                      <a:srgbClr val="3366FF"/>
                    </a:gs>
                  </a:gsLst>
                  <a:lin ang="5400000" scaled="0"/>
                </a:gradFill>
                <a:effectLst/>
                <a:latin typeface="Simplified Arabic" pitchFamily="18" charset="-78"/>
                <a:ea typeface="Times New Roman" pitchFamily="18" charset="0"/>
                <a:cs typeface="Simplified Arabic" pitchFamily="18" charset="-78"/>
              </a:rPr>
              <a:t>القراءة</a:t>
            </a:r>
            <a:endParaRPr kumimoji="0" lang="en-US" sz="2000" b="0" i="0" u="none" strike="noStrike" cap="none" normalizeH="0" baseline="0" dirty="0">
              <a:ln>
                <a:noFill/>
              </a:ln>
              <a:gradFill>
                <a:gsLst>
                  <a:gs pos="0">
                    <a:srgbClr val="FF3399"/>
                  </a:gs>
                  <a:gs pos="25000">
                    <a:srgbClr val="FF6633"/>
                  </a:gs>
                  <a:gs pos="50000">
                    <a:srgbClr val="FFFF00"/>
                  </a:gs>
                  <a:gs pos="75000">
                    <a:srgbClr val="01A78F"/>
                  </a:gs>
                  <a:gs pos="100000">
                    <a:srgbClr val="3366FF"/>
                  </a:gs>
                </a:gsLst>
                <a:lin ang="5400000" scaled="0"/>
              </a:gradFill>
              <a:effectLst/>
              <a:latin typeface="Arial" pitchFamily="34" charset="0"/>
              <a:cs typeface="Arial" pitchFamily="34" charset="0"/>
            </a:endParaRPr>
          </a:p>
        </p:txBody>
      </p:sp>
      <p:sp>
        <p:nvSpPr>
          <p:cNvPr id="4" name="Rectangle 3"/>
          <p:cNvSpPr/>
          <p:nvPr/>
        </p:nvSpPr>
        <p:spPr>
          <a:xfrm>
            <a:off x="4250272" y="5633489"/>
            <a:ext cx="1356461" cy="830997"/>
          </a:xfrm>
          <a:prstGeom prst="rect">
            <a:avLst/>
          </a:prstGeom>
        </p:spPr>
        <p:txBody>
          <a:bodyPr wrap="none">
            <a:spAutoFit/>
          </a:bodyPr>
          <a:lstStyle/>
          <a:p>
            <a:pPr lvl="0" algn="justLow" eaLnBrk="0" fontAlgn="base" hangingPunct="0">
              <a:spcBef>
                <a:spcPct val="0"/>
              </a:spcBef>
              <a:spcAft>
                <a:spcPct val="0"/>
              </a:spcAft>
            </a:pPr>
            <a:r>
              <a:rPr kumimoji="0" lang="ar-SA" sz="4800" b="0" i="0" u="none" strike="noStrike" cap="none" normalizeH="0" baseline="0" dirty="0">
                <a:ln>
                  <a:noFill/>
                </a:ln>
                <a:gradFill>
                  <a:gsLst>
                    <a:gs pos="0">
                      <a:srgbClr val="FF3399"/>
                    </a:gs>
                    <a:gs pos="25000">
                      <a:srgbClr val="FF6633"/>
                    </a:gs>
                    <a:gs pos="50000">
                      <a:srgbClr val="FFFF00"/>
                    </a:gs>
                    <a:gs pos="75000">
                      <a:srgbClr val="01A78F"/>
                    </a:gs>
                    <a:gs pos="100000">
                      <a:srgbClr val="3366FF"/>
                    </a:gs>
                  </a:gsLst>
                  <a:lin ang="5400000" scaled="0"/>
                </a:gradFill>
                <a:effectLst/>
                <a:latin typeface="Simplified Arabic" pitchFamily="18" charset="-78"/>
                <a:ea typeface="Times New Roman" pitchFamily="18" charset="0"/>
                <a:cs typeface="Simplified Arabic" pitchFamily="18" charset="-78"/>
              </a:rPr>
              <a:t>الكتابة</a:t>
            </a:r>
            <a:endParaRPr kumimoji="0" lang="en-US" sz="2000" b="0" i="0" u="none" strike="noStrike" cap="none" normalizeH="0" baseline="0" dirty="0">
              <a:ln>
                <a:noFill/>
              </a:ln>
              <a:gradFill>
                <a:gsLst>
                  <a:gs pos="0">
                    <a:srgbClr val="FF3399"/>
                  </a:gs>
                  <a:gs pos="25000">
                    <a:srgbClr val="FF6633"/>
                  </a:gs>
                  <a:gs pos="50000">
                    <a:srgbClr val="FFFF00"/>
                  </a:gs>
                  <a:gs pos="75000">
                    <a:srgbClr val="01A78F"/>
                  </a:gs>
                  <a:gs pos="100000">
                    <a:srgbClr val="3366FF"/>
                  </a:gs>
                </a:gsLst>
                <a:lin ang="5400000" scaled="0"/>
              </a:gradFill>
              <a:effectLst/>
              <a:latin typeface="Arial" pitchFamily="34" charset="0"/>
              <a:cs typeface="Arial" pitchFamily="34" charset="0"/>
            </a:endParaRPr>
          </a:p>
        </p:txBody>
      </p:sp>
      <p:sp>
        <p:nvSpPr>
          <p:cNvPr id="5" name="Rectangle 4"/>
          <p:cNvSpPr/>
          <p:nvPr/>
        </p:nvSpPr>
        <p:spPr>
          <a:xfrm>
            <a:off x="6806527" y="2833685"/>
            <a:ext cx="1564851" cy="830997"/>
          </a:xfrm>
          <a:prstGeom prst="rect">
            <a:avLst/>
          </a:prstGeom>
        </p:spPr>
        <p:txBody>
          <a:bodyPr wrap="none">
            <a:spAutoFit/>
          </a:bodyPr>
          <a:lstStyle/>
          <a:p>
            <a:pPr lvl="0" algn="justLow" eaLnBrk="0" fontAlgn="base" hangingPunct="0">
              <a:spcBef>
                <a:spcPct val="0"/>
              </a:spcBef>
              <a:spcAft>
                <a:spcPct val="0"/>
              </a:spcAft>
            </a:pPr>
            <a:r>
              <a:rPr kumimoji="0" lang="ar-SA" sz="4800" b="0" i="0" u="none" strike="noStrike" cap="none" normalizeH="0" baseline="0" dirty="0">
                <a:ln>
                  <a:noFill/>
                </a:ln>
                <a:gradFill>
                  <a:gsLst>
                    <a:gs pos="0">
                      <a:srgbClr val="FF3399"/>
                    </a:gs>
                    <a:gs pos="25000">
                      <a:srgbClr val="FF6633"/>
                    </a:gs>
                    <a:gs pos="50000">
                      <a:srgbClr val="FFFF00"/>
                    </a:gs>
                    <a:gs pos="75000">
                      <a:srgbClr val="01A78F"/>
                    </a:gs>
                    <a:gs pos="100000">
                      <a:srgbClr val="3366FF"/>
                    </a:gs>
                  </a:gsLst>
                  <a:lin ang="5400000" scaled="0"/>
                </a:gradFill>
                <a:effectLst/>
                <a:latin typeface="Simplified Arabic" pitchFamily="18" charset="-78"/>
                <a:ea typeface="Times New Roman" pitchFamily="18" charset="0"/>
                <a:cs typeface="Simplified Arabic" pitchFamily="18" charset="-78"/>
              </a:rPr>
              <a:t>التحدّث</a:t>
            </a:r>
            <a:endParaRPr kumimoji="0" lang="en-US" sz="2000" b="0" i="0" u="none" strike="noStrike" cap="none" normalizeH="0" baseline="0" dirty="0">
              <a:ln>
                <a:noFill/>
              </a:ln>
              <a:gradFill>
                <a:gsLst>
                  <a:gs pos="0">
                    <a:srgbClr val="FF3399"/>
                  </a:gs>
                  <a:gs pos="25000">
                    <a:srgbClr val="FF6633"/>
                  </a:gs>
                  <a:gs pos="50000">
                    <a:srgbClr val="FFFF00"/>
                  </a:gs>
                  <a:gs pos="75000">
                    <a:srgbClr val="01A78F"/>
                  </a:gs>
                  <a:gs pos="100000">
                    <a:srgbClr val="3366FF"/>
                  </a:gs>
                </a:gsLst>
                <a:lin ang="5400000" scaled="0"/>
              </a:gradFill>
              <a:effectLst/>
              <a:latin typeface="Arial" pitchFamily="34" charset="0"/>
              <a:cs typeface="Arial" pitchFamily="34" charset="0"/>
            </a:endParaRPr>
          </a:p>
        </p:txBody>
      </p:sp>
      <p:sp>
        <p:nvSpPr>
          <p:cNvPr id="6" name="Quad Arrow Callout 5"/>
          <p:cNvSpPr/>
          <p:nvPr/>
        </p:nvSpPr>
        <p:spPr>
          <a:xfrm>
            <a:off x="2414501" y="1656840"/>
            <a:ext cx="4464496" cy="3600400"/>
          </a:xfrm>
          <a:prstGeom prst="quadArrowCallout">
            <a:avLst/>
          </a:prstGeom>
          <a:gradFill>
            <a:gsLst>
              <a:gs pos="0">
                <a:srgbClr val="000082"/>
              </a:gs>
              <a:gs pos="30000">
                <a:srgbClr val="66008F"/>
              </a:gs>
              <a:gs pos="64999">
                <a:srgbClr val="BA0066"/>
              </a:gs>
              <a:gs pos="89999">
                <a:srgbClr val="FF0000"/>
              </a:gs>
              <a:gs pos="100000">
                <a:srgbClr val="FF820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Chevron 8"/>
          <p:cNvSpPr/>
          <p:nvPr/>
        </p:nvSpPr>
        <p:spPr>
          <a:xfrm rot="9674425">
            <a:off x="2853724" y="1188787"/>
            <a:ext cx="648072" cy="1512168"/>
          </a:xfrm>
          <a:prstGeom prst="chevron">
            <a:avLst/>
          </a:prstGeom>
          <a:gradFill>
            <a:gsLst>
              <a:gs pos="0">
                <a:srgbClr val="000000"/>
              </a:gs>
              <a:gs pos="20000">
                <a:srgbClr val="000040"/>
              </a:gs>
              <a:gs pos="50000">
                <a:srgbClr val="400040"/>
              </a:gs>
              <a:gs pos="75000">
                <a:srgbClr val="8F0040"/>
              </a:gs>
              <a:gs pos="89999">
                <a:srgbClr val="F27300"/>
              </a:gs>
              <a:gs pos="100000">
                <a:srgbClr val="FFBF0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10" name="Chevron 9"/>
          <p:cNvSpPr/>
          <p:nvPr/>
        </p:nvSpPr>
        <p:spPr>
          <a:xfrm rot="2665557">
            <a:off x="2848386" y="4447810"/>
            <a:ext cx="648072" cy="1512168"/>
          </a:xfrm>
          <a:prstGeom prst="chevron">
            <a:avLst/>
          </a:prstGeom>
          <a:gradFill>
            <a:gsLst>
              <a:gs pos="0">
                <a:srgbClr val="000000"/>
              </a:gs>
              <a:gs pos="20000">
                <a:srgbClr val="000040"/>
              </a:gs>
              <a:gs pos="50000">
                <a:srgbClr val="400040"/>
              </a:gs>
              <a:gs pos="75000">
                <a:srgbClr val="8F0040"/>
              </a:gs>
              <a:gs pos="89999">
                <a:srgbClr val="F27300"/>
              </a:gs>
              <a:gs pos="100000">
                <a:srgbClr val="FFBF0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11" name="Chevron 10"/>
          <p:cNvSpPr/>
          <p:nvPr/>
        </p:nvSpPr>
        <p:spPr>
          <a:xfrm rot="19561739">
            <a:off x="6523349" y="4345111"/>
            <a:ext cx="648072" cy="1512168"/>
          </a:xfrm>
          <a:prstGeom prst="chevron">
            <a:avLst/>
          </a:prstGeom>
          <a:gradFill>
            <a:gsLst>
              <a:gs pos="0">
                <a:srgbClr val="000000"/>
              </a:gs>
              <a:gs pos="20000">
                <a:srgbClr val="000040"/>
              </a:gs>
              <a:gs pos="50000">
                <a:srgbClr val="400040"/>
              </a:gs>
              <a:gs pos="75000">
                <a:srgbClr val="8F0040"/>
              </a:gs>
              <a:gs pos="89999">
                <a:srgbClr val="F27300"/>
              </a:gs>
              <a:gs pos="100000">
                <a:srgbClr val="FFBF0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12" name="Chevron 11"/>
          <p:cNvSpPr/>
          <p:nvPr/>
        </p:nvSpPr>
        <p:spPr>
          <a:xfrm rot="12976481">
            <a:off x="6108670" y="1241933"/>
            <a:ext cx="648072" cy="1512168"/>
          </a:xfrm>
          <a:prstGeom prst="chevron">
            <a:avLst/>
          </a:prstGeom>
          <a:gradFill>
            <a:gsLst>
              <a:gs pos="0">
                <a:srgbClr val="000000"/>
              </a:gs>
              <a:gs pos="20000">
                <a:srgbClr val="000040"/>
              </a:gs>
              <a:gs pos="50000">
                <a:srgbClr val="400040"/>
              </a:gs>
              <a:gs pos="75000">
                <a:srgbClr val="8F0040"/>
              </a:gs>
              <a:gs pos="89999">
                <a:srgbClr val="F27300"/>
              </a:gs>
              <a:gs pos="100000">
                <a:srgbClr val="FFBF0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pic>
        <p:nvPicPr>
          <p:cNvPr id="13" name="Picture 12">
            <a:extLst>
              <a:ext uri="{FF2B5EF4-FFF2-40B4-BE49-F238E27FC236}">
                <a16:creationId xmlns:a16="http://schemas.microsoft.com/office/drawing/2014/main" xmlns="" id="{2F6656E9-2C44-4BCA-B48B-D27458D99FB2}"/>
              </a:ext>
            </a:extLst>
          </p:cNvPr>
          <p:cNvPicPr preferRelativeResize="0">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265" y="5412928"/>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2000" fill="hold"/>
                                        <p:tgtEl>
                                          <p:spTgt spid="6"/>
                                        </p:tgtEl>
                                        <p:attrNameLst>
                                          <p:attrName>r</p:attrName>
                                        </p:attrNameLst>
                                      </p:cBhvr>
                                    </p:animRot>
                                  </p:childTnLst>
                                </p:cTn>
                              </p:par>
                              <p:par>
                                <p:cTn id="7" presetID="3" presetClass="entr" presetSubtype="1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animEffect transition="in" filter="blinds(horizontal)">
                                      <p:cBhvr>
                                        <p:cTn id="9" dur="500"/>
                                        <p:tgtEl>
                                          <p:spTgt spid="12"/>
                                        </p:tgtEl>
                                      </p:cBhvr>
                                    </p:animEffect>
                                  </p:childTnLst>
                                </p:cTn>
                              </p:par>
                              <p:par>
                                <p:cTn id="10" presetID="3" presetClass="entr" presetSubtype="1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268760"/>
            <a:ext cx="8712968" cy="3970318"/>
          </a:xfrm>
          <a:prstGeom prst="rect">
            <a:avLst/>
          </a:prstGeom>
        </p:spPr>
        <p:txBody>
          <a:bodyPr wrap="square">
            <a:spAutoFit/>
          </a:bodyPr>
          <a:lstStyle/>
          <a:p>
            <a:pPr algn="justLow" rtl="1"/>
            <a:r>
              <a:rPr lang="en-US" sz="3600" dirty="0">
                <a:solidFill>
                  <a:srgbClr val="FFFF00"/>
                </a:solidFill>
                <a:latin typeface="Simplified Arabic" panose="02020603050405020304" pitchFamily="18" charset="-78"/>
              </a:rPr>
              <a:t>	</a:t>
            </a:r>
            <a:r>
              <a:rPr lang="ar-SA" sz="3600" dirty="0">
                <a:solidFill>
                  <a:srgbClr val="FFFF00"/>
                </a:solidFill>
                <a:latin typeface="Simplified Arabic" panose="02020603050405020304" pitchFamily="18" charset="-78"/>
              </a:rPr>
              <a:t>كما أنها لغة رسمية ولغة عمل في منظمة الوحدة الأفريقية؛ وإذ تلاحظ –الجمعية العامة- مع التقدير ما قدمته الدول العربية</a:t>
            </a:r>
            <a:r>
              <a:rPr lang="en-US" sz="3600" dirty="0">
                <a:solidFill>
                  <a:srgbClr val="FFFF00"/>
                </a:solidFill>
                <a:latin typeface="Simplified Arabic" panose="02020603050405020304" pitchFamily="18" charset="-78"/>
              </a:rPr>
              <a:t>   </a:t>
            </a:r>
          </a:p>
          <a:p>
            <a:pPr algn="justLow" rtl="1"/>
            <a:r>
              <a:rPr lang="ar-SA" sz="3600" dirty="0">
                <a:solidFill>
                  <a:srgbClr val="FFFF00"/>
                </a:solidFill>
                <a:latin typeface="Simplified Arabic" panose="02020603050405020304" pitchFamily="18" charset="-78"/>
              </a:rPr>
              <a:t> من تأكيدات بأنها ستُغطي بصورة جماعية النفقات الناجمة </a:t>
            </a:r>
            <a:endParaRPr lang="en-US" sz="3600" dirty="0">
              <a:solidFill>
                <a:srgbClr val="FFFF00"/>
              </a:solidFill>
              <a:latin typeface="Simplified Arabic" panose="02020603050405020304" pitchFamily="18" charset="-78"/>
            </a:endParaRPr>
          </a:p>
          <a:p>
            <a:pPr algn="justLow" rtl="1"/>
            <a:r>
              <a:rPr lang="ar-SA" sz="3600" dirty="0">
                <a:solidFill>
                  <a:srgbClr val="FFFF00"/>
                </a:solidFill>
                <a:latin typeface="Simplified Arabic" panose="02020603050405020304" pitchFamily="18" charset="-78"/>
              </a:rPr>
              <a:t>عن تطبيق هذا القرار خلال السنوات الثلاث الأولى، تقرر إدخال اللغة العربية ضمن اللغات الرسمية، ولغات العمل المعتمدة في الجمعية العامة ولجانها الرئيسية.</a:t>
            </a:r>
          </a:p>
        </p:txBody>
      </p:sp>
      <p:pic>
        <p:nvPicPr>
          <p:cNvPr id="3" name="Picture 2">
            <a:extLst>
              <a:ext uri="{FF2B5EF4-FFF2-40B4-BE49-F238E27FC236}">
                <a16:creationId xmlns:a16="http://schemas.microsoft.com/office/drawing/2014/main" xmlns="" id="{2685AE3A-9416-4A97-946A-3DB19DD9F6E6}"/>
              </a:ext>
            </a:extLst>
          </p:cNvPr>
          <p:cNvPicPr preferRelativeResize="0">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265" y="5733256"/>
            <a:ext cx="1371600" cy="1051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36286545-3A24-4283-831B-B6EA72C8A74E}"/>
              </a:ext>
            </a:extLst>
          </p:cNvPr>
          <p:cNvSpPr/>
          <p:nvPr/>
        </p:nvSpPr>
        <p:spPr>
          <a:xfrm>
            <a:off x="1115616" y="1124744"/>
            <a:ext cx="7128792" cy="3539430"/>
          </a:xfrm>
          <a:prstGeom prst="rect">
            <a:avLst/>
          </a:prstGeom>
        </p:spPr>
        <p:txBody>
          <a:bodyPr wrap="square">
            <a:spAutoFit/>
          </a:bodyPr>
          <a:lstStyle/>
          <a:p>
            <a:pPr algn="just" rtl="1"/>
            <a:r>
              <a:rPr lang="ar-SA" sz="4400" dirty="0">
                <a:solidFill>
                  <a:srgbClr val="FFFF00"/>
                </a:solidFill>
                <a:latin typeface="Arabic Typesetting" panose="03020402040406030203" pitchFamily="66" charset="-78"/>
                <a:cs typeface="DecoType Naskh" panose="02010400000000000000" pitchFamily="2" charset="-78"/>
              </a:rPr>
              <a:t> </a:t>
            </a:r>
          </a:p>
          <a:p>
            <a:pPr algn="just" rtl="1"/>
            <a:r>
              <a:rPr lang="en-US" sz="3600" dirty="0">
                <a:solidFill>
                  <a:srgbClr val="FFFF00"/>
                </a:solidFill>
                <a:latin typeface="Simplified Arabic" panose="02020603050405020304" pitchFamily="18" charset="-78"/>
              </a:rPr>
              <a:t>	</a:t>
            </a:r>
            <a:r>
              <a:rPr lang="ar-SA" sz="3600" dirty="0">
                <a:solidFill>
                  <a:srgbClr val="FFFF00"/>
                </a:solidFill>
                <a:latin typeface="Simplified Arabic" panose="02020603050405020304" pitchFamily="18" charset="-78"/>
              </a:rPr>
              <a:t>وقد تقرر أن يكون هذا اليوم أي الثامن عشر من شهر كانون الأول يوماً للغة العربية، يحتفل به الناطقون بالعربية بهذه اللغة العظيمة، وتقام فيه الفعاليات المميزة التي تؤكد قوة هذه اللغة وحياتها المتجددة.</a:t>
            </a:r>
          </a:p>
        </p:txBody>
      </p:sp>
    </p:spTree>
    <p:extLst>
      <p:ext uri="{BB962C8B-B14F-4D97-AF65-F5344CB8AC3E}">
        <p14:creationId xmlns:p14="http://schemas.microsoft.com/office/powerpoint/2010/main" val="381411768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787065" y="715343"/>
            <a:ext cx="7560840"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lang="ar-SA" sz="4400" dirty="0">
                <a:solidFill>
                  <a:srgbClr val="FFFF00"/>
                </a:solidFill>
                <a:latin typeface="Arabic Typesetting" panose="03020402040406030203" pitchFamily="66" charset="-78"/>
                <a:cs typeface="DecoType Naskh" panose="02010400000000000000" pitchFamily="2" charset="-78"/>
              </a:rPr>
              <a:t> </a:t>
            </a:r>
            <a:r>
              <a:rPr lang="en-US" sz="4400" dirty="0">
                <a:solidFill>
                  <a:srgbClr val="FFFF00"/>
                </a:solidFill>
                <a:latin typeface="Arabic Typesetting" panose="03020402040406030203" pitchFamily="66" charset="-78"/>
                <a:cs typeface="DecoType Naskh" panose="02010400000000000000" pitchFamily="2" charset="-78"/>
              </a:rPr>
              <a:t>	</a:t>
            </a:r>
            <a:r>
              <a:rPr lang="ar-SA" sz="3600" dirty="0">
                <a:solidFill>
                  <a:srgbClr val="FFFF00"/>
                </a:solidFill>
                <a:latin typeface="Simplified Arabic" panose="02020603050405020304" pitchFamily="18" charset="-78"/>
              </a:rPr>
              <a:t>ولكل ذلك ينبغي أن نشعر بالفخر بها، وأن لا نستهين بأمرها، بل لعل الا</a:t>
            </a:r>
            <a:r>
              <a:rPr lang="ar-LB" sz="3600" dirty="0">
                <a:solidFill>
                  <a:srgbClr val="FFFF00"/>
                </a:solidFill>
                <a:latin typeface="Simplified Arabic" panose="02020603050405020304" pitchFamily="18" charset="-78"/>
              </a:rPr>
              <a:t> </a:t>
            </a:r>
            <a:r>
              <a:rPr lang="ar-SA" sz="3600" dirty="0">
                <a:solidFill>
                  <a:srgbClr val="FFFF00"/>
                </a:solidFill>
                <a:latin typeface="Simplified Arabic" panose="02020603050405020304" pitchFamily="18" charset="-78"/>
              </a:rPr>
              <a:t>س</a:t>
            </a:r>
            <a:r>
              <a:rPr lang="ar-LB" sz="3600" dirty="0">
                <a:solidFill>
                  <a:srgbClr val="FFFF00"/>
                </a:solidFill>
                <a:latin typeface="Simplified Arabic" panose="02020603050405020304" pitchFamily="18" charset="-78"/>
              </a:rPr>
              <a:t>ت</a:t>
            </a:r>
            <a:r>
              <a:rPr lang="ar-SA" sz="3600" dirty="0">
                <a:solidFill>
                  <a:srgbClr val="FFFF00"/>
                </a:solidFill>
                <a:latin typeface="Simplified Arabic" panose="02020603050405020304" pitchFamily="18" charset="-78"/>
              </a:rPr>
              <a:t>هانة بها أمر يريده الأعداء والمغرضون لشدة حنقهم منها، ومن أهلها. ويستجيب بعضنا دون وعي فيسيئون لها، بدلا من حمايتها والنهوض بها.</a:t>
            </a:r>
            <a:endParaRPr lang="ar-LB" sz="3600" dirty="0">
              <a:solidFill>
                <a:srgbClr val="FFFF00"/>
              </a:solidFill>
              <a:latin typeface="Simplified Arabic" panose="02020603050405020304" pitchFamily="18" charset="-78"/>
            </a:endParaRPr>
          </a:p>
          <a:p>
            <a:pPr marL="0" marR="0" lvl="0" indent="0" algn="justLow" defTabSz="914400" rtl="1" eaLnBrk="1" fontAlgn="base" latinLnBrk="0" hangingPunct="1">
              <a:lnSpc>
                <a:spcPct val="100000"/>
              </a:lnSpc>
              <a:spcBef>
                <a:spcPct val="0"/>
              </a:spcBef>
              <a:spcAft>
                <a:spcPct val="0"/>
              </a:spcAft>
              <a:buClrTx/>
              <a:buSzTx/>
              <a:buFontTx/>
              <a:buNone/>
              <a:tabLst/>
            </a:pPr>
            <a:r>
              <a:rPr lang="ar-LB" sz="4400" dirty="0">
                <a:solidFill>
                  <a:srgbClr val="FFFF00"/>
                </a:solidFill>
                <a:latin typeface="Arabic Typesetting" panose="03020402040406030203" pitchFamily="66" charset="-78"/>
                <a:cs typeface="DecoType Naskh" panose="02010400000000000000" pitchFamily="2" charset="-78"/>
              </a:rPr>
              <a:t>		</a:t>
            </a:r>
          </a:p>
          <a:p>
            <a:pPr algn="justLow" defTabSz="914400" rtl="1" fontAlgn="base">
              <a:spcBef>
                <a:spcPct val="0"/>
              </a:spcBef>
              <a:spcAft>
                <a:spcPct val="0"/>
              </a:spcAft>
            </a:pPr>
            <a:r>
              <a:rPr lang="ar-LB" sz="4400" dirty="0">
                <a:solidFill>
                  <a:srgbClr val="FFFF00"/>
                </a:solidFill>
                <a:latin typeface="Arabic Typesetting" panose="03020402040406030203" pitchFamily="66" charset="-78"/>
                <a:cs typeface="DecoType Naskh" panose="02010400000000000000" pitchFamily="2" charset="-78"/>
              </a:rPr>
              <a:t>			***</a:t>
            </a:r>
            <a:endParaRPr lang="ar-SA" sz="4400" dirty="0">
              <a:solidFill>
                <a:srgbClr val="FFFF00"/>
              </a:solidFill>
              <a:latin typeface="Arabic Typesetting" panose="03020402040406030203" pitchFamily="66" charset="-78"/>
              <a:cs typeface="DecoType Naskh" panose="02010400000000000000" pitchFamily="2" charset="-78"/>
            </a:endParaRPr>
          </a:p>
          <a:p>
            <a:pPr marL="0" marR="0" lvl="0" indent="0" algn="justLow" defTabSz="914400" rtl="1" eaLnBrk="1" fontAlgn="base" latinLnBrk="0" hangingPunct="1">
              <a:lnSpc>
                <a:spcPct val="100000"/>
              </a:lnSpc>
              <a:spcBef>
                <a:spcPct val="0"/>
              </a:spcBef>
              <a:spcAft>
                <a:spcPct val="0"/>
              </a:spcAft>
              <a:buClrTx/>
              <a:buSzTx/>
              <a:buFontTx/>
              <a:buNone/>
              <a:tabLst/>
            </a:pPr>
            <a:endParaRPr lang="ar-SA" sz="4400" dirty="0">
              <a:solidFill>
                <a:srgbClr val="FFFF00"/>
              </a:solidFill>
              <a:latin typeface="Arabic Typesetting" panose="03020402040406030203" pitchFamily="66" charset="-78"/>
              <a:cs typeface="DecoType Naskh" panose="02010400000000000000" pitchFamily="2" charset="-78"/>
            </a:endParaRPr>
          </a:p>
        </p:txBody>
      </p:sp>
      <p:pic>
        <p:nvPicPr>
          <p:cNvPr id="3" name="Picture 2">
            <a:extLst>
              <a:ext uri="{FF2B5EF4-FFF2-40B4-BE49-F238E27FC236}">
                <a16:creationId xmlns:a16="http://schemas.microsoft.com/office/drawing/2014/main" xmlns="" id="{F53CFC25-2056-48FB-AD08-F25EE05E070E}"/>
              </a:ext>
            </a:extLst>
          </p:cNvPr>
          <p:cNvPicPr preferRelativeResize="0">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265" y="5412928"/>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ChangeArrowheads="1"/>
          </p:cNvSpPr>
          <p:nvPr/>
        </p:nvSpPr>
        <p:spPr bwMode="auto">
          <a:xfrm>
            <a:off x="25662" y="620688"/>
            <a:ext cx="9144000"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lang="ar-SA" sz="6600" dirty="0">
                <a:latin typeface="Arial" pitchFamily="34" charset="0"/>
                <a:cs typeface="Diwani Letter" panose="02010400000000000000" pitchFamily="2" charset="-78"/>
              </a:rPr>
              <a:t>محبّو اللغة العربية</a:t>
            </a:r>
          </a:p>
          <a:p>
            <a:pPr marL="0" marR="0" lvl="0" indent="0" algn="ctr" defTabSz="914400" rtl="1" eaLnBrk="1" fontAlgn="base" latinLnBrk="0" hangingPunct="1">
              <a:lnSpc>
                <a:spcPct val="100000"/>
              </a:lnSpc>
              <a:spcBef>
                <a:spcPct val="0"/>
              </a:spcBef>
              <a:spcAft>
                <a:spcPct val="0"/>
              </a:spcAft>
              <a:buClrTx/>
              <a:buSzTx/>
              <a:buFontTx/>
              <a:buNone/>
              <a:tabLst/>
            </a:pPr>
            <a:r>
              <a:rPr lang="ar-SA" sz="6600" dirty="0">
                <a:latin typeface="Arial" pitchFamily="34" charset="0"/>
                <a:cs typeface="Diwani Letter" panose="02010400000000000000" pitchFamily="2" charset="-78"/>
              </a:rPr>
              <a:t>المستشرق ميشال </a:t>
            </a:r>
            <a:r>
              <a:rPr lang="ar-SA" sz="6600" dirty="0" err="1">
                <a:latin typeface="Arial" pitchFamily="34" charset="0"/>
                <a:cs typeface="Diwani Letter" panose="02010400000000000000" pitchFamily="2" charset="-78"/>
              </a:rPr>
              <a:t>باربو</a:t>
            </a:r>
            <a:endParaRPr lang="en-US" sz="6600" dirty="0">
              <a:latin typeface="Arial" pitchFamily="34" charset="0"/>
              <a:cs typeface="Diwani Letter" panose="02010400000000000000" pitchFamily="2" charset="-78"/>
            </a:endParaRPr>
          </a:p>
          <a:p>
            <a:pPr marL="0" marR="0" lvl="0" indent="0" algn="ctr" defTabSz="914400" rtl="1" eaLnBrk="1" fontAlgn="base" latinLnBrk="0" hangingPunct="1">
              <a:lnSpc>
                <a:spcPct val="100000"/>
              </a:lnSpc>
              <a:spcBef>
                <a:spcPct val="0"/>
              </a:spcBef>
              <a:spcAft>
                <a:spcPct val="0"/>
              </a:spcAft>
              <a:buClrTx/>
              <a:buSzTx/>
              <a:buFontTx/>
              <a:buNone/>
              <a:tabLst/>
            </a:pPr>
            <a:r>
              <a:rPr lang="ar-SA" sz="6600" dirty="0">
                <a:latin typeface="Arial" pitchFamily="34" charset="0"/>
                <a:cs typeface="Diwani Letter" panose="02010400000000000000" pitchFamily="2" charset="-78"/>
              </a:rPr>
              <a:t> أو</a:t>
            </a:r>
            <a:endParaRPr lang="en-US" sz="6600" dirty="0">
              <a:latin typeface="Arial" pitchFamily="34" charset="0"/>
              <a:cs typeface="Diwani Letter" panose="02010400000000000000" pitchFamily="2" charset="-78"/>
            </a:endParaRPr>
          </a:p>
          <a:p>
            <a:pPr marL="0" marR="0" lvl="0" indent="0" algn="ctr" defTabSz="914400" rtl="1" eaLnBrk="1" fontAlgn="base" latinLnBrk="0" hangingPunct="1">
              <a:lnSpc>
                <a:spcPct val="100000"/>
              </a:lnSpc>
              <a:spcBef>
                <a:spcPct val="0"/>
              </a:spcBef>
              <a:spcAft>
                <a:spcPct val="0"/>
              </a:spcAft>
              <a:buClrTx/>
              <a:buSzTx/>
              <a:buFontTx/>
              <a:buNone/>
              <a:tabLst/>
            </a:pPr>
            <a:r>
              <a:rPr lang="ar-SA" sz="6600" dirty="0">
                <a:latin typeface="Arial" pitchFamily="34" charset="0"/>
                <a:cs typeface="Diwani Letter" panose="02010400000000000000" pitchFamily="2" charset="-78"/>
              </a:rPr>
              <a:t> أمين عبد الكريم</a:t>
            </a:r>
          </a:p>
        </p:txBody>
      </p:sp>
      <p:pic>
        <p:nvPicPr>
          <p:cNvPr id="3" name="Picture 2">
            <a:extLst>
              <a:ext uri="{FF2B5EF4-FFF2-40B4-BE49-F238E27FC236}">
                <a16:creationId xmlns:a16="http://schemas.microsoft.com/office/drawing/2014/main" xmlns="" id="{F9173D1B-B993-4DE2-B35B-2A3690932D93}"/>
              </a:ext>
            </a:extLst>
          </p:cNvPr>
          <p:cNvPicPr preferRelativeResize="0">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265" y="5412928"/>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395536" y="1309410"/>
            <a:ext cx="8208912"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defTabSz="914400" rtl="1" fontAlgn="base">
              <a:spcBef>
                <a:spcPct val="0"/>
              </a:spcBef>
              <a:spcAft>
                <a:spcPct val="0"/>
              </a:spcAft>
            </a:pPr>
            <a:r>
              <a:rPr lang="ar-LB" sz="4000" b="1" dirty="0">
                <a:solidFill>
                  <a:srgbClr val="FFFF00"/>
                </a:solidFill>
                <a:latin typeface="Sakkal Majalla" panose="02000000000000000000" pitchFamily="2" charset="-78"/>
                <a:cs typeface="Sakkal Majalla" panose="02000000000000000000" pitchFamily="2" charset="-78"/>
              </a:rPr>
              <a:t>	</a:t>
            </a:r>
            <a:r>
              <a:rPr lang="ar-SA" sz="3600" dirty="0">
                <a:solidFill>
                  <a:srgbClr val="FFFF00"/>
                </a:solidFill>
                <a:latin typeface="Simplified Arabic" panose="02020603050405020304" pitchFamily="18" charset="-78"/>
              </a:rPr>
              <a:t>لا يتوقف حب اللغة العربية والإعجاب بها على أبنائها النابهين، وإنما يتعداهم إلى من يتاح له تعلمها وتذوقها من غير الناطقين بها، ومن أمثلة ذلك إعجاب المستشرق الفرنسي ميشال باربو، الذي أحبها إلى درجة أن سمّى نفسه اسما عربيا هو (أمين عبد الكريم)، وقال عنها كلاما طيبا يدل على شدة إعجابه وعلى محبته لهذه اللغة العالمية، نقتبس منه  قوله:</a:t>
            </a:r>
          </a:p>
        </p:txBody>
      </p:sp>
      <p:pic>
        <p:nvPicPr>
          <p:cNvPr id="3" name="Picture 2">
            <a:extLst>
              <a:ext uri="{FF2B5EF4-FFF2-40B4-BE49-F238E27FC236}">
                <a16:creationId xmlns:a16="http://schemas.microsoft.com/office/drawing/2014/main" xmlns="" id="{F9173D1B-B993-4DE2-B35B-2A3690932D93}"/>
              </a:ext>
            </a:extLst>
          </p:cNvPr>
          <p:cNvPicPr preferRelativeResize="0">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265" y="5412928"/>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179512" y="496416"/>
            <a:ext cx="864096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r" defTabSz="914400" rtl="1" fontAlgn="base">
              <a:spcBef>
                <a:spcPct val="0"/>
              </a:spcBef>
              <a:spcAft>
                <a:spcPct val="0"/>
              </a:spcAft>
            </a:pPr>
            <a:r>
              <a:rPr lang="ar-LB" sz="4000" b="1" dirty="0">
                <a:solidFill>
                  <a:srgbClr val="FFFF00"/>
                </a:solidFill>
                <a:latin typeface="Sakkal Majalla" panose="02000000000000000000" pitchFamily="2" charset="-78"/>
                <a:cs typeface="Sakkal Majalla" panose="02000000000000000000" pitchFamily="2" charset="-78"/>
              </a:rPr>
              <a:t>	</a:t>
            </a:r>
            <a:r>
              <a:rPr lang="ar-LB" sz="4000" dirty="0">
                <a:solidFill>
                  <a:srgbClr val="FFFF00"/>
                </a:solidFill>
                <a:latin typeface="Arabic Typesetting" panose="03020402040406030203" pitchFamily="66" charset="-78"/>
                <a:cs typeface="DecoType Naskh" panose="02010400000000000000" pitchFamily="2" charset="-78"/>
              </a:rPr>
              <a:t> </a:t>
            </a:r>
            <a:r>
              <a:rPr lang="ar-SA" sz="4000" dirty="0">
                <a:solidFill>
                  <a:srgbClr val="FFFF00"/>
                </a:solidFill>
                <a:latin typeface="Arabic Typesetting" panose="03020402040406030203" pitchFamily="66" charset="-78"/>
                <a:cs typeface="DecoType Naskh" panose="02010400000000000000" pitchFamily="2" charset="-78"/>
              </a:rPr>
              <a:t>"لقد تعلمت إلى جانب اللغة الفرنسية عدة لغات منذ الصغر، لكن عندما تعلمت اللغة العربية، اكتشفت أنني كنت أرى بعين واحدة، فصرت أرى بعيون الكون كله، والفضل لبديعها سبحانه وتعالى...توغلت في أعماقها، بحب وشغف، وصادفت المحاسن والدرر؛ إنها لغة غنية جدا، غذّت فكري ووجداني، ودفعتني إلى الخوض فيها بكل جهد وحماس، فجمعت طيلة حياتي حقائق علمية ثرية ومهمة، أكدت لي أن العربية الفصحى ليست لغة ماض متألق فحسب، وإنما أيضا لغة ضرورية لمستقبل العالم بأسره".</a:t>
            </a:r>
            <a:r>
              <a:rPr lang="ar-LB" sz="4000" dirty="0">
                <a:solidFill>
                  <a:srgbClr val="FFFF00"/>
                </a:solidFill>
                <a:latin typeface="Arabic Typesetting" panose="03020402040406030203" pitchFamily="66" charset="-78"/>
                <a:cs typeface="DecoType Naskh" panose="02010400000000000000" pitchFamily="2" charset="-78"/>
              </a:rPr>
              <a:t>                      ***</a:t>
            </a:r>
            <a:endParaRPr lang="ar-SA" sz="4000" dirty="0">
              <a:solidFill>
                <a:srgbClr val="FFFF00"/>
              </a:solidFill>
              <a:latin typeface="Arabic Typesetting" panose="03020402040406030203" pitchFamily="66" charset="-78"/>
              <a:cs typeface="DecoType Naskh" panose="02010400000000000000" pitchFamily="2" charset="-78"/>
            </a:endParaRPr>
          </a:p>
        </p:txBody>
      </p:sp>
      <p:pic>
        <p:nvPicPr>
          <p:cNvPr id="3" name="Picture 2">
            <a:extLst>
              <a:ext uri="{FF2B5EF4-FFF2-40B4-BE49-F238E27FC236}">
                <a16:creationId xmlns:a16="http://schemas.microsoft.com/office/drawing/2014/main" xmlns="" id="{2685AE3A-9416-4A97-946A-3DB19DD9F6E6}"/>
              </a:ext>
            </a:extLst>
          </p:cNvPr>
          <p:cNvPicPr preferRelativeResize="0">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265" y="5733256"/>
            <a:ext cx="1371600" cy="1051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ChangeArrowheads="1"/>
          </p:cNvSpPr>
          <p:nvPr/>
        </p:nvSpPr>
        <p:spPr bwMode="auto">
          <a:xfrm>
            <a:off x="346417" y="404664"/>
            <a:ext cx="8786192"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lang="ar-SA" sz="6600" dirty="0">
                <a:latin typeface="Arial" pitchFamily="34" charset="0"/>
                <a:cs typeface="Diwani Letter" panose="02010400000000000000" pitchFamily="2" charset="-78"/>
              </a:rPr>
              <a:t>مهارات اللغة العربية</a:t>
            </a:r>
          </a:p>
          <a:p>
            <a:pPr marL="0" marR="0" lvl="0" indent="0" algn="ctr" defTabSz="914400" rtl="1" eaLnBrk="1" fontAlgn="base" latinLnBrk="0" hangingPunct="1">
              <a:lnSpc>
                <a:spcPct val="100000"/>
              </a:lnSpc>
              <a:spcBef>
                <a:spcPct val="0"/>
              </a:spcBef>
              <a:spcAft>
                <a:spcPct val="0"/>
              </a:spcAft>
              <a:buClrTx/>
              <a:buSzTx/>
              <a:buFontTx/>
              <a:buNone/>
              <a:tabLst/>
            </a:pPr>
            <a:endParaRPr lang="ar-SA" sz="6600" dirty="0">
              <a:latin typeface="Arial" pitchFamily="34" charset="0"/>
              <a:cs typeface="Diwani Letter" panose="02010400000000000000" pitchFamily="2" charset="-78"/>
            </a:endParaRPr>
          </a:p>
          <a:p>
            <a:pPr marL="0" marR="0" lvl="0" indent="0" algn="ctr" defTabSz="914400" rtl="1" eaLnBrk="1" fontAlgn="base" latinLnBrk="0" hangingPunct="1">
              <a:lnSpc>
                <a:spcPct val="100000"/>
              </a:lnSpc>
              <a:spcBef>
                <a:spcPct val="0"/>
              </a:spcBef>
              <a:spcAft>
                <a:spcPct val="0"/>
              </a:spcAft>
              <a:buClrTx/>
              <a:buSzTx/>
              <a:buFontTx/>
              <a:buNone/>
              <a:tabLst/>
            </a:pPr>
            <a:r>
              <a:rPr lang="ar-SA" sz="6600" dirty="0">
                <a:latin typeface="Arial" pitchFamily="34" charset="0"/>
                <a:cs typeface="Diwani Letter" panose="02010400000000000000" pitchFamily="2" charset="-78"/>
              </a:rPr>
              <a:t>للغة أربع مهارات:</a:t>
            </a:r>
          </a:p>
          <a:p>
            <a:pPr marL="0" marR="0" lvl="0" indent="0" algn="ctr" defTabSz="914400" rtl="1" eaLnBrk="1" fontAlgn="base" latinLnBrk="0" hangingPunct="1">
              <a:lnSpc>
                <a:spcPct val="100000"/>
              </a:lnSpc>
              <a:spcBef>
                <a:spcPct val="0"/>
              </a:spcBef>
              <a:spcAft>
                <a:spcPct val="0"/>
              </a:spcAft>
              <a:buClrTx/>
              <a:buSzTx/>
              <a:buFontTx/>
              <a:buNone/>
              <a:tabLst/>
            </a:pPr>
            <a:r>
              <a:rPr lang="ar-SA" sz="6600" dirty="0">
                <a:latin typeface="Arial" pitchFamily="34" charset="0"/>
                <a:cs typeface="Diwani Letter" panose="02010400000000000000" pitchFamily="2" charset="-78"/>
              </a:rPr>
              <a:t>القراءة</a:t>
            </a:r>
            <a:r>
              <a:rPr kumimoji="0" lang="ar-SA" sz="4000" b="0" i="0" u="none" strike="noStrike" cap="none" normalizeH="0" baseline="0" dirty="0">
                <a:ln>
                  <a:noFill/>
                </a:ln>
                <a:solidFill>
                  <a:schemeClr val="tx1"/>
                </a:solidFill>
                <a:effectLst/>
                <a:latin typeface="Arial" pitchFamily="34" charset="0"/>
                <a:cs typeface="Times New Roman" pitchFamily="18" charset="0"/>
              </a:rPr>
              <a:t>، </a:t>
            </a:r>
            <a:r>
              <a:rPr lang="ar-SA" sz="6600" dirty="0">
                <a:latin typeface="Arial" pitchFamily="34" charset="0"/>
                <a:cs typeface="Diwani Letter" panose="02010400000000000000" pitchFamily="2" charset="-78"/>
              </a:rPr>
              <a:t>والكتابة، والتحدث، والاستماع</a:t>
            </a:r>
          </a:p>
        </p:txBody>
      </p:sp>
      <p:pic>
        <p:nvPicPr>
          <p:cNvPr id="3" name="Picture 2">
            <a:extLst>
              <a:ext uri="{FF2B5EF4-FFF2-40B4-BE49-F238E27FC236}">
                <a16:creationId xmlns:a16="http://schemas.microsoft.com/office/drawing/2014/main" xmlns="" id="{F9173D1B-B993-4DE2-B35B-2A3690932D93}"/>
              </a:ext>
            </a:extLst>
          </p:cNvPr>
          <p:cNvPicPr preferRelativeResize="0">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265" y="5412928"/>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467544" y="1114873"/>
            <a:ext cx="8064896"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lang="ar-LB" sz="4400" dirty="0">
                <a:solidFill>
                  <a:srgbClr val="FFFF00"/>
                </a:solidFill>
                <a:latin typeface="Arabic Typesetting" panose="03020402040406030203" pitchFamily="66" charset="-78"/>
                <a:cs typeface="DecoType Naskh" panose="02010400000000000000" pitchFamily="2" charset="-78"/>
              </a:rPr>
              <a:t>	</a:t>
            </a:r>
            <a:r>
              <a:rPr lang="ar-SA" sz="3600" dirty="0">
                <a:solidFill>
                  <a:srgbClr val="FFFF00"/>
                </a:solidFill>
                <a:latin typeface="Simplified Arabic" panose="02020603050405020304" pitchFamily="18" charset="-78"/>
              </a:rPr>
              <a:t>كيف يقيم الإنسان خبرته اللغوية؟ وما السبيل إلى قياس تلك الخبرة؟ ومتى نحكم على إنسان ما أنه يعرف اللغة أو يتقنها؟ </a:t>
            </a:r>
          </a:p>
          <a:p>
            <a:pPr marL="0" marR="0" lvl="0" indent="0" algn="justLow" defTabSz="914400" rtl="1" eaLnBrk="1" fontAlgn="base" latinLnBrk="0" hangingPunct="1">
              <a:lnSpc>
                <a:spcPct val="100000"/>
              </a:lnSpc>
              <a:spcBef>
                <a:spcPct val="0"/>
              </a:spcBef>
              <a:spcAft>
                <a:spcPct val="0"/>
              </a:spcAft>
              <a:buClrTx/>
              <a:buSzTx/>
              <a:buFontTx/>
              <a:buNone/>
              <a:tabLst/>
            </a:pPr>
            <a:r>
              <a:rPr lang="ar-SA" sz="3600" dirty="0">
                <a:solidFill>
                  <a:srgbClr val="FFFF00"/>
                </a:solidFill>
                <a:latin typeface="Simplified Arabic" panose="02020603050405020304" pitchFamily="18" charset="-78"/>
              </a:rPr>
              <a:t>السبيل الأوضح إلى ذلك قياس مستوى استخدامه وتطبيقه للغة، ومعنى هذا أن يمتلك قدرات ملائمة في أربع مهارات كبرى، هي مهارات اللغة بشكل عام وهي المهارات التالية: </a:t>
            </a:r>
          </a:p>
        </p:txBody>
      </p:sp>
      <p:pic>
        <p:nvPicPr>
          <p:cNvPr id="3" name="Picture 2">
            <a:extLst>
              <a:ext uri="{FF2B5EF4-FFF2-40B4-BE49-F238E27FC236}">
                <a16:creationId xmlns:a16="http://schemas.microsoft.com/office/drawing/2014/main" xmlns="" id="{C6C4FB75-EEBE-4502-BA91-4AD3F35F2E1B}"/>
              </a:ext>
            </a:extLst>
          </p:cNvPr>
          <p:cNvPicPr preferRelativeResize="0">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265" y="5412928"/>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2530"/>
                                        </p:tgtEl>
                                        <p:attrNameLst>
                                          <p:attrName>style.visibility</p:attrName>
                                        </p:attrNameLst>
                                      </p:cBhvr>
                                      <p:to>
                                        <p:strVal val="visible"/>
                                      </p:to>
                                    </p:set>
                                    <p:anim to="" calcmode="lin" valueType="num">
                                      <p:cBhvr>
                                        <p:cTn id="7" dur="1" fill="hold"/>
                                        <p:tgtEl>
                                          <p:spTgt spid="2253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rot="18786676">
            <a:off x="16983" y="3158555"/>
            <a:ext cx="3347864"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0" fontAlgn="base" latinLnBrk="0" hangingPunct="0">
              <a:lnSpc>
                <a:spcPct val="100000"/>
              </a:lnSpc>
              <a:spcBef>
                <a:spcPct val="0"/>
              </a:spcBef>
              <a:spcAft>
                <a:spcPct val="0"/>
              </a:spcAft>
              <a:buClrTx/>
              <a:buSzTx/>
              <a:tabLst/>
            </a:pPr>
            <a:r>
              <a:rPr kumimoji="0" lang="ar-SA" sz="4800" b="0" i="0" u="none" strike="noStrike" cap="none" normalizeH="0" baseline="0" dirty="0">
                <a:ln>
                  <a:noFill/>
                </a:ln>
                <a:gradFill>
                  <a:gsLst>
                    <a:gs pos="0">
                      <a:srgbClr val="FF3399"/>
                    </a:gs>
                    <a:gs pos="25000">
                      <a:srgbClr val="FF6633"/>
                    </a:gs>
                    <a:gs pos="50000">
                      <a:srgbClr val="FFFF00"/>
                    </a:gs>
                    <a:gs pos="75000">
                      <a:srgbClr val="01A78F"/>
                    </a:gs>
                    <a:gs pos="100000">
                      <a:srgbClr val="3366FF"/>
                    </a:gs>
                  </a:gsLst>
                  <a:lin ang="5400000" scaled="0"/>
                </a:gradFill>
                <a:effectLst/>
                <a:latin typeface="Simplified Arabic" pitchFamily="18" charset="-78"/>
                <a:ea typeface="Times New Roman" pitchFamily="18" charset="0"/>
                <a:cs typeface="Simplified Arabic" pitchFamily="18" charset="-78"/>
              </a:rPr>
              <a:t>الاستماع </a:t>
            </a:r>
            <a:endParaRPr kumimoji="0" lang="ar-SA" sz="5400" b="0" i="0" u="none" strike="noStrike" cap="none" normalizeH="0" baseline="0" dirty="0">
              <a:ln>
                <a:noFill/>
              </a:ln>
              <a:gradFill>
                <a:gsLst>
                  <a:gs pos="0">
                    <a:srgbClr val="FF3399"/>
                  </a:gs>
                  <a:gs pos="25000">
                    <a:srgbClr val="FF6633"/>
                  </a:gs>
                  <a:gs pos="50000">
                    <a:srgbClr val="FFFF00"/>
                  </a:gs>
                  <a:gs pos="75000">
                    <a:srgbClr val="01A78F"/>
                  </a:gs>
                  <a:gs pos="100000">
                    <a:srgbClr val="3366FF"/>
                  </a:gs>
                </a:gsLst>
                <a:lin ang="5400000" scaled="0"/>
              </a:gradFill>
              <a:effectLst/>
              <a:latin typeface="Arial" pitchFamily="34" charset="0"/>
              <a:cs typeface="Arial" pitchFamily="34" charset="0"/>
            </a:endParaRPr>
          </a:p>
        </p:txBody>
      </p:sp>
      <p:sp>
        <p:nvSpPr>
          <p:cNvPr id="3" name="Rectangle 2"/>
          <p:cNvSpPr/>
          <p:nvPr/>
        </p:nvSpPr>
        <p:spPr>
          <a:xfrm rot="20975508">
            <a:off x="3992564" y="836712"/>
            <a:ext cx="1308370" cy="830997"/>
          </a:xfrm>
          <a:prstGeom prst="rect">
            <a:avLst/>
          </a:prstGeom>
        </p:spPr>
        <p:txBody>
          <a:bodyPr wrap="none">
            <a:spAutoFit/>
          </a:bodyPr>
          <a:lstStyle/>
          <a:p>
            <a:pPr lvl="0" algn="justLow" fontAlgn="base">
              <a:spcBef>
                <a:spcPct val="0"/>
              </a:spcBef>
              <a:spcAft>
                <a:spcPct val="0"/>
              </a:spcAft>
            </a:pPr>
            <a:r>
              <a:rPr kumimoji="0" lang="ar-SA" sz="4800" b="0" i="0" u="none" strike="noStrike" cap="none" normalizeH="0" baseline="0" dirty="0">
                <a:ln>
                  <a:noFill/>
                </a:ln>
                <a:gradFill>
                  <a:gsLst>
                    <a:gs pos="0">
                      <a:srgbClr val="FF3399"/>
                    </a:gs>
                    <a:gs pos="25000">
                      <a:srgbClr val="FF6633"/>
                    </a:gs>
                    <a:gs pos="50000">
                      <a:srgbClr val="FFFF00"/>
                    </a:gs>
                    <a:gs pos="75000">
                      <a:srgbClr val="01A78F"/>
                    </a:gs>
                    <a:gs pos="100000">
                      <a:srgbClr val="3366FF"/>
                    </a:gs>
                  </a:gsLst>
                  <a:lin ang="5400000" scaled="0"/>
                </a:gradFill>
                <a:effectLst/>
                <a:latin typeface="Simplified Arabic" pitchFamily="18" charset="-78"/>
                <a:ea typeface="Times New Roman" pitchFamily="18" charset="0"/>
                <a:cs typeface="Simplified Arabic" pitchFamily="18" charset="-78"/>
              </a:rPr>
              <a:t>القراءة</a:t>
            </a:r>
            <a:endParaRPr kumimoji="0" lang="en-US" sz="2000" b="0" i="0" u="none" strike="noStrike" cap="none" normalizeH="0" baseline="0" dirty="0">
              <a:ln>
                <a:noFill/>
              </a:ln>
              <a:gradFill>
                <a:gsLst>
                  <a:gs pos="0">
                    <a:srgbClr val="FF3399"/>
                  </a:gs>
                  <a:gs pos="25000">
                    <a:srgbClr val="FF6633"/>
                  </a:gs>
                  <a:gs pos="50000">
                    <a:srgbClr val="FFFF00"/>
                  </a:gs>
                  <a:gs pos="75000">
                    <a:srgbClr val="01A78F"/>
                  </a:gs>
                  <a:gs pos="100000">
                    <a:srgbClr val="3366FF"/>
                  </a:gs>
                </a:gsLst>
                <a:lin ang="5400000" scaled="0"/>
              </a:gradFill>
              <a:effectLst/>
              <a:latin typeface="Arial" pitchFamily="34" charset="0"/>
              <a:cs typeface="Arial" pitchFamily="34" charset="0"/>
            </a:endParaRPr>
          </a:p>
        </p:txBody>
      </p:sp>
      <p:sp>
        <p:nvSpPr>
          <p:cNvPr id="4" name="Rectangle 3"/>
          <p:cNvSpPr/>
          <p:nvPr/>
        </p:nvSpPr>
        <p:spPr>
          <a:xfrm rot="21204106">
            <a:off x="4250272" y="5633489"/>
            <a:ext cx="1356461" cy="830997"/>
          </a:xfrm>
          <a:prstGeom prst="rect">
            <a:avLst/>
          </a:prstGeom>
        </p:spPr>
        <p:txBody>
          <a:bodyPr wrap="none">
            <a:spAutoFit/>
          </a:bodyPr>
          <a:lstStyle/>
          <a:p>
            <a:pPr lvl="0" algn="justLow" eaLnBrk="0" fontAlgn="base" hangingPunct="0">
              <a:spcBef>
                <a:spcPct val="0"/>
              </a:spcBef>
              <a:spcAft>
                <a:spcPct val="0"/>
              </a:spcAft>
            </a:pPr>
            <a:r>
              <a:rPr kumimoji="0" lang="ar-SA" sz="4800" b="0" i="0" u="none" strike="noStrike" cap="none" normalizeH="0" baseline="0" dirty="0">
                <a:ln>
                  <a:noFill/>
                </a:ln>
                <a:gradFill>
                  <a:gsLst>
                    <a:gs pos="0">
                      <a:srgbClr val="FF3399"/>
                    </a:gs>
                    <a:gs pos="25000">
                      <a:srgbClr val="FF6633"/>
                    </a:gs>
                    <a:gs pos="50000">
                      <a:srgbClr val="FFFF00"/>
                    </a:gs>
                    <a:gs pos="75000">
                      <a:srgbClr val="01A78F"/>
                    </a:gs>
                    <a:gs pos="100000">
                      <a:srgbClr val="3366FF"/>
                    </a:gs>
                  </a:gsLst>
                  <a:lin ang="5400000" scaled="0"/>
                </a:gradFill>
                <a:effectLst/>
                <a:latin typeface="Simplified Arabic" pitchFamily="18" charset="-78"/>
                <a:ea typeface="Times New Roman" pitchFamily="18" charset="0"/>
                <a:cs typeface="Simplified Arabic" pitchFamily="18" charset="-78"/>
              </a:rPr>
              <a:t>الكتابة</a:t>
            </a:r>
            <a:endParaRPr kumimoji="0" lang="en-US" sz="2000" b="0" i="0" u="none" strike="noStrike" cap="none" normalizeH="0" baseline="0" dirty="0">
              <a:ln>
                <a:noFill/>
              </a:ln>
              <a:gradFill>
                <a:gsLst>
                  <a:gs pos="0">
                    <a:srgbClr val="FF3399"/>
                  </a:gs>
                  <a:gs pos="25000">
                    <a:srgbClr val="FF6633"/>
                  </a:gs>
                  <a:gs pos="50000">
                    <a:srgbClr val="FFFF00"/>
                  </a:gs>
                  <a:gs pos="75000">
                    <a:srgbClr val="01A78F"/>
                  </a:gs>
                  <a:gs pos="100000">
                    <a:srgbClr val="3366FF"/>
                  </a:gs>
                </a:gsLst>
                <a:lin ang="5400000" scaled="0"/>
              </a:gradFill>
              <a:effectLst/>
              <a:latin typeface="Arial" pitchFamily="34" charset="0"/>
              <a:cs typeface="Arial" pitchFamily="34" charset="0"/>
            </a:endParaRPr>
          </a:p>
        </p:txBody>
      </p:sp>
      <p:sp>
        <p:nvSpPr>
          <p:cNvPr id="5" name="Rectangle 4"/>
          <p:cNvSpPr/>
          <p:nvPr/>
        </p:nvSpPr>
        <p:spPr>
          <a:xfrm rot="2362462">
            <a:off x="6806527" y="2833685"/>
            <a:ext cx="1564851" cy="830997"/>
          </a:xfrm>
          <a:prstGeom prst="rect">
            <a:avLst/>
          </a:prstGeom>
        </p:spPr>
        <p:txBody>
          <a:bodyPr wrap="none">
            <a:spAutoFit/>
          </a:bodyPr>
          <a:lstStyle/>
          <a:p>
            <a:pPr lvl="0" algn="justLow" eaLnBrk="0" fontAlgn="base" hangingPunct="0">
              <a:spcBef>
                <a:spcPct val="0"/>
              </a:spcBef>
              <a:spcAft>
                <a:spcPct val="0"/>
              </a:spcAft>
            </a:pPr>
            <a:r>
              <a:rPr kumimoji="0" lang="ar-SA" sz="4800" b="0" i="0" u="none" strike="noStrike" cap="none" normalizeH="0" baseline="0" dirty="0">
                <a:ln>
                  <a:noFill/>
                </a:ln>
                <a:gradFill>
                  <a:gsLst>
                    <a:gs pos="0">
                      <a:srgbClr val="FF3399"/>
                    </a:gs>
                    <a:gs pos="25000">
                      <a:srgbClr val="FF6633"/>
                    </a:gs>
                    <a:gs pos="50000">
                      <a:srgbClr val="FFFF00"/>
                    </a:gs>
                    <a:gs pos="75000">
                      <a:srgbClr val="01A78F"/>
                    </a:gs>
                    <a:gs pos="100000">
                      <a:srgbClr val="3366FF"/>
                    </a:gs>
                  </a:gsLst>
                  <a:lin ang="5400000" scaled="0"/>
                </a:gradFill>
                <a:effectLst/>
                <a:latin typeface="Simplified Arabic" pitchFamily="18" charset="-78"/>
                <a:ea typeface="Times New Roman" pitchFamily="18" charset="0"/>
                <a:cs typeface="Simplified Arabic" pitchFamily="18" charset="-78"/>
              </a:rPr>
              <a:t>التحدّث</a:t>
            </a:r>
            <a:endParaRPr kumimoji="0" lang="en-US" sz="2000" b="0" i="0" u="none" strike="noStrike" cap="none" normalizeH="0" baseline="0" dirty="0">
              <a:ln>
                <a:noFill/>
              </a:ln>
              <a:gradFill>
                <a:gsLst>
                  <a:gs pos="0">
                    <a:srgbClr val="FF3399"/>
                  </a:gs>
                  <a:gs pos="25000">
                    <a:srgbClr val="FF6633"/>
                  </a:gs>
                  <a:gs pos="50000">
                    <a:srgbClr val="FFFF00"/>
                  </a:gs>
                  <a:gs pos="75000">
                    <a:srgbClr val="01A78F"/>
                  </a:gs>
                  <a:gs pos="100000">
                    <a:srgbClr val="3366FF"/>
                  </a:gs>
                </a:gsLst>
                <a:lin ang="5400000" scaled="0"/>
              </a:gradFill>
              <a:effectLst/>
              <a:latin typeface="Arial" pitchFamily="34" charset="0"/>
              <a:cs typeface="Arial" pitchFamily="34" charset="0"/>
            </a:endParaRPr>
          </a:p>
        </p:txBody>
      </p:sp>
      <p:sp>
        <p:nvSpPr>
          <p:cNvPr id="6" name="Quad Arrow Callout 5"/>
          <p:cNvSpPr/>
          <p:nvPr/>
        </p:nvSpPr>
        <p:spPr>
          <a:xfrm>
            <a:off x="2555776" y="1844824"/>
            <a:ext cx="4464496" cy="3600400"/>
          </a:xfrm>
          <a:prstGeom prst="quadArrowCallout">
            <a:avLst/>
          </a:prstGeom>
          <a:gradFill>
            <a:gsLst>
              <a:gs pos="0">
                <a:srgbClr val="000082"/>
              </a:gs>
              <a:gs pos="30000">
                <a:srgbClr val="66008F"/>
              </a:gs>
              <a:gs pos="64999">
                <a:srgbClr val="BA0066"/>
              </a:gs>
              <a:gs pos="89999">
                <a:srgbClr val="FF0000"/>
              </a:gs>
              <a:gs pos="100000">
                <a:srgbClr val="FF820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Chevron 8"/>
          <p:cNvSpPr/>
          <p:nvPr/>
        </p:nvSpPr>
        <p:spPr>
          <a:xfrm rot="9674425">
            <a:off x="2853724" y="1188787"/>
            <a:ext cx="648072" cy="1512168"/>
          </a:xfrm>
          <a:prstGeom prst="chevron">
            <a:avLst/>
          </a:prstGeom>
          <a:gradFill>
            <a:gsLst>
              <a:gs pos="0">
                <a:srgbClr val="000000"/>
              </a:gs>
              <a:gs pos="20000">
                <a:srgbClr val="000040"/>
              </a:gs>
              <a:gs pos="50000">
                <a:srgbClr val="400040"/>
              </a:gs>
              <a:gs pos="75000">
                <a:srgbClr val="8F0040"/>
              </a:gs>
              <a:gs pos="89999">
                <a:srgbClr val="F27300"/>
              </a:gs>
              <a:gs pos="100000">
                <a:srgbClr val="FFBF0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10" name="Chevron 9"/>
          <p:cNvSpPr/>
          <p:nvPr/>
        </p:nvSpPr>
        <p:spPr>
          <a:xfrm rot="2665557">
            <a:off x="2848386" y="4447810"/>
            <a:ext cx="648072" cy="1512168"/>
          </a:xfrm>
          <a:prstGeom prst="chevron">
            <a:avLst/>
          </a:prstGeom>
          <a:gradFill>
            <a:gsLst>
              <a:gs pos="0">
                <a:srgbClr val="000000"/>
              </a:gs>
              <a:gs pos="20000">
                <a:srgbClr val="000040"/>
              </a:gs>
              <a:gs pos="50000">
                <a:srgbClr val="400040"/>
              </a:gs>
              <a:gs pos="75000">
                <a:srgbClr val="8F0040"/>
              </a:gs>
              <a:gs pos="89999">
                <a:srgbClr val="F27300"/>
              </a:gs>
              <a:gs pos="100000">
                <a:srgbClr val="FFBF0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11" name="Chevron 10"/>
          <p:cNvSpPr/>
          <p:nvPr/>
        </p:nvSpPr>
        <p:spPr>
          <a:xfrm rot="19561739">
            <a:off x="6523349" y="4345111"/>
            <a:ext cx="648072" cy="1512168"/>
          </a:xfrm>
          <a:prstGeom prst="chevron">
            <a:avLst/>
          </a:prstGeom>
          <a:gradFill>
            <a:gsLst>
              <a:gs pos="0">
                <a:srgbClr val="000000"/>
              </a:gs>
              <a:gs pos="20000">
                <a:srgbClr val="000040"/>
              </a:gs>
              <a:gs pos="50000">
                <a:srgbClr val="400040"/>
              </a:gs>
              <a:gs pos="75000">
                <a:srgbClr val="8F0040"/>
              </a:gs>
              <a:gs pos="89999">
                <a:srgbClr val="F27300"/>
              </a:gs>
              <a:gs pos="100000">
                <a:srgbClr val="FFBF0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12" name="Chevron 11"/>
          <p:cNvSpPr/>
          <p:nvPr/>
        </p:nvSpPr>
        <p:spPr>
          <a:xfrm rot="12976481">
            <a:off x="6108670" y="1241933"/>
            <a:ext cx="648072" cy="1512168"/>
          </a:xfrm>
          <a:prstGeom prst="chevron">
            <a:avLst/>
          </a:prstGeom>
          <a:gradFill>
            <a:gsLst>
              <a:gs pos="0">
                <a:srgbClr val="000000"/>
              </a:gs>
              <a:gs pos="20000">
                <a:srgbClr val="000040"/>
              </a:gs>
              <a:gs pos="50000">
                <a:srgbClr val="400040"/>
              </a:gs>
              <a:gs pos="75000">
                <a:srgbClr val="8F0040"/>
              </a:gs>
              <a:gs pos="89999">
                <a:srgbClr val="F27300"/>
              </a:gs>
              <a:gs pos="100000">
                <a:srgbClr val="FFBF0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pic>
        <p:nvPicPr>
          <p:cNvPr id="13" name="Picture 12">
            <a:extLst>
              <a:ext uri="{FF2B5EF4-FFF2-40B4-BE49-F238E27FC236}">
                <a16:creationId xmlns:a16="http://schemas.microsoft.com/office/drawing/2014/main" xmlns="" id="{5DF64760-6044-457F-9EFC-6334CEED1737}"/>
              </a:ext>
            </a:extLst>
          </p:cNvPr>
          <p:cNvPicPr preferRelativeResize="0">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265" y="5412928"/>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2000" fill="hold"/>
                                        <p:tgtEl>
                                          <p:spTgt spid="6"/>
                                        </p:tgtEl>
                                        <p:attrNameLst>
                                          <p:attrName>r</p:attrName>
                                        </p:attrNameLst>
                                      </p:cBhvr>
                                    </p:animRot>
                                  </p:childTnLst>
                                </p:cTn>
                              </p:par>
                              <p:par>
                                <p:cTn id="7" presetID="3" presetClass="entr" presetSubtype="10" fill="hold" grpId="1" nodeType="withEffect">
                                  <p:stCondLst>
                                    <p:cond delay="0"/>
                                  </p:stCondLst>
                                  <p:childTnLst>
                                    <p:set>
                                      <p:cBhvr>
                                        <p:cTn id="8" dur="1" fill="hold">
                                          <p:stCondLst>
                                            <p:cond delay="0"/>
                                          </p:stCondLst>
                                        </p:cTn>
                                        <p:tgtEl>
                                          <p:spTgt spid="12"/>
                                        </p:tgtEl>
                                        <p:attrNameLst>
                                          <p:attrName>style.visibility</p:attrName>
                                        </p:attrNameLst>
                                      </p:cBhvr>
                                      <p:to>
                                        <p:strVal val="visible"/>
                                      </p:to>
                                    </p:set>
                                    <p:animEffect transition="in" filter="blinds(horizontal)">
                                      <p:cBhvr>
                                        <p:cTn id="9" dur="500"/>
                                        <p:tgtEl>
                                          <p:spTgt spid="12"/>
                                        </p:tgtEl>
                                      </p:cBhvr>
                                    </p:animEffect>
                                  </p:childTnLst>
                                </p:cTn>
                              </p:par>
                              <p:par>
                                <p:cTn id="10" presetID="3" presetClass="entr" presetSubtype="1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P spid="12"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5DF64760-6044-457F-9EFC-6334CEED1737}"/>
              </a:ext>
            </a:extLst>
          </p:cNvPr>
          <p:cNvPicPr preferRelativeResize="0">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265" y="5412928"/>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7" name="Rectangle 1"/>
          <p:cNvSpPr>
            <a:spLocks noChangeArrowheads="1"/>
          </p:cNvSpPr>
          <p:nvPr/>
        </p:nvSpPr>
        <p:spPr bwMode="auto">
          <a:xfrm>
            <a:off x="467544" y="-1951568"/>
            <a:ext cx="8676456" cy="75097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10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ا</a:t>
            </a:r>
          </a:p>
          <a:p>
            <a:pPr marL="0" marR="0" lvl="0" indent="0" algn="justLow" defTabSz="914400" rtl="1" eaLnBrk="1" fontAlgn="base" latinLnBrk="0" hangingPunct="1">
              <a:lnSpc>
                <a:spcPct val="100000"/>
              </a:lnSpc>
              <a:spcBef>
                <a:spcPct val="0"/>
              </a:spcBef>
              <a:spcAft>
                <a:spcPct val="0"/>
              </a:spcAft>
              <a:buClrTx/>
              <a:buSzTx/>
              <a:buFontTx/>
              <a:buNone/>
              <a:tabLst/>
            </a:pPr>
            <a:endParaRPr lang="ar-SA" sz="1000" dirty="0">
              <a:latin typeface="Arial" pitchFamily="34" charset="0"/>
              <a:ea typeface="Times New Roman" pitchFamily="18" charset="0"/>
              <a:cs typeface="Times New Roman" pitchFamily="18" charset="0"/>
            </a:endParaRPr>
          </a:p>
          <a:p>
            <a:pPr marL="0" marR="0" lvl="0" indent="0" algn="justLow" defTabSz="914400" rtl="1" eaLnBrk="1" fontAlgn="base" latinLnBrk="0" hangingPunct="1">
              <a:lnSpc>
                <a:spcPct val="100000"/>
              </a:lnSpc>
              <a:spcBef>
                <a:spcPct val="0"/>
              </a:spcBef>
              <a:spcAft>
                <a:spcPct val="0"/>
              </a:spcAft>
              <a:buClrTx/>
              <a:buSzTx/>
              <a:buFontTx/>
              <a:buNone/>
              <a:tabLst/>
            </a:pPr>
            <a:endParaRPr kumimoji="0" lang="ar-SA" sz="10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endParaRPr>
          </a:p>
          <a:p>
            <a:pPr marL="0" marR="0" lvl="0" indent="0" algn="justLow" defTabSz="914400" rtl="1" eaLnBrk="1" fontAlgn="base" latinLnBrk="0" hangingPunct="1">
              <a:lnSpc>
                <a:spcPct val="100000"/>
              </a:lnSpc>
              <a:spcBef>
                <a:spcPct val="0"/>
              </a:spcBef>
              <a:spcAft>
                <a:spcPct val="0"/>
              </a:spcAft>
              <a:buClrTx/>
              <a:buSzTx/>
              <a:buFontTx/>
              <a:buNone/>
              <a:tabLst/>
            </a:pPr>
            <a:endParaRPr lang="ar-SA" sz="1000" dirty="0">
              <a:latin typeface="Arial" pitchFamily="34" charset="0"/>
              <a:ea typeface="Times New Roman" pitchFamily="18" charset="0"/>
              <a:cs typeface="Times New Roman" pitchFamily="18" charset="0"/>
            </a:endParaRPr>
          </a:p>
          <a:p>
            <a:pPr marL="0" marR="0" lvl="0" indent="0" algn="justLow" defTabSz="914400" rtl="1" eaLnBrk="1" fontAlgn="base" latinLnBrk="0" hangingPunct="1">
              <a:lnSpc>
                <a:spcPct val="100000"/>
              </a:lnSpc>
              <a:spcBef>
                <a:spcPct val="0"/>
              </a:spcBef>
              <a:spcAft>
                <a:spcPct val="0"/>
              </a:spcAft>
              <a:buClrTx/>
              <a:buSzTx/>
              <a:buFontTx/>
              <a:buNone/>
              <a:tabLst/>
            </a:pPr>
            <a:endParaRPr kumimoji="0" lang="ar-SA" sz="10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endParaRPr>
          </a:p>
          <a:p>
            <a:pPr marL="0" marR="0" lvl="0" indent="0" algn="justLow" defTabSz="914400" rtl="1" eaLnBrk="1" fontAlgn="base" latinLnBrk="0" hangingPunct="1">
              <a:lnSpc>
                <a:spcPct val="100000"/>
              </a:lnSpc>
              <a:spcBef>
                <a:spcPct val="0"/>
              </a:spcBef>
              <a:spcAft>
                <a:spcPct val="0"/>
              </a:spcAft>
              <a:buClrTx/>
              <a:buSzTx/>
              <a:buFontTx/>
              <a:buNone/>
              <a:tabLst/>
            </a:pPr>
            <a:endParaRPr lang="ar-SA" sz="1000" dirty="0">
              <a:latin typeface="Arial" pitchFamily="34" charset="0"/>
              <a:ea typeface="Times New Roman" pitchFamily="18" charset="0"/>
              <a:cs typeface="Times New Roman" pitchFamily="18" charset="0"/>
            </a:endParaRPr>
          </a:p>
          <a:p>
            <a:pPr marL="0" marR="0" lvl="0" indent="0" algn="justLow" defTabSz="914400" rtl="1" eaLnBrk="1" fontAlgn="base" latinLnBrk="0" hangingPunct="1">
              <a:lnSpc>
                <a:spcPct val="100000"/>
              </a:lnSpc>
              <a:spcBef>
                <a:spcPct val="0"/>
              </a:spcBef>
              <a:spcAft>
                <a:spcPct val="0"/>
              </a:spcAft>
              <a:buClrTx/>
              <a:buSzTx/>
              <a:buFontTx/>
              <a:buNone/>
              <a:tabLst/>
            </a:pPr>
            <a:endParaRPr kumimoji="0" lang="ar-SA" sz="10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endParaRPr>
          </a:p>
          <a:p>
            <a:pPr marL="0" marR="0" lvl="0" indent="0" algn="justLow" defTabSz="914400" rtl="1" eaLnBrk="1" fontAlgn="base" latinLnBrk="0" hangingPunct="1">
              <a:lnSpc>
                <a:spcPct val="100000"/>
              </a:lnSpc>
              <a:spcBef>
                <a:spcPct val="0"/>
              </a:spcBef>
              <a:spcAft>
                <a:spcPct val="0"/>
              </a:spcAft>
              <a:buClrTx/>
              <a:buSzTx/>
              <a:buFontTx/>
              <a:buNone/>
              <a:tabLst/>
            </a:pPr>
            <a:endParaRPr lang="ar-SA" sz="1000" dirty="0">
              <a:latin typeface="Arial" pitchFamily="34" charset="0"/>
              <a:ea typeface="Times New Roman" pitchFamily="18" charset="0"/>
              <a:cs typeface="Times New Roman" pitchFamily="18" charset="0"/>
            </a:endParaRPr>
          </a:p>
          <a:p>
            <a:pPr marL="0" marR="0" lvl="0" indent="0" algn="justLow" defTabSz="914400" rtl="1" eaLnBrk="1" fontAlgn="base" latinLnBrk="0" hangingPunct="1">
              <a:lnSpc>
                <a:spcPct val="100000"/>
              </a:lnSpc>
              <a:spcBef>
                <a:spcPct val="0"/>
              </a:spcBef>
              <a:spcAft>
                <a:spcPct val="0"/>
              </a:spcAft>
              <a:buClrTx/>
              <a:buSzTx/>
              <a:buFontTx/>
              <a:buNone/>
              <a:tabLst/>
            </a:pPr>
            <a:endParaRPr kumimoji="0" lang="ar-SA" sz="10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endParaRPr>
          </a:p>
          <a:p>
            <a:pPr marL="0" marR="0" lvl="0" indent="0" algn="justLow" defTabSz="914400" rtl="1" eaLnBrk="1" fontAlgn="base" latinLnBrk="0" hangingPunct="1">
              <a:lnSpc>
                <a:spcPct val="100000"/>
              </a:lnSpc>
              <a:spcBef>
                <a:spcPct val="0"/>
              </a:spcBef>
              <a:spcAft>
                <a:spcPct val="0"/>
              </a:spcAft>
              <a:buClrTx/>
              <a:buSzTx/>
              <a:buFontTx/>
              <a:buNone/>
              <a:tabLst/>
            </a:pPr>
            <a:endParaRPr lang="ar-SA" sz="1000" dirty="0">
              <a:latin typeface="Arial" pitchFamily="34" charset="0"/>
              <a:ea typeface="Times New Roman" pitchFamily="18" charset="0"/>
              <a:cs typeface="Times New Roman" pitchFamily="18" charset="0"/>
            </a:endParaRPr>
          </a:p>
          <a:p>
            <a:pPr marL="0" marR="0" lvl="0" indent="0" algn="justLow" defTabSz="914400" rtl="1" eaLnBrk="1" fontAlgn="base" latinLnBrk="0" hangingPunct="1">
              <a:lnSpc>
                <a:spcPct val="100000"/>
              </a:lnSpc>
              <a:spcBef>
                <a:spcPct val="0"/>
              </a:spcBef>
              <a:spcAft>
                <a:spcPct val="0"/>
              </a:spcAft>
              <a:buClrTx/>
              <a:buSzTx/>
              <a:buFontTx/>
              <a:buNone/>
              <a:tabLst/>
            </a:pPr>
            <a:endParaRPr kumimoji="0" lang="ar-SA" sz="10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endParaRPr>
          </a:p>
          <a:p>
            <a:pPr marL="0" marR="0" lvl="0" indent="0" algn="justLow" defTabSz="914400" rtl="1" eaLnBrk="1" fontAlgn="base" latinLnBrk="0" hangingPunct="1">
              <a:lnSpc>
                <a:spcPct val="100000"/>
              </a:lnSpc>
              <a:spcBef>
                <a:spcPct val="0"/>
              </a:spcBef>
              <a:spcAft>
                <a:spcPct val="0"/>
              </a:spcAft>
              <a:buClrTx/>
              <a:buSzTx/>
              <a:buFontTx/>
              <a:buNone/>
              <a:tabLst/>
            </a:pPr>
            <a:endParaRPr lang="ar-SA" sz="1000" dirty="0">
              <a:latin typeface="Arial" pitchFamily="34" charset="0"/>
              <a:ea typeface="Times New Roman" pitchFamily="18" charset="0"/>
              <a:cs typeface="Times New Roman" pitchFamily="18" charset="0"/>
            </a:endParaRPr>
          </a:p>
          <a:p>
            <a:pPr marL="0" marR="0" lvl="0" indent="0" algn="justLow" defTabSz="914400" rtl="1" eaLnBrk="1" fontAlgn="base" latinLnBrk="0" hangingPunct="1">
              <a:lnSpc>
                <a:spcPct val="100000"/>
              </a:lnSpc>
              <a:spcBef>
                <a:spcPct val="0"/>
              </a:spcBef>
              <a:spcAft>
                <a:spcPct val="0"/>
              </a:spcAft>
              <a:buClrTx/>
              <a:buSzTx/>
              <a:buFontTx/>
              <a:buNone/>
              <a:tabLst/>
            </a:pPr>
            <a:endParaRPr kumimoji="0" lang="ar-SA" sz="10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endParaRPr>
          </a:p>
          <a:p>
            <a:pPr marL="0" marR="0" lvl="0" indent="0" algn="justLow" defTabSz="914400" rtl="1" eaLnBrk="1" fontAlgn="base" latinLnBrk="0" hangingPunct="1">
              <a:lnSpc>
                <a:spcPct val="100000"/>
              </a:lnSpc>
              <a:spcBef>
                <a:spcPct val="0"/>
              </a:spcBef>
              <a:spcAft>
                <a:spcPct val="0"/>
              </a:spcAft>
              <a:buClrTx/>
              <a:buSzTx/>
              <a:buFontTx/>
              <a:buNone/>
              <a:tabLst/>
            </a:pPr>
            <a:endParaRPr lang="ar-SA" sz="1000" dirty="0">
              <a:latin typeface="Arial" pitchFamily="34" charset="0"/>
              <a:ea typeface="Times New Roman" pitchFamily="18" charset="0"/>
              <a:cs typeface="Times New Roman" pitchFamily="18" charset="0"/>
            </a:endParaRPr>
          </a:p>
          <a:p>
            <a:pPr marL="0" marR="0" lvl="0" indent="0" algn="justLow" defTabSz="914400" rtl="1" eaLnBrk="1" fontAlgn="base" latinLnBrk="0" hangingPunct="1">
              <a:lnSpc>
                <a:spcPct val="100000"/>
              </a:lnSpc>
              <a:spcBef>
                <a:spcPct val="0"/>
              </a:spcBef>
              <a:spcAft>
                <a:spcPct val="0"/>
              </a:spcAft>
              <a:buClrTx/>
              <a:buSzTx/>
              <a:buFontTx/>
              <a:buNone/>
              <a:tabLst/>
            </a:pPr>
            <a:endParaRPr kumimoji="0" lang="ar-SA" sz="10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endParaRPr>
          </a:p>
          <a:p>
            <a:pPr marL="0" marR="0" lvl="0" indent="0" algn="justLow" defTabSz="914400" rtl="1" eaLnBrk="1" fontAlgn="base" latinLnBrk="0" hangingPunct="1">
              <a:lnSpc>
                <a:spcPct val="100000"/>
              </a:lnSpc>
              <a:spcBef>
                <a:spcPct val="0"/>
              </a:spcBef>
              <a:spcAft>
                <a:spcPct val="0"/>
              </a:spcAft>
              <a:buClrTx/>
              <a:buSzTx/>
              <a:buFontTx/>
              <a:buNone/>
              <a:tabLst/>
            </a:pPr>
            <a:endParaRPr lang="ar-SA" sz="1000" dirty="0">
              <a:latin typeface="Arial" pitchFamily="34" charset="0"/>
              <a:ea typeface="Times New Roman" pitchFamily="18" charset="0"/>
              <a:cs typeface="Times New Roman" pitchFamily="18" charset="0"/>
            </a:endParaRPr>
          </a:p>
          <a:p>
            <a:pPr marL="0" marR="0" lvl="0" indent="0" algn="justLow" defTabSz="914400" rtl="1" eaLnBrk="1" fontAlgn="base" latinLnBrk="0" hangingPunct="1">
              <a:lnSpc>
                <a:spcPct val="100000"/>
              </a:lnSpc>
              <a:spcBef>
                <a:spcPct val="0"/>
              </a:spcBef>
              <a:spcAft>
                <a:spcPct val="0"/>
              </a:spcAft>
              <a:buClrTx/>
              <a:buSzTx/>
              <a:buFontTx/>
              <a:buNone/>
              <a:tabLst/>
            </a:pPr>
            <a:endParaRPr kumimoji="0" lang="ar-SA" sz="10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endParaRPr>
          </a:p>
          <a:p>
            <a:pPr marL="0" marR="0" lvl="0" indent="0" algn="justLow" defTabSz="914400" rtl="1" eaLnBrk="1" fontAlgn="base" latinLnBrk="0" hangingPunct="1">
              <a:lnSpc>
                <a:spcPct val="100000"/>
              </a:lnSpc>
              <a:spcBef>
                <a:spcPct val="0"/>
              </a:spcBef>
              <a:spcAft>
                <a:spcPct val="0"/>
              </a:spcAft>
              <a:buClrTx/>
              <a:buSzTx/>
              <a:buFontTx/>
              <a:buNone/>
              <a:tabLst/>
            </a:pPr>
            <a:endParaRPr lang="ar-SA" sz="1000" dirty="0">
              <a:latin typeface="Arial" pitchFamily="34" charset="0"/>
              <a:ea typeface="Times New Roman" pitchFamily="18" charset="0"/>
              <a:cs typeface="Times New Roman" pitchFamily="18" charset="0"/>
            </a:endParaRPr>
          </a:p>
          <a:p>
            <a:pPr marL="0" marR="0" lvl="0" indent="0" algn="justLow" defTabSz="914400" rtl="1" eaLnBrk="1" fontAlgn="base" latinLnBrk="0" hangingPunct="1">
              <a:lnSpc>
                <a:spcPct val="100000"/>
              </a:lnSpc>
              <a:spcBef>
                <a:spcPct val="0"/>
              </a:spcBef>
              <a:spcAft>
                <a:spcPct val="0"/>
              </a:spcAft>
              <a:buClrTx/>
              <a:buSzTx/>
              <a:buFontTx/>
              <a:buNone/>
              <a:tabLst/>
            </a:pPr>
            <a:endParaRPr kumimoji="0" lang="ar-SA" sz="10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endParaRPr>
          </a:p>
          <a:p>
            <a:pPr marL="0" marR="0" lvl="0" indent="0" algn="justLow" defTabSz="914400" rtl="1" eaLnBrk="1" fontAlgn="base" latinLnBrk="0" hangingPunct="1">
              <a:lnSpc>
                <a:spcPct val="100000"/>
              </a:lnSpc>
              <a:spcBef>
                <a:spcPct val="0"/>
              </a:spcBef>
              <a:spcAft>
                <a:spcPct val="0"/>
              </a:spcAft>
              <a:buClrTx/>
              <a:buSzTx/>
              <a:buFontTx/>
              <a:buNone/>
              <a:tabLst/>
            </a:pPr>
            <a:endParaRPr lang="ar-SA" sz="1000" dirty="0">
              <a:latin typeface="Arial" pitchFamily="34" charset="0"/>
              <a:ea typeface="Times New Roman" pitchFamily="18" charset="0"/>
              <a:cs typeface="Times New Roman" pitchFamily="18" charset="0"/>
            </a:endParaRPr>
          </a:p>
          <a:p>
            <a:pPr marL="0" marR="0" lvl="0" indent="0" algn="justLow" defTabSz="914400" rtl="1" eaLnBrk="1" fontAlgn="base" latinLnBrk="0" hangingPunct="1">
              <a:lnSpc>
                <a:spcPct val="100000"/>
              </a:lnSpc>
              <a:spcBef>
                <a:spcPct val="0"/>
              </a:spcBef>
              <a:spcAft>
                <a:spcPct val="0"/>
              </a:spcAft>
              <a:buClrTx/>
              <a:buSzTx/>
              <a:buFontTx/>
              <a:buNone/>
              <a:tabLst/>
            </a:pPr>
            <a:endParaRPr kumimoji="0" lang="ar-SA" sz="10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endParaRPr>
          </a:p>
          <a:p>
            <a:pPr marL="0" marR="0" lvl="0" indent="0" algn="justLow" defTabSz="914400" rtl="1" eaLnBrk="1" fontAlgn="base" latinLnBrk="0" hangingPunct="1">
              <a:lnSpc>
                <a:spcPct val="100000"/>
              </a:lnSpc>
              <a:spcBef>
                <a:spcPct val="0"/>
              </a:spcBef>
              <a:spcAft>
                <a:spcPct val="0"/>
              </a:spcAft>
              <a:buClrTx/>
              <a:buSzTx/>
              <a:buFontTx/>
              <a:buNone/>
              <a:tabLst/>
            </a:pPr>
            <a:endParaRPr lang="ar-SA" sz="1000" dirty="0">
              <a:latin typeface="Arial" pitchFamily="34" charset="0"/>
              <a:ea typeface="Times New Roman" pitchFamily="18" charset="0"/>
              <a:cs typeface="Times New Roman" pitchFamily="18" charset="0"/>
            </a:endParaRPr>
          </a:p>
          <a:p>
            <a:pPr marL="0" marR="0" lvl="0" indent="0" algn="justLow" defTabSz="914400" rtl="1" eaLnBrk="1" fontAlgn="base" latinLnBrk="0" hangingPunct="1">
              <a:lnSpc>
                <a:spcPct val="100000"/>
              </a:lnSpc>
              <a:spcBef>
                <a:spcPct val="0"/>
              </a:spcBef>
              <a:spcAft>
                <a:spcPct val="0"/>
              </a:spcAft>
              <a:buClrTx/>
              <a:buSzTx/>
              <a:buFontTx/>
              <a:buNone/>
              <a:tabLst/>
            </a:pPr>
            <a:endParaRPr kumimoji="0" lang="ar-SA" sz="10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endParaRPr>
          </a:p>
          <a:p>
            <a:pPr algn="justLow" defTabSz="914400" rtl="1" fontAlgn="base">
              <a:spcBef>
                <a:spcPct val="0"/>
              </a:spcBef>
              <a:spcAft>
                <a:spcPct val="0"/>
              </a:spcAft>
            </a:pPr>
            <a:r>
              <a:rPr lang="ar-SA" sz="3600" dirty="0">
                <a:solidFill>
                  <a:srgbClr val="FFFF00"/>
                </a:solidFill>
                <a:latin typeface="Simplified Arabic" panose="02020603050405020304" pitchFamily="18" charset="-78"/>
              </a:rPr>
              <a:t>	</a:t>
            </a:r>
            <a:r>
              <a:rPr lang="en-US" sz="3600" dirty="0">
                <a:solidFill>
                  <a:srgbClr val="FFFF00"/>
                </a:solidFill>
                <a:latin typeface="Simplified Arabic" panose="02020603050405020304" pitchFamily="18" charset="-78"/>
              </a:rPr>
              <a:t>          </a:t>
            </a:r>
            <a:r>
              <a:rPr lang="ar-SA" sz="3600" dirty="0">
                <a:solidFill>
                  <a:srgbClr val="FFFF00"/>
                </a:solidFill>
                <a:latin typeface="Simplified Arabic" panose="02020603050405020304" pitchFamily="18" charset="-78"/>
              </a:rPr>
              <a:t>المَهارة: مصدر مشتقّ من الفعل "مهَر". </a:t>
            </a:r>
            <a:endParaRPr lang="en-US" sz="3600" dirty="0">
              <a:solidFill>
                <a:srgbClr val="FFFF00"/>
              </a:solidFill>
              <a:latin typeface="Simplified Arabic" panose="02020603050405020304" pitchFamily="18" charset="-78"/>
            </a:endParaRPr>
          </a:p>
          <a:p>
            <a:pPr algn="justLow" defTabSz="914400" rtl="1" fontAlgn="base">
              <a:spcBef>
                <a:spcPct val="0"/>
              </a:spcBef>
              <a:spcAft>
                <a:spcPct val="0"/>
              </a:spcAft>
            </a:pPr>
            <a:r>
              <a:rPr lang="ar-SA" sz="3600" dirty="0">
                <a:solidFill>
                  <a:srgbClr val="FFFF00"/>
                </a:solidFill>
                <a:latin typeface="Simplified Arabic" panose="02020603050405020304" pitchFamily="18" charset="-78"/>
              </a:rPr>
              <a:t>وتعني في سياق اللغة: امتلاك الإنسان القدرة المطلوبة 	أو اللازمة لاستعمال اللغة العربية استعمالا مناسبا، مع شيء من البراعة والإتقان. </a:t>
            </a:r>
          </a:p>
          <a:p>
            <a:pPr algn="justLow" defTabSz="914400" rtl="1" fontAlgn="base">
              <a:spcBef>
                <a:spcPct val="0"/>
              </a:spcBef>
              <a:spcAft>
                <a:spcPct val="0"/>
              </a:spcAft>
            </a:pPr>
            <a:r>
              <a:rPr lang="ar-SA" sz="3600" dirty="0">
                <a:solidFill>
                  <a:srgbClr val="FFFF00"/>
                </a:solidFill>
                <a:latin typeface="Simplified Arabic" panose="02020603050405020304" pitchFamily="18" charset="-78"/>
              </a:rPr>
              <a:t>	ولا تتحقق البراعة بمجرّد الرغبة فقط، وإنما 	تقوم على العلم والمعرفة من </a:t>
            </a:r>
            <a:r>
              <a:rPr lang="ar-SA" sz="3600" dirty="0" err="1">
                <a:solidFill>
                  <a:srgbClr val="FFFF00"/>
                </a:solidFill>
                <a:latin typeface="Simplified Arabic" panose="02020603050405020304" pitchFamily="18" charset="-78"/>
              </a:rPr>
              <a:t>جهة،وعلى</a:t>
            </a:r>
            <a:r>
              <a:rPr lang="ar-SA" sz="3600" dirty="0">
                <a:solidFill>
                  <a:srgbClr val="FFFF00"/>
                </a:solidFill>
                <a:latin typeface="Simplified Arabic" panose="02020603050405020304" pitchFamily="18" charset="-78"/>
              </a:rPr>
              <a:t> التدريب والتطبيق والممارسة من جهة ثانية. </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683568" y="404664"/>
            <a:ext cx="8028384"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LB" sz="4400" b="1" i="0" u="none" strike="noStrike" cap="none" normalizeH="0" baseline="0" dirty="0">
                <a:ln>
                  <a:noFill/>
                </a:ln>
                <a:gradFill>
                  <a:gsLst>
                    <a:gs pos="0">
                      <a:srgbClr val="000000"/>
                    </a:gs>
                    <a:gs pos="39999">
                      <a:srgbClr val="0A128C"/>
                    </a:gs>
                    <a:gs pos="70000">
                      <a:srgbClr val="181CC7"/>
                    </a:gs>
                    <a:gs pos="88000">
                      <a:srgbClr val="7005D4"/>
                    </a:gs>
                    <a:gs pos="100000">
                      <a:srgbClr val="8C3D91"/>
                    </a:gs>
                  </a:gsLst>
                  <a:lin ang="5400000" scaled="0"/>
                </a:gradFill>
                <a:effectLst/>
                <a:latin typeface="Simplified Arabic" panose="02020603050405020304" pitchFamily="18" charset="-78"/>
                <a:ea typeface="Times New Roman" pitchFamily="18" charset="0"/>
              </a:rPr>
              <a:t>         </a:t>
            </a:r>
            <a:r>
              <a:rPr kumimoji="0" lang="ar-SA" sz="4400" b="1" i="0" u="none" strike="noStrike" cap="none" normalizeH="0" baseline="0" dirty="0" err="1">
                <a:ln>
                  <a:noFill/>
                </a:ln>
                <a:solidFill>
                  <a:srgbClr val="FF0000"/>
                </a:solidFill>
                <a:effectLst/>
                <a:latin typeface="Simplified Arabic" panose="02020603050405020304" pitchFamily="18" charset="-78"/>
                <a:ea typeface="Times New Roman" pitchFamily="18" charset="0"/>
              </a:rPr>
              <a:t>أعزائي</a:t>
            </a:r>
            <a:r>
              <a:rPr kumimoji="0" lang="ar-SA" sz="4400" b="1" i="0" u="none" strike="noStrike" cap="none" normalizeH="0" baseline="0" dirty="0">
                <a:ln>
                  <a:noFill/>
                </a:ln>
                <a:solidFill>
                  <a:srgbClr val="FF0000"/>
                </a:solidFill>
                <a:effectLst/>
                <a:latin typeface="Simplified Arabic" panose="02020603050405020304" pitchFamily="18" charset="-78"/>
                <a:ea typeface="Times New Roman" pitchFamily="18" charset="0"/>
              </a:rPr>
              <a:t> الطلبة:</a:t>
            </a:r>
          </a:p>
          <a:p>
            <a:pPr marL="0" marR="0" lvl="0" indent="0" algn="justLow" defTabSz="914400" rtl="1" eaLnBrk="1" fontAlgn="base" latinLnBrk="0" hangingPunct="1">
              <a:lnSpc>
                <a:spcPct val="100000"/>
              </a:lnSpc>
              <a:spcBef>
                <a:spcPct val="0"/>
              </a:spcBef>
              <a:spcAft>
                <a:spcPct val="0"/>
              </a:spcAft>
              <a:buClrTx/>
              <a:buSzTx/>
              <a:buFontTx/>
              <a:buNone/>
              <a:tabLst/>
            </a:pPr>
            <a:endParaRPr lang="en-US" sz="4400" b="1" dirty="0">
              <a:solidFill>
                <a:srgbClr val="FFFF00"/>
              </a:solidFill>
              <a:latin typeface="Simplified Arabic" panose="02020603050405020304" pitchFamily="18" charset="-78"/>
            </a:endParaRPr>
          </a:p>
          <a:p>
            <a:pPr marL="0" marR="0" lvl="0" indent="0" algn="justLow" defTabSz="914400" rtl="1" eaLnBrk="0" fontAlgn="base" latinLnBrk="0" hangingPunct="0">
              <a:lnSpc>
                <a:spcPct val="100000"/>
              </a:lnSpc>
              <a:spcBef>
                <a:spcPct val="0"/>
              </a:spcBef>
              <a:spcAft>
                <a:spcPct val="0"/>
              </a:spcAft>
              <a:buClrTx/>
              <a:buSzTx/>
              <a:buFontTx/>
              <a:buNone/>
              <a:tabLst/>
            </a:pPr>
            <a:r>
              <a:rPr lang="ar-LB" sz="4400" b="1" dirty="0">
                <a:solidFill>
                  <a:srgbClr val="FFFF00"/>
                </a:solidFill>
                <a:latin typeface="Simplified Arabic" panose="02020603050405020304" pitchFamily="18" charset="-78"/>
              </a:rPr>
              <a:t>	</a:t>
            </a:r>
            <a:r>
              <a:rPr lang="ar-SA" sz="4400" dirty="0">
                <a:solidFill>
                  <a:srgbClr val="FFFF00"/>
                </a:solidFill>
                <a:latin typeface="Simplified Arabic" panose="02020603050405020304" pitchFamily="18" charset="-78"/>
              </a:rPr>
              <a:t>أرحب بكم في ضيافةِ اللغةِ العربية، لغتِنا الأم التي نعتزّ بها، ونسعى دوماً لتطوير استعمالنا لها، فهي لغة عريقة وحيوية، تجمع ميزات كثيرة، ويستمتع بها ويفيد منها أبناؤها، إلى جانب من يكتشفون جمالها من أبناء اللغات الأخرى.</a:t>
            </a:r>
          </a:p>
        </p:txBody>
      </p:sp>
      <p:pic>
        <p:nvPicPr>
          <p:cNvPr id="3" name="Picture 2">
            <a:extLst>
              <a:ext uri="{FF2B5EF4-FFF2-40B4-BE49-F238E27FC236}">
                <a16:creationId xmlns:a16="http://schemas.microsoft.com/office/drawing/2014/main" xmlns="" id="{305C5744-5124-4358-A908-6428E758FDB1}"/>
              </a:ext>
            </a:extLst>
          </p:cNvPr>
          <p:cNvPicPr preferRelativeResize="0">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265" y="5412928"/>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5DF64760-6044-457F-9EFC-6334CEED1737}"/>
              </a:ext>
            </a:extLst>
          </p:cNvPr>
          <p:cNvPicPr preferRelativeResize="0">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265" y="5412928"/>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5" name="Rectangle 1"/>
          <p:cNvSpPr>
            <a:spLocks noChangeArrowheads="1"/>
          </p:cNvSpPr>
          <p:nvPr/>
        </p:nvSpPr>
        <p:spPr bwMode="auto">
          <a:xfrm>
            <a:off x="323528" y="-3494801"/>
            <a:ext cx="8208912" cy="90486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0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pPr>
            <a:endParaRPr lang="ar-SA" sz="1000" dirty="0">
              <a:latin typeface="Arial" pitchFamily="34" charset="0"/>
              <a:ea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0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pPr>
            <a:endParaRPr lang="ar-SA" sz="1000" dirty="0">
              <a:latin typeface="Arial" pitchFamily="34" charset="0"/>
              <a:ea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0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pPr>
            <a:endParaRPr lang="ar-SA" sz="1000" dirty="0">
              <a:latin typeface="Arial" pitchFamily="34" charset="0"/>
              <a:ea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0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pPr>
            <a:endParaRPr lang="ar-SA" sz="1000" dirty="0">
              <a:latin typeface="Arial" pitchFamily="34" charset="0"/>
              <a:ea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0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pPr>
            <a:endParaRPr lang="ar-SA" sz="1000" dirty="0">
              <a:latin typeface="Arial" pitchFamily="34" charset="0"/>
              <a:ea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0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pPr>
            <a:endParaRPr lang="ar-SA" sz="1000" dirty="0">
              <a:latin typeface="Arial" pitchFamily="34" charset="0"/>
              <a:ea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0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pPr>
            <a:endParaRPr lang="ar-SA" sz="1000" dirty="0">
              <a:latin typeface="Arial" pitchFamily="34" charset="0"/>
              <a:ea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0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pPr>
            <a:endParaRPr lang="ar-SA" sz="1000" dirty="0">
              <a:latin typeface="Arial" pitchFamily="34" charset="0"/>
              <a:ea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0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pPr>
            <a:endParaRPr lang="ar-SA" sz="1000" dirty="0">
              <a:latin typeface="Arial" pitchFamily="34" charset="0"/>
              <a:ea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0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pPr>
            <a:endParaRPr lang="ar-SA" sz="1000" dirty="0">
              <a:latin typeface="Arial" pitchFamily="34" charset="0"/>
              <a:ea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0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pPr>
            <a:endParaRPr lang="ar-SA" sz="1000" dirty="0">
              <a:latin typeface="Arial" pitchFamily="34" charset="0"/>
              <a:ea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0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pPr>
            <a:endParaRPr lang="ar-SA" sz="1000" dirty="0">
              <a:latin typeface="Arial" pitchFamily="34" charset="0"/>
              <a:ea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0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pPr>
            <a:endParaRPr lang="ar-SA" sz="1000" dirty="0">
              <a:latin typeface="Arial" pitchFamily="34" charset="0"/>
              <a:ea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0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pPr>
            <a:endParaRPr lang="ar-SA" sz="1000" dirty="0">
              <a:latin typeface="Arial" pitchFamily="34" charset="0"/>
              <a:ea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0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pPr>
            <a:endParaRPr lang="ar-SA" sz="1000" dirty="0">
              <a:latin typeface="Arial" pitchFamily="34" charset="0"/>
              <a:ea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0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pPr>
            <a:endParaRPr lang="ar-SA" sz="1000" dirty="0">
              <a:latin typeface="Arial" pitchFamily="34" charset="0"/>
              <a:ea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pPr>
            <a:r>
              <a:rPr kumimoji="0" lang="ar-SA" sz="10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		</a:t>
            </a:r>
          </a:p>
          <a:p>
            <a:pPr marR="0" lvl="0" indent="0" algn="justLow" defTabSz="914400" rtl="1" fontAlgn="base">
              <a:lnSpc>
                <a:spcPct val="100000"/>
              </a:lnSpc>
              <a:spcBef>
                <a:spcPct val="0"/>
              </a:spcBef>
              <a:spcAft>
                <a:spcPct val="0"/>
              </a:spcAft>
              <a:buClrTx/>
              <a:buSzTx/>
              <a:buFontTx/>
              <a:buNone/>
              <a:tabLst/>
            </a:pPr>
            <a:r>
              <a:rPr lang="ar-SA" sz="3200" dirty="0">
                <a:latin typeface="Arial" pitchFamily="34" charset="0"/>
                <a:ea typeface="Times New Roman" pitchFamily="18" charset="0"/>
                <a:cs typeface="Times New Roman" pitchFamily="18" charset="0"/>
              </a:rPr>
              <a:t>	</a:t>
            </a:r>
            <a:r>
              <a:rPr lang="ar-SA" sz="3600" dirty="0">
                <a:solidFill>
                  <a:srgbClr val="FFFF00"/>
                </a:solidFill>
                <a:latin typeface="Simplified Arabic" panose="02020603050405020304" pitchFamily="18" charset="-78"/>
              </a:rPr>
              <a:t>فمهارة القراءة تعني أن يقرأ الإنسان النصوص العربية باقتدار، دون أن تخطئ في نطق الكلمات. كما تقتضي القراءة السليمة فهم النص المقروء واستيعابه.</a:t>
            </a:r>
            <a:endParaRPr lang="en-US" sz="3600" dirty="0">
              <a:solidFill>
                <a:srgbClr val="FFFF00"/>
              </a:solidFill>
              <a:latin typeface="Simplified Arabic" panose="02020603050405020304" pitchFamily="18" charset="-78"/>
            </a:endParaRPr>
          </a:p>
          <a:p>
            <a:pPr marR="0" lvl="0" indent="0" algn="justLow" defTabSz="914400" rtl="1" fontAlgn="base">
              <a:lnSpc>
                <a:spcPct val="100000"/>
              </a:lnSpc>
              <a:spcBef>
                <a:spcPct val="0"/>
              </a:spcBef>
              <a:spcAft>
                <a:spcPct val="0"/>
              </a:spcAft>
              <a:buClrTx/>
              <a:buSzTx/>
              <a:buFontTx/>
              <a:buNone/>
              <a:tabLst/>
            </a:pPr>
            <a:r>
              <a:rPr lang="ar-SA" sz="3600" dirty="0">
                <a:solidFill>
                  <a:srgbClr val="FFFF00"/>
                </a:solidFill>
                <a:latin typeface="Simplified Arabic" panose="02020603050405020304" pitchFamily="18" charset="-78"/>
              </a:rPr>
              <a:t>	أما مهارة الكتابة فتقتضي منك ومني أن نعبّر عما نريد من أفكار أو معارف أو عواطف بشيء من الإتقان. </a:t>
            </a:r>
          </a:p>
          <a:p>
            <a:pPr marR="0" lvl="0" indent="0" algn="justLow" defTabSz="914400" rtl="1" fontAlgn="base">
              <a:lnSpc>
                <a:spcPct val="100000"/>
              </a:lnSpc>
              <a:spcBef>
                <a:spcPct val="0"/>
              </a:spcBef>
              <a:spcAft>
                <a:spcPct val="0"/>
              </a:spcAft>
              <a:buClrTx/>
              <a:buSzTx/>
              <a:buFontTx/>
              <a:buNone/>
              <a:tabLst/>
            </a:pPr>
            <a:r>
              <a:rPr lang="ar-SA" sz="3600" dirty="0">
                <a:solidFill>
                  <a:srgbClr val="FFFF00"/>
                </a:solidFill>
                <a:latin typeface="Simplified Arabic" panose="02020603050405020304" pitchFamily="18" charset="-78"/>
              </a:rPr>
              <a:t>	أي أن نكتب كتابة صحيحة معبّرة بعيداً عن الأخطاء الإملائية أو النحوية أو غيرها.</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5DF64760-6044-457F-9EFC-6334CEED1737}"/>
              </a:ext>
            </a:extLst>
          </p:cNvPr>
          <p:cNvPicPr preferRelativeResize="0">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265" y="5412928"/>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29" name="Rectangle 1"/>
          <p:cNvSpPr>
            <a:spLocks noChangeArrowheads="1"/>
          </p:cNvSpPr>
          <p:nvPr/>
        </p:nvSpPr>
        <p:spPr bwMode="auto">
          <a:xfrm rot="10800000" flipV="1">
            <a:off x="611560" y="1699647"/>
            <a:ext cx="7920880"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defTabSz="914400" rtl="1" fontAlgn="base">
              <a:spcBef>
                <a:spcPct val="0"/>
              </a:spcBef>
              <a:spcAft>
                <a:spcPct val="0"/>
              </a:spcAft>
            </a:pPr>
            <a:r>
              <a:rPr lang="ar-SA" sz="3600" dirty="0">
                <a:solidFill>
                  <a:srgbClr val="FFFF00"/>
                </a:solidFill>
                <a:latin typeface="Simplified Arabic" panose="02020603050405020304" pitchFamily="18" charset="-78"/>
              </a:rPr>
              <a:t>وأما مهارة التحدث فتتصل باستعمال اللغة مشافهة، أي أن نتمكّن من التعبير الشفوي بدرجة ملائمة. وأبسط معيار هنا أن يفهم الآخرون مرادنا ومعنى حديثنا بسهولة ووضوح.</a:t>
            </a:r>
            <a:endParaRPr lang="en-US" sz="3600" dirty="0">
              <a:solidFill>
                <a:srgbClr val="FFFF00"/>
              </a:solidFill>
              <a:latin typeface="Simplified Arabic" panose="02020603050405020304" pitchFamily="18" charset="-78"/>
            </a:endParaRPr>
          </a:p>
          <a:p>
            <a:pPr algn="justLow" defTabSz="914400" rtl="1" fontAlgn="base">
              <a:spcBef>
                <a:spcPct val="0"/>
              </a:spcBef>
              <a:spcAft>
                <a:spcPct val="0"/>
              </a:spcAft>
            </a:pPr>
            <a:r>
              <a:rPr lang="ar-SA" sz="3600" dirty="0">
                <a:solidFill>
                  <a:srgbClr val="FFFF00"/>
                </a:solidFill>
                <a:latin typeface="Simplified Arabic" panose="02020603050405020304" pitchFamily="18" charset="-78"/>
              </a:rPr>
              <a:t>ومهارة الاستماع تعني أن نفهم المسموع، أنت الآن تستمع إلي، يقتضي الأمر منك أن تصغي، فإذا فهمت ما أقول دون صعوبة فأنت ماهر في الاستماع.</a:t>
            </a:r>
            <a:endParaRPr lang="en-US" sz="3600" dirty="0">
              <a:solidFill>
                <a:srgbClr val="FFFF00"/>
              </a:solidFill>
              <a:latin typeface="Simplified Arabic" panose="02020603050405020304" pitchFamily="18" charset="-7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539552" y="869231"/>
            <a:ext cx="8208912" cy="47705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lang="ar-LB" sz="4400" dirty="0">
                <a:solidFill>
                  <a:srgbClr val="FFFF00"/>
                </a:solidFill>
                <a:latin typeface="Arabic Typesetting" panose="03020402040406030203" pitchFamily="66" charset="-78"/>
                <a:cs typeface="DecoType Naskh" panose="02010400000000000000" pitchFamily="2" charset="-78"/>
              </a:rPr>
              <a:t>	</a:t>
            </a:r>
            <a:r>
              <a:rPr lang="en-US" sz="4400" dirty="0">
                <a:solidFill>
                  <a:srgbClr val="FFFF00"/>
                </a:solidFill>
                <a:latin typeface="Arabic Typesetting" panose="03020402040406030203" pitchFamily="66" charset="-78"/>
                <a:cs typeface="DecoType Naskh" panose="02010400000000000000" pitchFamily="2" charset="-78"/>
              </a:rPr>
              <a:t>  </a:t>
            </a:r>
            <a:r>
              <a:rPr lang="ar-SA" sz="3600" dirty="0">
                <a:solidFill>
                  <a:srgbClr val="FFFF00"/>
                </a:solidFill>
                <a:latin typeface="Simplified Arabic" panose="02020603050405020304" pitchFamily="18" charset="-78"/>
              </a:rPr>
              <a:t>أما العلاقة بين هذه المهارات </a:t>
            </a:r>
            <a:r>
              <a:rPr lang="ar-LB" sz="3600" dirty="0">
                <a:solidFill>
                  <a:srgbClr val="FFFF00"/>
                </a:solidFill>
                <a:latin typeface="Simplified Arabic" panose="02020603050405020304" pitchFamily="18" charset="-78"/>
              </a:rPr>
              <a:t>ف</a:t>
            </a:r>
            <a:r>
              <a:rPr lang="ar-SA" sz="3600" dirty="0">
                <a:solidFill>
                  <a:srgbClr val="FFFF00"/>
                </a:solidFill>
                <a:latin typeface="Simplified Arabic" panose="02020603050405020304" pitchFamily="18" charset="-78"/>
              </a:rPr>
              <a:t>علاقة متداخلة متشابكة، فما نقرأه نفيد منه عندما نكتب أو نتحدث أو نستمع. </a:t>
            </a:r>
          </a:p>
          <a:p>
            <a:pPr marL="0" marR="0" lvl="0" indent="0" algn="just" defTabSz="914400" rtl="1" eaLnBrk="1" fontAlgn="base" latinLnBrk="0" hangingPunct="1">
              <a:lnSpc>
                <a:spcPct val="100000"/>
              </a:lnSpc>
              <a:spcBef>
                <a:spcPct val="0"/>
              </a:spcBef>
              <a:spcAft>
                <a:spcPct val="0"/>
              </a:spcAft>
              <a:buClrTx/>
              <a:buSzTx/>
              <a:buFontTx/>
              <a:buNone/>
              <a:tabLst/>
            </a:pPr>
            <a:r>
              <a:rPr lang="ar-SA" sz="3600" dirty="0">
                <a:solidFill>
                  <a:srgbClr val="FFFF00"/>
                </a:solidFill>
                <a:latin typeface="Simplified Arabic" panose="02020603050405020304" pitchFamily="18" charset="-78"/>
              </a:rPr>
              <a:t>أما قواعد اللغة نحواً وصرفاً وإملاء، فهي أدوات أساسية لتركيب اللغة واستعمالها، وهي لازمة لبناء المهارات جميعها. لكن القاعدة بذاتها ليست مهارة، وإنما هي وسيلة ضرورية لبناء المهارة. </a:t>
            </a:r>
            <a:endParaRPr lang="en-US" sz="3600" dirty="0">
              <a:solidFill>
                <a:srgbClr val="FFFF00"/>
              </a:solidFill>
              <a:latin typeface="Simplified Arabic" panose="02020603050405020304" pitchFamily="18" charset="-78"/>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a:ln>
                <a:noFill/>
              </a:ln>
              <a:gradFill>
                <a:gsLst>
                  <a:gs pos="0">
                    <a:srgbClr val="000000"/>
                  </a:gs>
                  <a:gs pos="39999">
                    <a:srgbClr val="0A128C"/>
                  </a:gs>
                  <a:gs pos="70000">
                    <a:srgbClr val="181CC7"/>
                  </a:gs>
                  <a:gs pos="88000">
                    <a:srgbClr val="7005D4"/>
                  </a:gs>
                  <a:gs pos="100000">
                    <a:srgbClr val="8C3D91"/>
                  </a:gs>
                </a:gsLst>
                <a:lin ang="5400000" scaled="0"/>
              </a:gradFill>
              <a:effectLst/>
              <a:latin typeface="Arial" pitchFamily="34" charset="0"/>
              <a:cs typeface="Arial" pitchFamily="34" charset="0"/>
            </a:endParaRPr>
          </a:p>
        </p:txBody>
      </p:sp>
      <p:pic>
        <p:nvPicPr>
          <p:cNvPr id="3" name="Picture 2">
            <a:extLst>
              <a:ext uri="{FF2B5EF4-FFF2-40B4-BE49-F238E27FC236}">
                <a16:creationId xmlns:a16="http://schemas.microsoft.com/office/drawing/2014/main" xmlns="" id="{95168B84-1CFC-4DBF-955C-61A561B6953F}"/>
              </a:ext>
            </a:extLst>
          </p:cNvPr>
          <p:cNvPicPr preferRelativeResize="0">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265" y="5412928"/>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1196752"/>
            <a:ext cx="6408712" cy="3754874"/>
          </a:xfrm>
          <a:prstGeom prst="rect">
            <a:avLst/>
          </a:prstGeom>
        </p:spPr>
        <p:txBody>
          <a:bodyPr wrap="square">
            <a:spAutoFit/>
          </a:bodyPr>
          <a:lstStyle/>
          <a:p>
            <a:pPr algn="ctr" rtl="1"/>
            <a:r>
              <a:rPr lang="ar-SA" sz="6600" dirty="0">
                <a:latin typeface="Arial" pitchFamily="34" charset="0"/>
                <a:cs typeface="Diwani Letter" panose="02010400000000000000" pitchFamily="2" charset="-78"/>
              </a:rPr>
              <a:t>الشفاهي والكتابي</a:t>
            </a:r>
          </a:p>
          <a:p>
            <a:pPr algn="ctr" rtl="1"/>
            <a:r>
              <a:rPr lang="ar-SA" sz="6600" dirty="0">
                <a:latin typeface="Arial" pitchFamily="34" charset="0"/>
                <a:cs typeface="Diwani Letter" panose="02010400000000000000" pitchFamily="2" charset="-78"/>
              </a:rPr>
              <a:t>من الأصل الصوتي إلى الرموز المكتوبة</a:t>
            </a:r>
          </a:p>
          <a:p>
            <a:pPr algn="ctr" rtl="1"/>
            <a:endParaRPr lang="ar-SA" sz="4000" dirty="0"/>
          </a:p>
        </p:txBody>
      </p:sp>
      <p:pic>
        <p:nvPicPr>
          <p:cNvPr id="3" name="Picture 2">
            <a:extLst>
              <a:ext uri="{FF2B5EF4-FFF2-40B4-BE49-F238E27FC236}">
                <a16:creationId xmlns:a16="http://schemas.microsoft.com/office/drawing/2014/main" xmlns="" id="{95168B84-1CFC-4DBF-955C-61A561B6953F}"/>
              </a:ext>
            </a:extLst>
          </p:cNvPr>
          <p:cNvPicPr preferRelativeResize="0">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265" y="5412928"/>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07504" y="424989"/>
            <a:ext cx="8964488" cy="54476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defTabSz="914400" rtl="1" fontAlgn="base">
              <a:spcBef>
                <a:spcPct val="0"/>
              </a:spcBef>
              <a:spcAft>
                <a:spcPct val="0"/>
              </a:spcAft>
            </a:pPr>
            <a:r>
              <a:rPr lang="ar-LB" sz="4000" b="1" dirty="0">
                <a:solidFill>
                  <a:srgbClr val="FFFF00"/>
                </a:solidFill>
                <a:latin typeface="Sakkal Majalla" panose="02000000000000000000" pitchFamily="2" charset="-78"/>
                <a:cs typeface="Sakkal Majalla" panose="02000000000000000000" pitchFamily="2" charset="-78"/>
              </a:rPr>
              <a:t>                  </a:t>
            </a:r>
            <a:r>
              <a:rPr lang="ar-SA" sz="4000" b="1" dirty="0">
                <a:solidFill>
                  <a:srgbClr val="FFFF00"/>
                </a:solidFill>
                <a:latin typeface="Sakkal Majalla" panose="02000000000000000000" pitchFamily="2" charset="-78"/>
                <a:cs typeface="Sakkal Majalla" panose="02000000000000000000" pitchFamily="2" charset="-78"/>
              </a:rPr>
              <a:t> </a:t>
            </a:r>
          </a:p>
          <a:p>
            <a:pPr algn="just" defTabSz="914400" rtl="1" fontAlgn="base">
              <a:spcBef>
                <a:spcPct val="0"/>
              </a:spcBef>
              <a:spcAft>
                <a:spcPct val="0"/>
              </a:spcAft>
            </a:pPr>
            <a:r>
              <a:rPr lang="en-US" sz="4400" dirty="0">
                <a:solidFill>
                  <a:srgbClr val="FFFF00"/>
                </a:solidFill>
                <a:latin typeface="Arabic Typesetting" panose="03020402040406030203" pitchFamily="66" charset="-78"/>
                <a:cs typeface="DecoType Naskh" panose="02010400000000000000" pitchFamily="2" charset="-78"/>
              </a:rPr>
              <a:t>	</a:t>
            </a:r>
            <a:r>
              <a:rPr lang="ar-SA" sz="3600" dirty="0">
                <a:solidFill>
                  <a:srgbClr val="FFFF00"/>
                </a:solidFill>
                <a:latin typeface="Simplified Arabic" panose="02020603050405020304" pitchFamily="18" charset="-78"/>
              </a:rPr>
              <a:t>تذكر –أخي الطالب- أن اللغة قبل أن تكون رموزاً مكتوبة ليست إلا أصواتاً </a:t>
            </a:r>
            <a:r>
              <a:rPr lang="ar-SA" sz="3600" dirty="0" err="1">
                <a:solidFill>
                  <a:srgbClr val="FFFF00"/>
                </a:solidFill>
                <a:latin typeface="Simplified Arabic" panose="02020603050405020304" pitchFamily="18" charset="-78"/>
              </a:rPr>
              <a:t>منطوقة.فالأصل</a:t>
            </a:r>
            <a:r>
              <a:rPr lang="ar-SA" sz="3600" dirty="0">
                <a:solidFill>
                  <a:srgbClr val="FFFF00"/>
                </a:solidFill>
                <a:latin typeface="Simplified Arabic" panose="02020603050405020304" pitchFamily="18" charset="-78"/>
              </a:rPr>
              <a:t> في اللغة تلك الصيغة الصوتية الشفاهية التي تحوّلت فيما بعد إلى لغة مكتوبة لها رموز وصور متعارف عليها هي التي نسميها (الحروف). </a:t>
            </a:r>
          </a:p>
          <a:p>
            <a:pPr algn="just" defTabSz="914400" rtl="1" fontAlgn="base">
              <a:spcBef>
                <a:spcPct val="0"/>
              </a:spcBef>
              <a:spcAft>
                <a:spcPct val="0"/>
              </a:spcAft>
            </a:pPr>
            <a:r>
              <a:rPr lang="ar-SA" sz="3600" dirty="0">
                <a:solidFill>
                  <a:srgbClr val="FFFF00"/>
                </a:solidFill>
                <a:latin typeface="Simplified Arabic" panose="02020603050405020304" pitchFamily="18" charset="-78"/>
              </a:rPr>
              <a:t>وقديما وضع اللغوي العربي ابن جنّي تعريفاً موجزاً دالّاً للغة يقول فيه: </a:t>
            </a:r>
            <a:endParaRPr lang="en-US" sz="3600" dirty="0">
              <a:solidFill>
                <a:srgbClr val="FFFF00"/>
              </a:solidFill>
              <a:latin typeface="Simplified Arabic" panose="02020603050405020304" pitchFamily="18" charset="-78"/>
            </a:endParaRPr>
          </a:p>
          <a:p>
            <a:pPr algn="just" defTabSz="914400" rtl="1" fontAlgn="base">
              <a:spcBef>
                <a:spcPct val="0"/>
              </a:spcBef>
              <a:spcAft>
                <a:spcPct val="0"/>
              </a:spcAft>
            </a:pPr>
            <a:r>
              <a:rPr lang="ar-SA" sz="3600" dirty="0">
                <a:solidFill>
                  <a:srgbClr val="FFFF00"/>
                </a:solidFill>
                <a:latin typeface="Simplified Arabic" panose="02020603050405020304" pitchFamily="18" charset="-78"/>
              </a:rPr>
              <a:t>"حدّ اللغة أصواتٌ يعبّر بها كلُّ قومٍ عن أغراضِهم".</a:t>
            </a:r>
          </a:p>
        </p:txBody>
      </p:sp>
      <p:pic>
        <p:nvPicPr>
          <p:cNvPr id="3" name="Picture 2">
            <a:extLst>
              <a:ext uri="{FF2B5EF4-FFF2-40B4-BE49-F238E27FC236}">
                <a16:creationId xmlns:a16="http://schemas.microsoft.com/office/drawing/2014/main" xmlns="" id="{3C4C8B96-DBDE-46E3-B9DD-032A72EB0BF1}"/>
              </a:ext>
            </a:extLst>
          </p:cNvPr>
          <p:cNvPicPr preferRelativeResize="0">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265" y="5412928"/>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683568" y="1348897"/>
            <a:ext cx="7488832"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0" algn="just" defTabSz="914400" rtl="1" fontAlgn="base">
              <a:lnSpc>
                <a:spcPct val="100000"/>
              </a:lnSpc>
              <a:spcBef>
                <a:spcPct val="0"/>
              </a:spcBef>
              <a:spcAft>
                <a:spcPct val="0"/>
              </a:spcAft>
              <a:buClrTx/>
              <a:buSzTx/>
              <a:buFontTx/>
              <a:buNone/>
              <a:tabLst/>
            </a:pPr>
            <a:r>
              <a:rPr lang="ar-SA" sz="3600" dirty="0">
                <a:solidFill>
                  <a:srgbClr val="FFFF00"/>
                </a:solidFill>
                <a:latin typeface="Simplified Arabic" panose="02020603050405020304" pitchFamily="18" charset="-78"/>
              </a:rPr>
              <a:t> </a:t>
            </a:r>
            <a:r>
              <a:rPr lang="ar-LB" sz="3600" dirty="0">
                <a:solidFill>
                  <a:srgbClr val="FFFF00"/>
                </a:solidFill>
                <a:latin typeface="Simplified Arabic" panose="02020603050405020304" pitchFamily="18" charset="-78"/>
              </a:rPr>
              <a:t>       </a:t>
            </a:r>
            <a:r>
              <a:rPr lang="ar-SA" sz="3600" dirty="0">
                <a:solidFill>
                  <a:srgbClr val="FFFF00"/>
                </a:solidFill>
                <a:latin typeface="Simplified Arabic" panose="02020603050405020304" pitchFamily="18" charset="-78"/>
              </a:rPr>
              <a:t>فمادة اللغة هي الأصوات (الحروف) وهو أصل اللغة المنطوقة، لساناً، قبل أن تتحوّل إلى رموز كتابية تشكّل ألف باء اللغة، وهي الحروف التي نشقى صغاراً في نطقها وكتابتها ووصلها وفصلها حتى يتكون لدينا شيء من الملكة اللغوية المبكرة.</a:t>
            </a:r>
            <a:endParaRPr lang="en-US" sz="3600" dirty="0">
              <a:solidFill>
                <a:srgbClr val="FFFF00"/>
              </a:solidFill>
              <a:latin typeface="Simplified Arabic" panose="02020603050405020304" pitchFamily="18" charset="-78"/>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3200" b="0" i="0" u="none" strike="noStrike" cap="none" normalizeH="0" baseline="0" dirty="0">
                <a:ln>
                  <a:noFill/>
                </a:ln>
                <a:gradFill>
                  <a:gsLst>
                    <a:gs pos="0">
                      <a:srgbClr val="000000"/>
                    </a:gs>
                    <a:gs pos="39999">
                      <a:srgbClr val="0A128C"/>
                    </a:gs>
                    <a:gs pos="70000">
                      <a:srgbClr val="181CC7"/>
                    </a:gs>
                    <a:gs pos="88000">
                      <a:srgbClr val="7005D4"/>
                    </a:gs>
                    <a:gs pos="100000">
                      <a:srgbClr val="8C3D91"/>
                    </a:gs>
                  </a:gsLst>
                  <a:lin ang="5400000" scaled="0"/>
                </a:gradFill>
                <a:effectLst/>
                <a:latin typeface="Simplified Arabic" pitchFamily="18" charset="-78"/>
                <a:ea typeface="Times New Roman" pitchFamily="18" charset="0"/>
                <a:cs typeface="Simplified Arabic" pitchFamily="18" charset="-78"/>
              </a:rPr>
              <a:t>  </a:t>
            </a:r>
            <a:endParaRPr kumimoji="0" lang="ar-SA" sz="3600" b="0" i="0" u="none" strike="noStrike" cap="none" normalizeH="0" baseline="0" dirty="0">
              <a:ln>
                <a:noFill/>
              </a:ln>
              <a:gradFill>
                <a:gsLst>
                  <a:gs pos="0">
                    <a:srgbClr val="000000"/>
                  </a:gs>
                  <a:gs pos="39999">
                    <a:srgbClr val="0A128C"/>
                  </a:gs>
                  <a:gs pos="70000">
                    <a:srgbClr val="181CC7"/>
                  </a:gs>
                  <a:gs pos="88000">
                    <a:srgbClr val="7005D4"/>
                  </a:gs>
                  <a:gs pos="100000">
                    <a:srgbClr val="8C3D91"/>
                  </a:gs>
                </a:gsLst>
                <a:lin ang="5400000" scaled="0"/>
              </a:gradFill>
              <a:effectLst/>
              <a:latin typeface="Arial" pitchFamily="34" charset="0"/>
              <a:cs typeface="Arial" pitchFamily="34" charset="0"/>
            </a:endParaRPr>
          </a:p>
        </p:txBody>
      </p:sp>
      <p:pic>
        <p:nvPicPr>
          <p:cNvPr id="3" name="Picture 2">
            <a:extLst>
              <a:ext uri="{FF2B5EF4-FFF2-40B4-BE49-F238E27FC236}">
                <a16:creationId xmlns:a16="http://schemas.microsoft.com/office/drawing/2014/main" xmlns="" id="{A32D9151-01F9-4BD9-A19F-A74706BA7FE2}"/>
              </a:ext>
            </a:extLst>
          </p:cNvPr>
          <p:cNvPicPr preferRelativeResize="0">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265" y="5412928"/>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1124744"/>
            <a:ext cx="8208912" cy="4031873"/>
          </a:xfrm>
          <a:prstGeom prst="rect">
            <a:avLst/>
          </a:prstGeom>
        </p:spPr>
        <p:txBody>
          <a:bodyPr wrap="square">
            <a:spAutoFit/>
          </a:bodyPr>
          <a:lstStyle/>
          <a:p>
            <a:pPr algn="just" defTabSz="914400" rtl="1" fontAlgn="base">
              <a:spcBef>
                <a:spcPct val="0"/>
              </a:spcBef>
              <a:spcAft>
                <a:spcPct val="0"/>
              </a:spcAft>
            </a:pPr>
            <a:r>
              <a:rPr lang="ar-SA" sz="4000" b="1" dirty="0">
                <a:solidFill>
                  <a:srgbClr val="FFFF00"/>
                </a:solidFill>
                <a:latin typeface="Sakkal Majalla" panose="02000000000000000000" pitchFamily="2" charset="-78"/>
                <a:cs typeface="Sakkal Majalla" panose="02000000000000000000" pitchFamily="2" charset="-78"/>
              </a:rPr>
              <a:t> </a:t>
            </a:r>
            <a:r>
              <a:rPr lang="ar-LB" sz="4000" b="1" dirty="0">
                <a:solidFill>
                  <a:srgbClr val="FFFF00"/>
                </a:solidFill>
                <a:latin typeface="Sakkal Majalla" panose="02000000000000000000" pitchFamily="2" charset="-78"/>
                <a:cs typeface="Sakkal Majalla" panose="02000000000000000000" pitchFamily="2" charset="-78"/>
              </a:rPr>
              <a:t>   </a:t>
            </a:r>
            <a:r>
              <a:rPr lang="ar-LB" sz="3600" dirty="0">
                <a:solidFill>
                  <a:srgbClr val="FFFF00"/>
                </a:solidFill>
                <a:latin typeface="Simplified Arabic" panose="02020603050405020304" pitchFamily="18" charset="-78"/>
              </a:rPr>
              <a:t>      </a:t>
            </a:r>
            <a:r>
              <a:rPr lang="ar-SA" sz="3600" dirty="0">
                <a:solidFill>
                  <a:srgbClr val="FFFF00"/>
                </a:solidFill>
                <a:latin typeface="Simplified Arabic" panose="02020603050405020304" pitchFamily="18" charset="-78"/>
              </a:rPr>
              <a:t>ويمكن أن تكون اللغة شفاهية فحسب دون كتابة، ولكن لا يوجد لغة مكتوبة من دون أصوات أو صيغة شفاهية، أما إشارات الصم والبكم فلا تعدّ لغة، وإنما هي إشارات خاصة اقتضت إليها حاجة هذه الفئة الاستثنائية. وحتى اليوم هناك لغات كثيرة في العالم ما زالت لغات شفاهية منطوقة، ولكنها لا تكتب ولا تدوّن، أي أنها لم تتطوّر إلى المستوى الكتابي. </a:t>
            </a:r>
          </a:p>
        </p:txBody>
      </p:sp>
      <p:pic>
        <p:nvPicPr>
          <p:cNvPr id="3" name="Picture 2">
            <a:extLst>
              <a:ext uri="{FF2B5EF4-FFF2-40B4-BE49-F238E27FC236}">
                <a16:creationId xmlns:a16="http://schemas.microsoft.com/office/drawing/2014/main" xmlns="" id="{44D77D35-1A5F-499F-8C92-53581968D0A6}"/>
              </a:ext>
            </a:extLst>
          </p:cNvPr>
          <p:cNvPicPr preferRelativeResize="0">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265" y="5412928"/>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Rectangle 1"/>
          <p:cNvSpPr/>
          <p:nvPr/>
        </p:nvSpPr>
        <p:spPr>
          <a:xfrm>
            <a:off x="-10853" y="332656"/>
            <a:ext cx="9073008" cy="5632311"/>
          </a:xfrm>
          <a:prstGeom prst="rect">
            <a:avLst/>
          </a:prstGeom>
        </p:spPr>
        <p:txBody>
          <a:bodyPr wrap="square">
            <a:spAutoFit/>
          </a:bodyPr>
          <a:lstStyle/>
          <a:p>
            <a:pPr algn="r"/>
            <a:r>
              <a:rPr lang="ar-LB" sz="3600" b="1" dirty="0">
                <a:solidFill>
                  <a:srgbClr val="FFFF00"/>
                </a:solidFill>
                <a:latin typeface="Sakkal Majalla" panose="02000000000000000000" pitchFamily="2" charset="-78"/>
                <a:cs typeface="Sakkal Majalla" panose="02000000000000000000" pitchFamily="2" charset="-78"/>
              </a:rPr>
              <a:t>	</a:t>
            </a:r>
            <a:r>
              <a:rPr lang="ar-LB" sz="4400" dirty="0">
                <a:solidFill>
                  <a:srgbClr val="FFFF00"/>
                </a:solidFill>
                <a:latin typeface="Arabic Typesetting" panose="03020402040406030203" pitchFamily="66" charset="-78"/>
                <a:cs typeface="DecoType Naskh" panose="02010400000000000000" pitchFamily="2" charset="-78"/>
              </a:rPr>
              <a:t>          </a:t>
            </a:r>
            <a:r>
              <a:rPr lang="ar-SA" sz="4400" dirty="0">
                <a:solidFill>
                  <a:srgbClr val="FFFF00"/>
                </a:solidFill>
                <a:latin typeface="Arabic Typesetting" panose="03020402040406030203" pitchFamily="66" charset="-78"/>
                <a:cs typeface="DecoType Naskh" panose="02010400000000000000" pitchFamily="2" charset="-78"/>
              </a:rPr>
              <a:t>وأما غاية اللغة فالتعبير والتواصل وما يتفرّع عنهما من وظائف متشعّبة. ولا يبعد هذا عما يشير إليه المعاصرون من مثل جون جوزيف (في كتاب اللغة والهوية، ص35) عندما يعرّف اللغة من خلال بعدين اثنين: </a:t>
            </a:r>
          </a:p>
          <a:p>
            <a:pPr algn="r"/>
            <a:r>
              <a:rPr lang="ar-SA" sz="4400" dirty="0">
                <a:solidFill>
                  <a:srgbClr val="FFFF00"/>
                </a:solidFill>
                <a:latin typeface="Arabic Typesetting" panose="03020402040406030203" pitchFamily="66" charset="-78"/>
                <a:cs typeface="DecoType Naskh" panose="02010400000000000000" pitchFamily="2" charset="-78"/>
              </a:rPr>
              <a:t>أحدهما "التواصل مع الغير، إذ يستحيل على بني البشر العيش في عزلة. </a:t>
            </a:r>
          </a:p>
          <a:p>
            <a:pPr algn="r"/>
            <a:r>
              <a:rPr lang="ar-SA" sz="4400" dirty="0">
                <a:solidFill>
                  <a:srgbClr val="FFFF00"/>
                </a:solidFill>
                <a:latin typeface="Arabic Typesetting" panose="03020402040406030203" pitchFamily="66" charset="-78"/>
                <a:cs typeface="DecoType Naskh" panose="02010400000000000000" pitchFamily="2" charset="-78"/>
              </a:rPr>
              <a:t>والثاني: تمثيل الكون لأنفسنا في عقولنا.. (أو) تعلّم تصنيف الأشياء باستخدام الكلمات التي توفّرها لنا لغتنا".</a:t>
            </a:r>
          </a:p>
        </p:txBody>
      </p:sp>
      <p:pic>
        <p:nvPicPr>
          <p:cNvPr id="3" name="Picture 2">
            <a:extLst>
              <a:ext uri="{FF2B5EF4-FFF2-40B4-BE49-F238E27FC236}">
                <a16:creationId xmlns:a16="http://schemas.microsoft.com/office/drawing/2014/main" xmlns="" id="{D86EC2E0-D0D1-4772-9E35-06FAE1484B6F}"/>
              </a:ext>
            </a:extLst>
          </p:cNvPr>
          <p:cNvPicPr preferRelativeResize="0">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265" y="5412928"/>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1124744"/>
            <a:ext cx="7920880" cy="4524315"/>
          </a:xfrm>
          <a:prstGeom prst="rect">
            <a:avLst/>
          </a:prstGeom>
        </p:spPr>
        <p:txBody>
          <a:bodyPr wrap="square">
            <a:spAutoFit/>
          </a:bodyPr>
          <a:lstStyle/>
          <a:p>
            <a:pPr algn="r"/>
            <a:r>
              <a:rPr lang="ar-LB" sz="3600" dirty="0">
                <a:solidFill>
                  <a:srgbClr val="FFFF00"/>
                </a:solidFill>
                <a:latin typeface="Simplified Arabic" panose="02020603050405020304" pitchFamily="18" charset="-78"/>
              </a:rPr>
              <a:t>       </a:t>
            </a:r>
            <a:r>
              <a:rPr lang="ar-SA" sz="3600" dirty="0">
                <a:solidFill>
                  <a:srgbClr val="FFFF00"/>
                </a:solidFill>
                <a:latin typeface="Simplified Arabic" panose="02020603050405020304" pitchFamily="18" charset="-78"/>
              </a:rPr>
              <a:t>ومن المؤكد أن اللغة التي تتوازن فيها الإمكانات الشفاهية مع الكفاءات الكتابية تتميّز عن غيرها، لأن لكلا المستويين، الشفاهيّ والكتابيّ، استعمالاته الضرورية التي يغطّيها، وحاجاته الأدبية والإبلاغية التي يؤديها. واللغة العربية لغة متطورة متقدمة، نستعملها مكتوبة ومقروءة، وتلزمنا فيها مهارات وقدرات كثيرة يسعى كل منا إلى بنائها وتطويرها دائما.</a:t>
            </a:r>
            <a:endParaRPr lang="en-US" sz="3600" dirty="0">
              <a:solidFill>
                <a:srgbClr val="FFFF00"/>
              </a:solidFill>
              <a:latin typeface="Simplified Arabic" panose="02020603050405020304" pitchFamily="18" charset="-78"/>
            </a:endParaRPr>
          </a:p>
        </p:txBody>
      </p:sp>
      <p:pic>
        <p:nvPicPr>
          <p:cNvPr id="3" name="Picture 2">
            <a:extLst>
              <a:ext uri="{FF2B5EF4-FFF2-40B4-BE49-F238E27FC236}">
                <a16:creationId xmlns:a16="http://schemas.microsoft.com/office/drawing/2014/main" xmlns="" id="{0126D3EA-D3D1-4120-83E2-933B7B669982}"/>
              </a:ext>
            </a:extLst>
          </p:cNvPr>
          <p:cNvPicPr preferRelativeResize="0">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265" y="5412928"/>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238CB2AD-D90A-42F0-A85A-01AEF269D668}"/>
              </a:ext>
            </a:extLst>
          </p:cNvPr>
          <p:cNvPicPr preferRelativeResize="0">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265" y="5412928"/>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xmlns="" id="{ECF58E29-871C-41D5-B9DE-1DB8E1EC5622}"/>
              </a:ext>
            </a:extLst>
          </p:cNvPr>
          <p:cNvSpPr/>
          <p:nvPr/>
        </p:nvSpPr>
        <p:spPr>
          <a:xfrm>
            <a:off x="323528" y="764704"/>
            <a:ext cx="8352928" cy="5201424"/>
          </a:xfrm>
          <a:prstGeom prst="rect">
            <a:avLst/>
          </a:prstGeom>
        </p:spPr>
        <p:txBody>
          <a:bodyPr wrap="square">
            <a:spAutoFit/>
          </a:bodyPr>
          <a:lstStyle/>
          <a:p>
            <a:pPr algn="r" rtl="1"/>
            <a:r>
              <a:rPr lang="ar-SA" sz="4400" dirty="0">
                <a:solidFill>
                  <a:srgbClr val="FFFF00"/>
                </a:solidFill>
                <a:latin typeface="Arabic Typesetting" panose="03020402040406030203" pitchFamily="66" charset="-78"/>
                <a:cs typeface="DecoType Naskh" panose="02010400000000000000" pitchFamily="2" charset="-78"/>
              </a:rPr>
              <a:t>في </a:t>
            </a:r>
            <a:r>
              <a:rPr lang="ar-SA" sz="3600" dirty="0">
                <a:solidFill>
                  <a:srgbClr val="FFFF00"/>
                </a:solidFill>
                <a:latin typeface="Simplified Arabic" panose="02020603050405020304" pitchFamily="18" charset="-78"/>
              </a:rPr>
              <a:t>هذه المادة سنتناول معكم موضوعاتٍ أساسيةً تعالج مهاراتِ اللغة العربية الأساسية التي ذكرناها سابقا. دعونا نتذكّر المهارات الأربعة الكبرى التي نحاول تحسينها وتطويرها:</a:t>
            </a:r>
            <a:endParaRPr lang="en-US" sz="3600" dirty="0">
              <a:solidFill>
                <a:srgbClr val="FFFF00"/>
              </a:solidFill>
              <a:latin typeface="Simplified Arabic" panose="02020603050405020304" pitchFamily="18" charset="-78"/>
            </a:endParaRPr>
          </a:p>
          <a:p>
            <a:pPr algn="r" rtl="1"/>
            <a:r>
              <a:rPr lang="en-US" sz="3600" dirty="0">
                <a:solidFill>
                  <a:srgbClr val="FFFF00"/>
                </a:solidFill>
                <a:latin typeface="Simplified Arabic" panose="02020603050405020304" pitchFamily="18" charset="-78"/>
              </a:rPr>
              <a:t>  </a:t>
            </a:r>
            <a:r>
              <a:rPr lang="ar-SA" sz="3600" dirty="0">
                <a:solidFill>
                  <a:srgbClr val="FFFF00"/>
                </a:solidFill>
                <a:latin typeface="Simplified Arabic" panose="02020603050405020304" pitchFamily="18" charset="-78"/>
              </a:rPr>
              <a:t>المهارة الأولى: مهارة القراءة</a:t>
            </a:r>
            <a:endParaRPr lang="en-US" sz="3600" dirty="0">
              <a:solidFill>
                <a:srgbClr val="FFFF00"/>
              </a:solidFill>
              <a:latin typeface="Simplified Arabic" panose="02020603050405020304" pitchFamily="18" charset="-78"/>
            </a:endParaRPr>
          </a:p>
          <a:p>
            <a:pPr marL="342900" marR="0" lvl="0" indent="-342900" algn="r" rtl="1">
              <a:spcBef>
                <a:spcPts val="0"/>
              </a:spcBef>
              <a:spcAft>
                <a:spcPts val="0"/>
              </a:spcAft>
              <a:buFont typeface="Times New Roman" panose="02020603050405020304" pitchFamily="18" charset="0"/>
              <a:buChar char="-"/>
            </a:pPr>
            <a:r>
              <a:rPr lang="ar-SA" sz="3600" dirty="0">
                <a:solidFill>
                  <a:srgbClr val="FFFF00"/>
                </a:solidFill>
                <a:latin typeface="Simplified Arabic" panose="02020603050405020304" pitchFamily="18" charset="-78"/>
              </a:rPr>
              <a:t>المهارة الأولى: مهارة القراءة</a:t>
            </a:r>
            <a:endParaRPr lang="en-US" sz="3600" dirty="0">
              <a:solidFill>
                <a:srgbClr val="FFFF00"/>
              </a:solidFill>
              <a:latin typeface="Simplified Arabic" panose="02020603050405020304" pitchFamily="18" charset="-78"/>
            </a:endParaRPr>
          </a:p>
          <a:p>
            <a:pPr marL="342900" marR="0" lvl="0" indent="-342900" algn="r" rtl="1">
              <a:spcBef>
                <a:spcPts val="0"/>
              </a:spcBef>
              <a:spcAft>
                <a:spcPts val="0"/>
              </a:spcAft>
              <a:buFont typeface="Times New Roman" panose="02020603050405020304" pitchFamily="18" charset="0"/>
              <a:buChar char="-"/>
            </a:pPr>
            <a:r>
              <a:rPr lang="ar-SA" sz="3600" dirty="0">
                <a:solidFill>
                  <a:srgbClr val="FFFF00"/>
                </a:solidFill>
                <a:latin typeface="Simplified Arabic" panose="02020603050405020304" pitchFamily="18" charset="-78"/>
              </a:rPr>
              <a:t>المهارة الثانية: مهارة الكتابة</a:t>
            </a:r>
            <a:endParaRPr lang="en-US" sz="3600" dirty="0">
              <a:solidFill>
                <a:srgbClr val="FFFF00"/>
              </a:solidFill>
              <a:latin typeface="Simplified Arabic" panose="02020603050405020304" pitchFamily="18" charset="-78"/>
            </a:endParaRPr>
          </a:p>
          <a:p>
            <a:pPr marL="342900" marR="0" lvl="0" indent="-342900" algn="r" rtl="1">
              <a:spcBef>
                <a:spcPts val="0"/>
              </a:spcBef>
              <a:spcAft>
                <a:spcPts val="0"/>
              </a:spcAft>
              <a:buFont typeface="Times New Roman" panose="02020603050405020304" pitchFamily="18" charset="0"/>
              <a:buChar char="-"/>
            </a:pPr>
            <a:r>
              <a:rPr lang="ar-SA" sz="3600" dirty="0">
                <a:solidFill>
                  <a:srgbClr val="FFFF00"/>
                </a:solidFill>
                <a:latin typeface="Simplified Arabic" panose="02020603050405020304" pitchFamily="18" charset="-78"/>
              </a:rPr>
              <a:t>المهارة الثالثة: مهارة التحدّث</a:t>
            </a:r>
            <a:endParaRPr lang="en-US" sz="3600" dirty="0">
              <a:solidFill>
                <a:srgbClr val="FFFF00"/>
              </a:solidFill>
              <a:latin typeface="Simplified Arabic" panose="02020603050405020304" pitchFamily="18" charset="-78"/>
            </a:endParaRPr>
          </a:p>
          <a:p>
            <a:pPr marL="342900" marR="0" lvl="0" indent="-342900" algn="r" rtl="1">
              <a:spcBef>
                <a:spcPts val="0"/>
              </a:spcBef>
              <a:spcAft>
                <a:spcPts val="0"/>
              </a:spcAft>
              <a:buFont typeface="Times New Roman" panose="02020603050405020304" pitchFamily="18" charset="0"/>
              <a:buChar char="-"/>
            </a:pPr>
            <a:r>
              <a:rPr lang="ar-SA" sz="3600" dirty="0">
                <a:solidFill>
                  <a:srgbClr val="FFFF00"/>
                </a:solidFill>
                <a:latin typeface="Simplified Arabic" panose="02020603050405020304" pitchFamily="18" charset="-78"/>
              </a:rPr>
              <a:t>المهارة الرابعة: مهارة الاستماع</a:t>
            </a:r>
            <a:endParaRPr lang="en-US" sz="3600" dirty="0">
              <a:solidFill>
                <a:srgbClr val="FFFF00"/>
              </a:solidFill>
              <a:latin typeface="Simplified Arabic" panose="02020603050405020304" pitchFamily="18" charset="-78"/>
            </a:endParaRPr>
          </a:p>
        </p:txBody>
      </p:sp>
    </p:spTree>
    <p:extLst>
      <p:ext uri="{BB962C8B-B14F-4D97-AF65-F5344CB8AC3E}">
        <p14:creationId xmlns:p14="http://schemas.microsoft.com/office/powerpoint/2010/main" val="286697063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nodeType="clickEffect">
                                  <p:stCondLst>
                                    <p:cond delay="0"/>
                                  </p:stCondLst>
                                  <p:childTnLst>
                                    <p:animEffect transition="out" filter="randombar(horizontal)">
                                      <p:cBhvr>
                                        <p:cTn id="6" dur="500"/>
                                        <p:tgtEl>
                                          <p:spTgt spid="4">
                                            <p:txEl>
                                              <p:pRg st="2" end="2"/>
                                            </p:txEl>
                                          </p:spTgt>
                                        </p:tgtEl>
                                      </p:cBhvr>
                                    </p:animEffect>
                                    <p:set>
                                      <p:cBhvr>
                                        <p:cTn id="7" dur="1" fill="hold">
                                          <p:stCondLst>
                                            <p:cond delay="499"/>
                                          </p:stCondLst>
                                        </p:cTn>
                                        <p:tgtEl>
                                          <p:spTgt spid="4">
                                            <p:txEl>
                                              <p:pRg st="2" end="2"/>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randombar(horizontal)">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randombar(horizontal)">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randombar(horizontal)">
                                      <p:cBhvr>
                                        <p:cTn id="2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305C5744-5124-4358-A908-6428E758FDB1}"/>
              </a:ext>
            </a:extLst>
          </p:cNvPr>
          <p:cNvPicPr preferRelativeResize="0">
            <a:picLock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265" y="5412928"/>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3" name="Rectangle 1"/>
          <p:cNvSpPr>
            <a:spLocks noChangeArrowheads="1"/>
          </p:cNvSpPr>
          <p:nvPr/>
        </p:nvSpPr>
        <p:spPr bwMode="auto">
          <a:xfrm>
            <a:off x="827584" y="307777"/>
            <a:ext cx="6960096"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0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pPr>
            <a:endParaRPr lang="ar-SA" sz="1000" dirty="0">
              <a:latin typeface="Arial" pitchFamily="34" charset="0"/>
              <a:ea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0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pPr>
            <a:endParaRPr lang="ar-SA" sz="1000" dirty="0">
              <a:latin typeface="Arial" pitchFamily="34" charset="0"/>
              <a:ea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pPr>
            <a:r>
              <a:rPr kumimoji="0" lang="ar-SA" sz="4000" b="0" i="0" u="none" strike="noStrike" cap="none" normalizeH="0" baseline="0" dirty="0">
                <a:ln>
                  <a:noFill/>
                </a:ln>
                <a:solidFill>
                  <a:srgbClr val="FF0000"/>
                </a:solidFill>
                <a:effectLst/>
                <a:latin typeface="Arial" pitchFamily="34" charset="0"/>
                <a:ea typeface="Times New Roman" pitchFamily="18" charset="0"/>
                <a:cs typeface="Times New Roman" pitchFamily="18" charset="0"/>
              </a:rPr>
              <a:t>اللغة العربية لغة ثرية واسعة:</a:t>
            </a:r>
          </a:p>
          <a:p>
            <a:pPr marL="0" marR="0" lvl="0" indent="0" algn="r" defTabSz="914400" rtl="1" eaLnBrk="0" fontAlgn="base" latinLnBrk="0" hangingPunct="0">
              <a:lnSpc>
                <a:spcPct val="100000"/>
              </a:lnSpc>
              <a:spcBef>
                <a:spcPct val="0"/>
              </a:spcBef>
              <a:spcAft>
                <a:spcPct val="0"/>
              </a:spcAft>
              <a:buClrTx/>
              <a:buSzTx/>
              <a:buFontTx/>
              <a:buNone/>
              <a:tabLst/>
            </a:pPr>
            <a:r>
              <a:rPr kumimoji="0" lang="ar-SA" sz="4000" b="0" i="0" u="none" strike="noStrike" cap="none" normalizeH="0" baseline="0" dirty="0">
                <a:ln>
                  <a:noFill/>
                </a:ln>
                <a:solidFill>
                  <a:schemeClr val="accent5">
                    <a:lumMod val="75000"/>
                  </a:schemeClr>
                </a:solidFill>
                <a:effectLst/>
                <a:latin typeface="Arial" pitchFamily="34" charset="0"/>
                <a:ea typeface="Times New Roman" pitchFamily="18" charset="0"/>
              </a:rPr>
              <a:t>أنا البحر في أحشائه الدرّ كامن     </a:t>
            </a:r>
            <a:r>
              <a:rPr kumimoji="0" lang="ar-SA" sz="4000" b="0" i="0" u="none" strike="noStrike" cap="none" normalizeH="0" baseline="0" dirty="0">
                <a:ln>
                  <a:noFill/>
                </a:ln>
                <a:solidFill>
                  <a:schemeClr val="accent5">
                    <a:lumMod val="75000"/>
                  </a:schemeClr>
                </a:solidFill>
                <a:effectLst/>
                <a:latin typeface="Arial" pitchFamily="34" charset="0"/>
                <a:ea typeface="Times New Roman" pitchFamily="18" charset="0"/>
                <a:cs typeface="Times New Roman" pitchFamily="18" charset="0"/>
              </a:rPr>
              <a:t>	</a:t>
            </a:r>
            <a:r>
              <a:rPr lang="ar-SA" sz="4000" dirty="0">
                <a:solidFill>
                  <a:schemeClr val="accent5">
                    <a:lumMod val="75000"/>
                  </a:schemeClr>
                </a:solidFill>
                <a:latin typeface="Arial" pitchFamily="34" charset="0"/>
                <a:ea typeface="Times New Roman" pitchFamily="18" charset="0"/>
                <a:cs typeface="Times New Roman" pitchFamily="18" charset="0"/>
              </a:rPr>
              <a:t>	</a:t>
            </a:r>
            <a:r>
              <a:rPr kumimoji="0" lang="ar-SA" sz="4000" b="0" i="0" u="none" strike="noStrike" cap="none" normalizeH="0" baseline="0" dirty="0">
                <a:ln>
                  <a:noFill/>
                </a:ln>
                <a:solidFill>
                  <a:schemeClr val="accent5">
                    <a:lumMod val="75000"/>
                  </a:schemeClr>
                </a:solidFill>
                <a:effectLst/>
                <a:latin typeface="Arial" pitchFamily="34" charset="0"/>
                <a:ea typeface="Times New Roman" pitchFamily="18" charset="0"/>
              </a:rPr>
              <a:t>فهل سألوا الغوّاص عن صدفاتي؟!</a:t>
            </a:r>
            <a:endParaRPr kumimoji="0" lang="ar-SA" sz="4000" b="0" i="0" u="none" strike="noStrike" cap="none" normalizeH="0" baseline="0" dirty="0">
              <a:ln>
                <a:noFill/>
              </a:ln>
              <a:solidFill>
                <a:schemeClr val="accent5">
                  <a:lumMod val="75000"/>
                </a:schemeClr>
              </a:solidFill>
              <a:effectLst/>
              <a:latin typeface="Arial" pitchFamily="34" charset="0"/>
            </a:endParaRPr>
          </a:p>
        </p:txBody>
      </p:sp>
      <p:pic>
        <p:nvPicPr>
          <p:cNvPr id="3" name="أنا البحر - قصيدة حافظ إبراهيم -">
            <a:hlinkClick r:id="" action="ppaction://media"/>
            <a:extLst>
              <a:ext uri="{FF2B5EF4-FFF2-40B4-BE49-F238E27FC236}">
                <a16:creationId xmlns:a16="http://schemas.microsoft.com/office/drawing/2014/main" xmlns="" id="{20F89FB2-C2CB-4A27-8CB8-48D5E4480530}"/>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691680" y="3170099"/>
            <a:ext cx="6096000" cy="3429000"/>
          </a:xfrm>
          <a:prstGeom prst="rect">
            <a:avLst/>
          </a:prstGeom>
        </p:spPr>
      </p:pic>
      <p:pic>
        <p:nvPicPr>
          <p:cNvPr id="5" name="Picture 4">
            <a:extLst>
              <a:ext uri="{FF2B5EF4-FFF2-40B4-BE49-F238E27FC236}">
                <a16:creationId xmlns:a16="http://schemas.microsoft.com/office/drawing/2014/main" xmlns="" id="{614C5AFA-815A-4FA5-840B-B95187212AE5}"/>
              </a:ext>
            </a:extLst>
          </p:cNvPr>
          <p:cNvPicPr>
            <a:picLocks noChangeAspect="1"/>
          </p:cNvPicPr>
          <p:nvPr/>
        </p:nvPicPr>
        <p:blipFill>
          <a:blip r:embed="rId6" cstate="print">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tretch>
            <a:fillRect/>
          </a:stretch>
        </p:blipFill>
        <p:spPr>
          <a:xfrm>
            <a:off x="4644009" y="3170099"/>
            <a:ext cx="3215678" cy="3499261"/>
          </a:xfrm>
          <a:prstGeom prst="rect">
            <a:avLst/>
          </a:prstGeom>
        </p:spPr>
      </p:pic>
      <p:pic>
        <p:nvPicPr>
          <p:cNvPr id="6" name="Picture 5">
            <a:extLst>
              <a:ext uri="{FF2B5EF4-FFF2-40B4-BE49-F238E27FC236}">
                <a16:creationId xmlns:a16="http://schemas.microsoft.com/office/drawing/2014/main" xmlns="" id="{A4DD3D6C-E1A8-4416-9C98-D0FB776F4338}"/>
              </a:ext>
            </a:extLst>
          </p:cNvPr>
          <p:cNvPicPr>
            <a:picLocks noChangeAspect="1"/>
          </p:cNvPicPr>
          <p:nvPr/>
        </p:nvPicPr>
        <p:blipFill>
          <a:blip r:embed="rId8" cstate="print">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tretch>
            <a:fillRect/>
          </a:stretch>
        </p:blipFill>
        <p:spPr>
          <a:xfrm>
            <a:off x="1619673" y="3170098"/>
            <a:ext cx="3024336" cy="3499262"/>
          </a:xfrm>
          <a:prstGeom prst="rect">
            <a:avLst/>
          </a:prstGeom>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iterate type="lt">
                                    <p:tmPct val="5000"/>
                                  </p:iterate>
                                  <p:childTnLst>
                                    <p:animClr clrSpc="rgb" dir="cw">
                                      <p:cBhvr override="childStyle">
                                        <p:cTn id="6" dur="2000" fill="hold"/>
                                        <p:tgtEl>
                                          <p:spTgt spid="49153">
                                            <p:txEl>
                                              <p:pRg st="5" end="5"/>
                                            </p:txEl>
                                          </p:spTgt>
                                        </p:tgtEl>
                                        <p:attrNameLst>
                                          <p:attrName>style.color</p:attrName>
                                        </p:attrNameLst>
                                      </p:cBhvr>
                                      <p:to>
                                        <a:srgbClr val="FFFF00"/>
                                      </p:to>
                                    </p:animClr>
                                  </p:childTnLst>
                                  <p:subTnLst>
                                    <p:animClr clrSpc="rgb" dir="cw">
                                      <p:cBhvr override="childStyle">
                                        <p:cTn dur="1" fill="hold" display="0" masterRel="nextClick" afterEffect="1"/>
                                        <p:tgtEl>
                                          <p:spTgt spid="49153">
                                            <p:txEl>
                                              <p:pRg st="5" end="5"/>
                                            </p:txEl>
                                          </p:spTgt>
                                        </p:tgtEl>
                                        <p:attrNameLst>
                                          <p:attrName>ppt_c</p:attrName>
                                        </p:attrNameLst>
                                      </p:cBhvr>
                                      <p:to>
                                        <a:srgbClr val="FFFF00"/>
                                      </p:to>
                                    </p:animClr>
                                  </p:subTnLst>
                                </p:cTn>
                              </p:par>
                              <p:par>
                                <p:cTn id="7" presetID="1" presetClass="mediacall" presetSubtype="0" fill="hold" nodeType="withEffect">
                                  <p:stCondLst>
                                    <p:cond delay="0"/>
                                  </p:stCondLst>
                                  <p:childTnLst>
                                    <p:cmd type="call" cmd="playFrom(0.0)">
                                      <p:cBhvr>
                                        <p:cTn id="8" dur="72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9" fill="hold" display="0">
                  <p:stCondLst>
                    <p:cond delay="indefinite"/>
                  </p:stCondLst>
                </p:cTn>
                <p:tgtEl>
                  <p:spTgt spid="3"/>
                </p:tgtEl>
              </p:cMediaNode>
            </p:vide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4BEBA3B1-040B-4EFE-B9F7-75042A5D97D7}"/>
              </a:ext>
            </a:extLst>
          </p:cNvPr>
          <p:cNvPicPr preferRelativeResize="0">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265" y="5412928"/>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xmlns="" id="{514BF9C6-BDED-467C-8662-B7C46E96F8E7}"/>
              </a:ext>
            </a:extLst>
          </p:cNvPr>
          <p:cNvSpPr/>
          <p:nvPr/>
        </p:nvSpPr>
        <p:spPr>
          <a:xfrm>
            <a:off x="323528" y="1052736"/>
            <a:ext cx="8352928" cy="3970318"/>
          </a:xfrm>
          <a:prstGeom prst="rect">
            <a:avLst/>
          </a:prstGeom>
        </p:spPr>
        <p:txBody>
          <a:bodyPr wrap="square">
            <a:spAutoFit/>
          </a:bodyPr>
          <a:lstStyle/>
          <a:p>
            <a:pPr marL="342900" indent="-342900" algn="r" rtl="1">
              <a:buFont typeface="Times New Roman" panose="02020603050405020304" pitchFamily="18" charset="0"/>
              <a:buChar char="-"/>
            </a:pPr>
            <a:r>
              <a:rPr lang="ar-SA" sz="3600" dirty="0">
                <a:solidFill>
                  <a:srgbClr val="FFFF00"/>
                </a:solidFill>
                <a:latin typeface="Simplified Arabic" panose="02020603050405020304" pitchFamily="18" charset="-78"/>
              </a:rPr>
              <a:t>وتطوير المهارات المذكورة لا يتمّ خارج النظام اللغوي، أو بعيداً قواعد اللغة والإملاء والكتابة، وما نريده منكم أعزاءنا الطلبة أن تهتموا بقواعد اللغة، وأن تستفيدوا منها في تطوير لغتكم ومهاراتكم. ولكن تذكروا: لا نتعلم القواعد ونحفظها لذاتها، أو لغاية الامتحان، وإنما نتعلم كل ذلك لتطوير مهاراتنا اللغوية في استعمال اللغة أو استقبالها.</a:t>
            </a:r>
            <a:endParaRPr lang="en-US" sz="3600" dirty="0">
              <a:solidFill>
                <a:srgbClr val="FFFF00"/>
              </a:solidFill>
              <a:latin typeface="Simplified Arabic" panose="02020603050405020304" pitchFamily="18" charset="-78"/>
            </a:endParaRPr>
          </a:p>
        </p:txBody>
      </p:sp>
    </p:spTree>
    <p:extLst>
      <p:ext uri="{BB962C8B-B14F-4D97-AF65-F5344CB8AC3E}">
        <p14:creationId xmlns:p14="http://schemas.microsoft.com/office/powerpoint/2010/main" val="253889839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3C629F20-261C-40C8-B823-D1796472EE9E}"/>
              </a:ext>
            </a:extLst>
          </p:cNvPr>
          <p:cNvPicPr preferRelativeResize="0">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265" y="5412928"/>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xmlns="" id="{07721ABF-204B-474E-9808-7E35CC620735}"/>
              </a:ext>
            </a:extLst>
          </p:cNvPr>
          <p:cNvSpPr/>
          <p:nvPr/>
        </p:nvSpPr>
        <p:spPr>
          <a:xfrm>
            <a:off x="179512" y="476672"/>
            <a:ext cx="8136904" cy="4647426"/>
          </a:xfrm>
          <a:prstGeom prst="rect">
            <a:avLst/>
          </a:prstGeom>
        </p:spPr>
        <p:txBody>
          <a:bodyPr wrap="square">
            <a:spAutoFit/>
          </a:bodyPr>
          <a:lstStyle/>
          <a:p>
            <a:pPr marL="342900" indent="-342900" algn="r" rtl="1">
              <a:buFont typeface="Times New Roman" panose="02020603050405020304" pitchFamily="18" charset="0"/>
              <a:buChar char="-"/>
            </a:pPr>
            <a:r>
              <a:rPr lang="ar-LB" sz="4400" dirty="0">
                <a:solidFill>
                  <a:srgbClr val="FFFF00"/>
                </a:solidFill>
                <a:latin typeface="Arabic Typesetting" panose="03020402040406030203" pitchFamily="66" charset="-78"/>
                <a:cs typeface="DecoType Naskh" panose="02010400000000000000" pitchFamily="2" charset="-78"/>
              </a:rPr>
              <a:t>	     </a:t>
            </a:r>
            <a:r>
              <a:rPr lang="ar-SA" sz="3600" dirty="0">
                <a:solidFill>
                  <a:srgbClr val="FFFF00"/>
                </a:solidFill>
                <a:latin typeface="Simplified Arabic" panose="02020603050405020304" pitchFamily="18" charset="-78"/>
              </a:rPr>
              <a:t>دعوني أذكّرْكم أيضاً بطبيعة النظام اللغوي الذي نهتمّ به من خلال دروس مهارات اللغة العربية. </a:t>
            </a:r>
            <a:endParaRPr lang="en-US" sz="3600" dirty="0">
              <a:solidFill>
                <a:srgbClr val="FFFF00"/>
              </a:solidFill>
              <a:latin typeface="Simplified Arabic" panose="02020603050405020304" pitchFamily="18" charset="-78"/>
            </a:endParaRPr>
          </a:p>
          <a:p>
            <a:pPr marL="342900" indent="-342900" algn="r" rtl="1">
              <a:buFont typeface="Times New Roman" panose="02020603050405020304" pitchFamily="18" charset="0"/>
              <a:buChar char="-"/>
            </a:pPr>
            <a:r>
              <a:rPr lang="ar-SA" sz="3600" dirty="0">
                <a:solidFill>
                  <a:srgbClr val="FFFF00"/>
                </a:solidFill>
                <a:latin typeface="Simplified Arabic" panose="02020603050405020304" pitchFamily="18" charset="-78"/>
              </a:rPr>
              <a:t>يتكون النظام اللغوي من مستويات أو طبقات يمكن أن نبسّطها على النحو التالي:</a:t>
            </a:r>
            <a:endParaRPr lang="en-US" sz="3600" dirty="0">
              <a:solidFill>
                <a:srgbClr val="FFFF00"/>
              </a:solidFill>
              <a:latin typeface="Simplified Arabic" panose="02020603050405020304" pitchFamily="18" charset="-78"/>
            </a:endParaRPr>
          </a:p>
          <a:p>
            <a:pPr marL="342900" marR="0" lvl="0" indent="-342900" algn="r" rtl="1">
              <a:spcBef>
                <a:spcPts val="0"/>
              </a:spcBef>
              <a:spcAft>
                <a:spcPts val="0"/>
              </a:spcAft>
              <a:buFont typeface="Times New Roman" panose="02020603050405020304" pitchFamily="18" charset="0"/>
              <a:buChar char="-"/>
            </a:pPr>
            <a:r>
              <a:rPr lang="ar-SA" sz="3600" dirty="0">
                <a:solidFill>
                  <a:srgbClr val="FFFF00"/>
                </a:solidFill>
                <a:latin typeface="Simplified Arabic" panose="02020603050405020304" pitchFamily="18" charset="-78"/>
              </a:rPr>
              <a:t>المستوى الصوتي</a:t>
            </a:r>
            <a:endParaRPr lang="en-US" sz="3600" dirty="0">
              <a:solidFill>
                <a:srgbClr val="FFFF00"/>
              </a:solidFill>
              <a:latin typeface="Simplified Arabic" panose="02020603050405020304" pitchFamily="18" charset="-78"/>
            </a:endParaRPr>
          </a:p>
          <a:p>
            <a:pPr marL="342900" marR="0" lvl="0" indent="-342900" algn="r" rtl="1">
              <a:spcBef>
                <a:spcPts val="0"/>
              </a:spcBef>
              <a:spcAft>
                <a:spcPts val="0"/>
              </a:spcAft>
              <a:buFont typeface="Times New Roman" panose="02020603050405020304" pitchFamily="18" charset="0"/>
              <a:buChar char="-"/>
            </a:pPr>
            <a:r>
              <a:rPr lang="ar-SA" sz="3600" dirty="0">
                <a:solidFill>
                  <a:srgbClr val="FFFF00"/>
                </a:solidFill>
                <a:latin typeface="Simplified Arabic" panose="02020603050405020304" pitchFamily="18" charset="-78"/>
              </a:rPr>
              <a:t>المستوى الصرفي</a:t>
            </a:r>
            <a:endParaRPr lang="en-US" sz="3600" dirty="0">
              <a:solidFill>
                <a:srgbClr val="FFFF00"/>
              </a:solidFill>
              <a:latin typeface="Simplified Arabic" panose="02020603050405020304" pitchFamily="18" charset="-78"/>
            </a:endParaRPr>
          </a:p>
          <a:p>
            <a:pPr marL="342900" marR="0" lvl="0" indent="-342900" algn="r" rtl="1">
              <a:spcBef>
                <a:spcPts val="0"/>
              </a:spcBef>
              <a:spcAft>
                <a:spcPts val="0"/>
              </a:spcAft>
              <a:buFont typeface="Times New Roman" panose="02020603050405020304" pitchFamily="18" charset="0"/>
              <a:buChar char="-"/>
            </a:pPr>
            <a:r>
              <a:rPr lang="ar-SA" sz="3600" dirty="0">
                <a:solidFill>
                  <a:srgbClr val="FFFF00"/>
                </a:solidFill>
                <a:latin typeface="Simplified Arabic" panose="02020603050405020304" pitchFamily="18" charset="-78"/>
              </a:rPr>
              <a:t>المستوى النحوي</a:t>
            </a:r>
            <a:endParaRPr lang="en-US" sz="3600" dirty="0">
              <a:solidFill>
                <a:srgbClr val="FFFF00"/>
              </a:solidFill>
              <a:latin typeface="Simplified Arabic" panose="02020603050405020304" pitchFamily="18" charset="-78"/>
            </a:endParaRPr>
          </a:p>
          <a:p>
            <a:pPr marL="342900" marR="0" lvl="0" indent="-342900" algn="r" rtl="1">
              <a:spcBef>
                <a:spcPts val="0"/>
              </a:spcBef>
              <a:spcAft>
                <a:spcPts val="0"/>
              </a:spcAft>
              <a:buFont typeface="Times New Roman" panose="02020603050405020304" pitchFamily="18" charset="0"/>
              <a:buChar char="-"/>
            </a:pPr>
            <a:r>
              <a:rPr lang="ar-SA" sz="3600" dirty="0">
                <a:solidFill>
                  <a:srgbClr val="FFFF00"/>
                </a:solidFill>
                <a:latin typeface="Simplified Arabic" panose="02020603050405020304" pitchFamily="18" charset="-78"/>
              </a:rPr>
              <a:t>المستوى الدلالي/المعجمي</a:t>
            </a:r>
            <a:endParaRPr lang="en-US" sz="3600" dirty="0">
              <a:solidFill>
                <a:srgbClr val="FFFF00"/>
              </a:solidFill>
              <a:latin typeface="Simplified Arabic" panose="02020603050405020304" pitchFamily="18" charset="-78"/>
            </a:endParaRPr>
          </a:p>
        </p:txBody>
      </p:sp>
    </p:spTree>
    <p:extLst>
      <p:ext uri="{BB962C8B-B14F-4D97-AF65-F5344CB8AC3E}">
        <p14:creationId xmlns:p14="http://schemas.microsoft.com/office/powerpoint/2010/main" val="383580409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randombar(horizontal)">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randombar(horizontal)">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randombar(horizontal)">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randombar(horizontal)">
                                      <p:cBhvr>
                                        <p:cTn id="2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3C629F20-261C-40C8-B823-D1796472EE9E}"/>
              </a:ext>
            </a:extLst>
          </p:cNvPr>
          <p:cNvPicPr preferRelativeResize="0">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265" y="5412928"/>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xmlns="" id="{B1DD4522-FE2C-4B26-A8AF-D2B11F6AE87B}"/>
              </a:ext>
            </a:extLst>
          </p:cNvPr>
          <p:cNvSpPr/>
          <p:nvPr/>
        </p:nvSpPr>
        <p:spPr>
          <a:xfrm>
            <a:off x="539552" y="548680"/>
            <a:ext cx="7956376" cy="5201424"/>
          </a:xfrm>
          <a:prstGeom prst="rect">
            <a:avLst/>
          </a:prstGeom>
        </p:spPr>
        <p:txBody>
          <a:bodyPr wrap="square">
            <a:spAutoFit/>
          </a:bodyPr>
          <a:lstStyle/>
          <a:p>
            <a:pPr marL="342900" indent="-342900" algn="r" rtl="1">
              <a:buFont typeface="Times New Roman" panose="02020603050405020304" pitchFamily="18" charset="0"/>
              <a:buChar char="-"/>
            </a:pPr>
            <a:r>
              <a:rPr lang="ar-LB" sz="4400" dirty="0">
                <a:solidFill>
                  <a:srgbClr val="FFFF00"/>
                </a:solidFill>
                <a:latin typeface="Arabic Typesetting" panose="03020402040406030203" pitchFamily="66" charset="-78"/>
                <a:cs typeface="DecoType Naskh" panose="02010400000000000000" pitchFamily="2" charset="-78"/>
              </a:rPr>
              <a:t>     </a:t>
            </a:r>
            <a:r>
              <a:rPr lang="ar-LB" sz="3600" dirty="0">
                <a:solidFill>
                  <a:srgbClr val="FFFF00"/>
                </a:solidFill>
                <a:latin typeface="Simplified Arabic" panose="02020603050405020304" pitchFamily="18" charset="-78"/>
              </a:rPr>
              <a:t> </a:t>
            </a:r>
            <a:r>
              <a:rPr lang="ar-SA" sz="3600" dirty="0">
                <a:solidFill>
                  <a:srgbClr val="FFFF00"/>
                </a:solidFill>
                <a:latin typeface="Simplified Arabic" panose="02020603050405020304" pitchFamily="18" charset="-78"/>
              </a:rPr>
              <a:t>المستوى الصوتي:</a:t>
            </a:r>
            <a:endParaRPr lang="en-US" sz="3600" dirty="0">
              <a:solidFill>
                <a:srgbClr val="FFFF00"/>
              </a:solidFill>
              <a:latin typeface="Simplified Arabic" panose="02020603050405020304" pitchFamily="18" charset="-78"/>
            </a:endParaRPr>
          </a:p>
          <a:p>
            <a:pPr marL="342900" indent="-342900" algn="r" rtl="1">
              <a:buFont typeface="Times New Roman" panose="02020603050405020304" pitchFamily="18" charset="0"/>
              <a:buChar char="-"/>
            </a:pPr>
            <a:r>
              <a:rPr lang="ar-SA" sz="3600" dirty="0">
                <a:solidFill>
                  <a:srgbClr val="FFFF00"/>
                </a:solidFill>
                <a:latin typeface="Simplified Arabic" panose="02020603050405020304" pitchFamily="18" charset="-78"/>
              </a:rPr>
              <a:t>في كل لغة أصوات معينة تتكون منها أبجديتها، وأول شرط من شروط إتقان اللغة معرفة هذه الأصوات/الحروف، أي التمكن من نطقها نطقا سليما وفق مخارجها المتعارف عليها. وإذا كانت العربية هي لغتكم الام فأنتم قادرون بالتأكيد على نطق معظم أصواتها نطقا ملائما. وفي لغتنا العربية 28 صوتاً هي التي تعرفونها بصورة الحروف الهجائية التي تبدأ بالألف وتنتهي بالياء</a:t>
            </a:r>
            <a:endParaRPr lang="en-US" sz="3600" dirty="0">
              <a:solidFill>
                <a:srgbClr val="FFFF00"/>
              </a:solidFill>
              <a:latin typeface="Simplified Arabic" panose="02020603050405020304" pitchFamily="18" charset="-78"/>
            </a:endParaRPr>
          </a:p>
        </p:txBody>
      </p:sp>
    </p:spTree>
    <p:extLst>
      <p:ext uri="{BB962C8B-B14F-4D97-AF65-F5344CB8AC3E}">
        <p14:creationId xmlns:p14="http://schemas.microsoft.com/office/powerpoint/2010/main" val="267946418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3C629F20-261C-40C8-B823-D1796472EE9E}"/>
              </a:ext>
            </a:extLst>
          </p:cNvPr>
          <p:cNvPicPr preferRelativeResize="0">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265" y="5412928"/>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xmlns="" id="{5FCFAED0-4230-403C-B117-9DE8A5A971D3}"/>
              </a:ext>
            </a:extLst>
          </p:cNvPr>
          <p:cNvSpPr/>
          <p:nvPr/>
        </p:nvSpPr>
        <p:spPr>
          <a:xfrm>
            <a:off x="611560" y="620688"/>
            <a:ext cx="7632848" cy="3816429"/>
          </a:xfrm>
          <a:prstGeom prst="rect">
            <a:avLst/>
          </a:prstGeom>
        </p:spPr>
        <p:txBody>
          <a:bodyPr wrap="square">
            <a:spAutoFit/>
          </a:bodyPr>
          <a:lstStyle/>
          <a:p>
            <a:pPr algn="just" rtl="1"/>
            <a:r>
              <a:rPr lang="ar-SA" dirty="0">
                <a:solidFill>
                  <a:srgbClr val="FFFF00"/>
                </a:solidFill>
                <a:latin typeface="Arabic Typesetting" panose="03020402040406030203" pitchFamily="66" charset="-78"/>
                <a:cs typeface="DecoType Naskh" panose="02010400000000000000" pitchFamily="2" charset="-78"/>
              </a:rPr>
              <a:t>.  </a:t>
            </a:r>
            <a:endParaRPr lang="en-US" dirty="0">
              <a:solidFill>
                <a:srgbClr val="FFFF00"/>
              </a:solidFill>
              <a:latin typeface="Arabic Typesetting" panose="03020402040406030203" pitchFamily="66" charset="-78"/>
              <a:cs typeface="DecoType Naskh" panose="02010400000000000000" pitchFamily="2" charset="-78"/>
            </a:endParaRPr>
          </a:p>
          <a:p>
            <a:pPr algn="just" rtl="1"/>
            <a:r>
              <a:rPr lang="ar-LB" sz="4400" dirty="0">
                <a:solidFill>
                  <a:srgbClr val="FFFF00"/>
                </a:solidFill>
                <a:latin typeface="Arabic Typesetting" panose="03020402040406030203" pitchFamily="66" charset="-78"/>
                <a:cs typeface="DecoType Naskh" panose="02010400000000000000" pitchFamily="2" charset="-78"/>
              </a:rPr>
              <a:t>    </a:t>
            </a:r>
            <a:r>
              <a:rPr lang="ar-SA" sz="3600" dirty="0">
                <a:solidFill>
                  <a:srgbClr val="FFFF00"/>
                </a:solidFill>
                <a:latin typeface="Simplified Arabic" panose="02020603050405020304" pitchFamily="18" charset="-78"/>
              </a:rPr>
              <a:t>تذكّر عزيزي الطالب هذه الحروف، وحاول أن تراجع نطقها السليم، في اللغة العربية الفصيحة، أما في لهجاتنا العامية فقد تغيرت طريقة نطق بعض الأصوات/الحروف. ولذلك احذر من تأثيرات العامية. واستعمل الحروف استعمالا صحيحا وفق مقتضيات اللغة الفصيحة.</a:t>
            </a:r>
            <a:endParaRPr lang="en-US" sz="3600" dirty="0">
              <a:solidFill>
                <a:srgbClr val="FFFF00"/>
              </a:solidFill>
              <a:latin typeface="Simplified Arabic" panose="02020603050405020304" pitchFamily="18" charset="-78"/>
            </a:endParaRPr>
          </a:p>
        </p:txBody>
      </p:sp>
    </p:spTree>
    <p:extLst>
      <p:ext uri="{BB962C8B-B14F-4D97-AF65-F5344CB8AC3E}">
        <p14:creationId xmlns:p14="http://schemas.microsoft.com/office/powerpoint/2010/main" val="59963047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3C629F20-261C-40C8-B823-D1796472EE9E}"/>
              </a:ext>
            </a:extLst>
          </p:cNvPr>
          <p:cNvPicPr preferRelativeResize="0">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265" y="5412928"/>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xmlns="" id="{CD1B683F-9309-4A6D-ADE0-5A4ABD090DFF}"/>
              </a:ext>
            </a:extLst>
          </p:cNvPr>
          <p:cNvSpPr/>
          <p:nvPr/>
        </p:nvSpPr>
        <p:spPr>
          <a:xfrm>
            <a:off x="-4931" y="548680"/>
            <a:ext cx="9042735" cy="5632311"/>
          </a:xfrm>
          <a:prstGeom prst="rect">
            <a:avLst/>
          </a:prstGeom>
        </p:spPr>
        <p:txBody>
          <a:bodyPr wrap="square">
            <a:spAutoFit/>
          </a:bodyPr>
          <a:lstStyle/>
          <a:p>
            <a:pPr algn="r" rtl="1"/>
            <a:r>
              <a:rPr lang="ar-LB" sz="3600" dirty="0">
                <a:solidFill>
                  <a:srgbClr val="FFFF00"/>
                </a:solidFill>
                <a:latin typeface="Simplified Arabic" panose="02020603050405020304" pitchFamily="18" charset="-78"/>
              </a:rPr>
              <a:t>             </a:t>
            </a:r>
            <a:r>
              <a:rPr lang="ar-SA" sz="3600" dirty="0">
                <a:solidFill>
                  <a:srgbClr val="FFFF00"/>
                </a:solidFill>
                <a:latin typeface="Simplified Arabic" panose="02020603050405020304" pitchFamily="18" charset="-78"/>
              </a:rPr>
              <a:t>على سبيل المثال: </a:t>
            </a:r>
            <a:endParaRPr lang="en-US" sz="3600" dirty="0">
              <a:solidFill>
                <a:srgbClr val="FFFF00"/>
              </a:solidFill>
              <a:latin typeface="Simplified Arabic" panose="02020603050405020304" pitchFamily="18" charset="-78"/>
            </a:endParaRPr>
          </a:p>
          <a:p>
            <a:pPr algn="r" rtl="1"/>
            <a:r>
              <a:rPr lang="ar-LB" sz="3600" dirty="0">
                <a:solidFill>
                  <a:srgbClr val="FFFF00"/>
                </a:solidFill>
                <a:latin typeface="Simplified Arabic" panose="02020603050405020304" pitchFamily="18" charset="-78"/>
              </a:rPr>
              <a:t>    </a:t>
            </a:r>
            <a:r>
              <a:rPr lang="ar-SA" sz="3600" dirty="0">
                <a:solidFill>
                  <a:srgbClr val="FFFF00"/>
                </a:solidFill>
                <a:latin typeface="Simplified Arabic" panose="02020603050405020304" pitchFamily="18" charset="-78"/>
              </a:rPr>
              <a:t>لا تخلط بين الضاد والظاء، مثل: ظلال جمع ظل، وضلال، بمعنى </a:t>
            </a:r>
            <a:r>
              <a:rPr lang="ar-LB" sz="3600" dirty="0">
                <a:solidFill>
                  <a:srgbClr val="FFFF00"/>
                </a:solidFill>
                <a:latin typeface="Simplified Arabic" panose="02020603050405020304" pitchFamily="18" charset="-78"/>
              </a:rPr>
              <a:t>      </a:t>
            </a:r>
            <a:r>
              <a:rPr lang="ar-SA" sz="3600" dirty="0">
                <a:solidFill>
                  <a:srgbClr val="FFFF00"/>
                </a:solidFill>
                <a:latin typeface="Simplified Arabic" panose="02020603050405020304" pitchFamily="18" charset="-78"/>
              </a:rPr>
              <a:t>ضياع وتيه.</a:t>
            </a:r>
            <a:endParaRPr lang="en-US" sz="3600" dirty="0">
              <a:solidFill>
                <a:srgbClr val="FFFF00"/>
              </a:solidFill>
              <a:latin typeface="Simplified Arabic" panose="02020603050405020304" pitchFamily="18" charset="-78"/>
            </a:endParaRPr>
          </a:p>
          <a:p>
            <a:pPr algn="r" rtl="1"/>
            <a:r>
              <a:rPr lang="ar-LB" sz="3600" dirty="0">
                <a:solidFill>
                  <a:srgbClr val="FFFF00"/>
                </a:solidFill>
                <a:latin typeface="Simplified Arabic" panose="02020603050405020304" pitchFamily="18" charset="-78"/>
              </a:rPr>
              <a:t>    </a:t>
            </a:r>
            <a:r>
              <a:rPr lang="ar-SA" sz="3600" dirty="0">
                <a:solidFill>
                  <a:srgbClr val="FFFF00"/>
                </a:solidFill>
                <a:latin typeface="Simplified Arabic" panose="02020603050405020304" pitchFamily="18" charset="-78"/>
              </a:rPr>
              <a:t>ولا تخلط القاف بالهمزة، بعض العاميات تجعل القاف همزة، فاحذر ذلك في اللغة الفصيحة. قلبي وقلمي كلتاهما تبدأ بالقاف وليس الهمزة. أما: (ألمي) فهي من الألم وليس القلم. </a:t>
            </a:r>
            <a:endParaRPr lang="en-US" sz="3600" dirty="0">
              <a:solidFill>
                <a:srgbClr val="FFFF00"/>
              </a:solidFill>
              <a:latin typeface="Simplified Arabic" panose="02020603050405020304" pitchFamily="18" charset="-78"/>
            </a:endParaRPr>
          </a:p>
          <a:p>
            <a:pPr algn="r" rtl="1"/>
            <a:r>
              <a:rPr lang="ar-LB" sz="3600" dirty="0">
                <a:solidFill>
                  <a:srgbClr val="FFFF00"/>
                </a:solidFill>
                <a:latin typeface="Simplified Arabic" panose="02020603050405020304" pitchFamily="18" charset="-78"/>
              </a:rPr>
              <a:t>    </a:t>
            </a:r>
            <a:r>
              <a:rPr lang="ar-SA" sz="3600" dirty="0">
                <a:solidFill>
                  <a:srgbClr val="FFFF00"/>
                </a:solidFill>
                <a:latin typeface="Simplified Arabic" panose="02020603050405020304" pitchFamily="18" charset="-78"/>
              </a:rPr>
              <a:t>ولا تخلط الذال بالزاي: الذي، الذين، بالذال وليس الزاي. لا تقل في الفصحى: الزي أو الزين..</a:t>
            </a:r>
            <a:endParaRPr lang="en-US" sz="3600" dirty="0">
              <a:solidFill>
                <a:srgbClr val="FFFF00"/>
              </a:solidFill>
              <a:latin typeface="Simplified Arabic" panose="02020603050405020304" pitchFamily="18" charset="-78"/>
            </a:endParaRPr>
          </a:p>
          <a:p>
            <a:pPr algn="r" rtl="1"/>
            <a:r>
              <a:rPr lang="ar-LB" sz="3600" dirty="0">
                <a:solidFill>
                  <a:srgbClr val="FFFF00"/>
                </a:solidFill>
                <a:latin typeface="Simplified Arabic" panose="02020603050405020304" pitchFamily="18" charset="-78"/>
              </a:rPr>
              <a:t>   </a:t>
            </a:r>
            <a:r>
              <a:rPr lang="ar-SA" sz="3600" dirty="0">
                <a:solidFill>
                  <a:srgbClr val="FFFF00"/>
                </a:solidFill>
                <a:latin typeface="Simplified Arabic" panose="02020603050405020304" pitchFamily="18" charset="-78"/>
              </a:rPr>
              <a:t>كل هذه من تحريفات العامية، وهي لا تتناسب مع اللغة العربية السليمة أو الفصيحة.</a:t>
            </a:r>
            <a:endParaRPr lang="en-US" sz="3600" dirty="0">
              <a:solidFill>
                <a:srgbClr val="FFFF00"/>
              </a:solidFill>
              <a:latin typeface="Simplified Arabic" panose="02020603050405020304" pitchFamily="18" charset="-78"/>
            </a:endParaRPr>
          </a:p>
        </p:txBody>
      </p:sp>
    </p:spTree>
    <p:extLst>
      <p:ext uri="{BB962C8B-B14F-4D97-AF65-F5344CB8AC3E}">
        <p14:creationId xmlns:p14="http://schemas.microsoft.com/office/powerpoint/2010/main" val="32446261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3C629F20-261C-40C8-B823-D1796472EE9E}"/>
              </a:ext>
            </a:extLst>
          </p:cNvPr>
          <p:cNvPicPr preferRelativeResize="0">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265" y="5412928"/>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xmlns="" id="{8F421A41-1F00-4CAF-8C30-8A4E8DF75FA5}"/>
              </a:ext>
            </a:extLst>
          </p:cNvPr>
          <p:cNvSpPr/>
          <p:nvPr/>
        </p:nvSpPr>
        <p:spPr>
          <a:xfrm>
            <a:off x="3074043" y="332656"/>
            <a:ext cx="3127780" cy="646331"/>
          </a:xfrm>
          <a:prstGeom prst="rect">
            <a:avLst/>
          </a:prstGeom>
        </p:spPr>
        <p:txBody>
          <a:bodyPr wrap="none">
            <a:spAutoFit/>
          </a:bodyPr>
          <a:lstStyle/>
          <a:p>
            <a:pPr algn="ctr" rtl="1"/>
            <a:r>
              <a:rPr lang="ar-SA" sz="3600" dirty="0">
                <a:solidFill>
                  <a:srgbClr val="FFFF00"/>
                </a:solidFill>
                <a:latin typeface="Arabic Typesetting" panose="03020402040406030203" pitchFamily="66" charset="-78"/>
                <a:cs typeface="DecoType Naskh" panose="02010400000000000000" pitchFamily="2" charset="-78"/>
              </a:rPr>
              <a:t>أسماء الحروف وأصواتها:</a:t>
            </a:r>
            <a:endParaRPr lang="en-US" sz="3600" dirty="0">
              <a:solidFill>
                <a:srgbClr val="FFFF00"/>
              </a:solidFill>
              <a:latin typeface="Arabic Typesetting" panose="03020402040406030203" pitchFamily="66" charset="-78"/>
              <a:cs typeface="DecoType Naskh" panose="02010400000000000000" pitchFamily="2" charset="-78"/>
            </a:endParaRPr>
          </a:p>
        </p:txBody>
      </p:sp>
      <p:graphicFrame>
        <p:nvGraphicFramePr>
          <p:cNvPr id="5" name="Table 4">
            <a:extLst>
              <a:ext uri="{FF2B5EF4-FFF2-40B4-BE49-F238E27FC236}">
                <a16:creationId xmlns:a16="http://schemas.microsoft.com/office/drawing/2014/main" xmlns="" id="{69AA7811-CF6B-4563-8BD6-58A27B4CA921}"/>
              </a:ext>
            </a:extLst>
          </p:cNvPr>
          <p:cNvGraphicFramePr>
            <a:graphicFrameLocks noGrp="1"/>
          </p:cNvGraphicFramePr>
          <p:nvPr>
            <p:extLst>
              <p:ext uri="{D42A27DB-BD31-4B8C-83A1-F6EECF244321}">
                <p14:modId xmlns:p14="http://schemas.microsoft.com/office/powerpoint/2010/main" val="1142215011"/>
              </p:ext>
            </p:extLst>
          </p:nvPr>
        </p:nvGraphicFramePr>
        <p:xfrm>
          <a:off x="101265" y="1004394"/>
          <a:ext cx="8976637" cy="5760645"/>
        </p:xfrm>
        <a:graphic>
          <a:graphicData uri="http://schemas.openxmlformats.org/drawingml/2006/table">
            <a:tbl>
              <a:tblPr rtl="1" firstRow="1" firstCol="1" bandRow="1">
                <a:tableStyleId>{5C22544A-7EE6-4342-B048-85BDC9FD1C3A}</a:tableStyleId>
              </a:tblPr>
              <a:tblGrid>
                <a:gridCol w="2243389">
                  <a:extLst>
                    <a:ext uri="{9D8B030D-6E8A-4147-A177-3AD203B41FA5}">
                      <a16:colId xmlns:a16="http://schemas.microsoft.com/office/drawing/2014/main" xmlns="" val="1199989154"/>
                    </a:ext>
                  </a:extLst>
                </a:gridCol>
                <a:gridCol w="2244416">
                  <a:extLst>
                    <a:ext uri="{9D8B030D-6E8A-4147-A177-3AD203B41FA5}">
                      <a16:colId xmlns:a16="http://schemas.microsoft.com/office/drawing/2014/main" xmlns="" val="4268960457"/>
                    </a:ext>
                  </a:extLst>
                </a:gridCol>
                <a:gridCol w="2244416">
                  <a:extLst>
                    <a:ext uri="{9D8B030D-6E8A-4147-A177-3AD203B41FA5}">
                      <a16:colId xmlns:a16="http://schemas.microsoft.com/office/drawing/2014/main" xmlns="" val="2952275055"/>
                    </a:ext>
                  </a:extLst>
                </a:gridCol>
                <a:gridCol w="2244416">
                  <a:extLst>
                    <a:ext uri="{9D8B030D-6E8A-4147-A177-3AD203B41FA5}">
                      <a16:colId xmlns:a16="http://schemas.microsoft.com/office/drawing/2014/main" xmlns="" val="1005999253"/>
                    </a:ext>
                  </a:extLst>
                </a:gridCol>
              </a:tblGrid>
              <a:tr h="384043">
                <a:tc>
                  <a:txBody>
                    <a:bodyPr/>
                    <a:lstStyle/>
                    <a:p>
                      <a:pPr marL="0" marR="0" algn="r" rtl="1">
                        <a:spcBef>
                          <a:spcPts val="0"/>
                        </a:spcBef>
                        <a:spcAft>
                          <a:spcPts val="0"/>
                        </a:spcAft>
                      </a:pPr>
                      <a:r>
                        <a:rPr lang="ar-SA" sz="1400" spc="-25">
                          <a:effectLst/>
                        </a:rPr>
                        <a:t>الحرف/الصوت</a:t>
                      </a:r>
                      <a:endParaRPr lang="en-US" sz="1000" spc="-25">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rtl="1">
                        <a:spcBef>
                          <a:spcPts val="0"/>
                        </a:spcBef>
                        <a:spcAft>
                          <a:spcPts val="0"/>
                        </a:spcAft>
                      </a:pPr>
                      <a:r>
                        <a:rPr lang="ar-SA" sz="1400" spc="-25">
                          <a:effectLst/>
                        </a:rPr>
                        <a:t>اسم الحرف</a:t>
                      </a:r>
                      <a:endParaRPr lang="en-US" sz="1000" spc="-25">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rtl="1">
                        <a:spcBef>
                          <a:spcPts val="0"/>
                        </a:spcBef>
                        <a:spcAft>
                          <a:spcPts val="0"/>
                        </a:spcAft>
                      </a:pPr>
                      <a:r>
                        <a:rPr lang="ar-SA" sz="1400" spc="-25">
                          <a:effectLst/>
                        </a:rPr>
                        <a:t>الحرف/الصوت</a:t>
                      </a:r>
                      <a:endParaRPr lang="en-US" sz="1000" spc="-25">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rtl="1">
                        <a:spcBef>
                          <a:spcPts val="0"/>
                        </a:spcBef>
                        <a:spcAft>
                          <a:spcPts val="0"/>
                        </a:spcAft>
                      </a:pPr>
                      <a:r>
                        <a:rPr lang="ar-SA" sz="1400" spc="-25">
                          <a:effectLst/>
                        </a:rPr>
                        <a:t>اسم الحرف</a:t>
                      </a:r>
                      <a:endParaRPr lang="en-US" sz="1000" spc="-25">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278159311"/>
                  </a:ext>
                </a:extLst>
              </a:tr>
              <a:tr h="384043">
                <a:tc>
                  <a:txBody>
                    <a:bodyPr/>
                    <a:lstStyle/>
                    <a:p>
                      <a:pPr marL="0" marR="0" algn="r" rtl="1">
                        <a:spcBef>
                          <a:spcPts val="0"/>
                        </a:spcBef>
                        <a:spcAft>
                          <a:spcPts val="0"/>
                        </a:spcAft>
                      </a:pPr>
                      <a:r>
                        <a:rPr lang="ar-SA" sz="1400" spc="-25">
                          <a:effectLst/>
                        </a:rPr>
                        <a:t>أ</a:t>
                      </a:r>
                      <a:endParaRPr lang="en-US" sz="1000" spc="-25">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rtl="1">
                        <a:spcBef>
                          <a:spcPts val="0"/>
                        </a:spcBef>
                        <a:spcAft>
                          <a:spcPts val="0"/>
                        </a:spcAft>
                      </a:pPr>
                      <a:r>
                        <a:rPr lang="ar-SA" sz="1400" spc="-25">
                          <a:effectLst/>
                        </a:rPr>
                        <a:t>الألف</a:t>
                      </a:r>
                      <a:endParaRPr lang="en-US" sz="1000" spc="-25">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rtl="1">
                        <a:spcBef>
                          <a:spcPts val="0"/>
                        </a:spcBef>
                        <a:spcAft>
                          <a:spcPts val="0"/>
                        </a:spcAft>
                      </a:pPr>
                      <a:r>
                        <a:rPr lang="ar-SA" sz="1400" spc="-25">
                          <a:effectLst/>
                        </a:rPr>
                        <a:t>ض</a:t>
                      </a:r>
                      <a:endParaRPr lang="en-US" sz="1000" spc="-25">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rtl="1">
                        <a:spcBef>
                          <a:spcPts val="0"/>
                        </a:spcBef>
                        <a:spcAft>
                          <a:spcPts val="0"/>
                        </a:spcAft>
                      </a:pPr>
                      <a:r>
                        <a:rPr lang="ar-SA" sz="1400" spc="-25">
                          <a:effectLst/>
                        </a:rPr>
                        <a:t>الضاد</a:t>
                      </a:r>
                      <a:endParaRPr lang="en-US" sz="1000" spc="-25">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677378663"/>
                  </a:ext>
                </a:extLst>
              </a:tr>
              <a:tr h="384043">
                <a:tc>
                  <a:txBody>
                    <a:bodyPr/>
                    <a:lstStyle/>
                    <a:p>
                      <a:pPr marL="0" marR="0" algn="r" rtl="1">
                        <a:spcBef>
                          <a:spcPts val="0"/>
                        </a:spcBef>
                        <a:spcAft>
                          <a:spcPts val="0"/>
                        </a:spcAft>
                      </a:pPr>
                      <a:r>
                        <a:rPr lang="ar-SA" sz="1400" spc="-25">
                          <a:effectLst/>
                        </a:rPr>
                        <a:t>ب</a:t>
                      </a:r>
                      <a:endParaRPr lang="en-US" sz="1000" spc="-25">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rtl="1">
                        <a:spcBef>
                          <a:spcPts val="0"/>
                        </a:spcBef>
                        <a:spcAft>
                          <a:spcPts val="0"/>
                        </a:spcAft>
                      </a:pPr>
                      <a:r>
                        <a:rPr lang="ar-SA" sz="1400" spc="-25">
                          <a:effectLst/>
                        </a:rPr>
                        <a:t>الباء</a:t>
                      </a:r>
                      <a:endParaRPr lang="en-US" sz="1000" spc="-25">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rtl="1">
                        <a:spcBef>
                          <a:spcPts val="0"/>
                        </a:spcBef>
                        <a:spcAft>
                          <a:spcPts val="0"/>
                        </a:spcAft>
                      </a:pPr>
                      <a:r>
                        <a:rPr lang="ar-SA" sz="1400" spc="-25">
                          <a:effectLst/>
                        </a:rPr>
                        <a:t>ط</a:t>
                      </a:r>
                      <a:endParaRPr lang="en-US" sz="1000" spc="-25">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rtl="1">
                        <a:spcBef>
                          <a:spcPts val="0"/>
                        </a:spcBef>
                        <a:spcAft>
                          <a:spcPts val="0"/>
                        </a:spcAft>
                      </a:pPr>
                      <a:r>
                        <a:rPr lang="ar-SA" sz="1400" spc="-25">
                          <a:effectLst/>
                        </a:rPr>
                        <a:t>الطاء</a:t>
                      </a:r>
                      <a:endParaRPr lang="en-US" sz="1000" spc="-25">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913422978"/>
                  </a:ext>
                </a:extLst>
              </a:tr>
              <a:tr h="384043">
                <a:tc>
                  <a:txBody>
                    <a:bodyPr/>
                    <a:lstStyle/>
                    <a:p>
                      <a:pPr marL="0" marR="0" algn="r" rtl="1">
                        <a:spcBef>
                          <a:spcPts val="0"/>
                        </a:spcBef>
                        <a:spcAft>
                          <a:spcPts val="0"/>
                        </a:spcAft>
                      </a:pPr>
                      <a:r>
                        <a:rPr lang="ar-SA" sz="1400" spc="-25">
                          <a:effectLst/>
                        </a:rPr>
                        <a:t>ت</a:t>
                      </a:r>
                      <a:endParaRPr lang="en-US" sz="1000" spc="-25">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rtl="1">
                        <a:spcBef>
                          <a:spcPts val="0"/>
                        </a:spcBef>
                        <a:spcAft>
                          <a:spcPts val="0"/>
                        </a:spcAft>
                      </a:pPr>
                      <a:r>
                        <a:rPr lang="ar-SA" sz="1400" spc="-25">
                          <a:effectLst/>
                        </a:rPr>
                        <a:t>التاء</a:t>
                      </a:r>
                      <a:endParaRPr lang="en-US" sz="1000" spc="-25">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rtl="1">
                        <a:spcBef>
                          <a:spcPts val="0"/>
                        </a:spcBef>
                        <a:spcAft>
                          <a:spcPts val="0"/>
                        </a:spcAft>
                      </a:pPr>
                      <a:r>
                        <a:rPr lang="ar-SA" sz="1400" spc="-25">
                          <a:effectLst/>
                        </a:rPr>
                        <a:t>ظ</a:t>
                      </a:r>
                      <a:endParaRPr lang="en-US" sz="1000" spc="-25">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rtl="1">
                        <a:spcBef>
                          <a:spcPts val="0"/>
                        </a:spcBef>
                        <a:spcAft>
                          <a:spcPts val="0"/>
                        </a:spcAft>
                      </a:pPr>
                      <a:r>
                        <a:rPr lang="ar-SA" sz="1400" spc="-25">
                          <a:effectLst/>
                        </a:rPr>
                        <a:t>الظاء</a:t>
                      </a:r>
                      <a:endParaRPr lang="en-US" sz="1000" spc="-25">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369632978"/>
                  </a:ext>
                </a:extLst>
              </a:tr>
              <a:tr h="384043">
                <a:tc>
                  <a:txBody>
                    <a:bodyPr/>
                    <a:lstStyle/>
                    <a:p>
                      <a:pPr marL="0" marR="0" algn="r" rtl="1">
                        <a:spcBef>
                          <a:spcPts val="0"/>
                        </a:spcBef>
                        <a:spcAft>
                          <a:spcPts val="0"/>
                        </a:spcAft>
                      </a:pPr>
                      <a:r>
                        <a:rPr lang="ar-SA" sz="1400" spc="-25">
                          <a:effectLst/>
                        </a:rPr>
                        <a:t>ث</a:t>
                      </a:r>
                      <a:endParaRPr lang="en-US" sz="1000" spc="-25">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rtl="1">
                        <a:spcBef>
                          <a:spcPts val="0"/>
                        </a:spcBef>
                        <a:spcAft>
                          <a:spcPts val="0"/>
                        </a:spcAft>
                      </a:pPr>
                      <a:r>
                        <a:rPr lang="ar-SA" sz="1400" spc="-25">
                          <a:effectLst/>
                        </a:rPr>
                        <a:t>الثاء</a:t>
                      </a:r>
                      <a:endParaRPr lang="en-US" sz="1000" spc="-25">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rtl="1">
                        <a:spcBef>
                          <a:spcPts val="0"/>
                        </a:spcBef>
                        <a:spcAft>
                          <a:spcPts val="0"/>
                        </a:spcAft>
                      </a:pPr>
                      <a:r>
                        <a:rPr lang="ar-SA" sz="1400" spc="-25">
                          <a:effectLst/>
                        </a:rPr>
                        <a:t>ع</a:t>
                      </a:r>
                      <a:endParaRPr lang="en-US" sz="1000" spc="-25">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rtl="1">
                        <a:spcBef>
                          <a:spcPts val="0"/>
                        </a:spcBef>
                        <a:spcAft>
                          <a:spcPts val="0"/>
                        </a:spcAft>
                      </a:pPr>
                      <a:r>
                        <a:rPr lang="ar-SA" sz="1400" spc="-25">
                          <a:effectLst/>
                        </a:rPr>
                        <a:t>العين</a:t>
                      </a:r>
                      <a:endParaRPr lang="en-US" sz="1000" spc="-25">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673283962"/>
                  </a:ext>
                </a:extLst>
              </a:tr>
              <a:tr h="384043">
                <a:tc>
                  <a:txBody>
                    <a:bodyPr/>
                    <a:lstStyle/>
                    <a:p>
                      <a:pPr marL="0" marR="0" algn="r" rtl="1">
                        <a:spcBef>
                          <a:spcPts val="0"/>
                        </a:spcBef>
                        <a:spcAft>
                          <a:spcPts val="0"/>
                        </a:spcAft>
                      </a:pPr>
                      <a:r>
                        <a:rPr lang="ar-SA" sz="1400" spc="-25">
                          <a:effectLst/>
                        </a:rPr>
                        <a:t>ج</a:t>
                      </a:r>
                      <a:endParaRPr lang="en-US" sz="1000" spc="-25">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rtl="1">
                        <a:spcBef>
                          <a:spcPts val="0"/>
                        </a:spcBef>
                        <a:spcAft>
                          <a:spcPts val="0"/>
                        </a:spcAft>
                      </a:pPr>
                      <a:r>
                        <a:rPr lang="ar-SA" sz="1400" spc="-25">
                          <a:effectLst/>
                        </a:rPr>
                        <a:t>الجيم</a:t>
                      </a:r>
                      <a:endParaRPr lang="en-US" sz="1000" spc="-25">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rtl="1">
                        <a:spcBef>
                          <a:spcPts val="0"/>
                        </a:spcBef>
                        <a:spcAft>
                          <a:spcPts val="0"/>
                        </a:spcAft>
                      </a:pPr>
                      <a:r>
                        <a:rPr lang="ar-SA" sz="1400" spc="-25">
                          <a:effectLst/>
                        </a:rPr>
                        <a:t>غ</a:t>
                      </a:r>
                      <a:endParaRPr lang="en-US" sz="1000" spc="-25">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rtl="1">
                        <a:spcBef>
                          <a:spcPts val="0"/>
                        </a:spcBef>
                        <a:spcAft>
                          <a:spcPts val="0"/>
                        </a:spcAft>
                      </a:pPr>
                      <a:r>
                        <a:rPr lang="ar-SA" sz="1400" spc="-25">
                          <a:effectLst/>
                        </a:rPr>
                        <a:t>الغين</a:t>
                      </a:r>
                      <a:endParaRPr lang="en-US" sz="1000" spc="-25">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073953154"/>
                  </a:ext>
                </a:extLst>
              </a:tr>
              <a:tr h="384043">
                <a:tc>
                  <a:txBody>
                    <a:bodyPr/>
                    <a:lstStyle/>
                    <a:p>
                      <a:pPr marL="0" marR="0" algn="r" rtl="1">
                        <a:spcBef>
                          <a:spcPts val="0"/>
                        </a:spcBef>
                        <a:spcAft>
                          <a:spcPts val="0"/>
                        </a:spcAft>
                      </a:pPr>
                      <a:r>
                        <a:rPr lang="ar-SA" sz="1400" spc="-25">
                          <a:effectLst/>
                        </a:rPr>
                        <a:t>ح</a:t>
                      </a:r>
                      <a:endParaRPr lang="en-US" sz="1000" spc="-25">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rtl="1">
                        <a:spcBef>
                          <a:spcPts val="0"/>
                        </a:spcBef>
                        <a:spcAft>
                          <a:spcPts val="0"/>
                        </a:spcAft>
                      </a:pPr>
                      <a:r>
                        <a:rPr lang="ar-SA" sz="1400" spc="-25">
                          <a:effectLst/>
                        </a:rPr>
                        <a:t>الحاء</a:t>
                      </a:r>
                      <a:endParaRPr lang="en-US" sz="1000" spc="-25">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rtl="1">
                        <a:spcBef>
                          <a:spcPts val="0"/>
                        </a:spcBef>
                        <a:spcAft>
                          <a:spcPts val="0"/>
                        </a:spcAft>
                      </a:pPr>
                      <a:r>
                        <a:rPr lang="ar-SA" sz="1400" spc="-25">
                          <a:effectLst/>
                        </a:rPr>
                        <a:t>ف</a:t>
                      </a:r>
                      <a:endParaRPr lang="en-US" sz="1000" spc="-25">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rtl="1">
                        <a:spcBef>
                          <a:spcPts val="0"/>
                        </a:spcBef>
                        <a:spcAft>
                          <a:spcPts val="0"/>
                        </a:spcAft>
                      </a:pPr>
                      <a:r>
                        <a:rPr lang="ar-SA" sz="1400" spc="-25">
                          <a:effectLst/>
                        </a:rPr>
                        <a:t>الفاء</a:t>
                      </a:r>
                      <a:endParaRPr lang="en-US" sz="1000" spc="-25">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188901928"/>
                  </a:ext>
                </a:extLst>
              </a:tr>
              <a:tr h="384043">
                <a:tc>
                  <a:txBody>
                    <a:bodyPr/>
                    <a:lstStyle/>
                    <a:p>
                      <a:pPr marL="0" marR="0" algn="r" rtl="1">
                        <a:spcBef>
                          <a:spcPts val="0"/>
                        </a:spcBef>
                        <a:spcAft>
                          <a:spcPts val="0"/>
                        </a:spcAft>
                      </a:pPr>
                      <a:r>
                        <a:rPr lang="ar-SA" sz="1400" spc="-25">
                          <a:effectLst/>
                        </a:rPr>
                        <a:t>خ</a:t>
                      </a:r>
                      <a:endParaRPr lang="en-US" sz="1000" spc="-25">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rtl="1">
                        <a:spcBef>
                          <a:spcPts val="0"/>
                        </a:spcBef>
                        <a:spcAft>
                          <a:spcPts val="0"/>
                        </a:spcAft>
                      </a:pPr>
                      <a:r>
                        <a:rPr lang="ar-SA" sz="1400" spc="-25">
                          <a:effectLst/>
                        </a:rPr>
                        <a:t>الخاء</a:t>
                      </a:r>
                      <a:endParaRPr lang="en-US" sz="1000" spc="-25">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rtl="1">
                        <a:spcBef>
                          <a:spcPts val="0"/>
                        </a:spcBef>
                        <a:spcAft>
                          <a:spcPts val="0"/>
                        </a:spcAft>
                      </a:pPr>
                      <a:r>
                        <a:rPr lang="ar-SA" sz="1400" spc="-25">
                          <a:effectLst/>
                        </a:rPr>
                        <a:t>ق</a:t>
                      </a:r>
                      <a:endParaRPr lang="en-US" sz="1000" spc="-25">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rtl="1">
                        <a:spcBef>
                          <a:spcPts val="0"/>
                        </a:spcBef>
                        <a:spcAft>
                          <a:spcPts val="0"/>
                        </a:spcAft>
                      </a:pPr>
                      <a:r>
                        <a:rPr lang="ar-SA" sz="1400" spc="-25">
                          <a:effectLst/>
                        </a:rPr>
                        <a:t>القاف</a:t>
                      </a:r>
                      <a:endParaRPr lang="en-US" sz="1000" spc="-25">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115923362"/>
                  </a:ext>
                </a:extLst>
              </a:tr>
              <a:tr h="384043">
                <a:tc>
                  <a:txBody>
                    <a:bodyPr/>
                    <a:lstStyle/>
                    <a:p>
                      <a:pPr marL="0" marR="0" algn="r" rtl="1">
                        <a:spcBef>
                          <a:spcPts val="0"/>
                        </a:spcBef>
                        <a:spcAft>
                          <a:spcPts val="0"/>
                        </a:spcAft>
                      </a:pPr>
                      <a:r>
                        <a:rPr lang="ar-SA" sz="1400" spc="-25">
                          <a:effectLst/>
                        </a:rPr>
                        <a:t>د</a:t>
                      </a:r>
                      <a:endParaRPr lang="en-US" sz="1000" spc="-25">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rtl="1">
                        <a:spcBef>
                          <a:spcPts val="0"/>
                        </a:spcBef>
                        <a:spcAft>
                          <a:spcPts val="0"/>
                        </a:spcAft>
                      </a:pPr>
                      <a:r>
                        <a:rPr lang="ar-SA" sz="1400" spc="-25">
                          <a:effectLst/>
                        </a:rPr>
                        <a:t>الدال</a:t>
                      </a:r>
                      <a:endParaRPr lang="en-US" sz="1000" spc="-25">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rtl="1">
                        <a:spcBef>
                          <a:spcPts val="0"/>
                        </a:spcBef>
                        <a:spcAft>
                          <a:spcPts val="0"/>
                        </a:spcAft>
                      </a:pPr>
                      <a:r>
                        <a:rPr lang="ar-SA" sz="1400" spc="-25">
                          <a:effectLst/>
                        </a:rPr>
                        <a:t>ك</a:t>
                      </a:r>
                      <a:endParaRPr lang="en-US" sz="1000" spc="-25">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rtl="1">
                        <a:spcBef>
                          <a:spcPts val="0"/>
                        </a:spcBef>
                        <a:spcAft>
                          <a:spcPts val="0"/>
                        </a:spcAft>
                      </a:pPr>
                      <a:r>
                        <a:rPr lang="ar-SA" sz="1400" spc="-25">
                          <a:effectLst/>
                        </a:rPr>
                        <a:t>الكاف</a:t>
                      </a:r>
                      <a:endParaRPr lang="en-US" sz="1000" spc="-25">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467560733"/>
                  </a:ext>
                </a:extLst>
              </a:tr>
              <a:tr h="384043">
                <a:tc>
                  <a:txBody>
                    <a:bodyPr/>
                    <a:lstStyle/>
                    <a:p>
                      <a:pPr marL="0" marR="0" algn="r" rtl="1">
                        <a:spcBef>
                          <a:spcPts val="0"/>
                        </a:spcBef>
                        <a:spcAft>
                          <a:spcPts val="0"/>
                        </a:spcAft>
                      </a:pPr>
                      <a:r>
                        <a:rPr lang="ar-SA" sz="1400" spc="-25">
                          <a:effectLst/>
                        </a:rPr>
                        <a:t>ذ</a:t>
                      </a:r>
                      <a:endParaRPr lang="en-US" sz="1000" spc="-25">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rtl="1">
                        <a:spcBef>
                          <a:spcPts val="0"/>
                        </a:spcBef>
                        <a:spcAft>
                          <a:spcPts val="0"/>
                        </a:spcAft>
                      </a:pPr>
                      <a:r>
                        <a:rPr lang="ar-SA" sz="1400" spc="-25">
                          <a:effectLst/>
                        </a:rPr>
                        <a:t>الذال</a:t>
                      </a:r>
                      <a:endParaRPr lang="en-US" sz="1000" spc="-25">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rtl="1">
                        <a:spcBef>
                          <a:spcPts val="0"/>
                        </a:spcBef>
                        <a:spcAft>
                          <a:spcPts val="0"/>
                        </a:spcAft>
                      </a:pPr>
                      <a:r>
                        <a:rPr lang="ar-SA" sz="1400" spc="-25">
                          <a:effectLst/>
                        </a:rPr>
                        <a:t>ل</a:t>
                      </a:r>
                      <a:endParaRPr lang="en-US" sz="1000" spc="-25">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rtl="1">
                        <a:spcBef>
                          <a:spcPts val="0"/>
                        </a:spcBef>
                        <a:spcAft>
                          <a:spcPts val="0"/>
                        </a:spcAft>
                      </a:pPr>
                      <a:r>
                        <a:rPr lang="ar-SA" sz="1400" spc="-25">
                          <a:effectLst/>
                        </a:rPr>
                        <a:t>اللام</a:t>
                      </a:r>
                      <a:endParaRPr lang="en-US" sz="1000" spc="-25">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642391927"/>
                  </a:ext>
                </a:extLst>
              </a:tr>
              <a:tr h="384043">
                <a:tc>
                  <a:txBody>
                    <a:bodyPr/>
                    <a:lstStyle/>
                    <a:p>
                      <a:pPr marL="0" marR="0" algn="r" rtl="1">
                        <a:spcBef>
                          <a:spcPts val="0"/>
                        </a:spcBef>
                        <a:spcAft>
                          <a:spcPts val="0"/>
                        </a:spcAft>
                      </a:pPr>
                      <a:r>
                        <a:rPr lang="ar-SA" sz="1400" spc="-25">
                          <a:effectLst/>
                        </a:rPr>
                        <a:t>ر</a:t>
                      </a:r>
                      <a:endParaRPr lang="en-US" sz="1000" spc="-25">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rtl="1">
                        <a:spcBef>
                          <a:spcPts val="0"/>
                        </a:spcBef>
                        <a:spcAft>
                          <a:spcPts val="0"/>
                        </a:spcAft>
                      </a:pPr>
                      <a:r>
                        <a:rPr lang="ar-SA" sz="1400" spc="-25">
                          <a:effectLst/>
                        </a:rPr>
                        <a:t>الراء</a:t>
                      </a:r>
                      <a:endParaRPr lang="en-US" sz="1000" spc="-25">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rtl="1">
                        <a:spcBef>
                          <a:spcPts val="0"/>
                        </a:spcBef>
                        <a:spcAft>
                          <a:spcPts val="0"/>
                        </a:spcAft>
                      </a:pPr>
                      <a:r>
                        <a:rPr lang="ar-SA" sz="1400" spc="-25">
                          <a:effectLst/>
                        </a:rPr>
                        <a:t>م</a:t>
                      </a:r>
                      <a:endParaRPr lang="en-US" sz="1000" spc="-25">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rtl="1">
                        <a:spcBef>
                          <a:spcPts val="0"/>
                        </a:spcBef>
                        <a:spcAft>
                          <a:spcPts val="0"/>
                        </a:spcAft>
                      </a:pPr>
                      <a:r>
                        <a:rPr lang="ar-SA" sz="1400" spc="-25">
                          <a:effectLst/>
                        </a:rPr>
                        <a:t>الميم</a:t>
                      </a:r>
                      <a:endParaRPr lang="en-US" sz="1000" spc="-25">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131146791"/>
                  </a:ext>
                </a:extLst>
              </a:tr>
              <a:tr h="384043">
                <a:tc>
                  <a:txBody>
                    <a:bodyPr/>
                    <a:lstStyle/>
                    <a:p>
                      <a:pPr marL="0" marR="0" algn="r" rtl="1">
                        <a:spcBef>
                          <a:spcPts val="0"/>
                        </a:spcBef>
                        <a:spcAft>
                          <a:spcPts val="0"/>
                        </a:spcAft>
                      </a:pPr>
                      <a:r>
                        <a:rPr lang="ar-SA" sz="1400" spc="-25">
                          <a:effectLst/>
                        </a:rPr>
                        <a:t>ز</a:t>
                      </a:r>
                      <a:endParaRPr lang="en-US" sz="1000" spc="-25">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rtl="1">
                        <a:spcBef>
                          <a:spcPts val="0"/>
                        </a:spcBef>
                        <a:spcAft>
                          <a:spcPts val="0"/>
                        </a:spcAft>
                      </a:pPr>
                      <a:r>
                        <a:rPr lang="ar-SA" sz="1400" spc="-25">
                          <a:effectLst/>
                        </a:rPr>
                        <a:t>الزاي/الزين</a:t>
                      </a:r>
                      <a:endParaRPr lang="en-US" sz="1000" spc="-25">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rtl="1">
                        <a:spcBef>
                          <a:spcPts val="0"/>
                        </a:spcBef>
                        <a:spcAft>
                          <a:spcPts val="0"/>
                        </a:spcAft>
                      </a:pPr>
                      <a:r>
                        <a:rPr lang="ar-SA" sz="1400" spc="-25">
                          <a:effectLst/>
                        </a:rPr>
                        <a:t>ن</a:t>
                      </a:r>
                      <a:endParaRPr lang="en-US" sz="1000" spc="-25">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rtl="1">
                        <a:spcBef>
                          <a:spcPts val="0"/>
                        </a:spcBef>
                        <a:spcAft>
                          <a:spcPts val="0"/>
                        </a:spcAft>
                      </a:pPr>
                      <a:r>
                        <a:rPr lang="ar-SA" sz="1400" spc="-25">
                          <a:effectLst/>
                        </a:rPr>
                        <a:t>النون</a:t>
                      </a:r>
                      <a:endParaRPr lang="en-US" sz="1000" spc="-25">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561458260"/>
                  </a:ext>
                </a:extLst>
              </a:tr>
              <a:tr h="384043">
                <a:tc>
                  <a:txBody>
                    <a:bodyPr/>
                    <a:lstStyle/>
                    <a:p>
                      <a:pPr marL="0" marR="0" algn="r" rtl="1">
                        <a:spcBef>
                          <a:spcPts val="0"/>
                        </a:spcBef>
                        <a:spcAft>
                          <a:spcPts val="0"/>
                        </a:spcAft>
                      </a:pPr>
                      <a:r>
                        <a:rPr lang="ar-SA" sz="1400" spc="-25">
                          <a:effectLst/>
                        </a:rPr>
                        <a:t>س</a:t>
                      </a:r>
                      <a:endParaRPr lang="en-US" sz="1000" spc="-25">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rtl="1">
                        <a:spcBef>
                          <a:spcPts val="0"/>
                        </a:spcBef>
                        <a:spcAft>
                          <a:spcPts val="0"/>
                        </a:spcAft>
                      </a:pPr>
                      <a:r>
                        <a:rPr lang="ar-SA" sz="1400" spc="-25">
                          <a:effectLst/>
                        </a:rPr>
                        <a:t>السين</a:t>
                      </a:r>
                      <a:endParaRPr lang="en-US" sz="1000" spc="-25">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rtl="1">
                        <a:spcBef>
                          <a:spcPts val="0"/>
                        </a:spcBef>
                        <a:spcAft>
                          <a:spcPts val="0"/>
                        </a:spcAft>
                      </a:pPr>
                      <a:r>
                        <a:rPr lang="ar-SA" sz="1400" spc="-25">
                          <a:effectLst/>
                        </a:rPr>
                        <a:t>هـــ</a:t>
                      </a:r>
                      <a:endParaRPr lang="en-US" sz="1000" spc="-25">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rtl="1">
                        <a:spcBef>
                          <a:spcPts val="0"/>
                        </a:spcBef>
                        <a:spcAft>
                          <a:spcPts val="0"/>
                        </a:spcAft>
                      </a:pPr>
                      <a:r>
                        <a:rPr lang="ar-SA" sz="1400" spc="-25">
                          <a:effectLst/>
                        </a:rPr>
                        <a:t>الهاء</a:t>
                      </a:r>
                      <a:endParaRPr lang="en-US" sz="1000" spc="-25">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893054160"/>
                  </a:ext>
                </a:extLst>
              </a:tr>
              <a:tr h="384043">
                <a:tc>
                  <a:txBody>
                    <a:bodyPr/>
                    <a:lstStyle/>
                    <a:p>
                      <a:pPr marL="0" marR="0" algn="r" rtl="1">
                        <a:spcBef>
                          <a:spcPts val="0"/>
                        </a:spcBef>
                        <a:spcAft>
                          <a:spcPts val="0"/>
                        </a:spcAft>
                      </a:pPr>
                      <a:r>
                        <a:rPr lang="ar-SA" sz="1400" spc="-25">
                          <a:effectLst/>
                        </a:rPr>
                        <a:t>ش</a:t>
                      </a:r>
                      <a:endParaRPr lang="en-US" sz="1000" spc="-25">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rtl="1">
                        <a:spcBef>
                          <a:spcPts val="0"/>
                        </a:spcBef>
                        <a:spcAft>
                          <a:spcPts val="0"/>
                        </a:spcAft>
                      </a:pPr>
                      <a:r>
                        <a:rPr lang="ar-SA" sz="1400" spc="-25">
                          <a:effectLst/>
                        </a:rPr>
                        <a:t>الشين</a:t>
                      </a:r>
                      <a:endParaRPr lang="en-US" sz="1000" spc="-25">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rtl="1">
                        <a:spcBef>
                          <a:spcPts val="0"/>
                        </a:spcBef>
                        <a:spcAft>
                          <a:spcPts val="0"/>
                        </a:spcAft>
                      </a:pPr>
                      <a:r>
                        <a:rPr lang="ar-SA" sz="1400" spc="-25">
                          <a:effectLst/>
                        </a:rPr>
                        <a:t>و</a:t>
                      </a:r>
                      <a:endParaRPr lang="en-US" sz="1000" spc="-25">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rtl="1">
                        <a:spcBef>
                          <a:spcPts val="0"/>
                        </a:spcBef>
                        <a:spcAft>
                          <a:spcPts val="0"/>
                        </a:spcAft>
                      </a:pPr>
                      <a:r>
                        <a:rPr lang="ar-SA" sz="1400" spc="-25">
                          <a:effectLst/>
                        </a:rPr>
                        <a:t>الواو</a:t>
                      </a:r>
                      <a:endParaRPr lang="en-US" sz="1000" spc="-25">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779308820"/>
                  </a:ext>
                </a:extLst>
              </a:tr>
              <a:tr h="384043">
                <a:tc>
                  <a:txBody>
                    <a:bodyPr/>
                    <a:lstStyle/>
                    <a:p>
                      <a:pPr marL="0" marR="0" algn="r" rtl="1">
                        <a:spcBef>
                          <a:spcPts val="0"/>
                        </a:spcBef>
                        <a:spcAft>
                          <a:spcPts val="0"/>
                        </a:spcAft>
                      </a:pPr>
                      <a:r>
                        <a:rPr lang="ar-SA" sz="1400" spc="-25">
                          <a:effectLst/>
                        </a:rPr>
                        <a:t>ص</a:t>
                      </a:r>
                      <a:endParaRPr lang="en-US" sz="1000" spc="-25">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rtl="1">
                        <a:spcBef>
                          <a:spcPts val="0"/>
                        </a:spcBef>
                        <a:spcAft>
                          <a:spcPts val="0"/>
                        </a:spcAft>
                      </a:pPr>
                      <a:r>
                        <a:rPr lang="ar-SA" sz="1400" spc="-25">
                          <a:effectLst/>
                        </a:rPr>
                        <a:t>الصاد</a:t>
                      </a:r>
                      <a:endParaRPr lang="en-US" sz="1000" spc="-25">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rtl="1">
                        <a:spcBef>
                          <a:spcPts val="0"/>
                        </a:spcBef>
                        <a:spcAft>
                          <a:spcPts val="0"/>
                        </a:spcAft>
                      </a:pPr>
                      <a:r>
                        <a:rPr lang="ar-SA" sz="1400" spc="-25">
                          <a:effectLst/>
                        </a:rPr>
                        <a:t>ي</a:t>
                      </a:r>
                      <a:endParaRPr lang="en-US" sz="1000" spc="-25">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r" rtl="1">
                        <a:spcBef>
                          <a:spcPts val="0"/>
                        </a:spcBef>
                        <a:spcAft>
                          <a:spcPts val="0"/>
                        </a:spcAft>
                      </a:pPr>
                      <a:r>
                        <a:rPr lang="ar-SA" sz="1400" spc="-25" dirty="0">
                          <a:effectLst/>
                        </a:rPr>
                        <a:t>الياء</a:t>
                      </a:r>
                      <a:endParaRPr lang="en-US" sz="1000" spc="-25"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361952101"/>
                  </a:ext>
                </a:extLst>
              </a:tr>
            </a:tbl>
          </a:graphicData>
        </a:graphic>
      </p:graphicFrame>
    </p:spTree>
    <p:extLst>
      <p:ext uri="{BB962C8B-B14F-4D97-AF65-F5344CB8AC3E}">
        <p14:creationId xmlns:p14="http://schemas.microsoft.com/office/powerpoint/2010/main" val="205240985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3C629F20-261C-40C8-B823-D1796472EE9E}"/>
              </a:ext>
            </a:extLst>
          </p:cNvPr>
          <p:cNvPicPr preferRelativeResize="0">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265" y="5412928"/>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xmlns="" id="{AD81A1E5-B62E-4000-961D-E7BA2C4F41E5}"/>
              </a:ext>
            </a:extLst>
          </p:cNvPr>
          <p:cNvSpPr/>
          <p:nvPr/>
        </p:nvSpPr>
        <p:spPr>
          <a:xfrm>
            <a:off x="1907704" y="404664"/>
            <a:ext cx="5760640" cy="6186309"/>
          </a:xfrm>
          <a:prstGeom prst="rect">
            <a:avLst/>
          </a:prstGeom>
        </p:spPr>
        <p:txBody>
          <a:bodyPr wrap="square">
            <a:spAutoFit/>
          </a:bodyPr>
          <a:lstStyle/>
          <a:p>
            <a:pPr algn="r" rtl="1"/>
            <a:r>
              <a:rPr lang="ar-SA" sz="3600" dirty="0">
                <a:solidFill>
                  <a:srgbClr val="FFFF00"/>
                </a:solidFill>
                <a:latin typeface="Simplified Arabic" panose="02020603050405020304" pitchFamily="18" charset="-78"/>
              </a:rPr>
              <a:t>الحركات في اللغة العربية:</a:t>
            </a:r>
            <a:endParaRPr lang="en-US" sz="3600" dirty="0">
              <a:solidFill>
                <a:srgbClr val="FFFF00"/>
              </a:solidFill>
              <a:latin typeface="Simplified Arabic" panose="02020603050405020304" pitchFamily="18" charset="-78"/>
            </a:endParaRPr>
          </a:p>
          <a:p>
            <a:pPr algn="r" rtl="1"/>
            <a:r>
              <a:rPr lang="ar-SA" sz="3600" dirty="0">
                <a:solidFill>
                  <a:srgbClr val="FFFF00"/>
                </a:solidFill>
                <a:latin typeface="Simplified Arabic" panose="02020603050405020304" pitchFamily="18" charset="-78"/>
              </a:rPr>
              <a:t>وإلى جانب هذه الحروف/الأصوات الثمانية والعشرين هناك الحركات التي تتميّز بها اللغة العربية، وهي حركات مهمة لأن العربية لغة تقوم على الحركة، والحركات مهمة في بناء الكلمات، وفي إعرابها:</a:t>
            </a:r>
            <a:endParaRPr lang="en-US" sz="3600" dirty="0">
              <a:solidFill>
                <a:srgbClr val="FFFF00"/>
              </a:solidFill>
              <a:latin typeface="Simplified Arabic" panose="02020603050405020304" pitchFamily="18" charset="-78"/>
            </a:endParaRPr>
          </a:p>
          <a:p>
            <a:pPr marL="342900" marR="0" lvl="0" indent="-342900" algn="r" rtl="1">
              <a:spcBef>
                <a:spcPts val="0"/>
              </a:spcBef>
              <a:spcAft>
                <a:spcPts val="0"/>
              </a:spcAft>
              <a:buFont typeface="Times New Roman" panose="02020603050405020304" pitchFamily="18" charset="0"/>
              <a:buChar char="-"/>
            </a:pPr>
            <a:r>
              <a:rPr lang="ar-SA" sz="3600" dirty="0">
                <a:solidFill>
                  <a:srgbClr val="FFFF00"/>
                </a:solidFill>
                <a:latin typeface="Simplified Arabic" panose="02020603050405020304" pitchFamily="18" charset="-78"/>
              </a:rPr>
              <a:t>الضمة</a:t>
            </a:r>
            <a:endParaRPr lang="en-US" sz="3600" dirty="0">
              <a:solidFill>
                <a:srgbClr val="FFFF00"/>
              </a:solidFill>
              <a:latin typeface="Simplified Arabic" panose="02020603050405020304" pitchFamily="18" charset="-78"/>
            </a:endParaRPr>
          </a:p>
          <a:p>
            <a:pPr marL="342900" marR="0" lvl="0" indent="-342900" algn="r" rtl="1">
              <a:spcBef>
                <a:spcPts val="0"/>
              </a:spcBef>
              <a:spcAft>
                <a:spcPts val="0"/>
              </a:spcAft>
              <a:buFont typeface="Times New Roman" panose="02020603050405020304" pitchFamily="18" charset="0"/>
              <a:buChar char="-"/>
            </a:pPr>
            <a:r>
              <a:rPr lang="ar-SA" sz="3600" dirty="0">
                <a:solidFill>
                  <a:srgbClr val="FFFF00"/>
                </a:solidFill>
                <a:latin typeface="Simplified Arabic" panose="02020603050405020304" pitchFamily="18" charset="-78"/>
              </a:rPr>
              <a:t>الفتحة</a:t>
            </a:r>
            <a:endParaRPr lang="en-US" sz="3600" dirty="0">
              <a:solidFill>
                <a:srgbClr val="FFFF00"/>
              </a:solidFill>
              <a:latin typeface="Simplified Arabic" panose="02020603050405020304" pitchFamily="18" charset="-78"/>
            </a:endParaRPr>
          </a:p>
          <a:p>
            <a:pPr marL="342900" marR="0" lvl="0" indent="-342900" algn="r" rtl="1">
              <a:spcBef>
                <a:spcPts val="0"/>
              </a:spcBef>
              <a:spcAft>
                <a:spcPts val="0"/>
              </a:spcAft>
              <a:buFont typeface="Times New Roman" panose="02020603050405020304" pitchFamily="18" charset="0"/>
              <a:buChar char="-"/>
            </a:pPr>
            <a:r>
              <a:rPr lang="ar-SA" sz="3600" dirty="0">
                <a:solidFill>
                  <a:srgbClr val="FFFF00"/>
                </a:solidFill>
                <a:latin typeface="Simplified Arabic" panose="02020603050405020304" pitchFamily="18" charset="-78"/>
              </a:rPr>
              <a:t>الكسرة</a:t>
            </a:r>
            <a:endParaRPr lang="en-US" sz="3600" dirty="0">
              <a:solidFill>
                <a:srgbClr val="FFFF00"/>
              </a:solidFill>
              <a:latin typeface="Simplified Arabic" panose="02020603050405020304" pitchFamily="18" charset="-78"/>
            </a:endParaRPr>
          </a:p>
          <a:p>
            <a:pPr marL="342900" marR="0" lvl="0" indent="-342900" algn="r" rtl="1">
              <a:spcBef>
                <a:spcPts val="0"/>
              </a:spcBef>
              <a:spcAft>
                <a:spcPts val="0"/>
              </a:spcAft>
              <a:buFont typeface="Times New Roman" panose="02020603050405020304" pitchFamily="18" charset="0"/>
              <a:buChar char="-"/>
            </a:pPr>
            <a:r>
              <a:rPr lang="ar-SA" sz="3600" dirty="0">
                <a:solidFill>
                  <a:srgbClr val="FFFF00"/>
                </a:solidFill>
                <a:latin typeface="Simplified Arabic" panose="02020603050405020304" pitchFamily="18" charset="-78"/>
              </a:rPr>
              <a:t>السكون</a:t>
            </a:r>
            <a:endParaRPr lang="en-US" sz="3600" dirty="0">
              <a:solidFill>
                <a:srgbClr val="FFFF00"/>
              </a:solidFill>
              <a:latin typeface="Simplified Arabic" panose="02020603050405020304" pitchFamily="18" charset="-78"/>
            </a:endParaRPr>
          </a:p>
        </p:txBody>
      </p:sp>
    </p:spTree>
    <p:extLst>
      <p:ext uri="{BB962C8B-B14F-4D97-AF65-F5344CB8AC3E}">
        <p14:creationId xmlns:p14="http://schemas.microsoft.com/office/powerpoint/2010/main" val="101289023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738192C8-472A-44A7-BCBF-7799BAE0BCB2}"/>
              </a:ext>
            </a:extLst>
          </p:cNvPr>
          <p:cNvSpPr/>
          <p:nvPr/>
        </p:nvSpPr>
        <p:spPr>
          <a:xfrm>
            <a:off x="179512" y="188640"/>
            <a:ext cx="8784976" cy="6186309"/>
          </a:xfrm>
          <a:prstGeom prst="rect">
            <a:avLst/>
          </a:prstGeom>
        </p:spPr>
        <p:txBody>
          <a:bodyPr wrap="square">
            <a:spAutoFit/>
          </a:bodyPr>
          <a:lstStyle/>
          <a:p>
            <a:pPr algn="r" rtl="1"/>
            <a:r>
              <a:rPr lang="ar-LB" sz="3600" dirty="0">
                <a:solidFill>
                  <a:srgbClr val="FFFF00"/>
                </a:solidFill>
                <a:latin typeface="Arabic Typesetting" panose="03020402040406030203" pitchFamily="66" charset="-78"/>
                <a:cs typeface="DecoType Naskh" panose="02010400000000000000" pitchFamily="2" charset="-78"/>
              </a:rPr>
              <a:t>           </a:t>
            </a:r>
            <a:r>
              <a:rPr lang="ar-SA" sz="3600" dirty="0">
                <a:solidFill>
                  <a:srgbClr val="FFFF00"/>
                </a:solidFill>
                <a:latin typeface="Arabic Typesetting" panose="03020402040406030203" pitchFamily="66" charset="-78"/>
                <a:cs typeface="DecoType Naskh" panose="02010400000000000000" pitchFamily="2" charset="-78"/>
              </a:rPr>
              <a:t>ا</a:t>
            </a:r>
            <a:r>
              <a:rPr lang="ar-SA" sz="3600" dirty="0">
                <a:solidFill>
                  <a:srgbClr val="FFFF00"/>
                </a:solidFill>
                <a:latin typeface="Simplified Arabic" panose="02020603050405020304" pitchFamily="18" charset="-78"/>
              </a:rPr>
              <a:t>لتنوين: وهناك صوت آخر يعدّ من الحركات، يسمى: التنوين، وهو حركة تنطق نوناً ساكنة ولكنها تكتب بالحركات، وليس بصورة النون: تنوين ضم، وتنوين فتح، وتنوين كسر. نقول مثلا:</a:t>
            </a:r>
            <a:endParaRPr lang="en-US" sz="3600" dirty="0">
              <a:solidFill>
                <a:srgbClr val="FFFF00"/>
              </a:solidFill>
              <a:latin typeface="Simplified Arabic" panose="02020603050405020304" pitchFamily="18" charset="-78"/>
            </a:endParaRPr>
          </a:p>
          <a:p>
            <a:pPr indent="457200" algn="r" rtl="1"/>
            <a:r>
              <a:rPr lang="ar-SA" sz="3600" dirty="0">
                <a:solidFill>
                  <a:srgbClr val="FFFF00"/>
                </a:solidFill>
                <a:latin typeface="Simplified Arabic" panose="02020603050405020304" pitchFamily="18" charset="-78"/>
              </a:rPr>
              <a:t>معي قلمٌ جديدٌ</a:t>
            </a:r>
            <a:r>
              <a:rPr lang="ar-LB" sz="3600" dirty="0">
                <a:solidFill>
                  <a:srgbClr val="FFFF00"/>
                </a:solidFill>
                <a:latin typeface="Simplified Arabic" panose="02020603050405020304" pitchFamily="18" charset="-78"/>
              </a:rPr>
              <a:t>    </a:t>
            </a:r>
            <a:r>
              <a:rPr lang="ar-SA" sz="3600" dirty="0">
                <a:solidFill>
                  <a:srgbClr val="FF0000"/>
                </a:solidFill>
                <a:latin typeface="Simplified Arabic" panose="02020603050405020304" pitchFamily="18" charset="-78"/>
              </a:rPr>
              <a:t>اشتريت قلماً جديداً</a:t>
            </a:r>
            <a:r>
              <a:rPr lang="ar-LB" sz="3600" dirty="0">
                <a:solidFill>
                  <a:srgbClr val="FF0000"/>
                </a:solidFill>
                <a:latin typeface="Simplified Arabic" panose="02020603050405020304" pitchFamily="18" charset="-78"/>
              </a:rPr>
              <a:t>   </a:t>
            </a:r>
            <a:r>
              <a:rPr lang="ar-SA" sz="3600" dirty="0">
                <a:solidFill>
                  <a:srgbClr val="FFFF00"/>
                </a:solidFill>
                <a:latin typeface="Simplified Arabic" panose="02020603050405020304" pitchFamily="18" charset="-78"/>
              </a:rPr>
              <a:t>كتبت بقلمٍ جديدٍ</a:t>
            </a:r>
            <a:endParaRPr lang="en-US" sz="3600" dirty="0">
              <a:solidFill>
                <a:srgbClr val="FFFF00"/>
              </a:solidFill>
              <a:latin typeface="Simplified Arabic" panose="02020603050405020304" pitchFamily="18" charset="-78"/>
            </a:endParaRPr>
          </a:p>
          <a:p>
            <a:pPr indent="457200" algn="r" rtl="1"/>
            <a:r>
              <a:rPr lang="ar-SA" sz="3600" dirty="0">
                <a:solidFill>
                  <a:srgbClr val="FFFF00"/>
                </a:solidFill>
                <a:latin typeface="Simplified Arabic" panose="02020603050405020304" pitchFamily="18" charset="-78"/>
              </a:rPr>
              <a:t> </a:t>
            </a:r>
            <a:endParaRPr lang="en-US" sz="3600" dirty="0">
              <a:solidFill>
                <a:srgbClr val="FFFF00"/>
              </a:solidFill>
              <a:latin typeface="Simplified Arabic" panose="02020603050405020304" pitchFamily="18" charset="-78"/>
            </a:endParaRPr>
          </a:p>
          <a:p>
            <a:pPr algn="r"/>
            <a:r>
              <a:rPr lang="ar-LB" sz="3600" dirty="0">
                <a:solidFill>
                  <a:srgbClr val="FFFF00"/>
                </a:solidFill>
                <a:latin typeface="Simplified Arabic" panose="02020603050405020304" pitchFamily="18" charset="-78"/>
              </a:rPr>
              <a:t>	      </a:t>
            </a:r>
            <a:r>
              <a:rPr lang="ar-SA" sz="3600" dirty="0">
                <a:solidFill>
                  <a:srgbClr val="FFFF00"/>
                </a:solidFill>
                <a:latin typeface="Simplified Arabic" panose="02020603050405020304" pitchFamily="18" charset="-78"/>
              </a:rPr>
              <a:t>وقسم كبير من إتقاننا للغة يقوم على إتقان استعمال الحركات استعمالا صحيحا موافقا لنظام العربية، وأما إذا وجدنا كلمة صعبة فقد نسأل مدرّساً أو زميلاً، وقد نرجع إلى المعجم أو القاموس الذي </a:t>
            </a:r>
            <a:r>
              <a:rPr lang="ar-SA" sz="3600" dirty="0" err="1">
                <a:solidFill>
                  <a:srgbClr val="FFFF00"/>
                </a:solidFill>
                <a:latin typeface="Simplified Arabic" panose="02020603050405020304" pitchFamily="18" charset="-78"/>
              </a:rPr>
              <a:t>يفيدنا</a:t>
            </a:r>
            <a:r>
              <a:rPr lang="ar-SA" sz="3600" dirty="0">
                <a:solidFill>
                  <a:srgbClr val="FFFF00"/>
                </a:solidFill>
                <a:latin typeface="Simplified Arabic" panose="02020603050405020304" pitchFamily="18" charset="-78"/>
              </a:rPr>
              <a:t> في ضبط الكلمات وبيان حركاتها بوضوح</a:t>
            </a:r>
            <a:endParaRPr lang="en-US" sz="3600" dirty="0">
              <a:solidFill>
                <a:srgbClr val="FFFF00"/>
              </a:solidFill>
              <a:latin typeface="Simplified Arabic" panose="02020603050405020304" pitchFamily="18" charset="-78"/>
            </a:endParaRPr>
          </a:p>
        </p:txBody>
      </p:sp>
    </p:spTree>
    <p:extLst>
      <p:ext uri="{BB962C8B-B14F-4D97-AF65-F5344CB8AC3E}">
        <p14:creationId xmlns:p14="http://schemas.microsoft.com/office/powerpoint/2010/main" val="294083537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3C629F20-261C-40C8-B823-D1796472EE9E}"/>
              </a:ext>
            </a:extLst>
          </p:cNvPr>
          <p:cNvPicPr preferRelativeResize="0">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265" y="5412928"/>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xmlns="" id="{D141662A-FF60-48CD-AFD4-05725ED1D34D}"/>
              </a:ext>
            </a:extLst>
          </p:cNvPr>
          <p:cNvSpPr/>
          <p:nvPr/>
        </p:nvSpPr>
        <p:spPr>
          <a:xfrm>
            <a:off x="539552" y="332656"/>
            <a:ext cx="8064896" cy="4524315"/>
          </a:xfrm>
          <a:prstGeom prst="rect">
            <a:avLst/>
          </a:prstGeom>
        </p:spPr>
        <p:txBody>
          <a:bodyPr wrap="square">
            <a:spAutoFit/>
          </a:bodyPr>
          <a:lstStyle/>
          <a:p>
            <a:pPr marR="0" algn="r" rtl="1">
              <a:spcBef>
                <a:spcPts val="0"/>
              </a:spcBef>
              <a:spcAft>
                <a:spcPts val="0"/>
              </a:spcAft>
            </a:pPr>
            <a:r>
              <a:rPr lang="ar-LB" sz="3600" dirty="0">
                <a:solidFill>
                  <a:srgbClr val="FFFF00"/>
                </a:solidFill>
                <a:latin typeface="Simplified Arabic" panose="02020603050405020304" pitchFamily="18" charset="-78"/>
              </a:rPr>
              <a:t>       </a:t>
            </a:r>
            <a:r>
              <a:rPr lang="ar-SA" sz="3600" dirty="0">
                <a:solidFill>
                  <a:srgbClr val="FFFF00"/>
                </a:solidFill>
                <a:latin typeface="Simplified Arabic" panose="02020603050405020304" pitchFamily="18" charset="-78"/>
              </a:rPr>
              <a:t>المستوى الصرفي (بناء الكلمة):</a:t>
            </a:r>
            <a:endParaRPr lang="en-US" sz="3600" dirty="0">
              <a:solidFill>
                <a:srgbClr val="FFFF00"/>
              </a:solidFill>
              <a:latin typeface="Simplified Arabic" panose="02020603050405020304" pitchFamily="18" charset="-78"/>
            </a:endParaRPr>
          </a:p>
          <a:p>
            <a:pPr algn="r" rtl="1"/>
            <a:r>
              <a:rPr lang="ar-SA" sz="3600" dirty="0">
                <a:solidFill>
                  <a:srgbClr val="FFFF00"/>
                </a:solidFill>
                <a:latin typeface="Simplified Arabic" panose="02020603050405020304" pitchFamily="18" charset="-78"/>
              </a:rPr>
              <a:t>إذ كان المستوى الصوتي يتعلق بالحروف/الأصوات، فإن النظام الصرفي يتعلق ببناء الكلمات. والكلمة تتكون عادة من عدة حروف/أصوات. ولهذا البناء قواعد وضوابط هي التي نتعلمها في علم الصرف. وهذا المستوى هام في العربية، لأنها لغة اشتقاقية؛ أي أنها تعتمد على وجود جذور أساسية، تشتق منها كلمات أخرى كثيرة. </a:t>
            </a:r>
            <a:endParaRPr lang="en-US" sz="3600" dirty="0">
              <a:solidFill>
                <a:srgbClr val="FFFF00"/>
              </a:solidFill>
              <a:latin typeface="Simplified Arabic" panose="02020603050405020304" pitchFamily="18" charset="-78"/>
            </a:endParaRPr>
          </a:p>
        </p:txBody>
      </p:sp>
    </p:spTree>
    <p:extLst>
      <p:ext uri="{BB962C8B-B14F-4D97-AF65-F5344CB8AC3E}">
        <p14:creationId xmlns:p14="http://schemas.microsoft.com/office/powerpoint/2010/main" val="31703613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3C629F20-261C-40C8-B823-D1796472EE9E}"/>
              </a:ext>
            </a:extLst>
          </p:cNvPr>
          <p:cNvPicPr preferRelativeResize="0">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265" y="5412928"/>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xmlns="" id="{04E7CE86-D335-4B33-9868-529A66518E07}"/>
              </a:ext>
            </a:extLst>
          </p:cNvPr>
          <p:cNvSpPr/>
          <p:nvPr/>
        </p:nvSpPr>
        <p:spPr>
          <a:xfrm>
            <a:off x="1259632" y="604381"/>
            <a:ext cx="7056784" cy="4524315"/>
          </a:xfrm>
          <a:prstGeom prst="rect">
            <a:avLst/>
          </a:prstGeom>
        </p:spPr>
        <p:txBody>
          <a:bodyPr wrap="square">
            <a:spAutoFit/>
          </a:bodyPr>
          <a:lstStyle/>
          <a:p>
            <a:pPr algn="r" rtl="1"/>
            <a:r>
              <a:rPr lang="ar-LB" sz="3600" dirty="0">
                <a:solidFill>
                  <a:srgbClr val="FFFF00"/>
                </a:solidFill>
                <a:latin typeface="Simplified Arabic" panose="02020603050405020304" pitchFamily="18" charset="-78"/>
              </a:rPr>
              <a:t>     </a:t>
            </a:r>
            <a:r>
              <a:rPr lang="ar-SA" sz="3600" dirty="0">
                <a:solidFill>
                  <a:srgbClr val="FFFF00"/>
                </a:solidFill>
                <a:latin typeface="Simplified Arabic" panose="02020603050405020304" pitchFamily="18" charset="-78"/>
              </a:rPr>
              <a:t>فلو أخذنا الجذر (لعب) لأمكننا اشتقاق كلمات كثيرة مثل: </a:t>
            </a:r>
            <a:endParaRPr lang="en-US" sz="3600" dirty="0">
              <a:solidFill>
                <a:srgbClr val="FFFF00"/>
              </a:solidFill>
              <a:latin typeface="Simplified Arabic" panose="02020603050405020304" pitchFamily="18" charset="-78"/>
            </a:endParaRPr>
          </a:p>
          <a:p>
            <a:pPr algn="r" rtl="1"/>
            <a:r>
              <a:rPr lang="ar-SA" sz="3600" dirty="0">
                <a:solidFill>
                  <a:srgbClr val="FFFF00"/>
                </a:solidFill>
                <a:latin typeface="Simplified Arabic" panose="02020603050405020304" pitchFamily="18" charset="-78"/>
              </a:rPr>
              <a:t>لاعِب</a:t>
            </a:r>
            <a:endParaRPr lang="en-US" sz="3600" dirty="0">
              <a:solidFill>
                <a:srgbClr val="FFFF00"/>
              </a:solidFill>
              <a:latin typeface="Simplified Arabic" panose="02020603050405020304" pitchFamily="18" charset="-78"/>
            </a:endParaRPr>
          </a:p>
          <a:p>
            <a:pPr algn="r" rtl="1"/>
            <a:r>
              <a:rPr lang="ar-SA" sz="3600" dirty="0">
                <a:solidFill>
                  <a:srgbClr val="FFFF00"/>
                </a:solidFill>
                <a:latin typeface="Simplified Arabic" panose="02020603050405020304" pitchFamily="18" charset="-78"/>
              </a:rPr>
              <a:t>ملعوب</a:t>
            </a:r>
            <a:endParaRPr lang="en-US" sz="3600" dirty="0">
              <a:solidFill>
                <a:srgbClr val="FFFF00"/>
              </a:solidFill>
              <a:latin typeface="Simplified Arabic" panose="02020603050405020304" pitchFamily="18" charset="-78"/>
            </a:endParaRPr>
          </a:p>
          <a:p>
            <a:pPr algn="r" rtl="1"/>
            <a:r>
              <a:rPr lang="ar-SA" sz="3600" dirty="0">
                <a:solidFill>
                  <a:srgbClr val="FFFF00"/>
                </a:solidFill>
                <a:latin typeface="Simplified Arabic" panose="02020603050405020304" pitchFamily="18" charset="-78"/>
              </a:rPr>
              <a:t>ملعَب</a:t>
            </a:r>
            <a:endParaRPr lang="en-US" sz="3600" dirty="0">
              <a:solidFill>
                <a:srgbClr val="FFFF00"/>
              </a:solidFill>
              <a:latin typeface="Simplified Arabic" panose="02020603050405020304" pitchFamily="18" charset="-78"/>
            </a:endParaRPr>
          </a:p>
          <a:p>
            <a:pPr algn="r" rtl="1"/>
            <a:r>
              <a:rPr lang="ar-SA" sz="3600" dirty="0">
                <a:solidFill>
                  <a:srgbClr val="FFFF00"/>
                </a:solidFill>
                <a:latin typeface="Simplified Arabic" panose="02020603050405020304" pitchFamily="18" charset="-78"/>
              </a:rPr>
              <a:t>لعِب</a:t>
            </a:r>
            <a:endParaRPr lang="en-US" sz="3600" dirty="0">
              <a:solidFill>
                <a:srgbClr val="FFFF00"/>
              </a:solidFill>
              <a:latin typeface="Simplified Arabic" panose="02020603050405020304" pitchFamily="18" charset="-78"/>
            </a:endParaRPr>
          </a:p>
          <a:p>
            <a:pPr algn="r" rtl="1"/>
            <a:r>
              <a:rPr lang="ar-SA" sz="3600" dirty="0">
                <a:solidFill>
                  <a:srgbClr val="FFFF00"/>
                </a:solidFill>
                <a:latin typeface="Simplified Arabic" panose="02020603050405020304" pitchFamily="18" charset="-78"/>
              </a:rPr>
              <a:t>لُعْبة</a:t>
            </a:r>
            <a:endParaRPr lang="en-US" sz="3600" dirty="0">
              <a:solidFill>
                <a:srgbClr val="FFFF00"/>
              </a:solidFill>
              <a:latin typeface="Simplified Arabic" panose="02020603050405020304" pitchFamily="18" charset="-78"/>
            </a:endParaRPr>
          </a:p>
          <a:p>
            <a:pPr algn="r" rtl="1"/>
            <a:r>
              <a:rPr lang="ar-SA" sz="3600" dirty="0">
                <a:solidFill>
                  <a:srgbClr val="FFFF00"/>
                </a:solidFill>
                <a:latin typeface="Simplified Arabic" panose="02020603050405020304" pitchFamily="18" charset="-78"/>
              </a:rPr>
              <a:t>لَعوب</a:t>
            </a:r>
            <a:endParaRPr lang="en-US" sz="3600" dirty="0">
              <a:solidFill>
                <a:srgbClr val="FFFF00"/>
              </a:solidFill>
              <a:latin typeface="Simplified Arabic" panose="02020603050405020304" pitchFamily="18" charset="-78"/>
            </a:endParaRPr>
          </a:p>
        </p:txBody>
      </p:sp>
    </p:spTree>
    <p:extLst>
      <p:ext uri="{BB962C8B-B14F-4D97-AF65-F5344CB8AC3E}">
        <p14:creationId xmlns:p14="http://schemas.microsoft.com/office/powerpoint/2010/main" val="423013922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ChangeArrowheads="1"/>
          </p:cNvSpPr>
          <p:nvPr/>
        </p:nvSpPr>
        <p:spPr bwMode="auto">
          <a:xfrm>
            <a:off x="683568" y="1191526"/>
            <a:ext cx="7848872"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lang="ar-SA" sz="4400" dirty="0">
                <a:solidFill>
                  <a:srgbClr val="FFFF00"/>
                </a:solidFill>
                <a:latin typeface="Simplified Arabic" panose="02020603050405020304" pitchFamily="18" charset="-78"/>
              </a:rPr>
              <a:t>أعزائي الطلبة: </a:t>
            </a:r>
          </a:p>
          <a:p>
            <a:pPr marL="0" marR="0" lvl="0" indent="0" algn="justLow" defTabSz="914400" rtl="1" eaLnBrk="1" fontAlgn="base" latinLnBrk="0" hangingPunct="1">
              <a:lnSpc>
                <a:spcPct val="100000"/>
              </a:lnSpc>
              <a:spcBef>
                <a:spcPct val="0"/>
              </a:spcBef>
              <a:spcAft>
                <a:spcPct val="0"/>
              </a:spcAft>
              <a:buClrTx/>
              <a:buSzTx/>
              <a:buFontTx/>
              <a:buNone/>
              <a:tabLst/>
            </a:pPr>
            <a:r>
              <a:rPr lang="ar-SA" sz="4400" dirty="0">
                <a:solidFill>
                  <a:srgbClr val="FFFF00"/>
                </a:solidFill>
                <a:latin typeface="Simplified Arabic" panose="02020603050405020304" pitchFamily="18" charset="-78"/>
              </a:rPr>
              <a:t>لغتنا العربية لغة ثرية غنية، ومنذ القديم تنبّه الإمام الشافعي محمد بن إدريس رحمه الله إلى سَعَة اللغة العربية التي سمّاها "لسان العرب" في مقدمة كتابه الشهير (الرسالة) فوصف طبيعتها واتساعها وامتدادها. </a:t>
            </a:r>
            <a:endParaRPr lang="en-US" sz="4400" dirty="0">
              <a:solidFill>
                <a:srgbClr val="FFFF00"/>
              </a:solidFill>
              <a:latin typeface="Simplified Arabic" panose="02020603050405020304" pitchFamily="18" charset="-78"/>
            </a:endParaRPr>
          </a:p>
        </p:txBody>
      </p:sp>
      <p:pic>
        <p:nvPicPr>
          <p:cNvPr id="3" name="Picture 2">
            <a:extLst>
              <a:ext uri="{FF2B5EF4-FFF2-40B4-BE49-F238E27FC236}">
                <a16:creationId xmlns:a16="http://schemas.microsoft.com/office/drawing/2014/main" xmlns="" id="{076308CD-4CD1-44E7-B602-19489DEEAE0F}"/>
              </a:ext>
            </a:extLst>
          </p:cNvPr>
          <p:cNvPicPr preferRelativeResize="0">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265" y="5412928"/>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3C629F20-261C-40C8-B823-D1796472EE9E}"/>
              </a:ext>
            </a:extLst>
          </p:cNvPr>
          <p:cNvPicPr preferRelativeResize="0">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265" y="5412928"/>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xmlns="" id="{D3400139-879D-482C-8C08-41F6F858A461}"/>
              </a:ext>
            </a:extLst>
          </p:cNvPr>
          <p:cNvSpPr/>
          <p:nvPr/>
        </p:nvSpPr>
        <p:spPr>
          <a:xfrm>
            <a:off x="114089" y="577928"/>
            <a:ext cx="8280920" cy="4524315"/>
          </a:xfrm>
          <a:prstGeom prst="rect">
            <a:avLst/>
          </a:prstGeom>
        </p:spPr>
        <p:txBody>
          <a:bodyPr wrap="square">
            <a:spAutoFit/>
          </a:bodyPr>
          <a:lstStyle/>
          <a:p>
            <a:pPr algn="r" rtl="1"/>
            <a:r>
              <a:rPr lang="ar-LB" sz="3600" dirty="0">
                <a:solidFill>
                  <a:srgbClr val="FFFF00"/>
                </a:solidFill>
                <a:latin typeface="Simplified Arabic" panose="02020603050405020304" pitchFamily="18" charset="-78"/>
              </a:rPr>
              <a:t>      </a:t>
            </a:r>
            <a:r>
              <a:rPr lang="ar-SA" sz="3600" dirty="0">
                <a:solidFill>
                  <a:srgbClr val="FFFF00"/>
                </a:solidFill>
                <a:latin typeface="Simplified Arabic" panose="02020603050405020304" pitchFamily="18" charset="-78"/>
              </a:rPr>
              <a:t>وليس لزاماً علينا أن نعرف اشتقاق كل الجذور أو الكلمات، ولكن حسبنا أن نعرف قواعد الاشتقاق وقوانينه التي نتعلمها في دروس هذا العلم الذي يسميه العرب: علم الصرف أي علم بناء الكلمة ومعرفة طرق اشتقاقها. وسوف يمر بك في الدروس القادمة مصطلحات وتسميات سهلة من مثل: اسم الفاعل، واسم المفعول، والمصدر، وصيغة المبالغة، واسم المكان، واسم الزمان....</a:t>
            </a:r>
            <a:endParaRPr lang="en-US" sz="3600" dirty="0">
              <a:solidFill>
                <a:srgbClr val="FFFF00"/>
              </a:solidFill>
              <a:latin typeface="Simplified Arabic" panose="02020603050405020304" pitchFamily="18" charset="-78"/>
            </a:endParaRPr>
          </a:p>
        </p:txBody>
      </p:sp>
    </p:spTree>
    <p:extLst>
      <p:ext uri="{BB962C8B-B14F-4D97-AF65-F5344CB8AC3E}">
        <p14:creationId xmlns:p14="http://schemas.microsoft.com/office/powerpoint/2010/main" val="108720819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3C629F20-261C-40C8-B823-D1796472EE9E}"/>
              </a:ext>
            </a:extLst>
          </p:cNvPr>
          <p:cNvPicPr preferRelativeResize="0">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265" y="5412928"/>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xmlns="" id="{DEBF4074-C24C-4673-8BF9-C21E3C361712}"/>
              </a:ext>
            </a:extLst>
          </p:cNvPr>
          <p:cNvSpPr/>
          <p:nvPr/>
        </p:nvSpPr>
        <p:spPr>
          <a:xfrm>
            <a:off x="1259632" y="1268760"/>
            <a:ext cx="6480720" cy="2862322"/>
          </a:xfrm>
          <a:prstGeom prst="rect">
            <a:avLst/>
          </a:prstGeom>
        </p:spPr>
        <p:txBody>
          <a:bodyPr wrap="square">
            <a:spAutoFit/>
          </a:bodyPr>
          <a:lstStyle/>
          <a:p>
            <a:pPr algn="just" rtl="1"/>
            <a:r>
              <a:rPr lang="ar-SA" sz="3600" dirty="0">
                <a:solidFill>
                  <a:srgbClr val="FFFF00"/>
                </a:solidFill>
                <a:latin typeface="Simplified Arabic" panose="02020603050405020304" pitchFamily="18" charset="-78"/>
              </a:rPr>
              <a:t>كل هذه التسميات هي تسميات صرفية تتصل ببناء الكلمات، ولها قوانين وقواعد ثابتة، إذا تعلمناها أمكننا أن نبني كلمات كثيرة تغني لغتنا وتزيد من قدرتنا على استعمال اللغة وإتقانها.</a:t>
            </a:r>
            <a:endParaRPr lang="en-US" sz="3600" dirty="0">
              <a:solidFill>
                <a:srgbClr val="FFFF00"/>
              </a:solidFill>
              <a:latin typeface="Simplified Arabic" panose="02020603050405020304" pitchFamily="18" charset="-78"/>
            </a:endParaRPr>
          </a:p>
        </p:txBody>
      </p:sp>
    </p:spTree>
    <p:extLst>
      <p:ext uri="{BB962C8B-B14F-4D97-AF65-F5344CB8AC3E}">
        <p14:creationId xmlns:p14="http://schemas.microsoft.com/office/powerpoint/2010/main" val="40063688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D5B54489-9C48-4FBB-8FA2-D19FC9373357}"/>
              </a:ext>
            </a:extLst>
          </p:cNvPr>
          <p:cNvSpPr/>
          <p:nvPr/>
        </p:nvSpPr>
        <p:spPr>
          <a:xfrm>
            <a:off x="467544" y="476672"/>
            <a:ext cx="8496944" cy="5078313"/>
          </a:xfrm>
          <a:prstGeom prst="rect">
            <a:avLst/>
          </a:prstGeom>
        </p:spPr>
        <p:txBody>
          <a:bodyPr wrap="square">
            <a:spAutoFit/>
          </a:bodyPr>
          <a:lstStyle/>
          <a:p>
            <a:pPr marL="457200" marR="0" algn="r" rtl="1">
              <a:spcBef>
                <a:spcPts val="0"/>
              </a:spcBef>
              <a:spcAft>
                <a:spcPts val="0"/>
              </a:spcAft>
            </a:pPr>
            <a:r>
              <a:rPr lang="ar-LB" sz="3600" dirty="0">
                <a:solidFill>
                  <a:srgbClr val="FFFF00"/>
                </a:solidFill>
                <a:latin typeface="Simplified Arabic" panose="02020603050405020304" pitchFamily="18" charset="-78"/>
              </a:rPr>
              <a:t>      </a:t>
            </a:r>
            <a:r>
              <a:rPr lang="ar-SA" sz="3600" dirty="0">
                <a:solidFill>
                  <a:srgbClr val="FFFF00"/>
                </a:solidFill>
                <a:latin typeface="Simplified Arabic" panose="02020603050405020304" pitchFamily="18" charset="-78"/>
              </a:rPr>
              <a:t>المستوى النحوي: (تركيب الجملة)</a:t>
            </a:r>
            <a:endParaRPr lang="en-US" sz="3600" dirty="0">
              <a:solidFill>
                <a:srgbClr val="FFFF00"/>
              </a:solidFill>
              <a:latin typeface="Simplified Arabic" panose="02020603050405020304" pitchFamily="18" charset="-78"/>
            </a:endParaRPr>
          </a:p>
          <a:p>
            <a:pPr algn="r"/>
            <a:r>
              <a:rPr lang="ar-SA" sz="3600" dirty="0">
                <a:solidFill>
                  <a:srgbClr val="FFFF00"/>
                </a:solidFill>
                <a:latin typeface="Simplified Arabic" panose="02020603050405020304" pitchFamily="18" charset="-78"/>
              </a:rPr>
              <a:t>لا </a:t>
            </a:r>
            <a:r>
              <a:rPr lang="ar-LB" sz="3600" dirty="0">
                <a:solidFill>
                  <a:srgbClr val="FFFF00"/>
                </a:solidFill>
                <a:latin typeface="Simplified Arabic" panose="02020603050405020304" pitchFamily="18" charset="-78"/>
              </a:rPr>
              <a:t>نستعمل </a:t>
            </a:r>
            <a:r>
              <a:rPr lang="ar-SA" sz="3600" dirty="0">
                <a:solidFill>
                  <a:srgbClr val="FFFF00"/>
                </a:solidFill>
                <a:latin typeface="Simplified Arabic" panose="02020603050405020304" pitchFamily="18" charset="-78"/>
              </a:rPr>
              <a:t>للغة في صورة كلمات منفردة، وإنما تبدو الكلمة أشبه بلَبِنة ترتبط مع غيرها لتكوين الجملة. وكل ما يتصل بالنحو وقواعده يُقصد منه تعليمنا كيفية تركيب الجمل تركيبا صحيحا موافقا لنظام لغتنا العربية. وكلما توسعت معرفتنا في هذا المجال ازدادت قدرتنا على تكوين الجمل وارتقت قدرتنا اللغوية. وموقع الكلمة أو وظيفتها في الجملة هي التي تحدد حركة إعرابها أي الحركة الأخيرة التي تنتهي بها. </a:t>
            </a:r>
            <a:endParaRPr lang="en-US" sz="3600" dirty="0">
              <a:solidFill>
                <a:srgbClr val="FFFF00"/>
              </a:solidFill>
              <a:latin typeface="Simplified Arabic" panose="02020603050405020304" pitchFamily="18" charset="-78"/>
            </a:endParaRPr>
          </a:p>
        </p:txBody>
      </p:sp>
    </p:spTree>
    <p:extLst>
      <p:ext uri="{BB962C8B-B14F-4D97-AF65-F5344CB8AC3E}">
        <p14:creationId xmlns:p14="http://schemas.microsoft.com/office/powerpoint/2010/main" val="108640342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3C629F20-261C-40C8-B823-D1796472EE9E}"/>
              </a:ext>
            </a:extLst>
          </p:cNvPr>
          <p:cNvPicPr preferRelativeResize="0">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265" y="5412928"/>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xmlns="" id="{867CBCB4-282E-4437-A594-ECB894029BA3}"/>
              </a:ext>
            </a:extLst>
          </p:cNvPr>
          <p:cNvSpPr/>
          <p:nvPr/>
        </p:nvSpPr>
        <p:spPr>
          <a:xfrm>
            <a:off x="683568" y="1268760"/>
            <a:ext cx="7776864" cy="2862322"/>
          </a:xfrm>
          <a:prstGeom prst="rect">
            <a:avLst/>
          </a:prstGeom>
        </p:spPr>
        <p:txBody>
          <a:bodyPr wrap="square">
            <a:spAutoFit/>
          </a:bodyPr>
          <a:lstStyle/>
          <a:p>
            <a:pPr algn="just" rtl="1"/>
            <a:r>
              <a:rPr lang="ar-SA" sz="3600" dirty="0">
                <a:solidFill>
                  <a:srgbClr val="FFFF00"/>
                </a:solidFill>
                <a:latin typeface="Simplified Arabic" panose="02020603050405020304" pitchFamily="18" charset="-78"/>
              </a:rPr>
              <a:t>وفي هذه المادة دروس هامة في هذا المجال، تذكرك بتركيب الجملة الاسمية والجملة الفعلية، وأشباه الجمل، وما يتفرع عن ذلك من أمور وتراكيب. سنحاول مع زملائنا أن نراجعها معك بتمهل وتبسيط لعلك تستفيد منها في تقوية لغتك، وتحسين مهاراتك.</a:t>
            </a:r>
            <a:endParaRPr lang="en-US" sz="3600" dirty="0">
              <a:solidFill>
                <a:srgbClr val="FFFF00"/>
              </a:solidFill>
              <a:latin typeface="Simplified Arabic" panose="02020603050405020304" pitchFamily="18" charset="-78"/>
            </a:endParaRPr>
          </a:p>
        </p:txBody>
      </p:sp>
    </p:spTree>
    <p:extLst>
      <p:ext uri="{BB962C8B-B14F-4D97-AF65-F5344CB8AC3E}">
        <p14:creationId xmlns:p14="http://schemas.microsoft.com/office/powerpoint/2010/main" val="37930435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0FC40490-F9B5-49E4-84AA-A005C0FF43CC}"/>
              </a:ext>
            </a:extLst>
          </p:cNvPr>
          <p:cNvSpPr/>
          <p:nvPr/>
        </p:nvSpPr>
        <p:spPr>
          <a:xfrm>
            <a:off x="251520" y="404664"/>
            <a:ext cx="8640960" cy="5078313"/>
          </a:xfrm>
          <a:prstGeom prst="rect">
            <a:avLst/>
          </a:prstGeom>
        </p:spPr>
        <p:txBody>
          <a:bodyPr wrap="square">
            <a:spAutoFit/>
          </a:bodyPr>
          <a:lstStyle/>
          <a:p>
            <a:pPr marL="457200" marR="0" algn="just" rtl="1">
              <a:spcBef>
                <a:spcPts val="0"/>
              </a:spcBef>
              <a:spcAft>
                <a:spcPts val="0"/>
              </a:spcAft>
            </a:pPr>
            <a:r>
              <a:rPr lang="ar-LB" sz="3600" dirty="0">
                <a:solidFill>
                  <a:srgbClr val="FFFF00"/>
                </a:solidFill>
                <a:latin typeface="Simplified Arabic" panose="02020603050405020304" pitchFamily="18" charset="-78"/>
              </a:rPr>
              <a:t>      </a:t>
            </a:r>
            <a:r>
              <a:rPr lang="ar-SA" sz="3600" dirty="0">
                <a:solidFill>
                  <a:srgbClr val="FFFF00"/>
                </a:solidFill>
                <a:latin typeface="Simplified Arabic" panose="02020603050405020304" pitchFamily="18" charset="-78"/>
              </a:rPr>
              <a:t>المستوى الدلالي والمعجمي: </a:t>
            </a:r>
            <a:endParaRPr lang="en-US" sz="3600" dirty="0">
              <a:solidFill>
                <a:srgbClr val="FFFF00"/>
              </a:solidFill>
              <a:latin typeface="Simplified Arabic" panose="02020603050405020304" pitchFamily="18" charset="-78"/>
            </a:endParaRPr>
          </a:p>
          <a:p>
            <a:pPr algn="just" rtl="1"/>
            <a:r>
              <a:rPr lang="ar-SA" sz="3600" dirty="0">
                <a:solidFill>
                  <a:srgbClr val="FFFF00"/>
                </a:solidFill>
                <a:latin typeface="Simplified Arabic" panose="02020603050405020304" pitchFamily="18" charset="-78"/>
              </a:rPr>
              <a:t>أما المستوى الدلالي والمعجمي فيضم كل ما يتصل بالمعنى، على المستوى المعجمي (أي: المفردات ودلالاتها وعلاقاتها)، أو الجمل والأساليب. وهناك ظواهر دلالية في اللغة؛ كالترادف، والتضاد، والمشترك اللغوي، وتعلمها يساعدنا على زيادة ثروتنا اللغوية. سنهتم أيضا بهذا المستوى لأنه خلاصة النظام اللغوي كله: صوتاً، ونحواً، وصرفاً. ولأنه </a:t>
            </a:r>
            <a:r>
              <a:rPr lang="ar-SA" sz="3600" dirty="0" err="1">
                <a:solidFill>
                  <a:srgbClr val="FFFF00"/>
                </a:solidFill>
                <a:latin typeface="Simplified Arabic" panose="02020603050405020304" pitchFamily="18" charset="-78"/>
              </a:rPr>
              <a:t>يفيدك</a:t>
            </a:r>
            <a:r>
              <a:rPr lang="ar-SA" sz="3600" dirty="0">
                <a:solidFill>
                  <a:srgbClr val="FFFF00"/>
                </a:solidFill>
                <a:latin typeface="Simplified Arabic" panose="02020603050405020304" pitchFamily="18" charset="-78"/>
              </a:rPr>
              <a:t> كثيرا في استعمال الكلمات والتراكيب استعمالا مناسبا حسب المعاني التي تعبر عنها اللغة.</a:t>
            </a:r>
            <a:endParaRPr lang="en-US" sz="3600" dirty="0">
              <a:solidFill>
                <a:srgbClr val="FFFF00"/>
              </a:solidFill>
              <a:latin typeface="Simplified Arabic" panose="02020603050405020304" pitchFamily="18" charset="-78"/>
            </a:endParaRPr>
          </a:p>
        </p:txBody>
      </p:sp>
    </p:spTree>
    <p:extLst>
      <p:ext uri="{BB962C8B-B14F-4D97-AF65-F5344CB8AC3E}">
        <p14:creationId xmlns:p14="http://schemas.microsoft.com/office/powerpoint/2010/main" val="428498210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0"/>
            <a:ext cx="8208912" cy="6309420"/>
          </a:xfrm>
          <a:prstGeom prst="rect">
            <a:avLst/>
          </a:prstGeom>
        </p:spPr>
        <p:txBody>
          <a:bodyPr wrap="square">
            <a:spAutoFit/>
          </a:bodyPr>
          <a:lstStyle/>
          <a:p>
            <a:pPr algn="r"/>
            <a:r>
              <a:rPr lang="ar-SA" sz="4400" dirty="0" err="1">
                <a:solidFill>
                  <a:srgbClr val="FF0000"/>
                </a:solidFill>
                <a:latin typeface="Arabic Typesetting" panose="03020402040406030203" pitchFamily="66" charset="-78"/>
                <a:cs typeface="DecoType Naskh" panose="02010400000000000000" pitchFamily="2" charset="-78"/>
              </a:rPr>
              <a:t>أعزائي</a:t>
            </a:r>
            <a:r>
              <a:rPr lang="ar-SA" sz="4400" dirty="0">
                <a:solidFill>
                  <a:srgbClr val="FF0000"/>
                </a:solidFill>
                <a:latin typeface="Arabic Typesetting" panose="03020402040406030203" pitchFamily="66" charset="-78"/>
                <a:cs typeface="DecoType Naskh" panose="02010400000000000000" pitchFamily="2" charset="-78"/>
              </a:rPr>
              <a:t> الطلبة</a:t>
            </a:r>
          </a:p>
          <a:p>
            <a:pPr algn="r"/>
            <a:endParaRPr lang="ar-SA" sz="4400" dirty="0">
              <a:solidFill>
                <a:srgbClr val="FFFF00"/>
              </a:solidFill>
              <a:latin typeface="Arabic Typesetting" panose="03020402040406030203" pitchFamily="66" charset="-78"/>
              <a:cs typeface="DecoType Naskh" panose="02010400000000000000" pitchFamily="2" charset="-78"/>
            </a:endParaRPr>
          </a:p>
          <a:p>
            <a:pPr algn="just" rtl="1"/>
            <a:r>
              <a:rPr lang="ar-SA" sz="3600" dirty="0">
                <a:solidFill>
                  <a:srgbClr val="FFFF00"/>
                </a:solidFill>
                <a:latin typeface="Simplified Arabic" panose="02020603050405020304" pitchFamily="18" charset="-78"/>
              </a:rPr>
              <a:t>إلى هذا الحد ينتهي لقاؤنا اليوم. أما لقاؤنا القادم فسنتحدث فيه عن مهارة القراءة، وما يتبعها من ضرورات الفهم والاستيعاب والتحليل، وما يترافق معها من معجم ودلالة.</a:t>
            </a:r>
            <a:endParaRPr lang="en-US" sz="3600" dirty="0">
              <a:solidFill>
                <a:srgbClr val="FFFF00"/>
              </a:solidFill>
              <a:latin typeface="Simplified Arabic" panose="02020603050405020304" pitchFamily="18" charset="-78"/>
            </a:endParaRPr>
          </a:p>
          <a:p>
            <a:pPr algn="just" rtl="1"/>
            <a:r>
              <a:rPr lang="ar-SA" sz="3600" dirty="0">
                <a:solidFill>
                  <a:srgbClr val="FFFF00"/>
                </a:solidFill>
                <a:latin typeface="Simplified Arabic" panose="02020603050405020304" pitchFamily="18" charset="-78"/>
              </a:rPr>
              <a:t> حتى ذلك الحين هذه تحياتي وأمنياتي لكم بعربية مجيدة.</a:t>
            </a:r>
          </a:p>
          <a:p>
            <a:pPr algn="r" rtl="1"/>
            <a:r>
              <a:rPr lang="en-US" sz="3600" dirty="0">
                <a:solidFill>
                  <a:srgbClr val="FFFF00"/>
                </a:solidFill>
                <a:latin typeface="Simplified Arabic" panose="02020603050405020304" pitchFamily="18" charset="-78"/>
              </a:rPr>
              <a:t>                              </a:t>
            </a:r>
            <a:r>
              <a:rPr lang="ar-SA" sz="3600" dirty="0">
                <a:solidFill>
                  <a:srgbClr val="FFFF00"/>
                </a:solidFill>
                <a:latin typeface="Simplified Arabic" panose="02020603050405020304" pitchFamily="18" charset="-78"/>
              </a:rPr>
              <a:t>وإلى اللقاء</a:t>
            </a:r>
            <a:r>
              <a:rPr lang="ar-LB" sz="3600" dirty="0">
                <a:solidFill>
                  <a:srgbClr val="FFFF00"/>
                </a:solidFill>
                <a:latin typeface="Simplified Arabic" panose="02020603050405020304" pitchFamily="18" charset="-78"/>
              </a:rPr>
              <a:t>.</a:t>
            </a:r>
            <a:endParaRPr lang="ar-SA" sz="3600" dirty="0">
              <a:solidFill>
                <a:srgbClr val="FFFF00"/>
              </a:solidFill>
              <a:latin typeface="Simplified Arabic" panose="02020603050405020304" pitchFamily="18" charset="-78"/>
            </a:endParaRPr>
          </a:p>
          <a:p>
            <a:endParaRPr lang="ar-SA" sz="2000" dirty="0">
              <a:gradFill>
                <a:gsLst>
                  <a:gs pos="0">
                    <a:srgbClr val="000000"/>
                  </a:gs>
                  <a:gs pos="39999">
                    <a:srgbClr val="0A128C"/>
                  </a:gs>
                  <a:gs pos="70000">
                    <a:srgbClr val="181CC7"/>
                  </a:gs>
                  <a:gs pos="88000">
                    <a:srgbClr val="7005D4"/>
                  </a:gs>
                  <a:gs pos="100000">
                    <a:srgbClr val="8C3D91"/>
                  </a:gs>
                </a:gsLst>
                <a:lin ang="16200000" scaled="0"/>
              </a:gradFill>
              <a:latin typeface="Andalus" pitchFamily="18" charset="-78"/>
              <a:cs typeface="Andalus" pitchFamily="18" charset="-78"/>
            </a:endParaRPr>
          </a:p>
          <a:p>
            <a:endParaRPr lang="ar-SA" sz="2000" dirty="0">
              <a:gradFill>
                <a:gsLst>
                  <a:gs pos="0">
                    <a:srgbClr val="000000"/>
                  </a:gs>
                  <a:gs pos="39999">
                    <a:srgbClr val="0A128C"/>
                  </a:gs>
                  <a:gs pos="70000">
                    <a:srgbClr val="181CC7"/>
                  </a:gs>
                  <a:gs pos="88000">
                    <a:srgbClr val="7005D4"/>
                  </a:gs>
                  <a:gs pos="100000">
                    <a:srgbClr val="8C3D91"/>
                  </a:gs>
                </a:gsLst>
                <a:lin ang="16200000" scaled="0"/>
              </a:gradFill>
              <a:latin typeface="Andalus" pitchFamily="18" charset="-78"/>
              <a:cs typeface="Andalus" pitchFamily="18" charset="-78"/>
            </a:endParaRPr>
          </a:p>
          <a:p>
            <a:endParaRPr lang="ar-SA" sz="2000" dirty="0">
              <a:gradFill>
                <a:gsLst>
                  <a:gs pos="0">
                    <a:srgbClr val="000000"/>
                  </a:gs>
                  <a:gs pos="39999">
                    <a:srgbClr val="0A128C"/>
                  </a:gs>
                  <a:gs pos="70000">
                    <a:srgbClr val="181CC7"/>
                  </a:gs>
                  <a:gs pos="88000">
                    <a:srgbClr val="7005D4"/>
                  </a:gs>
                  <a:gs pos="100000">
                    <a:srgbClr val="8C3D91"/>
                  </a:gs>
                </a:gsLst>
                <a:lin ang="16200000" scaled="0"/>
              </a:gradFill>
              <a:latin typeface="Andalus" pitchFamily="18" charset="-78"/>
              <a:cs typeface="Andalus" pitchFamily="18" charset="-78"/>
            </a:endParaRPr>
          </a:p>
          <a:p>
            <a:endParaRPr lang="ar-SA" sz="2000" dirty="0">
              <a:gradFill>
                <a:gsLst>
                  <a:gs pos="0">
                    <a:srgbClr val="000000"/>
                  </a:gs>
                  <a:gs pos="39999">
                    <a:srgbClr val="0A128C"/>
                  </a:gs>
                  <a:gs pos="70000">
                    <a:srgbClr val="181CC7"/>
                  </a:gs>
                  <a:gs pos="88000">
                    <a:srgbClr val="7005D4"/>
                  </a:gs>
                  <a:gs pos="100000">
                    <a:srgbClr val="8C3D91"/>
                  </a:gs>
                </a:gsLst>
                <a:lin ang="16200000" scaled="0"/>
              </a:gradFill>
              <a:latin typeface="Andalus" pitchFamily="18" charset="-78"/>
              <a:cs typeface="Andalus" pitchFamily="18" charset="-78"/>
            </a:endParaRPr>
          </a:p>
          <a:p>
            <a:endParaRPr lang="ar-SA" sz="2000" dirty="0">
              <a:gradFill>
                <a:gsLst>
                  <a:gs pos="0">
                    <a:srgbClr val="000000"/>
                  </a:gs>
                  <a:gs pos="39999">
                    <a:srgbClr val="0A128C"/>
                  </a:gs>
                  <a:gs pos="70000">
                    <a:srgbClr val="181CC7"/>
                  </a:gs>
                  <a:gs pos="88000">
                    <a:srgbClr val="7005D4"/>
                  </a:gs>
                  <a:gs pos="100000">
                    <a:srgbClr val="8C3D91"/>
                  </a:gs>
                </a:gsLst>
                <a:lin ang="16200000" scaled="0"/>
              </a:gradFill>
              <a:latin typeface="Andalus" pitchFamily="18" charset="-78"/>
              <a:cs typeface="Andalus" pitchFamily="18" charset="-78"/>
            </a:endParaRPr>
          </a:p>
        </p:txBody>
      </p:sp>
      <p:pic>
        <p:nvPicPr>
          <p:cNvPr id="3" name="Picture 2">
            <a:extLst>
              <a:ext uri="{FF2B5EF4-FFF2-40B4-BE49-F238E27FC236}">
                <a16:creationId xmlns:a16="http://schemas.microsoft.com/office/drawing/2014/main" xmlns="" id="{A598FFF6-15F9-46D3-9B96-FDDAE69C5101}"/>
              </a:ext>
            </a:extLst>
          </p:cNvPr>
          <p:cNvPicPr preferRelativeResize="0">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265" y="5412928"/>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1700808"/>
            <a:ext cx="8064896" cy="2800767"/>
          </a:xfrm>
          <a:prstGeom prst="rect">
            <a:avLst/>
          </a:prstGeom>
        </p:spPr>
        <p:txBody>
          <a:bodyPr wrap="square">
            <a:spAutoFit/>
          </a:bodyPr>
          <a:lstStyle/>
          <a:p>
            <a:pPr algn="justLow" defTabSz="914400" rtl="1" fontAlgn="base">
              <a:spcBef>
                <a:spcPct val="0"/>
              </a:spcBef>
              <a:spcAft>
                <a:spcPct val="0"/>
              </a:spcAft>
            </a:pPr>
            <a:r>
              <a:rPr lang="ar-SA" sz="4400" dirty="0">
                <a:solidFill>
                  <a:srgbClr val="FFFF00"/>
                </a:solidFill>
                <a:latin typeface="Simplified Arabic" panose="02020603050405020304" pitchFamily="18" charset="-78"/>
              </a:rPr>
              <a:t>قال الشافعي:</a:t>
            </a:r>
          </a:p>
          <a:p>
            <a:pPr algn="justLow" defTabSz="914400" rtl="1" fontAlgn="base">
              <a:spcBef>
                <a:spcPct val="0"/>
              </a:spcBef>
              <a:spcAft>
                <a:spcPct val="0"/>
              </a:spcAft>
            </a:pPr>
            <a:r>
              <a:rPr lang="ar-SA" sz="4400" dirty="0">
                <a:solidFill>
                  <a:srgbClr val="FFFF00"/>
                </a:solidFill>
                <a:latin typeface="Simplified Arabic" panose="02020603050405020304" pitchFamily="18" charset="-78"/>
              </a:rPr>
              <a:t>"ولسانُ العربِ أوسعُ الألسنة مذهباً، وأكثرُها ألفاظاً، ولا نعلمه يحيط بجميع علمه إنسان غيرُ نبيّ..". </a:t>
            </a:r>
          </a:p>
        </p:txBody>
      </p:sp>
      <p:pic>
        <p:nvPicPr>
          <p:cNvPr id="3" name="Picture 2">
            <a:extLst>
              <a:ext uri="{FF2B5EF4-FFF2-40B4-BE49-F238E27FC236}">
                <a16:creationId xmlns:a16="http://schemas.microsoft.com/office/drawing/2014/main" xmlns="" id="{8DCC3B11-7C95-497C-9470-1D5C66F69A8D}"/>
              </a:ext>
            </a:extLst>
          </p:cNvPr>
          <p:cNvPicPr preferRelativeResize="0">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265" y="5412928"/>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AA6FC44-2AD8-40B8-A719-C3B74CD1BA48}"/>
              </a:ext>
            </a:extLst>
          </p:cNvPr>
          <p:cNvSpPr/>
          <p:nvPr/>
        </p:nvSpPr>
        <p:spPr>
          <a:xfrm>
            <a:off x="611560" y="620688"/>
            <a:ext cx="7776864" cy="6063198"/>
          </a:xfrm>
          <a:prstGeom prst="rect">
            <a:avLst/>
          </a:prstGeom>
        </p:spPr>
        <p:txBody>
          <a:bodyPr wrap="square">
            <a:spAutoFit/>
          </a:bodyPr>
          <a:lstStyle/>
          <a:p>
            <a:pPr lvl="0" algn="r" defTabSz="914400" rtl="1" fontAlgn="base">
              <a:spcBef>
                <a:spcPct val="0"/>
              </a:spcBef>
              <a:spcAft>
                <a:spcPct val="0"/>
              </a:spcAft>
            </a:pPr>
            <a:r>
              <a:rPr lang="ar-SA" sz="4400" dirty="0">
                <a:solidFill>
                  <a:srgbClr val="FFFF00"/>
                </a:solidFill>
                <a:latin typeface="Simplified Arabic" panose="02020603050405020304" pitchFamily="18" charset="-78"/>
              </a:rPr>
              <a:t>	التقط الشافعي في هذه اللمحة الموجزة القوية طبيعة اللغة العربية وأهم ميزاتها؛ اقرأ معي ما قال مجدداً:</a:t>
            </a:r>
            <a:endParaRPr lang="en-US" sz="4400" dirty="0">
              <a:solidFill>
                <a:srgbClr val="FFFF00"/>
              </a:solidFill>
              <a:latin typeface="Simplified Arabic" panose="02020603050405020304" pitchFamily="18" charset="-78"/>
            </a:endParaRPr>
          </a:p>
          <a:p>
            <a:pPr lvl="0" algn="r" defTabSz="914400" rtl="1" eaLnBrk="0" fontAlgn="base" hangingPunct="0">
              <a:spcBef>
                <a:spcPct val="0"/>
              </a:spcBef>
              <a:spcAft>
                <a:spcPct val="0"/>
              </a:spcAft>
            </a:pPr>
            <a:r>
              <a:rPr lang="ar-SA" sz="4400" dirty="0">
                <a:solidFill>
                  <a:srgbClr val="FF0000"/>
                </a:solidFill>
                <a:latin typeface="Simplified Arabic" panose="02020603050405020304" pitchFamily="18" charset="-78"/>
              </a:rPr>
              <a:t>"لسان العرب أوسع الألسنة مذهباً، وأكثرها ألفاظا، ولا نعلمه يحيط بجميع علمه إنسان غير نبيّ“</a:t>
            </a:r>
            <a:endParaRPr lang="en-US" sz="4400" dirty="0">
              <a:solidFill>
                <a:srgbClr val="FF0000"/>
              </a:solidFill>
              <a:latin typeface="Simplified Arabic" panose="02020603050405020304" pitchFamily="18" charset="-78"/>
            </a:endParaRPr>
          </a:p>
          <a:p>
            <a:pPr lvl="0" algn="r" defTabSz="914400" rtl="1" eaLnBrk="0" fontAlgn="base" hangingPunct="0">
              <a:spcBef>
                <a:spcPct val="0"/>
              </a:spcBef>
              <a:spcAft>
                <a:spcPct val="0"/>
              </a:spcAft>
            </a:pPr>
            <a:endParaRPr lang="en-US" sz="4400" dirty="0">
              <a:solidFill>
                <a:srgbClr val="FFFF00"/>
              </a:solidFill>
              <a:latin typeface="Simplified Arabic" panose="02020603050405020304" pitchFamily="18" charset="-78"/>
            </a:endParaRPr>
          </a:p>
          <a:p>
            <a:pPr algn="r" defTabSz="914400" rtl="1" eaLnBrk="0" fontAlgn="base" hangingPunct="0">
              <a:spcBef>
                <a:spcPct val="0"/>
              </a:spcBef>
              <a:spcAft>
                <a:spcPct val="0"/>
              </a:spcAft>
            </a:pPr>
            <a:r>
              <a:rPr lang="ar-SA" sz="4400" dirty="0">
                <a:solidFill>
                  <a:srgbClr val="FFFF00"/>
                </a:solidFill>
                <a:latin typeface="Simplified Arabic" panose="02020603050405020304" pitchFamily="18" charset="-78"/>
              </a:rPr>
              <a:t>لسان العرب أي: اللغة العربية. </a:t>
            </a:r>
            <a:endParaRPr lang="en-US" sz="4400" dirty="0">
              <a:solidFill>
                <a:srgbClr val="FFFF00"/>
              </a:solidFill>
              <a:latin typeface="Simplified Arabic" panose="02020603050405020304" pitchFamily="18" charset="-78"/>
            </a:endParaRPr>
          </a:p>
          <a:p>
            <a:pPr lvl="0" algn="r" defTabSz="914400" rtl="1" eaLnBrk="0" fontAlgn="base" hangingPunct="0">
              <a:spcBef>
                <a:spcPct val="0"/>
              </a:spcBef>
              <a:spcAft>
                <a:spcPct val="0"/>
              </a:spcAft>
            </a:pPr>
            <a:endParaRPr lang="en-US" dirty="0">
              <a:solidFill>
                <a:srgbClr val="FF0000"/>
              </a:solidFill>
              <a:latin typeface="Arial" pitchFamily="34" charset="0"/>
              <a:cs typeface="Arial" pitchFamily="34" charset="0"/>
            </a:endParaRPr>
          </a:p>
          <a:p>
            <a:pPr lvl="0" algn="r" defTabSz="914400" rtl="1" eaLnBrk="0" fontAlgn="base" hangingPunct="0">
              <a:spcBef>
                <a:spcPct val="0"/>
              </a:spcBef>
              <a:spcAft>
                <a:spcPct val="0"/>
              </a:spcAft>
            </a:pPr>
            <a:endParaRPr lang="en-US"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35187904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2">
                                            <p:txEl>
                                              <p:pRg st="1" end="1"/>
                                            </p:txEl>
                                          </p:spTgt>
                                        </p:tgtEl>
                                        <p:attrNameLst>
                                          <p:attrName>style.color</p:attrName>
                                        </p:attrNameLst>
                                      </p:cBhvr>
                                      <p:to>
                                        <p:clrVal>
                                          <a:schemeClr val="accent2"/>
                                        </p:clrVal>
                                      </p:to>
                                    </p:set>
                                    <p:set>
                                      <p:cBhvr>
                                        <p:cTn id="7" dur="500" fill="hold"/>
                                        <p:tgtEl>
                                          <p:spTgt spid="2">
                                            <p:txEl>
                                              <p:pRg st="1" end="1"/>
                                            </p:txEl>
                                          </p:spTgt>
                                        </p:tgtEl>
                                        <p:attrNameLst>
                                          <p:attrName>fillcolor</p:attrName>
                                        </p:attrNameLst>
                                      </p:cBhvr>
                                      <p:to>
                                        <p:clrVal>
                                          <a:schemeClr val="accent2"/>
                                        </p:clrVal>
                                      </p:to>
                                    </p:set>
                                    <p:set>
                                      <p:cBhvr>
                                        <p:cTn id="8" dur="500" fill="hold"/>
                                        <p:tgtEl>
                                          <p:spTgt spid="2">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01265" y="-1152396"/>
            <a:ext cx="8863223" cy="73250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0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ا</a:t>
            </a:r>
          </a:p>
          <a:p>
            <a:pPr marL="0" marR="0" lvl="0" indent="0" algn="r" defTabSz="914400" rtl="1" eaLnBrk="1" fontAlgn="base" latinLnBrk="0" hangingPunct="1">
              <a:lnSpc>
                <a:spcPct val="100000"/>
              </a:lnSpc>
              <a:spcBef>
                <a:spcPct val="0"/>
              </a:spcBef>
              <a:spcAft>
                <a:spcPct val="0"/>
              </a:spcAft>
              <a:buClrTx/>
              <a:buSzTx/>
              <a:buFontTx/>
              <a:buNone/>
              <a:tabLst/>
            </a:pPr>
            <a:endParaRPr lang="ar-SA" sz="1000" dirty="0">
              <a:latin typeface="Arial" pitchFamily="34" charset="0"/>
              <a:ea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0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pPr>
            <a:endParaRPr lang="ar-SA" sz="1000" dirty="0">
              <a:latin typeface="Arial" pitchFamily="34" charset="0"/>
              <a:ea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0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pPr>
            <a:endParaRPr lang="ar-SA" sz="1000" dirty="0">
              <a:latin typeface="Arial" pitchFamily="34" charset="0"/>
              <a:ea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0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pPr>
            <a:endParaRPr lang="ar-SA" sz="1000" dirty="0">
              <a:latin typeface="Arial" pitchFamily="34" charset="0"/>
              <a:ea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0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pPr>
            <a:r>
              <a:rPr kumimoji="0" lang="ar-SA" sz="2800" b="0" i="0" u="none" strike="noStrike" cap="none" normalizeH="0" baseline="0" dirty="0">
                <a:ln>
                  <a:noFill/>
                </a:ln>
                <a:solidFill>
                  <a:srgbClr val="FFFF00"/>
                </a:solidFill>
                <a:effectLst/>
                <a:latin typeface="Arial" pitchFamily="34" charset="0"/>
                <a:ea typeface="Times New Roman" pitchFamily="18" charset="0"/>
                <a:cs typeface="Times New Roman" pitchFamily="18" charset="0"/>
              </a:rPr>
              <a:t>	</a:t>
            </a:r>
          </a:p>
          <a:p>
            <a:pPr marL="0" marR="0" lvl="0" indent="0" algn="r" defTabSz="914400" rtl="1" eaLnBrk="0" fontAlgn="base" latinLnBrk="0" hangingPunct="0">
              <a:lnSpc>
                <a:spcPct val="100000"/>
              </a:lnSpc>
              <a:spcBef>
                <a:spcPct val="0"/>
              </a:spcBef>
              <a:spcAft>
                <a:spcPct val="0"/>
              </a:spcAft>
              <a:buClrTx/>
              <a:buSzTx/>
              <a:buFontTx/>
              <a:buNone/>
              <a:tabLst/>
            </a:pPr>
            <a:r>
              <a:rPr lang="en-US" sz="4400" dirty="0">
                <a:solidFill>
                  <a:srgbClr val="FFFF00"/>
                </a:solidFill>
                <a:latin typeface="Simplified Arabic" panose="02020603050405020304" pitchFamily="18" charset="-78"/>
              </a:rPr>
              <a:t>      </a:t>
            </a:r>
            <a:r>
              <a:rPr lang="ar-SA" sz="4400" dirty="0">
                <a:solidFill>
                  <a:srgbClr val="FFFF00"/>
                </a:solidFill>
                <a:latin typeface="Simplified Arabic" panose="02020603050405020304" pitchFamily="18" charset="-78"/>
              </a:rPr>
              <a:t>وأذكّرك عزيزي الطالب بأن ابن منظور الإفريقي قد أعجب بهذه التسمية ”لسان العرب“ وجعلها عنوانا لمعجمه الشهير الذي نستعمله اليوم عندما نحتاج إلى تفسير كلمة أو لفظة غامضة.</a:t>
            </a:r>
            <a:endParaRPr lang="en-US" sz="4400" dirty="0">
              <a:solidFill>
                <a:srgbClr val="FFFF00"/>
              </a:solidFill>
              <a:latin typeface="Simplified Arabic" panose="02020603050405020304" pitchFamily="18" charset="-78"/>
            </a:endParaRPr>
          </a:p>
          <a:p>
            <a:pPr marL="0" marR="0" lvl="0" indent="0" algn="r" defTabSz="914400" rtl="1" eaLnBrk="0" fontAlgn="base" latinLnBrk="0" hangingPunct="0">
              <a:lnSpc>
                <a:spcPct val="100000"/>
              </a:lnSpc>
              <a:spcBef>
                <a:spcPct val="0"/>
              </a:spcBef>
              <a:spcAft>
                <a:spcPct val="0"/>
              </a:spcAft>
              <a:buClrTx/>
              <a:buSzTx/>
              <a:buFontTx/>
              <a:buNone/>
              <a:tabLst/>
            </a:pPr>
            <a:r>
              <a:rPr lang="ar-SA" sz="4400" dirty="0">
                <a:solidFill>
                  <a:srgbClr val="FFFF00"/>
                </a:solidFill>
                <a:latin typeface="Simplified Arabic" panose="02020603050405020304" pitchFamily="18" charset="-78"/>
              </a:rPr>
              <a:t>أوسع الألسنة مذهبا: هنا يضع الشافعي العربية في مقارنة مع غيرها من اللغات، ومعنى كلامه أن العربية تمتلك خصائص وميزات غنية في البناء والتركيب والدلالة تجعلها أوسع اللغات المعروفة.</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8DCC3B11-7C95-497C-9470-1D5C66F69A8D}"/>
              </a:ext>
            </a:extLst>
          </p:cNvPr>
          <p:cNvPicPr preferRelativeResize="0">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265" y="5412928"/>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51520" y="583846"/>
            <a:ext cx="8568951" cy="4647426"/>
          </a:xfrm>
          <a:prstGeom prst="rect">
            <a:avLst/>
          </a:prstGeom>
        </p:spPr>
        <p:txBody>
          <a:bodyPr wrap="square">
            <a:spAutoFit/>
          </a:bodyPr>
          <a:lstStyle/>
          <a:p>
            <a:pPr algn="just" rtl="1"/>
            <a:r>
              <a:rPr lang="ar-SA" sz="3600" dirty="0">
                <a:solidFill>
                  <a:srgbClr val="FFFF00"/>
                </a:solidFill>
                <a:latin typeface="Arabic Typesetting" panose="03020402040406030203" pitchFamily="66" charset="-78"/>
                <a:cs typeface="DecoType Naskh" panose="02010400000000000000" pitchFamily="2" charset="-78"/>
              </a:rPr>
              <a:t>وأما الكلام على كثرة الألفاظ؛ فإشارة إلى الخصائص المعجمية، فالعربية تمتلك معجما شديد الغنى الاتساع حقا، وعلى سبيل المثال فإن معجم لسان العرب لابن منظور قد اشتمل على ثمانين ألف جذر، ووصل معجم تاج العروس للزبيدي بجذور العربية إلى </a:t>
            </a:r>
            <a:r>
              <a:rPr lang="ar-SA" sz="3600" dirty="0">
                <a:solidFill>
                  <a:srgbClr val="FFFF00"/>
                </a:solidFill>
                <a:latin typeface="Arabic Typesetting" panose="03020402040406030203" pitchFamily="66" charset="-78"/>
                <a:cs typeface="+mj-cs"/>
              </a:rPr>
              <a:t>120</a:t>
            </a:r>
            <a:r>
              <a:rPr lang="ar-SA" sz="3600" dirty="0">
                <a:solidFill>
                  <a:srgbClr val="FFFF00"/>
                </a:solidFill>
                <a:latin typeface="Arabic Typesetting" panose="03020402040406030203" pitchFamily="66" charset="-78"/>
                <a:cs typeface="DecoType Naskh" panose="02010400000000000000" pitchFamily="2" charset="-78"/>
              </a:rPr>
              <a:t> ألف جذر، وإذا تذكرنا الطبيعة الاشتقاقية للعربية فسنجد أن ألفاظها تصل إلى ملايين الألفاظ. واللغة التي تمتلك هذا المعجم الواسع تقتضي قدرا من الاهتمام والانتباه والتعلم الدائم</a:t>
            </a:r>
            <a:r>
              <a:rPr lang="ar-SA" sz="4400" dirty="0">
                <a:solidFill>
                  <a:srgbClr val="FFFF00"/>
                </a:solidFill>
                <a:latin typeface="Arabic Typesetting" panose="03020402040406030203" pitchFamily="66" charset="-78"/>
                <a:cs typeface="DecoType Naskh" panose="02010400000000000000" pitchFamily="2" charset="-78"/>
              </a:rPr>
              <a:t>.</a:t>
            </a:r>
            <a:endParaRPr lang="en-US" sz="4400" dirty="0">
              <a:solidFill>
                <a:srgbClr val="FFFF00"/>
              </a:solidFill>
              <a:latin typeface="Arabic Typesetting" panose="03020402040406030203" pitchFamily="66" charset="-78"/>
              <a:cs typeface="DecoType Naskh" panose="02010400000000000000" pitchFamily="2" charset="-78"/>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ppt/theme/themeOverride1.xml><?xml version="1.0" encoding="utf-8"?>
<a:themeOverride xmlns:a="http://schemas.openxmlformats.org/drawingml/2006/main">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themeOverride>
</file>

<file path=ppt/theme/themeOverride2.xml><?xml version="1.0" encoding="utf-8"?>
<a:themeOverride xmlns:a="http://schemas.openxmlformats.org/drawingml/2006/main">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themeOverride>
</file>

<file path=docProps/app.xml><?xml version="1.0" encoding="utf-8"?>
<Properties xmlns="http://schemas.openxmlformats.org/officeDocument/2006/extended-properties" xmlns:vt="http://schemas.openxmlformats.org/officeDocument/2006/docPropsVTypes">
  <Template/>
  <TotalTime>759</TotalTime>
  <Words>1406</Words>
  <Application>Microsoft Office PowerPoint</Application>
  <PresentationFormat>On-screen Show (4:3)</PresentationFormat>
  <Paragraphs>286</Paragraphs>
  <Slides>55</Slides>
  <Notes>0</Notes>
  <HiddenSlides>0</HiddenSlides>
  <MMClips>1</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WhiteBoard</cp:lastModifiedBy>
  <cp:revision>79</cp:revision>
  <dcterms:created xsi:type="dcterms:W3CDTF">2017-07-08T08:19:39Z</dcterms:created>
  <dcterms:modified xsi:type="dcterms:W3CDTF">2017-07-25T10:04:51Z</dcterms:modified>
</cp:coreProperties>
</file>