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DA885-C56C-4376-B05E-69FCFED785C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CE3A-0BF8-4CCD-9288-5B862BC86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4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0BE8-6497-47B5-B8FE-134AD0916857}" type="slidenum">
              <a:rPr lang="ar-JO" smtClean="0">
                <a:solidFill>
                  <a:prstClr val="black"/>
                </a:solidFill>
              </a:rPr>
              <a:pPr/>
              <a:t>10</a:t>
            </a:fld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8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23170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0115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761592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24801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35190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13248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360747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109859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5898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794019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5361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1/21/2018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5564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18828"/>
            <a:ext cx="7660096" cy="4648200"/>
          </a:xfrm>
        </p:spPr>
        <p:txBody>
          <a:bodyPr>
            <a:norm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3600" spc="-25" dirty="0"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	</a:t>
            </a:r>
            <a:endParaRPr lang="ar-JO" sz="3600" spc="-25" dirty="0">
              <a:latin typeface="Arial" panose="020B060402020202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JO" sz="4400" spc="-25" dirty="0">
              <a:latin typeface="Arial" panose="020B060402020202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spc="-25" dirty="0"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أرحب بكم في </a:t>
            </a:r>
            <a:r>
              <a:rPr lang="ar-JO" sz="4400" spc="-25"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مادة </a:t>
            </a:r>
            <a:r>
              <a:rPr lang="ar-JO" sz="4400" spc="-25" dirty="0"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عربي استدراكي</a:t>
            </a: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JO" sz="4400" spc="-25" dirty="0">
              <a:latin typeface="Arial" panose="020B060402020202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400" spc="-25" dirty="0"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ar-JO" sz="44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( أقسام الكلام )</a:t>
            </a:r>
            <a:r>
              <a:rPr lang="ar-SA" sz="44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 </a:t>
            </a:r>
            <a:endParaRPr lang="en-US" sz="4400" b="1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3600" spc="-25" dirty="0"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	</a:t>
            </a:r>
            <a:endParaRPr lang="en-US" sz="3600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48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أعزائي الطلبة </a:t>
            </a:r>
            <a:endParaRPr lang="en-US" sz="4800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" y="6021288"/>
            <a:ext cx="746934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621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D29149-468C-4668-AA5C-666A6CC2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20" y="476672"/>
            <a:ext cx="6850273" cy="818728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ar-SA" sz="49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تصريف الفعل مع الضمائر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37F699-4A74-4DD2-9237-B4CD57956279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05264"/>
            <a:ext cx="648072" cy="58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1628800"/>
            <a:ext cx="7810565" cy="5116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rtl="1">
              <a:lnSpc>
                <a:spcPct val="106000"/>
              </a:lnSpc>
              <a:spcAft>
                <a:spcPts val="800"/>
              </a:spcAft>
            </a:pPr>
            <a:r>
              <a:rPr lang="ar-SA" sz="36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الضمائر ثلاثة أنواع: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28700" lvl="1" indent="-571500" algn="r" defTabSz="457200" rtl="1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المتكلم     : </a:t>
            </a: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أنا، نحن</a:t>
            </a:r>
          </a:p>
          <a:p>
            <a:pPr marL="1028700" lvl="1" indent="-571500" algn="r" defTabSz="457200" rtl="1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المخاطب: </a:t>
            </a: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أنتَ، أنتِ، أنتما، أنتم، أنتن</a:t>
            </a:r>
            <a:r>
              <a:rPr lang="ar-JO" sz="320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1028700" lvl="1" indent="-571500" algn="justLow" defTabSz="457200" rtl="1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الغائب   </a:t>
            </a: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هو، هي، هما، هم، هن.</a:t>
            </a:r>
          </a:p>
          <a:p>
            <a:pPr algn="justLow" defTabSz="457200" rtl="1">
              <a:lnSpc>
                <a:spcPct val="106000"/>
              </a:lnSpc>
              <a:spcAft>
                <a:spcPts val="800"/>
              </a:spcAft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ويتم تصريف الفعل مع </a:t>
            </a:r>
          </a:p>
          <a:p>
            <a:pPr algn="justLow" defTabSz="457200" rtl="1">
              <a:lnSpc>
                <a:spcPct val="106000"/>
              </a:lnSpc>
              <a:spcAft>
                <a:spcPts val="800"/>
              </a:spcAft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الضمائر كما في    </a:t>
            </a:r>
          </a:p>
          <a:p>
            <a:pPr algn="justLow" defTabSz="457200" rtl="1">
              <a:lnSpc>
                <a:spcPct val="106000"/>
              </a:lnSpc>
              <a:spcAft>
                <a:spcPts val="800"/>
              </a:spcAft>
            </a:pPr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</a:t>
            </a:r>
            <a:r>
              <a:rPr lang="ar-JO" sz="3200" b="1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الجدول التالي:</a:t>
            </a:r>
          </a:p>
          <a:p>
            <a:pPr algn="r" defTabSz="457200" rtl="1">
              <a:lnSpc>
                <a:spcPct val="106000"/>
              </a:lnSpc>
              <a:spcAft>
                <a:spcPts val="800"/>
              </a:spcAft>
            </a:pPr>
            <a:endParaRPr lang="en-US" sz="3600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686316"/>
            <a:ext cx="6984776" cy="270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rtl="1">
              <a:lnSpc>
                <a:spcPct val="106000"/>
              </a:lnSpc>
              <a:spcAft>
                <a:spcPts val="800"/>
              </a:spcAft>
            </a:pPr>
            <a:endParaRPr lang="ar-JO" sz="360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 defTabSz="457200" rtl="1">
              <a:lnSpc>
                <a:spcPct val="106000"/>
              </a:lnSpc>
              <a:spcAft>
                <a:spcPts val="800"/>
              </a:spcAft>
            </a:pPr>
            <a:endParaRPr lang="ar-JO" sz="360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indent="-571500" algn="r" defTabSz="457200" rtl="1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ar-JO" sz="360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 defTabSz="457200" rtl="1">
              <a:lnSpc>
                <a:spcPct val="106000"/>
              </a:lnSpc>
              <a:spcAft>
                <a:spcPts val="800"/>
              </a:spcAft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66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022001B-AFC1-4BA9-BC60-40084052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تصريف الفعل الماضي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37F699-4A74-4DD2-9237-B4CD5795627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021288"/>
            <a:ext cx="657885" cy="6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تصريف الفعل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26" y="1340768"/>
            <a:ext cx="7560840" cy="51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590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053239"/>
            <a:ext cx="842493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90000"/>
              </a:lnSpc>
              <a:buClr>
                <a:srgbClr val="212745"/>
              </a:buClr>
              <a:buSzPct val="80000"/>
            </a:pPr>
            <a:r>
              <a:rPr lang="ar-JO" sz="4800" spc="-25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نكتفي اليوم و إلى </a:t>
            </a:r>
            <a:r>
              <a:rPr lang="ar-JO" sz="4800" spc="-25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اللقاء</a:t>
            </a:r>
            <a:endParaRPr lang="ar-JO" sz="4800" spc="-25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90000"/>
              </a:lnSpc>
              <a:buClr>
                <a:srgbClr val="212745"/>
              </a:buClr>
              <a:buSzPct val="80000"/>
            </a:pPr>
            <a:r>
              <a:rPr lang="ar-JO" sz="4800" spc="-25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JO" sz="4800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في </a:t>
            </a:r>
            <a:r>
              <a:rPr lang="ar-SA" sz="4800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درس </a:t>
            </a:r>
            <a:r>
              <a:rPr lang="ar-JO" sz="4800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جديد </a:t>
            </a:r>
          </a:p>
          <a:p>
            <a:pPr algn="ctr" rtl="1">
              <a:lnSpc>
                <a:spcPct val="90000"/>
              </a:lnSpc>
              <a:buClr>
                <a:srgbClr val="212745"/>
              </a:buClr>
              <a:buSzPct val="80000"/>
            </a:pPr>
            <a:r>
              <a:rPr lang="ar-JO" sz="4800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من مادة عربي استدراكي </a:t>
            </a:r>
            <a:endParaRPr lang="en-US" sz="4800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37F699-4A74-4DD2-9237-B4CD5795627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674926" cy="6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2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18828"/>
            <a:ext cx="7660096" cy="4648200"/>
          </a:xfrm>
        </p:spPr>
        <p:txBody>
          <a:bodyPr>
            <a:normAutofit/>
          </a:bodyPr>
          <a:lstStyle/>
          <a:p>
            <a:pPr marL="0" marR="0" indent="0" algn="justLow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3600" spc="-25" dirty="0"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	</a:t>
            </a:r>
            <a:endParaRPr lang="en-US" sz="3600" spc="-2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3600" spc="-25" dirty="0"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	</a:t>
            </a:r>
            <a:endParaRPr lang="en-US" sz="3600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48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JO" sz="48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48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أقسام الكلام </a:t>
            </a:r>
            <a:r>
              <a:rPr lang="ar-JO" sz="48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48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" y="6021288"/>
            <a:ext cx="746934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أقسام_الكلام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7488832" cy="5044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517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862E63E-EBF2-4406-BDFB-EBC4CF0A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17" y="1752600"/>
            <a:ext cx="8003084" cy="4412704"/>
          </a:xfrm>
        </p:spPr>
        <p:txBody>
          <a:bodyPr>
            <a:normAutofit fontScale="25000" lnSpcReduction="20000"/>
          </a:bodyPr>
          <a:lstStyle/>
          <a:p>
            <a:pPr marL="0" indent="0" rtl="1">
              <a:buNone/>
            </a:pPr>
            <a:r>
              <a:rPr lang="ar-JO" sz="3600" spc="-25" dirty="0"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 </a:t>
            </a:r>
            <a:endParaRPr lang="en-US" sz="3600" dirty="0"/>
          </a:p>
          <a:p>
            <a:pPr marL="0" indent="0" algn="just" rtl="1">
              <a:buNone/>
            </a:pPr>
            <a:r>
              <a:rPr lang="ar-SA" sz="16800" dirty="0">
                <a:latin typeface="Arial" panose="020B0604020202020204" pitchFamily="34" charset="0"/>
                <a:cs typeface="Arial" panose="020B0604020202020204" pitchFamily="34" charset="0"/>
              </a:rPr>
              <a:t>هو عبارة عن كلمة تدلّ على معنى، ولا تقترن بزمان، ويُعرّف إمّا بالتنوين أو الجر، أو ال تعريف، أو حروف النداء، وينحصر</a:t>
            </a:r>
            <a:r>
              <a:rPr lang="ar-SA" sz="16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الاسم </a:t>
            </a:r>
            <a:r>
              <a:rPr lang="ar-SA" sz="16800" dirty="0">
                <a:latin typeface="Arial" panose="020B0604020202020204" pitchFamily="34" charset="0"/>
                <a:cs typeface="Arial" panose="020B0604020202020204" pitchFamily="34" charset="0"/>
              </a:rPr>
              <a:t>في العديد من المعاني وهي: المفعولية، والدلالة على الفاعلية، كما أنّه يدل على: المكانية، والغاية، والزمانية، والعددية، وبيان النوع وغيرها، ويُقسم إلى قسمين رئيسين هما: الاسم الجامد، والاسم المشتق</a:t>
            </a:r>
            <a:r>
              <a:rPr lang="ar-SA" sz="15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JO" sz="1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Low" rtl="1">
              <a:buNone/>
            </a:pPr>
            <a:endParaRPr lang="en-US" sz="6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6000" spc="-25" dirty="0">
              <a:latin typeface="Simplified Arabic Fixed" panose="02070309020205020404" pitchFamily="49" charset="-78"/>
              <a:ea typeface="Times New Roman" panose="02020603050405020304" pitchFamily="18" charset="0"/>
              <a:cs typeface="Simplified Arabic Fixed" panose="02070309020205020404" pitchFamily="49" charset="-78"/>
            </a:endParaRPr>
          </a:p>
          <a:p>
            <a:pPr marL="1645920" lvl="8" indent="0" algn="ctr" rtl="1">
              <a:spcBef>
                <a:spcPts val="0"/>
              </a:spcBef>
              <a:buNone/>
            </a:pPr>
            <a:r>
              <a:rPr lang="en-US" sz="6600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***</a:t>
            </a:r>
            <a:endParaRPr lang="en-US" sz="6600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D29149-468C-4668-AA5C-666A6CC2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674712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أولا</a:t>
            </a:r>
            <a:r>
              <a:rPr lang="ar-JO" sz="4400" dirty="0">
                <a:latin typeface="Arial" panose="020B0604020202020204" pitchFamily="34" charset="0"/>
                <a:cs typeface="Arial" panose="020B0604020202020204" pitchFamily="34" charset="0"/>
              </a:rPr>
              <a:t> :الاسم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B3320F-A3A0-47AB-B523-DA5560751E3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648072" cy="6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98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862E63E-EBF2-4406-BDFB-EBC4CF0A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16832"/>
            <a:ext cx="7390334" cy="4680520"/>
          </a:xfrm>
        </p:spPr>
        <p:txBody>
          <a:bodyPr>
            <a:normAutofit fontScale="62500" lnSpcReduction="20000"/>
          </a:bodyPr>
          <a:lstStyle/>
          <a:p>
            <a:pPr algn="just" rtl="1">
              <a:lnSpc>
                <a:spcPct val="106000"/>
              </a:lnSpc>
              <a:spcAft>
                <a:spcPts val="800"/>
              </a:spcAft>
            </a:pPr>
            <a:r>
              <a:rPr lang="ar-SA" sz="58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المفرد</a:t>
            </a:r>
            <a:r>
              <a:rPr lang="ar-SA" sz="5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هو الاسم الذي يدلّ على شخص واحد أو شيء واحد مثل: رجل، وتمر وغيرها.</a:t>
            </a:r>
            <a:endParaRPr lang="en-US" sz="5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800"/>
              </a:spcAft>
            </a:pPr>
            <a:r>
              <a:rPr lang="ar-SA" sz="58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المثنى</a:t>
            </a:r>
            <a:r>
              <a:rPr lang="ar-SA" sz="5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هو الاسم الذي يدل على اثنين، وذلك بزيادة الألف، والنون، أو الياء والنون مثل: كتابين، أو كتابان.</a:t>
            </a:r>
            <a:endParaRPr lang="en-US" sz="5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800"/>
              </a:spcAft>
            </a:pPr>
            <a:r>
              <a:rPr lang="ar-SA" sz="58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الجمع</a:t>
            </a:r>
            <a:r>
              <a:rPr lang="ar-SA" sz="5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هو الاسم الذي يدل على ثلاث أو أكثر.</a:t>
            </a:r>
            <a:endParaRPr lang="en-US" sz="5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D29149-468C-4668-AA5C-666A6CC2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44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أقسام الاسم باعتبار العدد</a:t>
            </a:r>
            <a:endParaRPr lang="en-US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EB2C57-112F-420E-8D8E-9AE9C1A3804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23" y="5733256"/>
            <a:ext cx="674926" cy="6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51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862E63E-EBF2-4406-BDFB-EBC4CF0A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16831"/>
            <a:ext cx="7147818" cy="4429017"/>
          </a:xfrm>
        </p:spPr>
        <p:txBody>
          <a:bodyPr>
            <a:normAutofit fontScale="77500" lnSpcReduction="20000"/>
          </a:bodyPr>
          <a:lstStyle/>
          <a:p>
            <a:pPr algn="justLow" rtl="1">
              <a:lnSpc>
                <a:spcPct val="106000"/>
              </a:lnSpc>
              <a:spcAft>
                <a:spcPts val="800"/>
              </a:spcAft>
            </a:pPr>
            <a:r>
              <a:rPr lang="ar-SA" sz="4700" b="1" dirty="0">
                <a:solidFill>
                  <a:srgbClr val="92D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اسم مذكر</a:t>
            </a:r>
            <a:r>
              <a:rPr lang="ar-SA" sz="47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هو الاسم الذي يدل على الذكور مثل: رجل، وولد، وسيد، وفتى.</a:t>
            </a:r>
            <a:endParaRPr lang="en-US" sz="47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Low" rtl="1">
              <a:lnSpc>
                <a:spcPct val="106000"/>
              </a:lnSpc>
              <a:spcAft>
                <a:spcPts val="800"/>
              </a:spcAft>
            </a:pPr>
            <a:r>
              <a:rPr lang="ar-SA" sz="4700" b="1" dirty="0">
                <a:solidFill>
                  <a:srgbClr val="92D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اسم مؤنث: </a:t>
            </a:r>
            <a:r>
              <a:rPr lang="ar-SA" sz="47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هو الاسم الذي يدل على الإناث أو النساء مثل: ست، وآنسة، وسيدة، وصبية.</a:t>
            </a:r>
            <a:endParaRPr lang="en-US" sz="47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Low" rtl="1">
              <a:lnSpc>
                <a:spcPct val="106000"/>
              </a:lnSpc>
              <a:spcAft>
                <a:spcPts val="800"/>
              </a:spcAft>
              <a:buNone/>
            </a:pPr>
            <a:r>
              <a:rPr lang="ar-JO" sz="47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ملاحظة: يُقسمان كلاهما إلى </a:t>
            </a:r>
            <a:r>
              <a:rPr lang="ar-SA" sz="47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مجازي وحقيقي، كما يُقسم المؤنث إلى سماعي وقياسي.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D29149-468C-4668-AA5C-666A6CC2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2656"/>
            <a:ext cx="6859785" cy="1020762"/>
          </a:xfrm>
        </p:spPr>
        <p:txBody>
          <a:bodyPr>
            <a:noAutofit/>
          </a:bodyPr>
          <a:lstStyle/>
          <a:p>
            <a:pPr marL="274320" lvl="0" indent="-274320" algn="ctr" rtl="1">
              <a:lnSpc>
                <a:spcPct val="106000"/>
              </a:lnSpc>
              <a:spcBef>
                <a:spcPts val="1800"/>
              </a:spcBef>
              <a:spcAft>
                <a:spcPts val="800"/>
              </a:spcAft>
            </a:pPr>
            <a:r>
              <a:rPr lang="ar-JO" sz="4000" dirty="0">
                <a:solidFill>
                  <a:prstClr val="white"/>
                </a:solidFill>
                <a:latin typeface="Calibri"/>
                <a:ea typeface="Calibri"/>
                <a:cs typeface="Simplified Arabic"/>
              </a:rPr>
              <a:t/>
            </a:r>
            <a:br>
              <a:rPr lang="ar-JO" sz="4000" dirty="0">
                <a:solidFill>
                  <a:prstClr val="white"/>
                </a:solidFill>
                <a:latin typeface="Calibri"/>
                <a:ea typeface="Calibri"/>
                <a:cs typeface="Simplified Arabic"/>
              </a:rPr>
            </a:br>
            <a:r>
              <a:rPr lang="ar-JO" sz="4000" dirty="0">
                <a:solidFill>
                  <a:prstClr val="white"/>
                </a:solidFill>
                <a:latin typeface="Calibri"/>
                <a:ea typeface="Calibri"/>
                <a:cs typeface="Simplified Arabic"/>
              </a:rPr>
              <a:t/>
            </a:r>
            <a:br>
              <a:rPr lang="ar-JO" sz="4000" dirty="0">
                <a:solidFill>
                  <a:prstClr val="white"/>
                </a:solidFill>
                <a:latin typeface="Calibri"/>
                <a:ea typeface="Calibri"/>
                <a:cs typeface="Simplified Arabic"/>
              </a:rPr>
            </a:br>
            <a:r>
              <a:rPr lang="ar-JO" sz="4000" dirty="0">
                <a:solidFill>
                  <a:prstClr val="white"/>
                </a:solidFill>
                <a:latin typeface="Calibri"/>
                <a:ea typeface="Calibri"/>
                <a:cs typeface="Simplified Arabic"/>
              </a:rPr>
              <a:t/>
            </a:r>
            <a:br>
              <a:rPr lang="ar-JO" sz="4000" dirty="0">
                <a:solidFill>
                  <a:prstClr val="white"/>
                </a:solidFill>
                <a:latin typeface="Calibri"/>
                <a:ea typeface="Calibri"/>
                <a:cs typeface="Simplified Arabic"/>
              </a:rPr>
            </a:br>
            <a:r>
              <a:rPr lang="ar-JO" sz="4000" dirty="0">
                <a:solidFill>
                  <a:prstClr val="white"/>
                </a:solidFill>
                <a:latin typeface="Calibri"/>
                <a:ea typeface="Calibri"/>
                <a:cs typeface="Simplified Arabic"/>
              </a:rPr>
              <a:t/>
            </a:r>
            <a:br>
              <a:rPr lang="ar-JO" sz="4000" dirty="0">
                <a:solidFill>
                  <a:prstClr val="white"/>
                </a:solidFill>
                <a:latin typeface="Calibri"/>
                <a:ea typeface="Calibri"/>
                <a:cs typeface="Simplified Arabic"/>
              </a:rPr>
            </a:br>
            <a:r>
              <a:rPr lang="ar-SA" sz="44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الاسم باعتبار الجنس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73216"/>
            <a:ext cx="746934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474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862E63E-EBF2-4406-BDFB-EBC4CF0A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522473" cy="4968552"/>
          </a:xfrm>
        </p:spPr>
        <p:txBody>
          <a:bodyPr>
            <a:noAutofit/>
          </a:bodyPr>
          <a:lstStyle/>
          <a:p>
            <a:pPr algn="just" rtl="1">
              <a:lnSpc>
                <a:spcPct val="106000"/>
              </a:lnSpc>
              <a:spcAft>
                <a:spcPts val="800"/>
              </a:spcAft>
            </a:pPr>
            <a:r>
              <a:rPr lang="ar-SA" sz="30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اسم مقصور</a:t>
            </a:r>
            <a:r>
              <a:rPr lang="ar-SA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هو الاسم الذي ينتهي آخره بحرف ألف، كما يُقدر 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	 </a:t>
            </a:r>
            <a:r>
              <a:rPr lang="ar-SA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بحركات الإعراب مثل: عمى، وعصى.</a:t>
            </a:r>
            <a:endParaRPr lang="en-US" sz="3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800"/>
              </a:spcAft>
            </a:pPr>
            <a:r>
              <a:rPr lang="ar-SA" sz="30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اسم ممدود</a:t>
            </a:r>
            <a:r>
              <a:rPr lang="ar-SA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هو الاسم الذي يوجد في آخره همزة، وقبله ألف زائدة، 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</a:t>
            </a:r>
            <a:r>
              <a:rPr lang="ar-SA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مثل: زهراء، وسماء.</a:t>
            </a:r>
            <a:endParaRPr lang="en-US" sz="3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800"/>
              </a:spcAft>
            </a:pPr>
            <a:r>
              <a:rPr lang="ar-SA" sz="30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اسم منقوص</a:t>
            </a:r>
            <a:r>
              <a:rPr lang="ar-SA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هو الاسم الذي في آخره ياء لازمة مثل: الماضي، 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        </a:t>
            </a:r>
            <a:r>
              <a:rPr lang="ar-SA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والوادي.</a:t>
            </a:r>
            <a:endParaRPr lang="en-US" sz="3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800"/>
              </a:spcAft>
            </a:pPr>
            <a:r>
              <a:rPr lang="ar-SA" sz="30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اسم صحيح</a:t>
            </a:r>
            <a:r>
              <a:rPr lang="ar-SA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هو الاسم الذي لا </a:t>
            </a:r>
            <a:r>
              <a:rPr lang="ar-SA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يشمله أيّ نوع من الأنواع السابقة 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</a:t>
            </a:r>
            <a:r>
              <a:rPr lang="ar-SA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مثل: رجل، وموسوعة.</a:t>
            </a: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83568" y="332656"/>
            <a:ext cx="7619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ar-JO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الاسم من ناحية صرفية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9" y="5961706"/>
            <a:ext cx="683872" cy="60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07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862E63E-EBF2-4406-BDFB-EBC4CF0A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346073" cy="4953000"/>
          </a:xfrm>
        </p:spPr>
        <p:txBody>
          <a:bodyPr>
            <a:noAutofit/>
          </a:bodyPr>
          <a:lstStyle/>
          <a:p>
            <a:pPr algn="r" rtl="1">
              <a:lnSpc>
                <a:spcPct val="106000"/>
              </a:lnSpc>
              <a:spcAft>
                <a:spcPts val="800"/>
              </a:spcAft>
            </a:pP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الفعل هو كلمة تدل على حدث مرتبط بزمن وأقسامه من حيث الزمن كالآتي: </a:t>
            </a:r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17270" lvl="3" indent="-285750" algn="r" rtl="1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الفعل الماضي</a:t>
            </a:r>
            <a:r>
              <a:rPr lang="ar-SA" sz="280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هو يدل على فعل تم عمله في الماضي مثل: درس، رسم، كتب، قرأ وغيرها، ويتم بناؤه على الفتح إذا لم يتصل بشيء آخر.</a:t>
            </a:r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17270" lvl="3" indent="-285750" algn="r" rtl="1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الفعل المضارع: 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هو يدل على فعل تم عمله في الحاضر مثل: يكتب، يدرس، يقرأ، يسبح وغيرها، ويعرب بالرفع أو بالجزم أو بالنصب.</a:t>
            </a:r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17270" lvl="3" indent="-285750" algn="r" rtl="1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الفعل الأمر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هو فعل يُطلب من الآخرين تنفيذ عمل ما في المستقبل مثل: أكتب، احضر، اجلس، ومبني على السكون.</a:t>
            </a:r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sz="3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D29149-468C-4668-AA5C-666A6CC2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06000"/>
              </a:lnSpc>
              <a:spcAft>
                <a:spcPts val="800"/>
              </a:spcAft>
            </a:pPr>
            <a:r>
              <a:rPr lang="ar-JO" sz="44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ثانيا : الفعل </a:t>
            </a:r>
            <a:endParaRPr lang="en-US" sz="4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0" y="5877272"/>
            <a:ext cx="638272" cy="6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6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862E63E-EBF2-4406-BDFB-EBC4CF0A0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60" y="1752600"/>
            <a:ext cx="3315563" cy="4267200"/>
          </a:xfrm>
        </p:spPr>
        <p:txBody>
          <a:bodyPr>
            <a:normAutofit fontScale="32500" lnSpcReduction="20000"/>
          </a:bodyPr>
          <a:lstStyle/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JO" sz="28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endParaRPr lang="en-US" sz="2800" spc="-2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D29149-468C-4668-AA5C-666A6CC2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8117414" cy="1020762"/>
          </a:xfrm>
        </p:spPr>
        <p:txBody>
          <a:bodyPr>
            <a:noAutofit/>
          </a:bodyPr>
          <a:lstStyle/>
          <a:p>
            <a:pPr lvl="0" indent="-274320" algn="r" rtl="1">
              <a:spcBef>
                <a:spcPts val="0"/>
              </a:spcBef>
            </a:pPr>
            <a:r>
              <a:rPr lang="en-US" sz="28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	</a:t>
            </a:r>
            <a:r>
              <a:rPr lang="ar-JO" sz="44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ثالثا : الحرف 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9D2024-60A5-4EB5-BB68-A8D0FADE5ADA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86791"/>
            <a:ext cx="746934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64782" y="1550166"/>
            <a:ext cx="7560840" cy="5188024"/>
          </a:xfrm>
        </p:spPr>
        <p:txBody>
          <a:bodyPr>
            <a:normAutofit fontScale="32500" lnSpcReduction="20000"/>
          </a:bodyPr>
          <a:lstStyle/>
          <a:p>
            <a:pPr marL="0" indent="0" algn="just" rtl="1">
              <a:lnSpc>
                <a:spcPct val="106000"/>
              </a:lnSpc>
              <a:spcAft>
                <a:spcPts val="800"/>
              </a:spcAft>
              <a:buNone/>
            </a:pPr>
            <a:r>
              <a:rPr lang="ar-SA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يقسم الحرف في اللغة العربية إلى قسمين </a:t>
            </a:r>
            <a:r>
              <a:rPr lang="en-US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</a:t>
            </a:r>
            <a:r>
              <a:rPr lang="ar-JO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ar-SA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رئيسين </a:t>
            </a:r>
            <a:r>
              <a:rPr lang="ar-JO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ar-SA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وهما:</a:t>
            </a:r>
            <a:r>
              <a:rPr lang="ar-JO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</a:t>
            </a:r>
            <a:r>
              <a:rPr lang="en-US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</a:t>
            </a:r>
            <a:r>
              <a:rPr lang="ar-SA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ar-JO" sz="1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 </a:t>
            </a:r>
            <a:endParaRPr lang="en-US" sz="1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 algn="just" rtl="1">
              <a:lnSpc>
                <a:spcPct val="106000"/>
              </a:lnSpc>
              <a:spcAft>
                <a:spcPts val="800"/>
              </a:spcAft>
            </a:pPr>
            <a:r>
              <a:rPr lang="ar-SA" sz="1080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حروف المباني</a:t>
            </a:r>
            <a:r>
              <a:rPr lang="ar-SA" sz="10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وهي الحروف التي تشمل الثماني وعشرين حرفاً، بالإضافة إلى حروف الهجاء.</a:t>
            </a:r>
            <a:endParaRPr lang="en-US" sz="10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 algn="just" rtl="1">
              <a:lnSpc>
                <a:spcPct val="106000"/>
              </a:lnSpc>
              <a:spcAft>
                <a:spcPts val="800"/>
              </a:spcAft>
            </a:pPr>
            <a:r>
              <a:rPr lang="ar-SA" sz="1080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حروف المعاني</a:t>
            </a:r>
            <a:r>
              <a:rPr lang="ar-SA" sz="10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وهي الحروف التي تربط الكلمات مع بعضها البعض، وتُقسم إلى ثلاثة أقسام رئيسية ونذكر منها: </a:t>
            </a:r>
            <a:endParaRPr lang="en-US" sz="10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dirty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12845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96752"/>
            <a:ext cx="8136904" cy="389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defTabSz="457200" rtl="1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حروف تختص بالأفعال </a:t>
            </a: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مثل: حروف النصب، وحروف الشرط، وحروف المصدر، وحروف الردع، وحروف التخصيص.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14400" lvl="1" indent="-457200" algn="just" defTabSz="457200" rtl="1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حروف تختص بالأسماء </a:t>
            </a: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مثل: حروف النداء، وحروف الاستثناء، وحروف النفي، وحروف التنبيه.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14400" lvl="1" indent="-457200" algn="just" defTabSz="457200" rtl="1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حروف تختص بالأسماء والأفعال </a:t>
            </a: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مثل: حروف النفي، وحروف العطف، وحروف التفسير، وحروف الاستفتاح</a:t>
            </a:r>
            <a:endParaRPr lang="ar-JO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37F699-4A74-4DD2-9237-B4CD5795627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05264"/>
            <a:ext cx="648072" cy="58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42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Student presentation</vt:lpstr>
      <vt:lpstr>أعزائي الطلبة </vt:lpstr>
      <vt:lpstr>  أقسام الكلام   </vt:lpstr>
      <vt:lpstr>أولا :الاسم</vt:lpstr>
      <vt:lpstr>أقسام الاسم باعتبار العدد</vt:lpstr>
      <vt:lpstr>    الاسم باعتبار الجنس</vt:lpstr>
      <vt:lpstr>PowerPoint Presentation</vt:lpstr>
      <vt:lpstr>ثانيا : الفعل </vt:lpstr>
      <vt:lpstr> ثالثا : الحرف </vt:lpstr>
      <vt:lpstr>PowerPoint Presentation</vt:lpstr>
      <vt:lpstr>تصريف الفعل مع الضمائر</vt:lpstr>
      <vt:lpstr>تصريف الفعل الماضي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SmartBoard</dc:creator>
  <cp:lastModifiedBy>Adobe_5</cp:lastModifiedBy>
  <cp:revision>2</cp:revision>
  <dcterms:created xsi:type="dcterms:W3CDTF">2006-08-16T00:00:00Z</dcterms:created>
  <dcterms:modified xsi:type="dcterms:W3CDTF">2018-01-21T08:58:42Z</dcterms:modified>
</cp:coreProperties>
</file>