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Lst>
  <p:sldIdLst>
    <p:sldId id="312" r:id="rId3"/>
    <p:sldId id="345" r:id="rId4"/>
    <p:sldId id="347" r:id="rId5"/>
    <p:sldId id="348" r:id="rId6"/>
    <p:sldId id="349" r:id="rId7"/>
    <p:sldId id="368" r:id="rId8"/>
    <p:sldId id="369" r:id="rId9"/>
    <p:sldId id="370" r:id="rId10"/>
    <p:sldId id="371" r:id="rId11"/>
    <p:sldId id="372" r:id="rId12"/>
    <p:sldId id="374" r:id="rId13"/>
    <p:sldId id="373" r:id="rId14"/>
    <p:sldId id="378" r:id="rId15"/>
    <p:sldId id="375" r:id="rId16"/>
    <p:sldId id="377" r:id="rId17"/>
    <p:sldId id="380" r:id="rId18"/>
    <p:sldId id="34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6586881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596379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1509775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321707014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89704119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3499161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379004787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72635879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7749214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945008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4031992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0872733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12637757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4166904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31395316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4926959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613450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1489823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983598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9318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0688661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8844966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pPr defTabSz="914400"/>
            <a:fld id="{9AFE8FB1-0A7A-443E-AAF7-31D4FA1AA312}" type="datetimeFigureOut">
              <a:rPr lang="en-US" smtClean="0">
                <a:solidFill>
                  <a:prstClr val="white"/>
                </a:solidFill>
              </a:rPr>
              <a:pPr defTabSz="914400"/>
              <a:t>1/7/2018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pPr defTabSz="914400"/>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pPr defTabSz="914400"/>
            <a:fld id="{25BA54BD-C84D-46CE-8B72-31BFB26ABA43}" type="slidenum">
              <a:rPr lang="en-US" smtClean="0">
                <a:solidFill>
                  <a:prstClr val="white"/>
                </a:solidFill>
              </a:rPr>
              <a:pPr defTabSz="914400"/>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3139409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pPr defTabSz="914400"/>
            <a:fld id="{9AFE8FB1-0A7A-443E-AAF7-31D4FA1AA312}" type="datetimeFigureOut">
              <a:rPr lang="en-US" smtClean="0">
                <a:solidFill>
                  <a:prstClr val="white"/>
                </a:solidFill>
              </a:rPr>
              <a:pPr defTabSz="914400"/>
              <a:t>1/7/2018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pPr defTabSz="914400"/>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pPr defTabSz="914400"/>
            <a:fld id="{25BA54BD-C84D-46CE-8B72-31BFB26ABA43}" type="slidenum">
              <a:rPr lang="en-US" smtClean="0">
                <a:solidFill>
                  <a:prstClr val="white"/>
                </a:solidFill>
              </a:rPr>
              <a:pPr defTabSz="914400"/>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5332682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5536" y="4953000"/>
            <a:ext cx="8748464" cy="1066800"/>
          </a:xfrm>
        </p:spPr>
        <p:txBody>
          <a:bodyPr>
            <a:noAutofit/>
          </a:bodyPr>
          <a:lstStyle/>
          <a:p>
            <a:pPr algn="ctr" rtl="1"/>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مصطفى وهبي التل (عرار):</a:t>
            </a:r>
            <a:endParaRPr lang="ar-SA" sz="4400" b="1" spc="-25" dirty="0">
              <a:latin typeface="Arial" panose="020B0604020202020204" pitchFamily="34" charset="0"/>
              <a:ea typeface="Times New Roman" panose="02020603050405020304" pitchFamily="18" charset="0"/>
              <a:cs typeface="Simplified Arabic" panose="02020603050405020304" pitchFamily="18" charset="-78"/>
            </a:endParaRPr>
          </a:p>
        </p:txBody>
      </p:sp>
      <p:sp>
        <p:nvSpPr>
          <p:cNvPr id="4" name="Title 3"/>
          <p:cNvSpPr>
            <a:spLocks noGrp="1"/>
          </p:cNvSpPr>
          <p:nvPr>
            <p:ph type="ctrTitle"/>
          </p:nvPr>
        </p:nvSpPr>
        <p:spPr>
          <a:xfrm>
            <a:off x="1027778" y="598940"/>
            <a:ext cx="6859786" cy="1600200"/>
          </a:xfrm>
        </p:spPr>
        <p:txBody>
          <a:bodyPr/>
          <a:lstStyle/>
          <a:p>
            <a:pPr algn="ctr" rtl="1"/>
            <a:r>
              <a:rPr lang="ar-LB"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قراءة الشعر الحديث</a:t>
            </a:r>
            <a:endParaRPr lang="en-US"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pic>
        <p:nvPicPr>
          <p:cNvPr id="6" name="Picture 5">
            <a:extLst>
              <a:ext uri="{FF2B5EF4-FFF2-40B4-BE49-F238E27FC236}">
                <a16:creationId xmlns="" xmlns:a16="http://schemas.microsoft.com/office/drawing/2014/main"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022" y="2543619"/>
            <a:ext cx="1371957" cy="153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94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والدلالة</a:t>
            </a: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تدريب (1):</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معاني المفردات: اربط الكلمة في العمود الأول بالمعنى المناسب لها من العمود الثاني:</a:t>
            </a:r>
          </a:p>
          <a:p>
            <a:pPr marL="0" indent="0" algn="just" rtl="1">
              <a:buNone/>
            </a:pPr>
            <a:endParaRPr lang="en-US" sz="3200" dirty="0"/>
          </a:p>
        </p:txBody>
      </p:sp>
    </p:spTree>
    <p:extLst>
      <p:ext uri="{BB962C8B-B14F-4D97-AF65-F5344CB8AC3E}">
        <p14:creationId xmlns:p14="http://schemas.microsoft.com/office/powerpoint/2010/main" val="5019541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361644759"/>
              </p:ext>
            </p:extLst>
          </p:nvPr>
        </p:nvGraphicFramePr>
        <p:xfrm>
          <a:off x="1043608" y="764704"/>
          <a:ext cx="6984776" cy="5724639"/>
        </p:xfrm>
        <a:graphic>
          <a:graphicData uri="http://schemas.openxmlformats.org/drawingml/2006/table">
            <a:tbl>
              <a:tblPr rtl="1" firstRow="1" firstCol="1" bandRow="1"/>
              <a:tblGrid>
                <a:gridCol w="3491987"/>
                <a:gridCol w="3492789"/>
              </a:tblGrid>
              <a:tr h="636071">
                <a:tc>
                  <a:txBody>
                    <a:bodyPr/>
                    <a:lstStyle/>
                    <a:p>
                      <a:pPr marL="0" marR="0" algn="ctr" rtl="1">
                        <a:spcBef>
                          <a:spcPts val="0"/>
                        </a:spcBef>
                        <a:spcAft>
                          <a:spcPts val="0"/>
                        </a:spcAft>
                      </a:pPr>
                      <a:r>
                        <a:rPr lang="ar-SA" sz="3200" kern="1200" spc="-25" dirty="0">
                          <a:solidFill>
                            <a:srgbClr val="FF0000"/>
                          </a:solidFill>
                          <a:effectLst/>
                          <a:latin typeface="Arial"/>
                          <a:ea typeface="Times New Roman"/>
                          <a:cs typeface="Simplified Arabic"/>
                        </a:rPr>
                        <a:t>الكلمة</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3200" kern="1200" spc="-25" dirty="0" smtClean="0">
                          <a:solidFill>
                            <a:srgbClr val="FF0000"/>
                          </a:solidFill>
                          <a:effectLst/>
                          <a:latin typeface="Arial"/>
                          <a:ea typeface="Times New Roman"/>
                          <a:cs typeface="Simplified Arabic"/>
                        </a:rPr>
                        <a:t>المعنى</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وجْد</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مطر أول الربيع</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مقالة</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قدِم، جاء</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تأويل</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حبّ، تعلّق</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أرقّاء</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قول، كلام</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هَلَّ</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ابتسم</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LB" sz="3200" kern="1200" spc="-25" dirty="0" smtClean="0">
                          <a:solidFill>
                            <a:srgbClr val="FFFF00"/>
                          </a:solidFill>
                          <a:effectLst/>
                          <a:latin typeface="Arial"/>
                          <a:ea typeface="Times New Roman"/>
                          <a:cs typeface="Simplified Arabic"/>
                        </a:rPr>
                        <a:t>هشَّ</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مبكّر، جاء قبل أوانه</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LB" sz="3200" kern="1200" spc="-25" dirty="0" smtClean="0">
                          <a:solidFill>
                            <a:srgbClr val="FFFF00"/>
                          </a:solidFill>
                          <a:effectLst/>
                          <a:latin typeface="Arial"/>
                          <a:ea typeface="Times New Roman"/>
                          <a:cs typeface="Simplified Arabic"/>
                        </a:rPr>
                        <a:t>مبدار</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عبيد</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LB" sz="3200" kern="1200" spc="-25" dirty="0" smtClean="0">
                          <a:solidFill>
                            <a:srgbClr val="FFFF00"/>
                          </a:solidFill>
                          <a:effectLst/>
                          <a:latin typeface="Arial"/>
                          <a:ea typeface="Times New Roman"/>
                          <a:cs typeface="Simplified Arabic"/>
                        </a:rPr>
                        <a:t>وسميّ</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تفسير</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1052027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تدريب (2): الفهم </a:t>
            </a: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والاستيعاب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والتحليل الأدبي</a:t>
            </a:r>
            <a:endParaRPr lang="en-US" dirty="0"/>
          </a:p>
        </p:txBody>
      </p:sp>
      <p:sp>
        <p:nvSpPr>
          <p:cNvPr id="6" name="Content Placeholder 5"/>
          <p:cNvSpPr>
            <a:spLocks noGrp="1"/>
          </p:cNvSpPr>
          <p:nvPr>
            <p:ph idx="1"/>
          </p:nvPr>
        </p:nvSpPr>
        <p:spPr>
          <a:xfrm>
            <a:off x="539552" y="1905000"/>
            <a:ext cx="8064896" cy="4548336"/>
          </a:xfrm>
        </p:spPr>
        <p:txBody>
          <a:bodyPr>
            <a:normAutofit fontScale="775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1.	تميزت الأبيات بذكر عدد من الأماكن الأردنية، منها:</a:t>
            </a:r>
          </a:p>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أ‌-......................</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ب- .......................</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ج-</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د- ........................</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في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البيت الرابع:</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ولا أبالي إذا لاحت مضاربهم          مقالةَ السوء في تأويل مشواري</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ما المضارب التي يقصدها الشاعر؟</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ما موقف المجتمع أو بعض الناس من زيارات الشاعر لتلك المضارب؟</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وهل تأثر الشاعر بتلك الآراء والتأويلات؟</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ما رأيك أنت؟ هل أنت مع الشاعر أم مع اللائمين والناقدين؟</a:t>
            </a:r>
          </a:p>
          <a:p>
            <a:pPr marL="0" indent="0" algn="just" rtl="1">
              <a:buNone/>
            </a:pPr>
            <a:endParaRPr lang="ar-SA"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en-US" sz="3200" dirty="0"/>
          </a:p>
        </p:txBody>
      </p:sp>
    </p:spTree>
    <p:extLst>
      <p:ext uri="{BB962C8B-B14F-4D97-AF65-F5344CB8AC3E}">
        <p14:creationId xmlns:p14="http://schemas.microsoft.com/office/powerpoint/2010/main" val="50195418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1628800"/>
            <a:ext cx="8064896" cy="4543400"/>
          </a:xfrm>
        </p:spPr>
        <p:txBody>
          <a:bodyPr>
            <a:normAutofit/>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رسم الشاعر مجتمعين: مجتمع الخرابيش والمجتمع التقليدي الذي يعيش فيه، وفي أبياته عقد مقارنة ضمنية بين المجتمعين: بين بعض الفروق بينهما في رأي الشاعر، مما جعله حجة له ليلجأ إلى مجتمع "الخرابيش"، وإلى أصدقائه "الغجر".</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2.</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في البيت الثامن: ذكرنا الشاعر بلفظة قديمة تستعمل مع العسل، لوصف جمعه، وهي "اشتيار العسل" ويسمى الشخص الذي يقوم بهذه المهمة "مشتار". أكمل الجدول التالي مقلدا النمط، مراعيا اللفظة الموجودة:</a:t>
            </a:r>
          </a:p>
        </p:txBody>
      </p:sp>
    </p:spTree>
    <p:extLst>
      <p:ext uri="{BB962C8B-B14F-4D97-AF65-F5344CB8AC3E}">
        <p14:creationId xmlns:p14="http://schemas.microsoft.com/office/powerpoint/2010/main" val="277711270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3654838434"/>
              </p:ext>
            </p:extLst>
          </p:nvPr>
        </p:nvGraphicFramePr>
        <p:xfrm>
          <a:off x="1043608" y="1916832"/>
          <a:ext cx="6984776" cy="3816426"/>
        </p:xfrm>
        <a:graphic>
          <a:graphicData uri="http://schemas.openxmlformats.org/drawingml/2006/table">
            <a:tbl>
              <a:tblPr rtl="1" firstRow="1" firstCol="1" bandRow="1"/>
              <a:tblGrid>
                <a:gridCol w="3491987"/>
                <a:gridCol w="3492789"/>
              </a:tblGrid>
              <a:tr h="636071">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الكلمة</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الكلمة الضدّ </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6071">
                <a:tc>
                  <a:txBody>
                    <a:bodyPr/>
                    <a:lstStyle/>
                    <a:p>
                      <a:pPr marL="0" marR="0" algn="ctr" rtl="1">
                        <a:spcBef>
                          <a:spcPts val="0"/>
                        </a:spcBef>
                        <a:spcAft>
                          <a:spcPts val="0"/>
                        </a:spcAft>
                      </a:pPr>
                      <a:r>
                        <a:rPr lang="ar-SA" sz="3200" b="1" kern="1200" spc="-25" dirty="0" smtClean="0">
                          <a:solidFill>
                            <a:srgbClr val="FFFF00"/>
                          </a:solidFill>
                          <a:effectLst/>
                          <a:latin typeface="Arial"/>
                          <a:ea typeface="Times New Roman"/>
                          <a:cs typeface="Simplified Arabic"/>
                        </a:rPr>
                        <a:t>اشتيار </a:t>
                      </a:r>
                      <a:endParaRPr lang="en-US" sz="3200" b="1"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b="1" spc="-25" dirty="0">
                          <a:solidFill>
                            <a:srgbClr val="FFFF00"/>
                          </a:solidFill>
                          <a:effectLst/>
                          <a:latin typeface="Arial"/>
                          <a:ea typeface="Times New Roman"/>
                          <a:cs typeface="Simplified Arabic"/>
                        </a:rPr>
                        <a:t>العسل</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b="1" spc="-25" dirty="0">
                          <a:solidFill>
                            <a:srgbClr val="FFFF00"/>
                          </a:solidFill>
                          <a:effectLst/>
                          <a:latin typeface="Arial"/>
                          <a:ea typeface="Times New Roman"/>
                          <a:cs typeface="Simplified Arabic"/>
                        </a:rPr>
                        <a:t>قطاف </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b="1" spc="-25">
                          <a:solidFill>
                            <a:srgbClr val="FFFF00"/>
                          </a:solidFill>
                          <a:effectLst/>
                          <a:latin typeface="Arial"/>
                          <a:ea typeface="Times New Roman"/>
                          <a:cs typeface="Simplified Arabic"/>
                        </a:rPr>
                        <a:t>الزيتون</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b="1" spc="-25">
                          <a:solidFill>
                            <a:srgbClr val="FFFF00"/>
                          </a:solidFill>
                          <a:effectLst/>
                          <a:latin typeface="Arial"/>
                          <a:ea typeface="Times New Roman"/>
                          <a:cs typeface="Simplified Arabic"/>
                        </a:rPr>
                        <a:t>صيد </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b="1" spc="-25">
                          <a:solidFill>
                            <a:srgbClr val="FFFF00"/>
                          </a:solidFill>
                          <a:effectLst/>
                          <a:latin typeface="Arial"/>
                          <a:ea typeface="Times New Roman"/>
                          <a:cs typeface="Simplified Arabic"/>
                        </a:rPr>
                        <a:t>العصافير</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b="1" spc="-25">
                          <a:solidFill>
                            <a:srgbClr val="FFFF00"/>
                          </a:solidFill>
                          <a:effectLst/>
                          <a:latin typeface="Arial"/>
                          <a:ea typeface="Times New Roman"/>
                          <a:cs typeface="Simplified Arabic"/>
                        </a:rPr>
                        <a:t>حصاد</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b="1" spc="-25">
                          <a:solidFill>
                            <a:srgbClr val="FFFF00"/>
                          </a:solidFill>
                          <a:effectLst/>
                          <a:latin typeface="Arial"/>
                          <a:ea typeface="Times New Roman"/>
                          <a:cs typeface="Simplified Arabic"/>
                        </a:rPr>
                        <a:t>القمح</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b="1" spc="-25" dirty="0">
                          <a:solidFill>
                            <a:srgbClr val="FFFF00"/>
                          </a:solidFill>
                          <a:effectLst/>
                          <a:latin typeface="Arial"/>
                          <a:ea typeface="Times New Roman"/>
                          <a:cs typeface="Simplified Arabic"/>
                        </a:rPr>
                        <a:t>جني</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b="1" spc="-25" dirty="0">
                          <a:solidFill>
                            <a:srgbClr val="FFFF00"/>
                          </a:solidFill>
                          <a:effectLst/>
                          <a:latin typeface="Arial"/>
                          <a:ea typeface="Times New Roman"/>
                          <a:cs typeface="Simplified Arabic"/>
                        </a:rPr>
                        <a:t>الثمار</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10520270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	الصورة الشعرية: </a:t>
            </a:r>
            <a:endParaRPr lang="en-US" dirty="0"/>
          </a:p>
        </p:txBody>
      </p:sp>
      <p:sp>
        <p:nvSpPr>
          <p:cNvPr id="6" name="Content Placeholder 5"/>
          <p:cNvSpPr>
            <a:spLocks noGrp="1"/>
          </p:cNvSpPr>
          <p:nvPr>
            <p:ph idx="1"/>
          </p:nvPr>
        </p:nvSpPr>
        <p:spPr>
          <a:xfrm>
            <a:off x="539552" y="1905000"/>
            <a:ext cx="8064896" cy="4267200"/>
          </a:xfrm>
        </p:spPr>
        <p:txBody>
          <a:bodyPr>
            <a:normAutofit fontScale="925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يتميز الشعر باستخدام الصورة الشعرية، وقد كثرت الصور في أبيات عرار، من مثل: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يا بنت وادي الشتا هشت خمائله      لعارض هل من وسمي مبدار</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فالخمائل لا تهش، وإنما جعل تفتح الزهور أشبه بالابتسام، من قولنا هش في وجهه أي قابله بالابتسامة.</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يسمى هذا النوع من الصورة</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استعارة مكنية</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فقد شبه الشاعر الخمائل بإنسان يبتسم، ثم حذف المشبه به وأبقى شيئا من لوازمه وهو الابتسام أو الهشاشة.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اختر بيتاً آخر من القصيدة وبيّن جمال الصورة الشعرية فيه.</a:t>
            </a:r>
          </a:p>
          <a:p>
            <a:pPr marL="0" indent="0" algn="just" rtl="1">
              <a:buNone/>
            </a:pPr>
            <a:endParaRPr lang="en-US" sz="3200" dirty="0"/>
          </a:p>
        </p:txBody>
      </p:sp>
    </p:spTree>
    <p:extLst>
      <p:ext uri="{BB962C8B-B14F-4D97-AF65-F5344CB8AC3E}">
        <p14:creationId xmlns:p14="http://schemas.microsoft.com/office/powerpoint/2010/main" val="12197497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764704"/>
            <a:ext cx="6859785" cy="1020762"/>
          </a:xfrm>
        </p:spPr>
        <p:txBody>
          <a:bodyPr>
            <a:normAutofit fontScale="90000"/>
          </a:bodyPr>
          <a:lstStyle/>
          <a:p>
            <a:pPr algn="ctr" rtl="1"/>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	اقرأ البيتين الثاني والثالث قراءة مدققة وأجب عن الأسئلة التفصيلية الآتية :</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539552" y="1905000"/>
            <a:ext cx="8064896" cy="4267200"/>
          </a:xfrm>
        </p:spPr>
        <p:txBody>
          <a:bodyPr>
            <a:normAutofit fontScale="85000" lnSpcReduction="20000"/>
          </a:bodyPr>
          <a:lstStyle/>
          <a:p>
            <a:pPr marL="0" indent="0" algn="r" rtl="1">
              <a:buNone/>
            </a:pPr>
            <a:r>
              <a:rPr lang="en-US" sz="3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لعلّني </a:t>
            </a:r>
            <a:r>
              <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من رؤى وجدي القديم به        أرتاد مسّاً لجنّيات أشعاري</a:t>
            </a:r>
          </a:p>
          <a:p>
            <a:pPr marL="0" indent="0" algn="ctr" rtl="1">
              <a:buNone/>
            </a:pPr>
            <a:r>
              <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فألمس الشوق في أطلال ذاكرتي      وألمح الحب في أنقاض </a:t>
            </a:r>
            <a:r>
              <a:rPr lang="ar-SA" sz="3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أوطاري</a:t>
            </a:r>
            <a:endParaRPr lang="en-US" sz="3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ctr" rtl="1">
              <a:buNone/>
            </a:pPr>
            <a:endPar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000" spc="-25" dirty="0" smtClean="0">
                <a:latin typeface="Arial" panose="020B0604020202020204" pitchFamily="34" charset="0"/>
                <a:ea typeface="Times New Roman" panose="02020603050405020304" pitchFamily="18" charset="0"/>
                <a:cs typeface="Simplified Arabic" panose="02020603050405020304" pitchFamily="18" charset="-78"/>
              </a:rPr>
              <a:t>أ‌-قوله </a:t>
            </a:r>
            <a:r>
              <a:rPr lang="ar-SA" sz="3000" spc="-25" dirty="0">
                <a:latin typeface="Arial" panose="020B0604020202020204" pitchFamily="34" charset="0"/>
                <a:ea typeface="Times New Roman" panose="02020603050405020304" pitchFamily="18" charset="0"/>
                <a:cs typeface="Simplified Arabic" panose="02020603050405020304" pitchFamily="18" charset="-78"/>
              </a:rPr>
              <a:t>"</a:t>
            </a:r>
            <a:r>
              <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أرتاد مسّاً لجنّيات أشعاري</a:t>
            </a:r>
            <a:r>
              <a:rPr lang="ar-SA" sz="3000" spc="-25" dirty="0">
                <a:latin typeface="Arial" panose="020B0604020202020204" pitchFamily="34" charset="0"/>
                <a:ea typeface="Times New Roman" panose="02020603050405020304" pitchFamily="18" charset="0"/>
                <a:cs typeface="Simplified Arabic" panose="02020603050405020304" pitchFamily="18" charset="-78"/>
              </a:rPr>
              <a:t>": يذكّرنا بالخيال العربي القديم، من ناحية اعتقادهم بمصدر خارجي للشعر والإلهام: وضّح ذلك</a:t>
            </a:r>
            <a:r>
              <a:rPr lang="ar-SA" sz="30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30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0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000" spc="-25" dirty="0">
                <a:latin typeface="Arial" panose="020B0604020202020204" pitchFamily="34" charset="0"/>
                <a:ea typeface="Times New Roman" panose="02020603050405020304" pitchFamily="18" charset="0"/>
                <a:cs typeface="Simplified Arabic" panose="02020603050405020304" pitchFamily="18" charset="-78"/>
              </a:rPr>
              <a:t>واربطه بــ "</a:t>
            </a:r>
            <a:r>
              <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وادي عبقر</a:t>
            </a:r>
            <a:r>
              <a:rPr lang="ar-SA" sz="3000" spc="-25" dirty="0">
                <a:latin typeface="Arial" panose="020B0604020202020204" pitchFamily="34" charset="0"/>
                <a:ea typeface="Times New Roman" panose="02020603050405020304" pitchFamily="18" charset="0"/>
                <a:cs typeface="Simplified Arabic" panose="02020603050405020304" pitchFamily="18" charset="-78"/>
              </a:rPr>
              <a:t>" وباستعمالنا المعاصر للفظة </a:t>
            </a:r>
            <a:r>
              <a:rPr lang="ar-SA" sz="3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"عبقريّ".</a:t>
            </a:r>
          </a:p>
          <a:p>
            <a:pPr marL="0" indent="0" algn="just" rtl="1">
              <a:buNone/>
            </a:pPr>
            <a:r>
              <a:rPr lang="ar-SA" sz="3000" spc="-25" dirty="0" smtClean="0">
                <a:latin typeface="Arial" panose="020B0604020202020204" pitchFamily="34" charset="0"/>
                <a:ea typeface="Times New Roman" panose="02020603050405020304" pitchFamily="18" charset="0"/>
                <a:cs typeface="Simplified Arabic" panose="02020603050405020304" pitchFamily="18" charset="-78"/>
              </a:rPr>
              <a:t>ب‌- </a:t>
            </a:r>
            <a:r>
              <a:rPr lang="ar-SA" sz="3000" spc="-25" dirty="0">
                <a:latin typeface="Arial" panose="020B0604020202020204" pitchFamily="34" charset="0"/>
                <a:ea typeface="Times New Roman" panose="02020603050405020304" pitchFamily="18" charset="0"/>
                <a:cs typeface="Simplified Arabic" panose="02020603050405020304" pitchFamily="18" charset="-78"/>
              </a:rPr>
              <a:t>ما معنى لفظة "أطلال"؟ وما دلالة استعمال الشاعر لها؟ هل تعرف بيتا آخر من الشعر استعملت فيه؟</a:t>
            </a:r>
          </a:p>
          <a:p>
            <a:pPr marL="0" indent="0" algn="just" rtl="1">
              <a:buNone/>
            </a:pPr>
            <a:r>
              <a:rPr lang="ar-SA" sz="3000" spc="-25" dirty="0">
                <a:latin typeface="Arial" panose="020B0604020202020204" pitchFamily="34" charset="0"/>
                <a:ea typeface="Times New Roman" panose="02020603050405020304" pitchFamily="18" charset="0"/>
                <a:cs typeface="Simplified Arabic" panose="02020603050405020304" pitchFamily="18" charset="-78"/>
              </a:rPr>
              <a:t>ج- لفظة "أوطاري" بصيغة الجمع: ما مفردها؟ وما معناها؟ استعن بالمعجم إن لم تتبين ذلك من السياق. </a:t>
            </a:r>
          </a:p>
          <a:p>
            <a:pPr marL="0" indent="0" algn="just" rtl="1">
              <a:buNone/>
            </a:pPr>
            <a:endParaRPr lang="en-US" sz="3200" dirty="0"/>
          </a:p>
        </p:txBody>
      </p:sp>
    </p:spTree>
    <p:extLst>
      <p:ext uri="{BB962C8B-B14F-4D97-AF65-F5344CB8AC3E}">
        <p14:creationId xmlns:p14="http://schemas.microsoft.com/office/powerpoint/2010/main" val="42025220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p:txBody>
          <a:bodyPr>
            <a:normAutofit/>
          </a:bodyPr>
          <a:lstStyle/>
          <a:p>
            <a:pPr marL="0" marR="0" indent="0" algn="just"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إلى هذا الحد ينتهي لقاؤنا اليوم، على أمل اللقاء بكم في درس جديد من دروس القراءة العربية</a:t>
            </a:r>
            <a:endParaRPr lang="en-US" sz="36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indent="0" algn="r" rtl="1">
              <a:spcBef>
                <a:spcPts val="0"/>
              </a:spcBef>
              <a:spcAft>
                <a:spcPts val="0"/>
              </a:spcAft>
              <a:buNone/>
            </a:pP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ctr" rtl="1">
              <a:spcBef>
                <a:spcPts val="0"/>
              </a:spcBef>
              <a:spcAft>
                <a:spcPts val="0"/>
              </a:spcAft>
              <a:buNone/>
            </a:pPr>
            <a:r>
              <a:rPr lang="ar-SA" sz="3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وإلى اللقاء</a:t>
            </a:r>
            <a:endParaRPr lang="en-US" sz="36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600"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 xmlns:a16="http://schemas.microsoft.com/office/drawing/2014/main" id="{9AC3F150-BAB2-413B-9E3F-F1466F9C92C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855" y="4343400"/>
            <a:ext cx="151829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56064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932040" y="1916832"/>
            <a:ext cx="3315563" cy="4267200"/>
          </a:xfrm>
        </p:spPr>
        <p:txBody>
          <a:bodyPr>
            <a:normAutofit fontScale="925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أعزائي الطلبة:</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أرحب بكم أجمل ترحيب، وأقدم لكم في هذا اللقاء وقفة قصيرة مع الشعر الحديث، من خلال نموذج شعري لمصطفى وهبي التل، المشهور بلقب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(عرار)</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شاعر الأردن، الذي ما زال صوته عاليا مدويا شجاعا في الدفاع عن الحق والعدالة والمساواة. </a:t>
            </a:r>
          </a:p>
        </p:txBody>
      </p:sp>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أعزائي الطلبة</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82126" y="1916113"/>
            <a:ext cx="329513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83943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من قصيدة (بين الخرابيش) </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لمصطفى وهبي التل (عرار):</a:t>
            </a:r>
          </a:p>
        </p:txBody>
      </p:sp>
      <p:sp>
        <p:nvSpPr>
          <p:cNvPr id="6" name="Content Placeholder 5"/>
          <p:cNvSpPr>
            <a:spLocks noGrp="1"/>
          </p:cNvSpPr>
          <p:nvPr>
            <p:ph idx="1"/>
          </p:nvPr>
        </p:nvSpPr>
        <p:spPr>
          <a:xfrm>
            <a:off x="467544" y="1772816"/>
            <a:ext cx="8064896" cy="4267200"/>
          </a:xfrm>
        </p:spPr>
        <p:txBody>
          <a:bodyPr>
            <a:noAutofit/>
          </a:bodyPr>
          <a:lstStyle/>
          <a:p>
            <a:pPr marL="0" indent="0" algn="justLow" rtl="1">
              <a:buNone/>
            </a:pPr>
            <a:r>
              <a:rPr lang="ar-LB" b="1" spc="-25" dirty="0">
                <a:latin typeface="Arial" panose="020B0604020202020204" pitchFamily="34" charset="0"/>
                <a:ea typeface="Times New Roman" panose="02020603050405020304" pitchFamily="18" charset="0"/>
                <a:cs typeface="Simplified Arabic" panose="02020603050405020304" pitchFamily="18" charset="-78"/>
              </a:rPr>
              <a:t>1</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ليت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الوقوف بوادي السير إجباري      وليت جارك يا وادي الشتا جاري</a:t>
            </a:r>
          </a:p>
          <a:p>
            <a:pPr marL="0" indent="0" algn="justLow" rtl="1">
              <a:buNone/>
            </a:pPr>
            <a:r>
              <a:rPr lang="ar-LB" sz="2700" b="1" spc="-25" dirty="0">
                <a:latin typeface="Arial" panose="020B0604020202020204" pitchFamily="34" charset="0"/>
                <a:ea typeface="Times New Roman" panose="02020603050405020304" pitchFamily="18" charset="0"/>
                <a:cs typeface="Simplified Arabic" panose="02020603050405020304" pitchFamily="18" charset="-78"/>
              </a:rPr>
              <a:t>2</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لعلّني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من رؤى وجدي القديم به        أرتاد مسّاً لجنّيات أشعاري</a:t>
            </a:r>
          </a:p>
          <a:p>
            <a:pPr marL="0" indent="0" algn="justLow" rtl="1">
              <a:buNone/>
            </a:pPr>
            <a:r>
              <a:rPr lang="ar-LB" sz="2700" b="1" spc="-25" dirty="0">
                <a:latin typeface="Arial" panose="020B0604020202020204" pitchFamily="34" charset="0"/>
                <a:ea typeface="Times New Roman" panose="02020603050405020304" pitchFamily="18" charset="0"/>
                <a:cs typeface="Simplified Arabic" panose="02020603050405020304" pitchFamily="18" charset="-78"/>
              </a:rPr>
              <a:t>3</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فألمس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الشوق في أطلال ذاكرتي      وألمح الحب في أنقاض أوطاري</a:t>
            </a:r>
          </a:p>
          <a:p>
            <a:pPr marL="0" indent="0" algn="justLow" rtl="1">
              <a:buNone/>
            </a:pPr>
            <a:r>
              <a:rPr lang="ar-LB" sz="2700" b="1" spc="-25" dirty="0">
                <a:latin typeface="Arial" panose="020B0604020202020204" pitchFamily="34" charset="0"/>
                <a:ea typeface="Times New Roman" panose="02020603050405020304" pitchFamily="18" charset="0"/>
                <a:cs typeface="Simplified Arabic" panose="02020603050405020304" pitchFamily="18" charset="-78"/>
              </a:rPr>
              <a:t>4</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ولا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أبالي إذا لاحت مضاربهم          مقالةَ السوء في تأويل مشواري</a:t>
            </a:r>
          </a:p>
          <a:p>
            <a:pPr marL="0" indent="0" algn="justLow" rtl="1">
              <a:buNone/>
            </a:pPr>
            <a:r>
              <a:rPr lang="ar-LB" sz="2700" b="1" spc="-25" dirty="0">
                <a:latin typeface="Arial" panose="020B0604020202020204" pitchFamily="34" charset="0"/>
                <a:ea typeface="Times New Roman" panose="02020603050405020304" pitchFamily="18" charset="0"/>
                <a:cs typeface="Simplified Arabic" panose="02020603050405020304" pitchFamily="18" charset="-78"/>
              </a:rPr>
              <a:t>5</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كم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خلتُ بغداد إذ جئنا مضاربهم       شرقيّ ماحص عنّي قيدَ </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أشبارِ</a:t>
            </a:r>
          </a:p>
          <a:p>
            <a:pPr marL="0" indent="0" algn="justLow"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6. بين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الخرابيش لا عبد ولا أمةٌ          ولا أرقّاء في أزياء أحرار</a:t>
            </a:r>
          </a:p>
          <a:p>
            <a:pPr marL="0" indent="0" algn="justLow"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7. بين </a:t>
            </a:r>
            <a:r>
              <a:rPr lang="ar-LB" sz="2700" b="1" spc="-25" dirty="0">
                <a:latin typeface="Arial" panose="020B0604020202020204" pitchFamily="34" charset="0"/>
                <a:ea typeface="Times New Roman" panose="02020603050405020304" pitchFamily="18" charset="0"/>
                <a:cs typeface="Simplified Arabic" panose="02020603050405020304" pitchFamily="18" charset="-78"/>
              </a:rPr>
              <a:t>الخرابيش لا حرص ولا طمع      ولا احتراب على فلس ودينار</a:t>
            </a:r>
          </a:p>
          <a:p>
            <a:pPr marL="0" indent="0" algn="justLow" rtl="1">
              <a:buNone/>
            </a:pPr>
            <a:endParaRPr lang="ar-LB" sz="2700" b="1" spc="-25" dirty="0">
              <a:latin typeface="Arial" panose="020B0604020202020204" pitchFamily="34"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620688"/>
            <a:ext cx="6859785" cy="1020762"/>
          </a:xfrm>
        </p:spPr>
        <p:txBody>
          <a:bodyPr>
            <a:normAutofit/>
          </a:bodyPr>
          <a:lstStyle/>
          <a:p>
            <a:pPr algn="ctr"/>
            <a:endPar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sp>
        <p:nvSpPr>
          <p:cNvPr id="6" name="Content Placeholder 5"/>
          <p:cNvSpPr>
            <a:spLocks noGrp="1"/>
          </p:cNvSpPr>
          <p:nvPr>
            <p:ph idx="1"/>
          </p:nvPr>
        </p:nvSpPr>
        <p:spPr>
          <a:xfrm>
            <a:off x="323528" y="1916832"/>
            <a:ext cx="8424936" cy="4267200"/>
          </a:xfrm>
        </p:spPr>
        <p:txBody>
          <a:bodyPr>
            <a:noAutofit/>
          </a:bodyPr>
          <a:lstStyle/>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8</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ولا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هيام بألقاب وأوسمة              </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ولا ارتفاع ولا خفض بأقدارِ</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9</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الكلّ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(زطٌّ) مساواة محققةٌ           </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تنفي الفوارق بين الجار والجارِ</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10</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يا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بنت، وادي الشتا هشّت خمائله      لعارضٍ هلّ من وسميّ مبدارِ</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11</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وسهل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إربد قد جاشت غواربه           بكل أخاذِ من عشبٍ ونوّار</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12</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.إن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الشماليخ في حصن الصريح لقد   </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حالت إلى عسلٍ يا بنت فاشتاري</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13</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دعي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المدينة لا يخدعْك باطلها         فزيفها بيّنٌ من غير منظارِ</a:t>
            </a:r>
          </a:p>
          <a:p>
            <a:pPr marL="0" indent="0" algn="just" rtl="1">
              <a:buNone/>
            </a:pP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14</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خدّاك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يا بنت من دحنون ديرتنا     </a:t>
            </a:r>
            <a:r>
              <a:rPr lang="ar-LB"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700" b="1" spc="-25" dirty="0">
                <a:latin typeface="Arial" panose="020B0604020202020204" pitchFamily="34" charset="0"/>
                <a:ea typeface="Times New Roman" panose="02020603050405020304" pitchFamily="18" charset="0"/>
                <a:cs typeface="Simplified Arabic" panose="02020603050405020304" pitchFamily="18" charset="-78"/>
              </a:rPr>
              <a:t>سبحانه بارئ الأردنّ من باري</a:t>
            </a:r>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620688"/>
            <a:ext cx="6859785" cy="1020762"/>
          </a:xfrm>
        </p:spPr>
        <p:txBody>
          <a:bodyPr>
            <a:normAutofit fontScale="90000"/>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مصطفى وهبي التل:</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539552" y="1905000"/>
            <a:ext cx="7848872" cy="4267200"/>
          </a:xfrm>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شاعر أردني مشهور، عاش في النصف الأول من القرن العشرين، حيث ولد في مدينة إربد عام 1899م، وتلقى تعليمه في إربد ودمشق (مكتب عنبر)، وحلب. عمل في التعليم والصحافة والقضاء والمحاماة، ولكن الشعر كان أهم أعماله وعنوان حياته. اشتهر بلقب اختاره لنفسه وهو (عرار). يعد رائداً من رواد الشعر العربي الحديث، وخصوصا في تجربته الأسلوبية واللغوية في الإفادة من ألفاظ الحياة اليومية والشعبية، وتطعيم القصيدة الحديثة ببعض هذه الألفاظ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المنتقاة</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مصطفى وهبي التل:</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539552" y="1905000"/>
            <a:ext cx="8136904" cy="4267200"/>
          </a:xfrm>
        </p:spPr>
        <p:txBody>
          <a:bodyPr>
            <a:normAutofit/>
          </a:bodyPr>
          <a:lstStyle/>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تفاعل عرار مع البيئة المحلية، ونقل كثيرا من جمالها ونبضها، وعبّر عن أصوات الناس العاديين، وانتصر للغجر (النور) واتخذ من خرابيشهم وطبيعة حياتهم رمزا للحرية في مواجهة غزو الحضارة المدنية الحديثة. جمع عرار شعره في ديوان عنوانه: عشيات وادي اليابس. توفي بتاريخ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1949/05/24</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م. ودفن في</a:t>
            </a:r>
            <a:r>
              <a:rPr lang="ar-LB" sz="3200" spc="-25" dirty="0" smtClean="0">
                <a:latin typeface="Arial" panose="020B0604020202020204" pitchFamily="34" charset="0"/>
                <a:ea typeface="Times New Roman" panose="02020603050405020304" pitchFamily="18" charset="0"/>
                <a:cs typeface="Simplified Arabic" panose="02020603050405020304" pitchFamily="18" charset="-78"/>
              </a:rPr>
              <a:t> اربد</a:t>
            </a:r>
          </a:p>
          <a:p>
            <a:pPr marL="0" indent="0" algn="just" rtl="1">
              <a:buNone/>
            </a:pP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من خصائص شعر عرار:</a:t>
            </a:r>
            <a:endParaRPr lang="en-US" dirty="0"/>
          </a:p>
        </p:txBody>
      </p:sp>
      <p:sp>
        <p:nvSpPr>
          <p:cNvPr id="6" name="Content Placeholder 5"/>
          <p:cNvSpPr>
            <a:spLocks noGrp="1"/>
          </p:cNvSpPr>
          <p:nvPr>
            <p:ph idx="1"/>
          </p:nvPr>
        </p:nvSpPr>
        <p:spPr>
          <a:xfrm>
            <a:off x="539552" y="1905000"/>
            <a:ext cx="8064896" cy="4267200"/>
          </a:xfrm>
        </p:spPr>
        <p:txBody>
          <a:bodyPr>
            <a:normAutofit fontScale="92500"/>
          </a:bodyPr>
          <a:lstStyle/>
          <a:p>
            <a:pPr marL="0" indent="0" algn="just" rtl="1">
              <a:buNone/>
            </a:pP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يقول د.زياد الزعبي محقق وناشر ديوان "عشيات وادي اليابس":</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"مصطفى وهبي التل، شاعر الأردن الخالد، إنسانية فذة، وشاعرية متميزة، عاش حياته ثائرا متمردا، طامحا جامحا، قلقا متوترا، لم يرض بالمجتمع وبالحياة كما وجدهما، بل كان يريدهما كما يرى</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وجد وطنه يرزح تحت نير المستعمرين فدعا إلى الحرية والاستقلال، وجد الشعب غارقا في البؤس والشقاء فدعا إلى العدالة الاجتماعية والمساواة، لكنه لم يقف عند حد الدعوة بل سعى لتحقيق الصورة التي يريدها لمجتمعه، ولنفسه في هذا المجتمع، </a:t>
            </a:r>
          </a:p>
          <a:p>
            <a:pPr marL="0" indent="0" algn="just" rtl="1">
              <a:buNone/>
            </a:pPr>
            <a:endParaRPr lang="en-US" sz="3200" dirty="0"/>
          </a:p>
        </p:txBody>
      </p:sp>
    </p:spTree>
    <p:extLst>
      <p:ext uri="{BB962C8B-B14F-4D97-AF65-F5344CB8AC3E}">
        <p14:creationId xmlns:p14="http://schemas.microsoft.com/office/powerpoint/2010/main" val="50195418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وقد عمد في سبيل تحقيق غايته هذه إلى أسلوب الثورة والتمرد والتحدي المباشر للمجتمع، ولما يسود هذا المجتمع من قوانين، وتقاليد، وعادات، إلا أن هذا الأسلوب جر عليه الويلات، فنفي وسجن وشرد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وعذّب.</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فشعر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بأنه أخفق فيما سعى إليه، ورأى بأن البون شاسع بين ما يريد وبين ما هو كائن..ثم خرج من مجتمعه إلى مجتمع النور، الذي رأى فيه مدينته الفاضلة، بالمقارنة مع مجتمعه الذي يعج بالزيف والنفاق والرياء والتسلط.</a:t>
            </a:r>
            <a:endParaRPr lang="en-US" sz="3200" dirty="0"/>
          </a:p>
        </p:txBody>
      </p:sp>
    </p:spTree>
    <p:extLst>
      <p:ext uri="{BB962C8B-B14F-4D97-AF65-F5344CB8AC3E}">
        <p14:creationId xmlns:p14="http://schemas.microsoft.com/office/powerpoint/2010/main" val="5019541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لقد كان مصطفى شاعرا أردنيا تضوع من شعره روائح الدحنون في سهول إربد وروابي السلط وجبال الكرك شاعرا ارتبط بوطنه ارتباطا يندر أن نجد له مثيلا على امتداد عصور الشعر العربي، فلقد خلد في شعره مدن الأردن وقراه وجباله وسهوله ووديانه وعيون مائه، كما عبر عن آمال أبناء وطنه وآلامهم، ووقف إلى جانب الفقراء والمعوزين منهم وحمل على مرهقيهم ومستغليهم. إن الحقيقة المؤلمة هي أن مصطفى لم يعط حقه من البحث والدرس،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وأن أشعاره قد ظلت مهملة رغم كونه أشهر شاعر أردني".</a:t>
            </a:r>
            <a:endParaRPr lang="en-US" sz="3200" b="1" dirty="0">
              <a:solidFill>
                <a:srgbClr val="FFFF00"/>
              </a:solidFill>
            </a:endParaRPr>
          </a:p>
        </p:txBody>
      </p:sp>
    </p:spTree>
    <p:extLst>
      <p:ext uri="{BB962C8B-B14F-4D97-AF65-F5344CB8AC3E}">
        <p14:creationId xmlns:p14="http://schemas.microsoft.com/office/powerpoint/2010/main" val="50195418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1_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Student presentation" id="{61936DD2-5F1E-4CE5-AB4B-725D35FC9179}" vid="{60FEA300-D151-4B21-9955-901AC34D046A}"/>
    </a:ext>
  </a:extLst>
</a:theme>
</file>

<file path=docProps/app.xml><?xml version="1.0" encoding="utf-8"?>
<Properties xmlns="http://schemas.openxmlformats.org/officeDocument/2006/extended-properties" xmlns:vt="http://schemas.openxmlformats.org/officeDocument/2006/docPropsVTypes">
  <Template/>
  <TotalTime>2292</TotalTime>
  <Words>943</Words>
  <Application>Microsoft Office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Student presentation</vt:lpstr>
      <vt:lpstr>1_Student presentation</vt:lpstr>
      <vt:lpstr>قراءة الشعر الحديث</vt:lpstr>
      <vt:lpstr>أعزائي الطلبة</vt:lpstr>
      <vt:lpstr>من قصيدة (بين الخرابيش)  لمصطفى وهبي التل (عرار):</vt:lpstr>
      <vt:lpstr>PowerPoint Presentation</vt:lpstr>
      <vt:lpstr>إضاءة: مصطفى وهبي التل: </vt:lpstr>
      <vt:lpstr>إضاءة: مصطفى وهبي التل: </vt:lpstr>
      <vt:lpstr>من خصائص شعر عرار:</vt:lpstr>
      <vt:lpstr>PowerPoint Presentation</vt:lpstr>
      <vt:lpstr>PowerPoint Presentation</vt:lpstr>
      <vt:lpstr>المعجم والدلالة</vt:lpstr>
      <vt:lpstr>PowerPoint Presentation</vt:lpstr>
      <vt:lpstr>تدريب (2): الفهم والاستيعاب والتحليل الأدبي</vt:lpstr>
      <vt:lpstr>PowerPoint Presentation</vt:lpstr>
      <vt:lpstr>PowerPoint Presentation</vt:lpstr>
      <vt:lpstr>1. الصورة الشعرية: </vt:lpstr>
      <vt:lpstr>1. اقرأ البيتين الثاني والثالث قراءة مدققة وأجب عن الأسئلة التفصيلية الآتية :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Adobe_5</cp:lastModifiedBy>
  <cp:revision>120</cp:revision>
  <dcterms:created xsi:type="dcterms:W3CDTF">2017-07-08T08:19:39Z</dcterms:created>
  <dcterms:modified xsi:type="dcterms:W3CDTF">2018-01-07T07:15:38Z</dcterms:modified>
</cp:coreProperties>
</file>