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1C33D-0876-46FA-A0E2-3BD174F617D5}" type="doc">
      <dgm:prSet loTypeId="urn:microsoft.com/office/officeart/2005/8/layout/pyramid2" loCatId="list" qsTypeId="urn:microsoft.com/office/officeart/2005/8/quickstyle/3d5" qsCatId="3D" csTypeId="urn:microsoft.com/office/officeart/2005/8/colors/accent1_2" csCatId="accent1" phldr="1"/>
      <dgm:spPr>
        <a:scene3d>
          <a:camera prst="isometricOffAxis1Right" zoom="95000"/>
          <a:lightRig rig="flat" dir="t"/>
        </a:scene3d>
      </dgm:spPr>
    </dgm:pt>
    <dgm:pt modelId="{8B2711E6-6476-49B7-B73C-67F51F8894D1}">
      <dgm:prSet phldrT="[Text]" custT="1"/>
      <dgm:spPr>
        <a:scene3d>
          <a:camera prst="isometricOffAxis1Right" zoom="95000"/>
          <a:lightRig rig="flat" dir="t"/>
        </a:scene3d>
        <a:sp3d z="57150" extrusionH="63500" prstMaterial="matte">
          <a:bevelT w="139700" h="139700" prst="divot"/>
        </a:sp3d>
      </dgm:spPr>
      <dgm:t>
        <a:bodyPr/>
        <a:lstStyle/>
        <a:p>
          <a:r>
            <a:rPr lang="ar-JO" sz="3600" dirty="0" smtClean="0"/>
            <a:t>أ</a:t>
          </a:r>
          <a:r>
            <a:rPr lang="ar-JO" sz="4800" b="1" dirty="0" smtClean="0"/>
            <a:t>ب</a:t>
          </a:r>
          <a:endParaRPr lang="en-US" sz="4800" b="1" dirty="0"/>
        </a:p>
      </dgm:t>
    </dgm:pt>
    <dgm:pt modelId="{AB8B40AE-EFD9-4612-925A-07B72C015BAA}" type="parTrans" cxnId="{B27C6BE2-C475-438A-8F3E-B1384B727D61}">
      <dgm:prSet/>
      <dgm:spPr/>
      <dgm:t>
        <a:bodyPr/>
        <a:lstStyle/>
        <a:p>
          <a:endParaRPr lang="en-US"/>
        </a:p>
      </dgm:t>
    </dgm:pt>
    <dgm:pt modelId="{BAC2BC76-0867-47BB-92DF-1F06267FF78C}" type="sibTrans" cxnId="{B27C6BE2-C475-438A-8F3E-B1384B727D61}">
      <dgm:prSet/>
      <dgm:spPr/>
      <dgm:t>
        <a:bodyPr/>
        <a:lstStyle/>
        <a:p>
          <a:endParaRPr lang="en-US"/>
        </a:p>
      </dgm:t>
    </dgm:pt>
    <dgm:pt modelId="{600C4A69-8156-4371-9665-0A8348951EE9}">
      <dgm:prSet phldrT="[Text]" custT="1"/>
      <dgm:spPr>
        <a:scene3d>
          <a:camera prst="isometricOffAxis1Right" zoom="95000"/>
          <a:lightRig rig="flat" dir="t"/>
        </a:scene3d>
        <a:sp3d z="57150" extrusionH="63500" prstMaterial="matte">
          <a:bevelT w="139700" h="139700" prst="divot"/>
        </a:sp3d>
      </dgm:spPr>
      <dgm:t>
        <a:bodyPr/>
        <a:lstStyle/>
        <a:p>
          <a:r>
            <a:rPr lang="ar-JO" sz="4800" b="1" dirty="0" smtClean="0"/>
            <a:t>حم</a:t>
          </a:r>
          <a:endParaRPr lang="en-US" sz="4800" b="1" dirty="0"/>
        </a:p>
      </dgm:t>
    </dgm:pt>
    <dgm:pt modelId="{B1C354B8-C740-48D7-9763-F71022757CD5}" type="parTrans" cxnId="{97948D5D-D62A-47AA-921A-8A0E4D03F7F7}">
      <dgm:prSet/>
      <dgm:spPr/>
      <dgm:t>
        <a:bodyPr/>
        <a:lstStyle/>
        <a:p>
          <a:endParaRPr lang="en-US"/>
        </a:p>
      </dgm:t>
    </dgm:pt>
    <dgm:pt modelId="{30EBB4B0-0C35-4924-B3C1-B6B65F00252F}" type="sibTrans" cxnId="{97948D5D-D62A-47AA-921A-8A0E4D03F7F7}">
      <dgm:prSet/>
      <dgm:spPr/>
      <dgm:t>
        <a:bodyPr/>
        <a:lstStyle/>
        <a:p>
          <a:endParaRPr lang="en-US"/>
        </a:p>
      </dgm:t>
    </dgm:pt>
    <dgm:pt modelId="{86468FB8-63FB-40C9-8A1D-876EE0A2FB80}">
      <dgm:prSet phldrT="[Text]" custT="1"/>
      <dgm:spPr>
        <a:scene3d>
          <a:camera prst="isometricOffAxis1Right" zoom="95000"/>
          <a:lightRig rig="flat" dir="t"/>
        </a:scene3d>
        <a:sp3d z="57150" extrusionH="63500" prstMaterial="matte">
          <a:bevelT w="139700" h="139700" prst="divot"/>
        </a:sp3d>
      </dgm:spPr>
      <dgm:t>
        <a:bodyPr/>
        <a:lstStyle/>
        <a:p>
          <a:r>
            <a:rPr lang="ar-JO" sz="4000" b="1" dirty="0" smtClean="0"/>
            <a:t>أخ</a:t>
          </a:r>
          <a:endParaRPr lang="en-US" sz="4000" b="1" dirty="0"/>
        </a:p>
      </dgm:t>
    </dgm:pt>
    <dgm:pt modelId="{173C2CDE-CEF9-47CE-9420-8FDCC1794B51}" type="parTrans" cxnId="{40F670CA-6494-4F2F-BCD8-BA9A798D49CC}">
      <dgm:prSet/>
      <dgm:spPr/>
      <dgm:t>
        <a:bodyPr/>
        <a:lstStyle/>
        <a:p>
          <a:endParaRPr lang="en-US"/>
        </a:p>
      </dgm:t>
    </dgm:pt>
    <dgm:pt modelId="{58A26353-7618-4399-9844-89591E50B933}" type="sibTrans" cxnId="{40F670CA-6494-4F2F-BCD8-BA9A798D49CC}">
      <dgm:prSet/>
      <dgm:spPr/>
      <dgm:t>
        <a:bodyPr/>
        <a:lstStyle/>
        <a:p>
          <a:endParaRPr lang="en-US"/>
        </a:p>
      </dgm:t>
    </dgm:pt>
    <dgm:pt modelId="{D3B43D9E-F3D3-4DF5-8A63-B686A1AE9D9B}">
      <dgm:prSet phldrT="[Text]" custT="1"/>
      <dgm:spPr>
        <a:scene3d>
          <a:camera prst="isometricOffAxis1Right" zoom="95000"/>
          <a:lightRig rig="flat" dir="t"/>
        </a:scene3d>
        <a:sp3d z="57150" extrusionH="63500" prstMaterial="matte">
          <a:bevelT w="139700" h="139700" prst="divot"/>
        </a:sp3d>
      </dgm:spPr>
      <dgm:t>
        <a:bodyPr/>
        <a:lstStyle/>
        <a:p>
          <a:r>
            <a:rPr lang="ar-JO" sz="4000" b="1" dirty="0" smtClean="0"/>
            <a:t>فُ</a:t>
          </a:r>
          <a:endParaRPr lang="en-US" sz="4000" b="1" dirty="0"/>
        </a:p>
      </dgm:t>
    </dgm:pt>
    <dgm:pt modelId="{ED8D35BB-55D8-4F59-804E-5C2C3B33D4B0}" type="parTrans" cxnId="{7D733E56-E929-4E4B-A6BB-80C0F830E9F2}">
      <dgm:prSet/>
      <dgm:spPr/>
      <dgm:t>
        <a:bodyPr/>
        <a:lstStyle/>
        <a:p>
          <a:endParaRPr lang="en-US"/>
        </a:p>
      </dgm:t>
    </dgm:pt>
    <dgm:pt modelId="{7DFC61E3-EA28-450B-BAF8-6C5297769CA9}" type="sibTrans" cxnId="{7D733E56-E929-4E4B-A6BB-80C0F830E9F2}">
      <dgm:prSet/>
      <dgm:spPr/>
      <dgm:t>
        <a:bodyPr/>
        <a:lstStyle/>
        <a:p>
          <a:endParaRPr lang="en-US"/>
        </a:p>
      </dgm:t>
    </dgm:pt>
    <dgm:pt modelId="{5722D75F-C752-477E-BE77-08037B722177}">
      <dgm:prSet phldrT="[Text]" custT="1"/>
      <dgm:spPr>
        <a:scene3d>
          <a:camera prst="isometricOffAxis1Right" zoom="95000"/>
          <a:lightRig rig="flat" dir="t"/>
        </a:scene3d>
        <a:sp3d z="57150" extrusionH="63500" prstMaterial="matte">
          <a:bevelT w="139700" h="139700" prst="divot"/>
        </a:sp3d>
      </dgm:spPr>
      <dgm:t>
        <a:bodyPr/>
        <a:lstStyle/>
        <a:p>
          <a:r>
            <a:rPr lang="ar-JO" sz="3600" b="1" dirty="0" smtClean="0"/>
            <a:t>ذُ</a:t>
          </a:r>
          <a:endParaRPr lang="en-US" sz="3600" b="1" dirty="0"/>
        </a:p>
      </dgm:t>
    </dgm:pt>
    <dgm:pt modelId="{DFAFECEE-AD38-443A-AF33-4B2A0A23B079}" type="parTrans" cxnId="{8CCBA3FA-104B-415A-8295-338B6D654FE3}">
      <dgm:prSet/>
      <dgm:spPr/>
      <dgm:t>
        <a:bodyPr/>
        <a:lstStyle/>
        <a:p>
          <a:endParaRPr lang="en-US"/>
        </a:p>
      </dgm:t>
    </dgm:pt>
    <dgm:pt modelId="{4E6FA857-9A7E-4F7D-BED5-A19018371C61}" type="sibTrans" cxnId="{8CCBA3FA-104B-415A-8295-338B6D654FE3}">
      <dgm:prSet/>
      <dgm:spPr/>
      <dgm:t>
        <a:bodyPr/>
        <a:lstStyle/>
        <a:p>
          <a:endParaRPr lang="en-US"/>
        </a:p>
      </dgm:t>
    </dgm:pt>
    <dgm:pt modelId="{D4DEEF88-3FEB-438B-9A3F-40EE1B7ACE48}" type="pres">
      <dgm:prSet presAssocID="{52C1C33D-0876-46FA-A0E2-3BD174F617D5}" presName="compositeShape" presStyleCnt="0">
        <dgm:presLayoutVars>
          <dgm:dir/>
          <dgm:resizeHandles/>
        </dgm:presLayoutVars>
      </dgm:prSet>
      <dgm:spPr/>
    </dgm:pt>
    <dgm:pt modelId="{16D747FB-FE48-4259-B450-4F767CD9ECFD}" type="pres">
      <dgm:prSet presAssocID="{52C1C33D-0876-46FA-A0E2-3BD174F617D5}" presName="pyramid" presStyleLbl="node1" presStyleIdx="0" presStyleCnt="1" custScaleX="96308"/>
      <dgm:spPr>
        <a:solidFill>
          <a:srgbClr val="C00000"/>
        </a:solidFill>
        <a:effectLst>
          <a:innerShdw blurRad="63500" dist="50800">
            <a:prstClr val="black">
              <a:alpha val="50000"/>
            </a:prstClr>
          </a:innerShdw>
          <a:reflection blurRad="6350" stA="50000" endA="275" endPos="40000" dist="101600" dir="5400000" sy="-100000" algn="bl" rotWithShape="0"/>
        </a:effectLst>
        <a:scene3d>
          <a:camera prst="isometricOffAxis1Right" zoom="95000"/>
          <a:lightRig rig="flat" dir="t"/>
        </a:scene3d>
        <a:sp3d extrusionH="381000" contourW="38100" prstMaterial="matte">
          <a:bevelT w="139700" h="139700" prst="divot"/>
          <a:contourClr>
            <a:schemeClr val="lt1"/>
          </a:contourClr>
        </a:sp3d>
      </dgm:spPr>
    </dgm:pt>
    <dgm:pt modelId="{F5B49563-54CC-4AB5-AFA8-C6B9B5AB8D43}" type="pres">
      <dgm:prSet presAssocID="{52C1C33D-0876-46FA-A0E2-3BD174F617D5}" presName="theList" presStyleCnt="0"/>
      <dgm:spPr>
        <a:scene3d>
          <a:camera prst="isometricOffAxis1Right" zoom="95000"/>
          <a:lightRig rig="flat" dir="t"/>
        </a:scene3d>
        <a:sp3d>
          <a:bevelT w="139700" h="139700" prst="divot"/>
        </a:sp3d>
      </dgm:spPr>
    </dgm:pt>
    <dgm:pt modelId="{3C9BA43B-13DF-4DF5-98C1-44FC43E0A524}" type="pres">
      <dgm:prSet presAssocID="{8B2711E6-6476-49B7-B73C-67F51F8894D1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D8D00-6AB7-48D9-8D18-945ECF774A2C}" type="pres">
      <dgm:prSet presAssocID="{8B2711E6-6476-49B7-B73C-67F51F8894D1}" presName="aSpace" presStyleCnt="0"/>
      <dgm:spPr>
        <a:scene3d>
          <a:camera prst="isometricOffAxis1Right" zoom="95000"/>
          <a:lightRig rig="flat" dir="t"/>
        </a:scene3d>
        <a:sp3d>
          <a:bevelT w="139700" h="139700" prst="divot"/>
        </a:sp3d>
      </dgm:spPr>
    </dgm:pt>
    <dgm:pt modelId="{93AF7D7C-FEEE-4700-9755-902C8A83289D}" type="pres">
      <dgm:prSet presAssocID="{86468FB8-63FB-40C9-8A1D-876EE0A2FB80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73AB1-28E3-4A32-8D1A-0AB407DA3300}" type="pres">
      <dgm:prSet presAssocID="{86468FB8-63FB-40C9-8A1D-876EE0A2FB80}" presName="aSpace" presStyleCnt="0"/>
      <dgm:spPr>
        <a:scene3d>
          <a:camera prst="isometricOffAxis1Right" zoom="95000"/>
          <a:lightRig rig="flat" dir="t"/>
        </a:scene3d>
        <a:sp3d>
          <a:bevelT w="139700" h="139700" prst="divot"/>
        </a:sp3d>
      </dgm:spPr>
    </dgm:pt>
    <dgm:pt modelId="{A68A3986-73E4-46CC-9EC5-CAA2AF090A83}" type="pres">
      <dgm:prSet presAssocID="{600C4A69-8156-4371-9665-0A8348951EE9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C40D1-F951-468C-926D-01DBF965B293}" type="pres">
      <dgm:prSet presAssocID="{600C4A69-8156-4371-9665-0A8348951EE9}" presName="aSpace" presStyleCnt="0"/>
      <dgm:spPr>
        <a:scene3d>
          <a:camera prst="isometricOffAxis1Right" zoom="95000"/>
          <a:lightRig rig="flat" dir="t"/>
        </a:scene3d>
        <a:sp3d>
          <a:bevelT w="139700" h="139700" prst="divot"/>
        </a:sp3d>
      </dgm:spPr>
    </dgm:pt>
    <dgm:pt modelId="{DE5C469C-5C02-42D3-BF4A-777A272BEFA4}" type="pres">
      <dgm:prSet presAssocID="{D3B43D9E-F3D3-4DF5-8A63-B686A1AE9D9B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D9F12-4F7D-4171-B18C-BE43A5CEC4E2}" type="pres">
      <dgm:prSet presAssocID="{D3B43D9E-F3D3-4DF5-8A63-B686A1AE9D9B}" presName="aSpace" presStyleCnt="0"/>
      <dgm:spPr>
        <a:scene3d>
          <a:camera prst="isometricOffAxis1Right" zoom="95000"/>
          <a:lightRig rig="flat" dir="t"/>
        </a:scene3d>
        <a:sp3d>
          <a:bevelT w="139700" h="139700" prst="divot"/>
        </a:sp3d>
      </dgm:spPr>
    </dgm:pt>
    <dgm:pt modelId="{46F2C6EA-D231-4B00-8F14-DE6689024A78}" type="pres">
      <dgm:prSet presAssocID="{5722D75F-C752-477E-BE77-08037B72217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B9447-E02D-4987-8CBA-E35526719F50}" type="pres">
      <dgm:prSet presAssocID="{5722D75F-C752-477E-BE77-08037B722177}" presName="aSpace" presStyleCnt="0"/>
      <dgm:spPr>
        <a:scene3d>
          <a:camera prst="isometricOffAxis1Right" zoom="95000"/>
          <a:lightRig rig="flat" dir="t"/>
        </a:scene3d>
        <a:sp3d>
          <a:bevelT w="139700" h="139700" prst="divot"/>
        </a:sp3d>
      </dgm:spPr>
    </dgm:pt>
  </dgm:ptLst>
  <dgm:cxnLst>
    <dgm:cxn modelId="{8CCBA3FA-104B-415A-8295-338B6D654FE3}" srcId="{52C1C33D-0876-46FA-A0E2-3BD174F617D5}" destId="{5722D75F-C752-477E-BE77-08037B722177}" srcOrd="4" destOrd="0" parTransId="{DFAFECEE-AD38-443A-AF33-4B2A0A23B079}" sibTransId="{4E6FA857-9A7E-4F7D-BED5-A19018371C61}"/>
    <dgm:cxn modelId="{8037CA8A-C48B-4B6D-90AE-75BE353B1935}" type="presOf" srcId="{D3B43D9E-F3D3-4DF5-8A63-B686A1AE9D9B}" destId="{DE5C469C-5C02-42D3-BF4A-777A272BEFA4}" srcOrd="0" destOrd="0" presId="urn:microsoft.com/office/officeart/2005/8/layout/pyramid2"/>
    <dgm:cxn modelId="{97948D5D-D62A-47AA-921A-8A0E4D03F7F7}" srcId="{52C1C33D-0876-46FA-A0E2-3BD174F617D5}" destId="{600C4A69-8156-4371-9665-0A8348951EE9}" srcOrd="2" destOrd="0" parTransId="{B1C354B8-C740-48D7-9763-F71022757CD5}" sibTransId="{30EBB4B0-0C35-4924-B3C1-B6B65F00252F}"/>
    <dgm:cxn modelId="{FB2BE015-DB6B-485E-9438-F3BCDAEA8475}" type="presOf" srcId="{600C4A69-8156-4371-9665-0A8348951EE9}" destId="{A68A3986-73E4-46CC-9EC5-CAA2AF090A83}" srcOrd="0" destOrd="0" presId="urn:microsoft.com/office/officeart/2005/8/layout/pyramid2"/>
    <dgm:cxn modelId="{D99888AB-FBB7-4529-85E4-AE747BDC15E9}" type="presOf" srcId="{5722D75F-C752-477E-BE77-08037B722177}" destId="{46F2C6EA-D231-4B00-8F14-DE6689024A78}" srcOrd="0" destOrd="0" presId="urn:microsoft.com/office/officeart/2005/8/layout/pyramid2"/>
    <dgm:cxn modelId="{40F670CA-6494-4F2F-BCD8-BA9A798D49CC}" srcId="{52C1C33D-0876-46FA-A0E2-3BD174F617D5}" destId="{86468FB8-63FB-40C9-8A1D-876EE0A2FB80}" srcOrd="1" destOrd="0" parTransId="{173C2CDE-CEF9-47CE-9420-8FDCC1794B51}" sibTransId="{58A26353-7618-4399-9844-89591E50B933}"/>
    <dgm:cxn modelId="{FB2DFB1F-E3EA-49C8-BFAE-9F4D3D0DCB7F}" type="presOf" srcId="{52C1C33D-0876-46FA-A0E2-3BD174F617D5}" destId="{D4DEEF88-3FEB-438B-9A3F-40EE1B7ACE48}" srcOrd="0" destOrd="0" presId="urn:microsoft.com/office/officeart/2005/8/layout/pyramid2"/>
    <dgm:cxn modelId="{7D733E56-E929-4E4B-A6BB-80C0F830E9F2}" srcId="{52C1C33D-0876-46FA-A0E2-3BD174F617D5}" destId="{D3B43D9E-F3D3-4DF5-8A63-B686A1AE9D9B}" srcOrd="3" destOrd="0" parTransId="{ED8D35BB-55D8-4F59-804E-5C2C3B33D4B0}" sibTransId="{7DFC61E3-EA28-450B-BAF8-6C5297769CA9}"/>
    <dgm:cxn modelId="{8E8CC80F-A059-42CE-B492-C9B8A916AEE2}" type="presOf" srcId="{86468FB8-63FB-40C9-8A1D-876EE0A2FB80}" destId="{93AF7D7C-FEEE-4700-9755-902C8A83289D}" srcOrd="0" destOrd="0" presId="urn:microsoft.com/office/officeart/2005/8/layout/pyramid2"/>
    <dgm:cxn modelId="{B27C6BE2-C475-438A-8F3E-B1384B727D61}" srcId="{52C1C33D-0876-46FA-A0E2-3BD174F617D5}" destId="{8B2711E6-6476-49B7-B73C-67F51F8894D1}" srcOrd="0" destOrd="0" parTransId="{AB8B40AE-EFD9-4612-925A-07B72C015BAA}" sibTransId="{BAC2BC76-0867-47BB-92DF-1F06267FF78C}"/>
    <dgm:cxn modelId="{FFA111E0-CD94-4481-B24A-A4B2EA092F6C}" type="presOf" srcId="{8B2711E6-6476-49B7-B73C-67F51F8894D1}" destId="{3C9BA43B-13DF-4DF5-98C1-44FC43E0A524}" srcOrd="0" destOrd="0" presId="urn:microsoft.com/office/officeart/2005/8/layout/pyramid2"/>
    <dgm:cxn modelId="{626BC684-D0A0-45AD-803C-3129F19492FF}" type="presParOf" srcId="{D4DEEF88-3FEB-438B-9A3F-40EE1B7ACE48}" destId="{16D747FB-FE48-4259-B450-4F767CD9ECFD}" srcOrd="0" destOrd="0" presId="urn:microsoft.com/office/officeart/2005/8/layout/pyramid2"/>
    <dgm:cxn modelId="{1AD70FB1-551D-4BDE-B1C5-A5FF16E6F8B5}" type="presParOf" srcId="{D4DEEF88-3FEB-438B-9A3F-40EE1B7ACE48}" destId="{F5B49563-54CC-4AB5-AFA8-C6B9B5AB8D43}" srcOrd="1" destOrd="0" presId="urn:microsoft.com/office/officeart/2005/8/layout/pyramid2"/>
    <dgm:cxn modelId="{377F2C73-4074-41A5-8A6F-B6CF7BB8F8EE}" type="presParOf" srcId="{F5B49563-54CC-4AB5-AFA8-C6B9B5AB8D43}" destId="{3C9BA43B-13DF-4DF5-98C1-44FC43E0A524}" srcOrd="0" destOrd="0" presId="urn:microsoft.com/office/officeart/2005/8/layout/pyramid2"/>
    <dgm:cxn modelId="{4B6E7922-7201-49E1-ACCB-50D7C4B89795}" type="presParOf" srcId="{F5B49563-54CC-4AB5-AFA8-C6B9B5AB8D43}" destId="{06DD8D00-6AB7-48D9-8D18-945ECF774A2C}" srcOrd="1" destOrd="0" presId="urn:microsoft.com/office/officeart/2005/8/layout/pyramid2"/>
    <dgm:cxn modelId="{B26A5FF8-BC1A-4D1A-86E9-188AA0A8AFF9}" type="presParOf" srcId="{F5B49563-54CC-4AB5-AFA8-C6B9B5AB8D43}" destId="{93AF7D7C-FEEE-4700-9755-902C8A83289D}" srcOrd="2" destOrd="0" presId="urn:microsoft.com/office/officeart/2005/8/layout/pyramid2"/>
    <dgm:cxn modelId="{48F5FAE1-E106-4AC8-ACE2-C9726A602F1F}" type="presParOf" srcId="{F5B49563-54CC-4AB5-AFA8-C6B9B5AB8D43}" destId="{F4473AB1-28E3-4A32-8D1A-0AB407DA3300}" srcOrd="3" destOrd="0" presId="urn:microsoft.com/office/officeart/2005/8/layout/pyramid2"/>
    <dgm:cxn modelId="{DEB35EB1-10F0-4918-B46A-C7DEDC7507EE}" type="presParOf" srcId="{F5B49563-54CC-4AB5-AFA8-C6B9B5AB8D43}" destId="{A68A3986-73E4-46CC-9EC5-CAA2AF090A83}" srcOrd="4" destOrd="0" presId="urn:microsoft.com/office/officeart/2005/8/layout/pyramid2"/>
    <dgm:cxn modelId="{67113BA6-C8E0-4A64-80B3-3234B0352BBF}" type="presParOf" srcId="{F5B49563-54CC-4AB5-AFA8-C6B9B5AB8D43}" destId="{11EC40D1-F951-468C-926D-01DBF965B293}" srcOrd="5" destOrd="0" presId="urn:microsoft.com/office/officeart/2005/8/layout/pyramid2"/>
    <dgm:cxn modelId="{C4344DFD-D0B2-4E63-A9F4-0B3316BBD519}" type="presParOf" srcId="{F5B49563-54CC-4AB5-AFA8-C6B9B5AB8D43}" destId="{DE5C469C-5C02-42D3-BF4A-777A272BEFA4}" srcOrd="6" destOrd="0" presId="urn:microsoft.com/office/officeart/2005/8/layout/pyramid2"/>
    <dgm:cxn modelId="{491F3CFA-C56A-467E-9971-A3974B6B3046}" type="presParOf" srcId="{F5B49563-54CC-4AB5-AFA8-C6B9B5AB8D43}" destId="{87CD9F12-4F7D-4171-B18C-BE43A5CEC4E2}" srcOrd="7" destOrd="0" presId="urn:microsoft.com/office/officeart/2005/8/layout/pyramid2"/>
    <dgm:cxn modelId="{CA32B546-5E30-4E47-976F-81288A63D9B4}" type="presParOf" srcId="{F5B49563-54CC-4AB5-AFA8-C6B9B5AB8D43}" destId="{46F2C6EA-D231-4B00-8F14-DE6689024A78}" srcOrd="8" destOrd="0" presId="urn:microsoft.com/office/officeart/2005/8/layout/pyramid2"/>
    <dgm:cxn modelId="{35C54669-16E6-44AF-BBF3-89BB11AFF160}" type="presParOf" srcId="{F5B49563-54CC-4AB5-AFA8-C6B9B5AB8D43}" destId="{FB5B9447-E02D-4987-8CBA-E35526719F50}" srcOrd="9" destOrd="0" presId="urn:microsoft.com/office/officeart/2005/8/layout/pyramid2"/>
  </dgm:cxnLst>
  <dgm:bg>
    <a:effectLst>
      <a:innerShdw blurRad="63500" dist="50800" dir="27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747FB-FE48-4259-B450-4F767CD9ECFD}">
      <dsp:nvSpPr>
        <dsp:cNvPr id="0" name=""/>
        <dsp:cNvSpPr/>
      </dsp:nvSpPr>
      <dsp:spPr>
        <a:xfrm>
          <a:off x="1198053" y="0"/>
          <a:ext cx="4738028" cy="4919662"/>
        </a:xfrm>
        <a:prstGeom prst="triangle">
          <a:avLst/>
        </a:prstGeom>
        <a:solidFill>
          <a:srgbClr val="C00000"/>
        </a:solidFill>
        <a:ln>
          <a:noFill/>
        </a:ln>
        <a:effectLst>
          <a:innerShdw blurRad="63500" dist="50800">
            <a:prstClr val="black">
              <a:alpha val="50000"/>
            </a:prstClr>
          </a:innerShdw>
          <a:reflection blurRad="6350" stA="50000" endA="275" endPos="40000" dist="101600" dir="5400000" sy="-100000" algn="bl" rotWithShape="0"/>
        </a:effectLst>
        <a:scene3d>
          <a:camera prst="isometricOffAxis1Right" zoom="95000"/>
          <a:lightRig rig="flat" dir="t"/>
        </a:scene3d>
        <a:sp3d extrusionH="381000" contourW="38100" prstMaterial="matte">
          <a:bevelT w="139700" h="139700" prst="divo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BA43B-13DF-4DF5-98C1-44FC43E0A524}">
      <dsp:nvSpPr>
        <dsp:cNvPr id="0" name=""/>
        <dsp:cNvSpPr/>
      </dsp:nvSpPr>
      <dsp:spPr>
        <a:xfrm>
          <a:off x="3567067" y="492446"/>
          <a:ext cx="3197780" cy="699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95000"/>
          <a:lightRig rig="flat" dir="t"/>
        </a:scene3d>
        <a:sp3d z="57150" extrusionH="63500" prstMaterial="matte"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kern="1200" dirty="0" smtClean="0"/>
            <a:t>أ</a:t>
          </a:r>
          <a:r>
            <a:rPr lang="ar-JO" sz="4800" b="1" kern="1200" dirty="0" smtClean="0"/>
            <a:t>ب</a:t>
          </a:r>
          <a:endParaRPr lang="en-US" sz="4800" b="1" kern="1200" dirty="0"/>
        </a:p>
      </dsp:txBody>
      <dsp:txXfrm>
        <a:off x="3601214" y="526593"/>
        <a:ext cx="3129486" cy="631220"/>
      </dsp:txXfrm>
    </dsp:sp>
    <dsp:sp modelId="{93AF7D7C-FEEE-4700-9755-902C8A83289D}">
      <dsp:nvSpPr>
        <dsp:cNvPr id="0" name=""/>
        <dsp:cNvSpPr/>
      </dsp:nvSpPr>
      <dsp:spPr>
        <a:xfrm>
          <a:off x="3567067" y="1279400"/>
          <a:ext cx="3197780" cy="699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95000"/>
          <a:lightRig rig="flat" dir="t"/>
        </a:scene3d>
        <a:sp3d z="57150" extrusionH="63500" prstMaterial="matte"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000" b="1" kern="1200" dirty="0" smtClean="0"/>
            <a:t>أخ</a:t>
          </a:r>
          <a:endParaRPr lang="en-US" sz="4000" b="1" kern="1200" dirty="0"/>
        </a:p>
      </dsp:txBody>
      <dsp:txXfrm>
        <a:off x="3601214" y="1313547"/>
        <a:ext cx="3129486" cy="631220"/>
      </dsp:txXfrm>
    </dsp:sp>
    <dsp:sp modelId="{A68A3986-73E4-46CC-9EC5-CAA2AF090A83}">
      <dsp:nvSpPr>
        <dsp:cNvPr id="0" name=""/>
        <dsp:cNvSpPr/>
      </dsp:nvSpPr>
      <dsp:spPr>
        <a:xfrm>
          <a:off x="3567067" y="2066354"/>
          <a:ext cx="3197780" cy="699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95000"/>
          <a:lightRig rig="flat" dir="t"/>
        </a:scene3d>
        <a:sp3d z="57150" extrusionH="63500" prstMaterial="matte"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800" b="1" kern="1200" dirty="0" smtClean="0"/>
            <a:t>حم</a:t>
          </a:r>
          <a:endParaRPr lang="en-US" sz="4800" b="1" kern="1200" dirty="0"/>
        </a:p>
      </dsp:txBody>
      <dsp:txXfrm>
        <a:off x="3601214" y="2100501"/>
        <a:ext cx="3129486" cy="631220"/>
      </dsp:txXfrm>
    </dsp:sp>
    <dsp:sp modelId="{DE5C469C-5C02-42D3-BF4A-777A272BEFA4}">
      <dsp:nvSpPr>
        <dsp:cNvPr id="0" name=""/>
        <dsp:cNvSpPr/>
      </dsp:nvSpPr>
      <dsp:spPr>
        <a:xfrm>
          <a:off x="3567067" y="2853307"/>
          <a:ext cx="3197780" cy="699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95000"/>
          <a:lightRig rig="flat" dir="t"/>
        </a:scene3d>
        <a:sp3d z="57150" extrusionH="63500" prstMaterial="matte"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000" b="1" kern="1200" dirty="0" smtClean="0"/>
            <a:t>فُ</a:t>
          </a:r>
          <a:endParaRPr lang="en-US" sz="4000" b="1" kern="1200" dirty="0"/>
        </a:p>
      </dsp:txBody>
      <dsp:txXfrm>
        <a:off x="3601214" y="2887454"/>
        <a:ext cx="3129486" cy="631220"/>
      </dsp:txXfrm>
    </dsp:sp>
    <dsp:sp modelId="{46F2C6EA-D231-4B00-8F14-DE6689024A78}">
      <dsp:nvSpPr>
        <dsp:cNvPr id="0" name=""/>
        <dsp:cNvSpPr/>
      </dsp:nvSpPr>
      <dsp:spPr>
        <a:xfrm>
          <a:off x="3567067" y="3640261"/>
          <a:ext cx="3197780" cy="699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95000"/>
          <a:lightRig rig="flat" dir="t"/>
        </a:scene3d>
        <a:sp3d z="57150" extrusionH="63500" prstMaterial="matte"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b="1" kern="1200" dirty="0" smtClean="0"/>
            <a:t>ذُ</a:t>
          </a:r>
          <a:endParaRPr lang="en-US" sz="3600" b="1" kern="1200" dirty="0"/>
        </a:p>
      </dsp:txBody>
      <dsp:txXfrm>
        <a:off x="3601214" y="3674408"/>
        <a:ext cx="3129486" cy="631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8C20-8EC4-40F2-8F8B-03889B44E327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D7E-D6BD-4AEC-802B-00A743541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8C20-8EC4-40F2-8F8B-03889B44E327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D7E-D6BD-4AEC-802B-00A743541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8C20-8EC4-40F2-8F8B-03889B44E327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D7E-D6BD-4AEC-802B-00A743541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8C20-8EC4-40F2-8F8B-03889B44E327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D7E-D6BD-4AEC-802B-00A743541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8C20-8EC4-40F2-8F8B-03889B44E327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D7E-D6BD-4AEC-802B-00A743541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8C20-8EC4-40F2-8F8B-03889B44E327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D7E-D6BD-4AEC-802B-00A743541E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8C20-8EC4-40F2-8F8B-03889B44E327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D7E-D6BD-4AEC-802B-00A743541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8C20-8EC4-40F2-8F8B-03889B44E327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D7E-D6BD-4AEC-802B-00A743541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8C20-8EC4-40F2-8F8B-03889B44E327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D7E-D6BD-4AEC-802B-00A743541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8C20-8EC4-40F2-8F8B-03889B44E327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D22D7E-D6BD-4AEC-802B-00A743541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8C20-8EC4-40F2-8F8B-03889B44E327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D7E-D6BD-4AEC-802B-00A743541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768C20-8EC4-40F2-8F8B-03889B44E327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AD22D7E-D6BD-4AEC-802B-00A743541E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562600"/>
            <a:ext cx="5648623" cy="1204306"/>
          </a:xfrm>
        </p:spPr>
        <p:txBody>
          <a:bodyPr/>
          <a:lstStyle/>
          <a:p>
            <a:r>
              <a:rPr lang="ar-JO" sz="9600" b="1" dirty="0" smtClean="0">
                <a:latin typeface="Comic Sans MS" panose="030F0702030302020204" pitchFamily="66" charset="0"/>
              </a:rPr>
              <a:t>الأسماء</a:t>
            </a:r>
            <a:r>
              <a:rPr lang="en-US" sz="9600" b="1" dirty="0" smtClean="0">
                <a:latin typeface="Comic Sans MS" panose="030F0702030302020204" pitchFamily="66" charset="0"/>
              </a:rPr>
              <a:t/>
            </a:r>
            <a:br>
              <a:rPr lang="en-US" sz="9600" b="1" dirty="0" smtClean="0">
                <a:latin typeface="Comic Sans MS" panose="030F0702030302020204" pitchFamily="66" charset="0"/>
              </a:rPr>
            </a:br>
            <a:r>
              <a:rPr lang="ar-JO" sz="9600" b="1" dirty="0" smtClean="0">
                <a:latin typeface="Comic Sans MS" panose="030F0702030302020204" pitchFamily="66" charset="0"/>
              </a:rPr>
              <a:t> </a:t>
            </a:r>
            <a:r>
              <a:rPr lang="ar-JO" sz="9600" b="1" dirty="0">
                <a:latin typeface="Comic Sans MS" panose="030F0702030302020204" pitchFamily="66" charset="0"/>
              </a:rPr>
              <a:t> </a:t>
            </a:r>
            <a:r>
              <a:rPr lang="ar-JO" sz="9600" b="1" dirty="0" smtClean="0">
                <a:latin typeface="Comic Sans MS" panose="030F0702030302020204" pitchFamily="66" charset="0"/>
              </a:rPr>
              <a:t>الخمسة     </a:t>
            </a:r>
            <a:r>
              <a:rPr lang="ar-JO" sz="9600" b="1" dirty="0" smtClean="0"/>
              <a:t>  </a:t>
            </a:r>
            <a:r>
              <a:rPr lang="ar-JO" sz="8000" b="1" dirty="0" smtClean="0"/>
              <a:t> </a:t>
            </a:r>
            <a:endParaRPr lang="en-US" sz="8000" b="1" dirty="0"/>
          </a:p>
        </p:txBody>
      </p:sp>
      <p:pic>
        <p:nvPicPr>
          <p:cNvPr id="1026" name="Picture 2" descr="D:\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857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3200" b="1" dirty="0" smtClean="0"/>
              <a:t>تطبيق 1                        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4690572"/>
          </a:xfrm>
        </p:spPr>
        <p:txBody>
          <a:bodyPr>
            <a:noAutofit/>
          </a:bodyPr>
          <a:lstStyle/>
          <a:p>
            <a:pPr algn="r" rtl="1"/>
            <a:r>
              <a:rPr lang="ar-JO" sz="2400" dirty="0"/>
              <a:t>عيّن الأسماء الخمسة </a:t>
            </a:r>
            <a:r>
              <a:rPr lang="ar-JO" sz="2400" dirty="0" err="1"/>
              <a:t>فيمايأتي</a:t>
            </a:r>
            <a:r>
              <a:rPr lang="ar-JO" sz="2400" dirty="0"/>
              <a:t>، واذكر مطابقتها للشروط أو عدم مطابقتها وأعربها :</a:t>
            </a:r>
            <a:endParaRPr lang="en-US" sz="2400" dirty="0"/>
          </a:p>
          <a:p>
            <a:pPr lvl="0" algn="r" rtl="1"/>
            <a:r>
              <a:rPr lang="ar-JO" sz="2400" dirty="0" smtClean="0"/>
              <a:t>1.قال </a:t>
            </a:r>
            <a:r>
              <a:rPr lang="ar-JO" sz="2400" dirty="0"/>
              <a:t>تعالى: "أيحبّ أحدُكم أن يأكلَ لحمَ أخيه ميْتًا " الحجرات:12</a:t>
            </a:r>
            <a:endParaRPr lang="en-US" sz="2400" dirty="0"/>
          </a:p>
          <a:p>
            <a:pPr lvl="0" algn="r" rtl="1"/>
            <a:r>
              <a:rPr lang="ar-JO" sz="2400" dirty="0" smtClean="0"/>
              <a:t>2.قال </a:t>
            </a:r>
            <a:r>
              <a:rPr lang="ar-JO" sz="2400" dirty="0"/>
              <a:t>تعالى: " </a:t>
            </a:r>
            <a:r>
              <a:rPr lang="ar-JO" sz="2400" dirty="0" err="1" smtClean="0"/>
              <a:t>ماسمعنا</a:t>
            </a:r>
            <a:r>
              <a:rPr lang="ar-JO" sz="2400" dirty="0" smtClean="0"/>
              <a:t> </a:t>
            </a:r>
            <a:r>
              <a:rPr lang="ar-JO" sz="2400" dirty="0"/>
              <a:t>بهذا في آبائنا الأولين" </a:t>
            </a:r>
            <a:r>
              <a:rPr lang="ar-JO" sz="2400" dirty="0" err="1"/>
              <a:t>امؤمنون</a:t>
            </a:r>
            <a:r>
              <a:rPr lang="ar-JO" sz="2400" dirty="0"/>
              <a:t>: 24</a:t>
            </a:r>
            <a:endParaRPr lang="en-US" sz="2400" dirty="0"/>
          </a:p>
          <a:p>
            <a:pPr lvl="0" algn="r" rtl="1"/>
            <a:r>
              <a:rPr lang="ar-JO" sz="2400" dirty="0" smtClean="0"/>
              <a:t>3.قال </a:t>
            </a:r>
            <a:r>
              <a:rPr lang="ar-JO" sz="2400" dirty="0"/>
              <a:t>تعالى: " قالوا يا أيها العزيز إنّ لنا أبًا شيخًا كبيرًا" يوسف:78 </a:t>
            </a:r>
            <a:endParaRPr lang="en-US" sz="2400" dirty="0"/>
          </a:p>
          <a:p>
            <a:pPr lvl="0" algn="r" rtl="1"/>
            <a:r>
              <a:rPr lang="ar-JO" sz="2400" dirty="0" smtClean="0"/>
              <a:t>4.قال </a:t>
            </a:r>
            <a:r>
              <a:rPr lang="ar-JO" sz="2400" dirty="0"/>
              <a:t>الحارث </a:t>
            </a:r>
            <a:r>
              <a:rPr lang="ar-JO" sz="2400" dirty="0" smtClean="0"/>
              <a:t>الذّهلي:</a:t>
            </a:r>
            <a:r>
              <a:rPr lang="ar-JO" sz="2400" dirty="0"/>
              <a:t> </a:t>
            </a:r>
            <a:r>
              <a:rPr lang="ar-JO" sz="2400" dirty="0" smtClean="0"/>
              <a:t> قومي </a:t>
            </a:r>
            <a:r>
              <a:rPr lang="ar-JO" sz="2400" dirty="0"/>
              <a:t>هم قتلوا أميمَ أخي      فإذا رميتُ يصيبني سهمي </a:t>
            </a:r>
            <a:endParaRPr lang="en-US" sz="2400" dirty="0"/>
          </a:p>
          <a:p>
            <a:pPr algn="r" rtl="1"/>
            <a:r>
              <a:rPr lang="ar-JO" sz="2400" dirty="0"/>
              <a:t> </a:t>
            </a:r>
            <a:r>
              <a:rPr lang="ar-JO" sz="2400" dirty="0" smtClean="0"/>
              <a:t>5.قال </a:t>
            </a:r>
            <a:r>
              <a:rPr lang="ar-JO" sz="2400" dirty="0"/>
              <a:t>نزار قباني</a:t>
            </a:r>
            <a:r>
              <a:rPr lang="ar-JO" sz="2400" dirty="0" smtClean="0"/>
              <a:t>:</a:t>
            </a:r>
            <a:r>
              <a:rPr lang="ar-JO" sz="2400" dirty="0"/>
              <a:t> </a:t>
            </a:r>
            <a:r>
              <a:rPr lang="ar-JO" sz="2400" dirty="0" smtClean="0"/>
              <a:t> </a:t>
            </a:r>
            <a:r>
              <a:rPr lang="ar-JO" sz="2400" dirty="0"/>
              <a:t>كم رسولٍ أرسلتُه لأبيها       ذبحتْه تحت النقاب العيون</a:t>
            </a:r>
            <a:endParaRPr lang="en-US" sz="2400" dirty="0"/>
          </a:p>
          <a:p>
            <a:pPr algn="r" rtl="1"/>
            <a:r>
              <a:rPr lang="ar-JO" sz="2400" dirty="0" smtClean="0"/>
              <a:t> 6 .</a:t>
            </a:r>
            <a:r>
              <a:rPr lang="ar-JO" sz="2400" dirty="0"/>
              <a:t>وقال خالد بن صفوان لرجل: " رحم اللهُ أباك، فإنّه كان يُقري العين جمالا، والأذن بيانا </a:t>
            </a:r>
            <a:r>
              <a:rPr lang="ar-JO" sz="2400" dirty="0" smtClean="0"/>
              <a:t>«</a:t>
            </a:r>
            <a:endParaRPr lang="ar-JO" sz="2400" dirty="0"/>
          </a:p>
          <a:p>
            <a:pPr algn="r" rtl="1"/>
            <a:r>
              <a:rPr lang="ar-JO" sz="2400" dirty="0" smtClean="0"/>
              <a:t> 7 . </a:t>
            </a:r>
            <a:r>
              <a:rPr lang="ar-JO" sz="2400" dirty="0"/>
              <a:t>يقال لمن أصاب بالقول :" لا فُضّ </a:t>
            </a:r>
            <a:r>
              <a:rPr lang="ar-JO" sz="2400" dirty="0" err="1"/>
              <a:t>فوك</a:t>
            </a:r>
            <a:r>
              <a:rPr lang="ar-JO" sz="2400" dirty="0"/>
              <a:t> "</a:t>
            </a:r>
            <a:endParaRPr lang="en-US" sz="2400" dirty="0"/>
          </a:p>
          <a:p>
            <a:pPr algn="r" rtl="1"/>
            <a:r>
              <a:rPr lang="ar-JO" sz="2400" dirty="0" smtClean="0"/>
              <a:t> 8. يهتمّ </a:t>
            </a:r>
            <a:r>
              <a:rPr lang="ar-JO" sz="2400" dirty="0" err="1" smtClean="0"/>
              <a:t>ذووك</a:t>
            </a:r>
            <a:r>
              <a:rPr lang="ar-JO" sz="2400" dirty="0" smtClean="0"/>
              <a:t> بتربيتك .</a:t>
            </a:r>
          </a:p>
          <a:p>
            <a:pPr algn="r" rtl="1"/>
            <a:r>
              <a:rPr lang="ar-JO" sz="2400" dirty="0" smtClean="0"/>
              <a:t> 9. أؤمن بعبقرية ذوي الهمّة من الناس </a:t>
            </a:r>
          </a:p>
          <a:p>
            <a:pPr algn="r" rtl="1"/>
            <a:r>
              <a:rPr lang="ar-JO" sz="2400" dirty="0" smtClean="0"/>
              <a:t> 10. لا تدعْ فمَك يتفوّه بالنميمة والغيبة </a:t>
            </a:r>
          </a:p>
          <a:p>
            <a:pPr algn="r" rtl="1"/>
            <a:endParaRPr lang="ar-JO" sz="2400" dirty="0" smtClean="0"/>
          </a:p>
          <a:p>
            <a:pPr algn="r" rtl="1"/>
            <a:endParaRPr lang="ar-JO" sz="2400" dirty="0" smtClean="0"/>
          </a:p>
          <a:p>
            <a:pPr algn="r" rtl="1"/>
            <a:endParaRPr lang="en-US" sz="700" dirty="0"/>
          </a:p>
        </p:txBody>
      </p:sp>
      <p:pic>
        <p:nvPicPr>
          <p:cNvPr id="3074" name="Picture 2" descr="D:\فراشة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648200"/>
            <a:ext cx="27241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sz="3200" b="1" dirty="0" smtClean="0"/>
              <a:t>تطبيق 2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JO" sz="3600" dirty="0" smtClean="0"/>
              <a:t>عزيزي الطالب :</a:t>
            </a:r>
          </a:p>
          <a:p>
            <a:pPr algn="just" rtl="1"/>
            <a:r>
              <a:rPr lang="ar-JO" sz="3600" dirty="0" smtClean="0"/>
              <a:t>استمتع بمشاهدة هذا الفيلم القصير الصامت ، ثمّ اكتب فقرة حول الفكرة التي يدور حولها مستخدمًا قواعد ( الأسماء الخمسة ) بشكل صحيح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14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فيلم كوميدي قصير التعاون سبيل النجاح ( 180 X 320 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152400"/>
            <a:ext cx="8805578" cy="5638800"/>
          </a:xfrm>
        </p:spPr>
      </p:pic>
    </p:spTree>
    <p:extLst>
      <p:ext uri="{BB962C8B-B14F-4D97-AF65-F5344CB8AC3E}">
        <p14:creationId xmlns:p14="http://schemas.microsoft.com/office/powerpoint/2010/main" val="6798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600200" y="304800"/>
            <a:ext cx="7086600" cy="1295400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70560"/>
            <a:ext cx="7520940" cy="548640"/>
          </a:xfrm>
        </p:spPr>
        <p:txBody>
          <a:bodyPr/>
          <a:lstStyle/>
          <a:p>
            <a:pPr algn="r"/>
            <a:r>
              <a:rPr lang="ar-JO" sz="5400" b="1" dirty="0" smtClean="0"/>
              <a:t>مخرجات التعلّم</a:t>
            </a:r>
            <a:r>
              <a:rPr lang="ar-JO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677951"/>
            <a:ext cx="8321040" cy="3579849"/>
          </a:xfrm>
        </p:spPr>
        <p:txBody>
          <a:bodyPr>
            <a:normAutofit/>
          </a:bodyPr>
          <a:lstStyle/>
          <a:p>
            <a:pPr lvl="0" algn="r" rtl="1"/>
            <a:r>
              <a:rPr lang="ar-JO" sz="4000" dirty="0" smtClean="0"/>
              <a:t>* </a:t>
            </a:r>
            <a:r>
              <a:rPr lang="ar-SA" sz="4000" b="1" dirty="0" smtClean="0"/>
              <a:t>تبين </a:t>
            </a:r>
            <a:r>
              <a:rPr lang="ar-SA" sz="4000" b="1" dirty="0"/>
              <a:t>مفهوم الأسماء الخمسة </a:t>
            </a:r>
            <a:endParaRPr lang="en-US" sz="4000" dirty="0"/>
          </a:p>
          <a:p>
            <a:pPr lvl="0" algn="r" rtl="1"/>
            <a:r>
              <a:rPr lang="ar-JO" sz="4000" b="1" dirty="0" smtClean="0"/>
              <a:t>* ت</a:t>
            </a:r>
            <a:r>
              <a:rPr lang="ar-SA" sz="4000" b="1" dirty="0" smtClean="0"/>
              <a:t>مي</a:t>
            </a:r>
            <a:r>
              <a:rPr lang="ar-JO" sz="4000" b="1" dirty="0" smtClean="0"/>
              <a:t>ي</a:t>
            </a:r>
            <a:r>
              <a:rPr lang="ar-SA" sz="4000" b="1" dirty="0" smtClean="0"/>
              <a:t>ز </a:t>
            </a:r>
            <a:r>
              <a:rPr lang="ar-SA" sz="4000" b="1" dirty="0"/>
              <a:t>الأسماء الخمسة من غيرها ضمن شروط الأسماء الخمسة</a:t>
            </a:r>
            <a:endParaRPr lang="en-US" sz="4000" dirty="0"/>
          </a:p>
          <a:p>
            <a:pPr lvl="0" algn="r" rtl="1"/>
            <a:r>
              <a:rPr lang="ar-JO" sz="4000" dirty="0" smtClean="0"/>
              <a:t>* </a:t>
            </a:r>
            <a:r>
              <a:rPr lang="ar-SA" sz="4000" b="1" dirty="0" smtClean="0"/>
              <a:t>ضبط </a:t>
            </a:r>
            <a:r>
              <a:rPr lang="ar-SA" sz="4000" b="1" dirty="0"/>
              <a:t>الأسماء الخمسة بالحركات الفرعية المناسبة وفق الموقع الإعرابيّ لها</a:t>
            </a:r>
            <a:endParaRPr lang="en-US" sz="4000" dirty="0"/>
          </a:p>
          <a:p>
            <a:pPr marL="0" indent="0" algn="r" rtl="1">
              <a:buNone/>
            </a:pPr>
            <a:endParaRPr lang="en-US" sz="4000" dirty="0"/>
          </a:p>
          <a:p>
            <a:pPr marL="0" indent="0" algn="r" rtl="1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6994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219200"/>
            <a:ext cx="3505200" cy="5333999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SA" sz="2800" dirty="0" smtClean="0"/>
              <a:t>ركبتُ </a:t>
            </a:r>
            <a:r>
              <a:rPr lang="ar-SA" sz="2800" dirty="0"/>
              <a:t>الحافلة متوجها إلى وسط البلد باحثا عن كتاب قد ألّفه </a:t>
            </a:r>
            <a:r>
              <a:rPr lang="ar-SA" sz="3200" u="sng" dirty="0"/>
              <a:t>أبو</a:t>
            </a:r>
            <a:r>
              <a:rPr lang="ar-SA" sz="2800" dirty="0"/>
              <a:t> هشام الأنصاري في النحو، فدلّني صديقي </a:t>
            </a:r>
            <a:r>
              <a:rPr lang="ar-SA" sz="3200" u="sng" dirty="0"/>
              <a:t>ذو</a:t>
            </a:r>
            <a:r>
              <a:rPr lang="ar-SA" sz="2800" dirty="0"/>
              <a:t> الباع والذراع في صنوف اللغة العربيّة على كشك في البلد يدعى" كشك </a:t>
            </a:r>
            <a:r>
              <a:rPr lang="ar-SA" sz="3200" u="sng" dirty="0"/>
              <a:t>أبي</a:t>
            </a:r>
            <a:r>
              <a:rPr lang="ar-SA" sz="3200" dirty="0"/>
              <a:t> </a:t>
            </a:r>
            <a:r>
              <a:rPr lang="ar-SA" sz="2800" dirty="0"/>
              <a:t>علي"،  فيه ما حسن من الكتب ذوقا ومتعة، وكان</a:t>
            </a:r>
            <a:r>
              <a:rPr lang="ar-SA" sz="2800" u="sng" dirty="0"/>
              <a:t> </a:t>
            </a:r>
            <a:r>
              <a:rPr lang="ar-SA" sz="3200" u="sng" dirty="0"/>
              <a:t>أخو</a:t>
            </a:r>
            <a:r>
              <a:rPr lang="ar-SA" sz="2800" dirty="0"/>
              <a:t> زوجتي رفيقي في هذه الرحلة، وهو مهتم بالثقافة </a:t>
            </a:r>
            <a:r>
              <a:rPr lang="ar-SA" sz="2800" dirty="0" smtClean="0"/>
              <a:t>والعلم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" y="609600"/>
            <a:ext cx="4981859" cy="59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3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8200" y="533400"/>
            <a:ext cx="3886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800" b="1" dirty="0" smtClean="0"/>
              <a:t>وما إن وجدت ضالتي وشكرت </a:t>
            </a:r>
            <a:r>
              <a:rPr lang="ar-SA" sz="3200" b="1" u="sng" dirty="0" smtClean="0"/>
              <a:t>أبا</a:t>
            </a:r>
            <a:r>
              <a:rPr lang="ar-SA" sz="2800" b="1" dirty="0" smtClean="0"/>
              <a:t> عليّ على لطفه وتعاونه حتى تناهت لأنفي رائحة زكية من مكان مجاور، وهو مكان لبيع الكنافة النابلسية معروف بين الصغار والكبار اسمه "حبيبة" وكنا حينها قد تذكرنا ما أوصانا به </a:t>
            </a:r>
            <a:r>
              <a:rPr lang="ar-SA" sz="3200" b="1" u="sng" dirty="0" smtClean="0"/>
              <a:t>حمو</a:t>
            </a:r>
            <a:r>
              <a:rPr lang="ar-SA" sz="2800" b="1" dirty="0" smtClean="0"/>
              <a:t> نسيبي (أوقية مضبوطة من الكنافة) لتعديل مزاجه، فما إن تنزل لوسط البلد فلا بدّ أن تسير والأصالة في جنباتها، كما أنك لن تمنع </a:t>
            </a:r>
            <a:r>
              <a:rPr lang="ar-SA" sz="3200" b="1" u="sng" dirty="0" smtClean="0"/>
              <a:t>فاك</a:t>
            </a:r>
            <a:r>
              <a:rPr lang="ar-SA" sz="2800" b="1" dirty="0" smtClean="0"/>
              <a:t> من تذوق ما طاب ولذّ من محالها ودكاكينها. 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1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ardrop 7"/>
          <p:cNvSpPr/>
          <p:nvPr/>
        </p:nvSpPr>
        <p:spPr>
          <a:xfrm>
            <a:off x="6172200" y="2514600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sz="3600" b="1" dirty="0" err="1" smtClean="0"/>
              <a:t>المدارسة</a:t>
            </a:r>
            <a:r>
              <a:rPr lang="ar-JO" sz="3600" b="1" dirty="0" smtClean="0"/>
              <a:t>                                 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371600"/>
            <a:ext cx="7520940" cy="3579849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JO" sz="2800" dirty="0"/>
              <a:t>لو تمعّنت الكلمات المخطوط تحتها وهي:</a:t>
            </a:r>
            <a:endParaRPr lang="en-US" sz="2800" dirty="0"/>
          </a:p>
          <a:p>
            <a:pPr algn="r" rtl="1"/>
            <a:r>
              <a:rPr lang="ar-JO" sz="4800" dirty="0"/>
              <a:t>(أبو، ذو، أخو، حمو، فو </a:t>
            </a:r>
            <a:r>
              <a:rPr lang="ar-JO" sz="4800" dirty="0" smtClean="0"/>
              <a:t>)</a:t>
            </a:r>
            <a:endParaRPr lang="en-US" sz="4800" dirty="0"/>
          </a:p>
          <a:p>
            <a:pPr lvl="0" algn="r" rtl="1"/>
            <a:r>
              <a:rPr lang="ar-JO" sz="3200" dirty="0"/>
              <a:t>هل هي ( أسماء، حروف، أفعال </a:t>
            </a:r>
            <a:r>
              <a:rPr lang="ar-JO" sz="3200" dirty="0" smtClean="0"/>
              <a:t>)؟</a:t>
            </a:r>
          </a:p>
          <a:p>
            <a:pPr lvl="0" algn="r" rtl="1"/>
            <a:endParaRPr lang="en-US" sz="3200" dirty="0"/>
          </a:p>
          <a:p>
            <a:pPr lvl="0" algn="r" rtl="1"/>
            <a:r>
              <a:rPr lang="ar-JO" sz="3200" dirty="0"/>
              <a:t>هل هي ( مفردة، مثناة، جموع</a:t>
            </a:r>
            <a:r>
              <a:rPr lang="ar-JO" sz="3200" dirty="0" smtClean="0"/>
              <a:t>)؟</a:t>
            </a:r>
            <a:endParaRPr lang="en-US" sz="3200" dirty="0"/>
          </a:p>
          <a:p>
            <a:pPr lvl="0" algn="r" rtl="1"/>
            <a:r>
              <a:rPr lang="ar-JO" sz="3200" dirty="0" smtClean="0"/>
              <a:t>هل </a:t>
            </a:r>
            <a:r>
              <a:rPr lang="ar-JO" sz="3200" dirty="0"/>
              <a:t>أضيفت إلى أسماء بعدها؟ </a:t>
            </a:r>
            <a:r>
              <a:rPr lang="ar-JO" sz="3200" dirty="0" smtClean="0"/>
              <a:t>اذكرها</a:t>
            </a:r>
            <a:r>
              <a:rPr lang="ar-JO" sz="3200" dirty="0"/>
              <a:t>؟</a:t>
            </a:r>
            <a:endParaRPr lang="en-US" sz="3200" dirty="0"/>
          </a:p>
        </p:txBody>
      </p:sp>
      <p:sp>
        <p:nvSpPr>
          <p:cNvPr id="11" name="Freeform 10"/>
          <p:cNvSpPr/>
          <p:nvPr/>
        </p:nvSpPr>
        <p:spPr>
          <a:xfrm>
            <a:off x="6172200" y="3581400"/>
            <a:ext cx="1016000" cy="785468"/>
          </a:xfrm>
          <a:custGeom>
            <a:avLst/>
            <a:gdLst>
              <a:gd name="connsiteX0" fmla="*/ 464457 w 1016000"/>
              <a:gd name="connsiteY0" fmla="*/ 0 h 785468"/>
              <a:gd name="connsiteX1" fmla="*/ 464457 w 1016000"/>
              <a:gd name="connsiteY1" fmla="*/ 0 h 785468"/>
              <a:gd name="connsiteX2" fmla="*/ 348343 w 1016000"/>
              <a:gd name="connsiteY2" fmla="*/ 43543 h 785468"/>
              <a:gd name="connsiteX3" fmla="*/ 58057 w 1016000"/>
              <a:gd name="connsiteY3" fmla="*/ 87086 h 785468"/>
              <a:gd name="connsiteX4" fmla="*/ 29029 w 1016000"/>
              <a:gd name="connsiteY4" fmla="*/ 130629 h 785468"/>
              <a:gd name="connsiteX5" fmla="*/ 0 w 1016000"/>
              <a:gd name="connsiteY5" fmla="*/ 304800 h 785468"/>
              <a:gd name="connsiteX6" fmla="*/ 29029 w 1016000"/>
              <a:gd name="connsiteY6" fmla="*/ 551543 h 785468"/>
              <a:gd name="connsiteX7" fmla="*/ 58057 w 1016000"/>
              <a:gd name="connsiteY7" fmla="*/ 595086 h 785468"/>
              <a:gd name="connsiteX8" fmla="*/ 72571 w 1016000"/>
              <a:gd name="connsiteY8" fmla="*/ 638629 h 785468"/>
              <a:gd name="connsiteX9" fmla="*/ 145143 w 1016000"/>
              <a:gd name="connsiteY9" fmla="*/ 740229 h 785468"/>
              <a:gd name="connsiteX10" fmla="*/ 188686 w 1016000"/>
              <a:gd name="connsiteY10" fmla="*/ 754743 h 785468"/>
              <a:gd name="connsiteX11" fmla="*/ 232229 w 1016000"/>
              <a:gd name="connsiteY11" fmla="*/ 783772 h 785468"/>
              <a:gd name="connsiteX12" fmla="*/ 537029 w 1016000"/>
              <a:gd name="connsiteY12" fmla="*/ 769257 h 785468"/>
              <a:gd name="connsiteX13" fmla="*/ 609600 w 1016000"/>
              <a:gd name="connsiteY13" fmla="*/ 725715 h 785468"/>
              <a:gd name="connsiteX14" fmla="*/ 740229 w 1016000"/>
              <a:gd name="connsiteY14" fmla="*/ 638629 h 785468"/>
              <a:gd name="connsiteX15" fmla="*/ 769257 w 1016000"/>
              <a:gd name="connsiteY15" fmla="*/ 595086 h 785468"/>
              <a:gd name="connsiteX16" fmla="*/ 928914 w 1016000"/>
              <a:gd name="connsiteY16" fmla="*/ 449943 h 785468"/>
              <a:gd name="connsiteX17" fmla="*/ 986971 w 1016000"/>
              <a:gd name="connsiteY17" fmla="*/ 362857 h 785468"/>
              <a:gd name="connsiteX18" fmla="*/ 1016000 w 1016000"/>
              <a:gd name="connsiteY18" fmla="*/ 319315 h 785468"/>
              <a:gd name="connsiteX19" fmla="*/ 1001486 w 1016000"/>
              <a:gd name="connsiteY19" fmla="*/ 261257 h 785468"/>
              <a:gd name="connsiteX20" fmla="*/ 928914 w 1016000"/>
              <a:gd name="connsiteY20" fmla="*/ 188686 h 785468"/>
              <a:gd name="connsiteX21" fmla="*/ 885371 w 1016000"/>
              <a:gd name="connsiteY21" fmla="*/ 174172 h 785468"/>
              <a:gd name="connsiteX22" fmla="*/ 841829 w 1016000"/>
              <a:gd name="connsiteY22" fmla="*/ 145143 h 785468"/>
              <a:gd name="connsiteX23" fmla="*/ 798286 w 1016000"/>
              <a:gd name="connsiteY23" fmla="*/ 130629 h 785468"/>
              <a:gd name="connsiteX24" fmla="*/ 653143 w 1016000"/>
              <a:gd name="connsiteY24" fmla="*/ 101600 h 785468"/>
              <a:gd name="connsiteX25" fmla="*/ 377371 w 1016000"/>
              <a:gd name="connsiteY25" fmla="*/ 72572 h 785468"/>
              <a:gd name="connsiteX26" fmla="*/ 319314 w 1016000"/>
              <a:gd name="connsiteY26" fmla="*/ 58057 h 785468"/>
              <a:gd name="connsiteX27" fmla="*/ 246743 w 1016000"/>
              <a:gd name="connsiteY27" fmla="*/ 43543 h 785468"/>
              <a:gd name="connsiteX28" fmla="*/ 145143 w 1016000"/>
              <a:gd name="connsiteY28" fmla="*/ 14515 h 785468"/>
              <a:gd name="connsiteX29" fmla="*/ 145143 w 1016000"/>
              <a:gd name="connsiteY29" fmla="*/ 14515 h 785468"/>
              <a:gd name="connsiteX30" fmla="*/ 362857 w 1016000"/>
              <a:gd name="connsiteY30" fmla="*/ 58057 h 785468"/>
              <a:gd name="connsiteX31" fmla="*/ 420914 w 1016000"/>
              <a:gd name="connsiteY31" fmla="*/ 101600 h 785468"/>
              <a:gd name="connsiteX32" fmla="*/ 420914 w 1016000"/>
              <a:gd name="connsiteY32" fmla="*/ 101600 h 785468"/>
              <a:gd name="connsiteX33" fmla="*/ 145143 w 1016000"/>
              <a:gd name="connsiteY33" fmla="*/ 43543 h 78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16000" h="785468">
                <a:moveTo>
                  <a:pt x="464457" y="0"/>
                </a:moveTo>
                <a:lnTo>
                  <a:pt x="464457" y="0"/>
                </a:lnTo>
                <a:cubicBezTo>
                  <a:pt x="425752" y="14514"/>
                  <a:pt x="388445" y="33517"/>
                  <a:pt x="348343" y="43543"/>
                </a:cubicBezTo>
                <a:cubicBezTo>
                  <a:pt x="277456" y="61265"/>
                  <a:pt x="138629" y="77015"/>
                  <a:pt x="58057" y="87086"/>
                </a:cubicBezTo>
                <a:cubicBezTo>
                  <a:pt x="48381" y="101600"/>
                  <a:pt x="33524" y="113774"/>
                  <a:pt x="29029" y="130629"/>
                </a:cubicBezTo>
                <a:cubicBezTo>
                  <a:pt x="13864" y="187500"/>
                  <a:pt x="0" y="304800"/>
                  <a:pt x="0" y="304800"/>
                </a:cubicBezTo>
                <a:cubicBezTo>
                  <a:pt x="1314" y="321885"/>
                  <a:pt x="3872" y="492843"/>
                  <a:pt x="29029" y="551543"/>
                </a:cubicBezTo>
                <a:cubicBezTo>
                  <a:pt x="35901" y="567576"/>
                  <a:pt x="50256" y="579484"/>
                  <a:pt x="58057" y="595086"/>
                </a:cubicBezTo>
                <a:cubicBezTo>
                  <a:pt x="64899" y="608770"/>
                  <a:pt x="66544" y="624567"/>
                  <a:pt x="72571" y="638629"/>
                </a:cubicBezTo>
                <a:cubicBezTo>
                  <a:pt x="90732" y="681005"/>
                  <a:pt x="105319" y="713680"/>
                  <a:pt x="145143" y="740229"/>
                </a:cubicBezTo>
                <a:cubicBezTo>
                  <a:pt x="157873" y="748716"/>
                  <a:pt x="174172" y="749905"/>
                  <a:pt x="188686" y="754743"/>
                </a:cubicBezTo>
                <a:cubicBezTo>
                  <a:pt x="203200" y="764419"/>
                  <a:pt x="214800" y="783046"/>
                  <a:pt x="232229" y="783772"/>
                </a:cubicBezTo>
                <a:cubicBezTo>
                  <a:pt x="333856" y="788006"/>
                  <a:pt x="436497" y="784723"/>
                  <a:pt x="537029" y="769257"/>
                </a:cubicBezTo>
                <a:cubicBezTo>
                  <a:pt x="564911" y="764967"/>
                  <a:pt x="586127" y="741363"/>
                  <a:pt x="609600" y="725715"/>
                </a:cubicBezTo>
                <a:cubicBezTo>
                  <a:pt x="791016" y="604772"/>
                  <a:pt x="529373" y="765142"/>
                  <a:pt x="740229" y="638629"/>
                </a:cubicBezTo>
                <a:cubicBezTo>
                  <a:pt x="749905" y="624115"/>
                  <a:pt x="756922" y="607421"/>
                  <a:pt x="769257" y="595086"/>
                </a:cubicBezTo>
                <a:cubicBezTo>
                  <a:pt x="833494" y="530849"/>
                  <a:pt x="873450" y="533140"/>
                  <a:pt x="928914" y="449943"/>
                </a:cubicBezTo>
                <a:lnTo>
                  <a:pt x="986971" y="362857"/>
                </a:lnTo>
                <a:lnTo>
                  <a:pt x="1016000" y="319315"/>
                </a:lnTo>
                <a:cubicBezTo>
                  <a:pt x="1011162" y="299962"/>
                  <a:pt x="1009344" y="279592"/>
                  <a:pt x="1001486" y="261257"/>
                </a:cubicBezTo>
                <a:cubicBezTo>
                  <a:pt x="985653" y="224313"/>
                  <a:pt x="964098" y="206278"/>
                  <a:pt x="928914" y="188686"/>
                </a:cubicBezTo>
                <a:cubicBezTo>
                  <a:pt x="915230" y="181844"/>
                  <a:pt x="899885" y="179010"/>
                  <a:pt x="885371" y="174172"/>
                </a:cubicBezTo>
                <a:cubicBezTo>
                  <a:pt x="870857" y="164496"/>
                  <a:pt x="857431" y="152944"/>
                  <a:pt x="841829" y="145143"/>
                </a:cubicBezTo>
                <a:cubicBezTo>
                  <a:pt x="828145" y="138301"/>
                  <a:pt x="812997" y="134832"/>
                  <a:pt x="798286" y="130629"/>
                </a:cubicBezTo>
                <a:cubicBezTo>
                  <a:pt x="730901" y="111376"/>
                  <a:pt x="731547" y="115855"/>
                  <a:pt x="653143" y="101600"/>
                </a:cubicBezTo>
                <a:cubicBezTo>
                  <a:pt x="491073" y="72132"/>
                  <a:pt x="668242" y="93348"/>
                  <a:pt x="377371" y="72572"/>
                </a:cubicBezTo>
                <a:cubicBezTo>
                  <a:pt x="358019" y="67734"/>
                  <a:pt x="338787" y="62384"/>
                  <a:pt x="319314" y="58057"/>
                </a:cubicBezTo>
                <a:cubicBezTo>
                  <a:pt x="295232" y="52705"/>
                  <a:pt x="270543" y="50034"/>
                  <a:pt x="246743" y="43543"/>
                </a:cubicBezTo>
                <a:cubicBezTo>
                  <a:pt x="134695" y="12985"/>
                  <a:pt x="193477" y="14515"/>
                  <a:pt x="145143" y="14515"/>
                </a:cubicBezTo>
                <a:lnTo>
                  <a:pt x="145143" y="14515"/>
                </a:lnTo>
                <a:lnTo>
                  <a:pt x="362857" y="58057"/>
                </a:lnTo>
                <a:lnTo>
                  <a:pt x="420914" y="101600"/>
                </a:lnTo>
                <a:lnTo>
                  <a:pt x="420914" y="101600"/>
                </a:lnTo>
                <a:lnTo>
                  <a:pt x="145143" y="4354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533400"/>
            <a:ext cx="7482840" cy="4147077"/>
          </a:xfrm>
        </p:spPr>
        <p:txBody>
          <a:bodyPr/>
          <a:lstStyle/>
          <a:p>
            <a:pPr algn="r" rtl="1"/>
            <a:r>
              <a:rPr lang="ar-JO" sz="3200" dirty="0" smtClean="0"/>
              <a:t>أبو هشام </a:t>
            </a:r>
            <a:endParaRPr lang="ar-JO" sz="5400" dirty="0" smtClean="0"/>
          </a:p>
          <a:p>
            <a:pPr algn="r" rtl="1"/>
            <a:r>
              <a:rPr lang="ar-JO" sz="3200" dirty="0" smtClean="0"/>
              <a:t>ذو الباع </a:t>
            </a:r>
          </a:p>
          <a:p>
            <a:pPr algn="r" rtl="1"/>
            <a:r>
              <a:rPr lang="ar-JO" sz="3200" dirty="0" smtClean="0"/>
              <a:t>أبي عليّ </a:t>
            </a:r>
          </a:p>
          <a:p>
            <a:pPr algn="r" rtl="1"/>
            <a:r>
              <a:rPr lang="ar-JO" sz="3200" dirty="0" smtClean="0"/>
              <a:t>أخو زوجتي</a:t>
            </a:r>
          </a:p>
          <a:p>
            <a:pPr algn="r" rtl="1"/>
            <a:r>
              <a:rPr lang="ar-JO" sz="3200" dirty="0" smtClean="0"/>
              <a:t>أبا عليّ</a:t>
            </a:r>
          </a:p>
          <a:p>
            <a:pPr algn="r" rtl="1"/>
            <a:r>
              <a:rPr lang="ar-JO" sz="3200" dirty="0" smtClean="0"/>
              <a:t>حمو نسيبي</a:t>
            </a:r>
          </a:p>
          <a:p>
            <a:pPr algn="r" rtl="1"/>
            <a:r>
              <a:rPr lang="ar-JO" sz="3200" dirty="0" smtClean="0"/>
              <a:t>فاك</a:t>
            </a:r>
            <a:r>
              <a:rPr lang="ar-J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sz="4000" b="1" dirty="0" smtClean="0"/>
              <a:t>الأسماء الخمسة 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567734"/>
              </p:ext>
            </p:extLst>
          </p:nvPr>
        </p:nvGraphicFramePr>
        <p:xfrm>
          <a:off x="381000" y="1100138"/>
          <a:ext cx="7962901" cy="491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0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70560"/>
            <a:ext cx="7520940" cy="548640"/>
          </a:xfrm>
        </p:spPr>
        <p:txBody>
          <a:bodyPr/>
          <a:lstStyle/>
          <a:p>
            <a:r>
              <a:rPr lang="ar-JO" sz="4000" b="1" dirty="0" smtClean="0"/>
              <a:t>شروط الأسماء الخمسة             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2800" dirty="0" smtClean="0"/>
              <a:t>لا بدّ </a:t>
            </a:r>
            <a:r>
              <a:rPr lang="ar-JO" sz="2800" dirty="0"/>
              <a:t>من توافر مجموعة من الشروط لوضعها ضمن هذه التسمية:</a:t>
            </a:r>
            <a:endParaRPr lang="en-US" sz="2800" dirty="0"/>
          </a:p>
          <a:p>
            <a:pPr algn="r" rtl="1"/>
            <a:r>
              <a:rPr lang="ar-JO" sz="2800" dirty="0"/>
              <a:t>أولها :أن تكون مفردة </a:t>
            </a:r>
            <a:r>
              <a:rPr lang="ar-JO" sz="2800" dirty="0" smtClean="0"/>
              <a:t> ليست مثناة أو جمعا </a:t>
            </a:r>
          </a:p>
          <a:p>
            <a:pPr algn="r" rtl="1"/>
            <a:r>
              <a:rPr lang="ar-JO" sz="2800" dirty="0" smtClean="0"/>
              <a:t>ومكبّرة </a:t>
            </a:r>
            <a:r>
              <a:rPr lang="ar-JO" sz="2800" dirty="0"/>
              <a:t>ليست </a:t>
            </a:r>
            <a:r>
              <a:rPr lang="ar-JO" sz="2800" dirty="0" smtClean="0"/>
              <a:t>مصغّرة</a:t>
            </a:r>
          </a:p>
          <a:p>
            <a:pPr algn="r" rtl="1"/>
            <a:r>
              <a:rPr lang="ar-JO" sz="2800" dirty="0" smtClean="0"/>
              <a:t>ثانيها</a:t>
            </a:r>
            <a:r>
              <a:rPr lang="ar-JO" sz="2800" dirty="0"/>
              <a:t>: أن تكون مضافة إلى غير ياء المتكلم، </a:t>
            </a:r>
            <a:endParaRPr lang="ar-JO" sz="2800" dirty="0" smtClean="0"/>
          </a:p>
          <a:p>
            <a:pPr algn="r" rtl="1"/>
            <a:r>
              <a:rPr lang="ar-JO" sz="2800" dirty="0" smtClean="0"/>
              <a:t>وإذا </a:t>
            </a:r>
            <a:r>
              <a:rPr lang="ar-JO" sz="2800" dirty="0"/>
              <a:t>فقدت </a:t>
            </a:r>
            <a:r>
              <a:rPr lang="ar-JO" sz="2800" dirty="0" smtClean="0"/>
              <a:t>واحدًا من </a:t>
            </a:r>
            <a:r>
              <a:rPr lang="ar-JO" sz="2800" dirty="0"/>
              <a:t>الشرطين تخرج من قائمة الأسماء الخمسة، ويمتنع إعرابها إعراب الأسماء الخمسة.</a:t>
            </a:r>
            <a:endParaRPr lang="en-US" sz="2800" dirty="0"/>
          </a:p>
          <a:p>
            <a:pPr algn="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83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3600" b="1" dirty="0" smtClean="0"/>
              <a:t>إعراب الأسماء الخمسة             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JO" sz="2800" dirty="0"/>
              <a:t>وتعرب الأسماء الخمسة بعلامات الإعراب الفرعية؛ أي بالحروف فترفع بالواو وتنصب بالألف وتجرّ بالياء.</a:t>
            </a:r>
            <a:endParaRPr lang="en-US" sz="2800" dirty="0"/>
          </a:p>
          <a:p>
            <a:pPr algn="r" rtl="1"/>
            <a:r>
              <a:rPr lang="ar-JO" sz="2800" dirty="0"/>
              <a:t>ففي النص السابق تأمّل جملة ( ألّفه أبو هشام ) تجد الاسم </a:t>
            </a:r>
            <a:endParaRPr lang="ar-JO" sz="2800" dirty="0" smtClean="0"/>
          </a:p>
          <a:p>
            <a:pPr algn="r" rtl="1"/>
            <a:r>
              <a:rPr lang="ar-JO" sz="2800" dirty="0" smtClean="0"/>
              <a:t>( أبو ) </a:t>
            </a:r>
            <a:r>
              <a:rPr lang="ar-JO" sz="2800" dirty="0"/>
              <a:t>مفردا ومضافا إلى ( هشام ) وموقعه في الجملة (فاعل مرفوع وعلامة رفعه الواو لأنه من الأسماء الخمسة .</a:t>
            </a:r>
            <a:endParaRPr lang="en-US" sz="2800" dirty="0"/>
          </a:p>
          <a:p>
            <a:pPr algn="r" rtl="1"/>
            <a:r>
              <a:rPr lang="ar-JO" sz="2800" dirty="0"/>
              <a:t>وفي جملة (شكرْتُ أبا عليّ ) نجد الاسم ( </a:t>
            </a:r>
            <a:r>
              <a:rPr lang="ar-JO" sz="2800" dirty="0" smtClean="0"/>
              <a:t>أبا </a:t>
            </a:r>
            <a:r>
              <a:rPr lang="ar-JO" sz="2800" dirty="0"/>
              <a:t>) كذلك من الأسماء الخمسة لأنه ........................</a:t>
            </a:r>
            <a:endParaRPr lang="en-US" sz="2800" dirty="0"/>
          </a:p>
          <a:p>
            <a:pPr algn="r" rtl="1"/>
            <a:r>
              <a:rPr lang="ar-JO" sz="2800" dirty="0"/>
              <a:t>وموقعه في الجملة ( مفعول به منصوب وعلامة نصبه الألف؛ لأنه من الأسماء الخمسة )</a:t>
            </a:r>
            <a:endParaRPr lang="en-US" sz="2800" dirty="0"/>
          </a:p>
          <a:p>
            <a:pPr algn="r" rtl="1"/>
            <a:r>
              <a:rPr lang="ar-JO" sz="2800" dirty="0"/>
              <a:t>بينما في جملة ( </a:t>
            </a:r>
            <a:r>
              <a:rPr lang="ar-JO" sz="2800" dirty="0" smtClean="0"/>
              <a:t>يدّعى </a:t>
            </a:r>
            <a:r>
              <a:rPr lang="ar-JO" sz="2800" dirty="0"/>
              <a:t>كشك أبي عليّ ) فجاء الاسم (أبي) مضافا إليه مجرور وعلامة جرّه الياء؛ لأنه من الأسماء الخمسة .</a:t>
            </a:r>
            <a:endParaRPr lang="en-US" sz="2800" dirty="0"/>
          </a:p>
          <a:p>
            <a:pPr algn="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60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508</TotalTime>
  <Words>569</Words>
  <Application>Microsoft Office PowerPoint</Application>
  <PresentationFormat>On-screen Show (4:3)</PresentationFormat>
  <Paragraphs>56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الأسماء   الخمسة        </vt:lpstr>
      <vt:lpstr>مخرجات التعلّم </vt:lpstr>
      <vt:lpstr>PowerPoint Presentation</vt:lpstr>
      <vt:lpstr>PowerPoint Presentation</vt:lpstr>
      <vt:lpstr>المدارسة                                 </vt:lpstr>
      <vt:lpstr>PowerPoint Presentation</vt:lpstr>
      <vt:lpstr>الأسماء الخمسة </vt:lpstr>
      <vt:lpstr>شروط الأسماء الخمسة              </vt:lpstr>
      <vt:lpstr>إعراب الأسماء الخمسة              </vt:lpstr>
      <vt:lpstr>تطبيق 1                         </vt:lpstr>
      <vt:lpstr>تطبيق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Fatmehmuhesin</dc:creator>
  <cp:lastModifiedBy>Adobe_5</cp:lastModifiedBy>
  <cp:revision>19</cp:revision>
  <dcterms:created xsi:type="dcterms:W3CDTF">2018-02-03T09:22:55Z</dcterms:created>
  <dcterms:modified xsi:type="dcterms:W3CDTF">2018-02-04T10:05:15Z</dcterms:modified>
</cp:coreProperties>
</file>