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491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46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42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9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6653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0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4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0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26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42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57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70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709160"/>
          </a:xfrm>
        </p:spPr>
        <p:txBody>
          <a:bodyPr>
            <a:normAutofit/>
          </a:bodyPr>
          <a:lstStyle/>
          <a:p>
            <a:pPr marL="137160" indent="0" algn="ctr" rtl="1">
              <a:buNone/>
            </a:pPr>
            <a:r>
              <a:rPr lang="ar-JO" sz="19900" b="1" dirty="0" smtClean="0"/>
              <a:t>البدل</a:t>
            </a:r>
            <a:r>
              <a:rPr lang="ar-JO" sz="28700" b="1" dirty="0" smtClean="0"/>
              <a:t> </a:t>
            </a:r>
            <a:endParaRPr lang="en-US" sz="28700" b="1" dirty="0"/>
          </a:p>
        </p:txBody>
      </p:sp>
    </p:spTree>
    <p:extLst>
      <p:ext uri="{BB962C8B-B14F-4D97-AF65-F5344CB8AC3E}">
        <p14:creationId xmlns:p14="http://schemas.microsoft.com/office/powerpoint/2010/main" val="5715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>
                <a:effectLst/>
              </a:rPr>
              <a:t>مفهوم البدل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JO" sz="3600" b="1" u="sng" dirty="0"/>
              <a:t>مفهوم البدل: </a:t>
            </a:r>
            <a:endParaRPr lang="en-US" sz="3600" dirty="0"/>
          </a:p>
          <a:p>
            <a:pPr algn="r" rtl="1"/>
            <a:r>
              <a:rPr lang="ar-JO" sz="3600" dirty="0"/>
              <a:t>يعرف البدل: بأنه التابع المقصود بالحكم المنسوب إلى تابعه من غير واسطة لفظية تتوسط بين التابع والمتبوع.</a:t>
            </a:r>
            <a:endParaRPr lang="en-US" sz="3600" dirty="0"/>
          </a:p>
          <a:p>
            <a:pPr algn="r" rtl="1"/>
            <a:r>
              <a:rPr lang="ar-JO" sz="3600" dirty="0"/>
              <a:t>أنواع البدل </a:t>
            </a:r>
            <a:endParaRPr lang="en-US" sz="3600" dirty="0"/>
          </a:p>
          <a:p>
            <a:pPr algn="r" rtl="1"/>
            <a:r>
              <a:rPr lang="ar-JO" sz="3600" dirty="0"/>
              <a:t>أ-البدل المطابق ويسمى ايضاً بدل الكل من الكل.</a:t>
            </a:r>
            <a:endParaRPr lang="en-US" sz="3600" dirty="0"/>
          </a:p>
          <a:p>
            <a:pPr algn="r" rtl="1"/>
            <a:r>
              <a:rPr lang="ar-JO" sz="3600" dirty="0"/>
              <a:t>ب-بدل البعض من الكل.</a:t>
            </a:r>
            <a:endParaRPr lang="en-US" sz="3600" dirty="0"/>
          </a:p>
          <a:p>
            <a:pPr algn="r" rtl="1"/>
            <a:r>
              <a:rPr lang="ar-JO" sz="3600" dirty="0"/>
              <a:t>ج- بدل الاشتمال.</a:t>
            </a:r>
            <a:endParaRPr lang="en-US" sz="3600" dirty="0"/>
          </a:p>
          <a:p>
            <a:pPr marL="137160" indent="0" algn="r" rtl="1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35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ar-JO" dirty="0" smtClean="0"/>
              <a:t>البدل المطابق </a:t>
            </a:r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-381000" y="3059162"/>
            <a:ext cx="9978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0" hangingPunct="0"/>
            <a:r>
              <a:rPr lang="ar-JO" altLang="en-US" sz="2400" dirty="0" smtClean="0">
                <a:solidFill>
                  <a:prstClr val="white"/>
                </a:solidFill>
              </a:rPr>
              <a:t>    </a:t>
            </a:r>
            <a:endParaRPr lang="en-US" altLang="en-US" sz="2400" dirty="0" smtClean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192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400" b="1" dirty="0">
                <a:solidFill>
                  <a:prstClr val="white"/>
                </a:solidFill>
              </a:rPr>
              <a:t>*</a:t>
            </a:r>
            <a:r>
              <a:rPr lang="ar-SA" sz="2800" b="1" dirty="0">
                <a:solidFill>
                  <a:prstClr val="white"/>
                </a:solidFill>
              </a:rPr>
              <a:t>البدل المطابق: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وهو بَدَلُ الشيء مما هو مُطابقُ له مثل قوله تعالى "اهدِنا الصّراطَ المستقيمَ، صراطَ الذين أنْعَمتَ عليهم" فالصراطُ المستقيمُ وصراطُ المُنْعَمِ عليهم يدلان على معنى واحد.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en-US" sz="2800" b="1" dirty="0">
                <a:solidFill>
                  <a:prstClr val="white"/>
                </a:solidFill>
              </a:rPr>
              <a:t> </a:t>
            </a: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وبذلك تكون لفظة الصراط الثانية هي البدل. وتكون كلمة الصراط الأولى هي المبدل منه، مثل :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1- واضعُ النحوِ الإمامُ عليٌّ.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2- احترمتُ المعلمةَ سعادَ.	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3- اتفقت مع المقاولِ خليلٍ.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SA" sz="2800" b="1" dirty="0">
                <a:solidFill>
                  <a:prstClr val="white"/>
                </a:solidFill>
              </a:rPr>
              <a:t>4- الطبيبةُ سُهادُ مستشارةٌ معروفةٌ.</a:t>
            </a:r>
            <a:endParaRPr lang="en-US" sz="2800" b="1" dirty="0">
              <a:solidFill>
                <a:prstClr val="white"/>
              </a:solidFill>
            </a:endParaRPr>
          </a:p>
          <a:p>
            <a:pPr algn="r" rtl="1"/>
            <a:r>
              <a:rPr lang="ar-JO" sz="2800" b="1" dirty="0" smtClean="0">
                <a:solidFill>
                  <a:prstClr val="white"/>
                </a:solidFill>
              </a:rPr>
              <a:t>5</a:t>
            </a:r>
            <a:r>
              <a:rPr lang="ar-SA" sz="2800" b="1" dirty="0" smtClean="0">
                <a:solidFill>
                  <a:prstClr val="white"/>
                </a:solidFill>
              </a:rPr>
              <a:t>- </a:t>
            </a:r>
            <a:r>
              <a:rPr lang="ar-SA" sz="2800" b="1" dirty="0">
                <a:solidFill>
                  <a:prstClr val="white"/>
                </a:solidFill>
              </a:rPr>
              <a:t>زارنا هذا </a:t>
            </a:r>
            <a:r>
              <a:rPr lang="ar-SA" sz="2800" b="1" dirty="0" smtClean="0">
                <a:solidFill>
                  <a:prstClr val="white"/>
                </a:solidFill>
              </a:rPr>
              <a:t>الرّحالةُ.</a:t>
            </a:r>
            <a:r>
              <a:rPr lang="en-US" sz="2000" dirty="0">
                <a:solidFill>
                  <a:prstClr val="white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6372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5400" dirty="0" smtClean="0"/>
              <a:t>تدريب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676400"/>
            <a:ext cx="7620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3200" dirty="0" smtClean="0">
                <a:solidFill>
                  <a:prstClr val="white"/>
                </a:solidFill>
                <a:latin typeface="Tahoma"/>
              </a:rPr>
              <a:t>1- {وَلِلَّهِ 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عَلَى النَّاسِ حِجُّ الْبَيْتِ </a:t>
            </a:r>
            <a:r>
              <a:rPr lang="ar-JO" sz="3200" u="sng" dirty="0">
                <a:solidFill>
                  <a:prstClr val="white"/>
                </a:solidFill>
                <a:latin typeface="Tahoma"/>
              </a:rPr>
              <a:t>مَنِ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 اسْتَطَاعَ إِلَيْهِ سَبِيلًا }</a:t>
            </a:r>
            <a:endParaRPr lang="ar-JO" sz="3200" dirty="0" smtClean="0">
              <a:solidFill>
                <a:prstClr val="white"/>
              </a:solidFill>
              <a:latin typeface="Tahoma"/>
            </a:endParaRPr>
          </a:p>
          <a:p>
            <a:pPr algn="r" rtl="1"/>
            <a:r>
              <a:rPr lang="ar-JO" sz="3200" dirty="0" smtClean="0">
                <a:solidFill>
                  <a:prstClr val="white"/>
                </a:solidFill>
                <a:latin typeface="Tahoma"/>
              </a:rPr>
              <a:t> 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( آل عمران 97 ) </a:t>
            </a:r>
            <a:r>
              <a:rPr lang="ar-JO" sz="3200" dirty="0" smtClean="0">
                <a:solidFill>
                  <a:prstClr val="white"/>
                </a:solidFill>
                <a:latin typeface="Tahoma"/>
              </a:rPr>
              <a:t>.</a:t>
            </a:r>
          </a:p>
          <a:p>
            <a:pPr algn="r" rtl="1"/>
            <a:r>
              <a:rPr lang="ar-JO" sz="3200" b="1" dirty="0" smtClean="0">
                <a:solidFill>
                  <a:prstClr val="white"/>
                </a:solidFill>
                <a:latin typeface="Tahoma"/>
              </a:rPr>
              <a:t>2- {</a:t>
            </a:r>
            <a:r>
              <a:rPr lang="ar-JO" sz="3200" dirty="0" smtClean="0">
                <a:solidFill>
                  <a:prstClr val="white"/>
                </a:solidFill>
                <a:latin typeface="Tahoma"/>
              </a:rPr>
              <a:t>إِنَّ 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لِلْمُتَّقِينَ مَفَازًا . </a:t>
            </a:r>
            <a:r>
              <a:rPr lang="ar-JO" sz="3200" u="sng" dirty="0">
                <a:solidFill>
                  <a:prstClr val="white"/>
                </a:solidFill>
                <a:latin typeface="Tahoma"/>
              </a:rPr>
              <a:t>حَدَائِقَ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 }</a:t>
            </a:r>
            <a:r>
              <a:rPr lang="ar-JO" sz="3200" dirty="0" smtClean="0">
                <a:solidFill>
                  <a:prstClr val="white"/>
                </a:solidFill>
                <a:latin typeface="Tahoma"/>
              </a:rPr>
              <a:t> </a:t>
            </a:r>
            <a:r>
              <a:rPr lang="ar-JO" sz="3200" dirty="0">
                <a:solidFill>
                  <a:prstClr val="white"/>
                </a:solidFill>
                <a:latin typeface="Tahoma"/>
              </a:rPr>
              <a:t>( النبإ 31 – 32 ) .</a:t>
            </a:r>
            <a:endParaRPr lang="ar-JO" sz="3200" b="1" dirty="0" smtClean="0">
              <a:solidFill>
                <a:prstClr val="white"/>
              </a:solidFill>
            </a:endParaRPr>
          </a:p>
          <a:p>
            <a:pPr algn="r" rtl="1"/>
            <a:r>
              <a:rPr lang="ar-JO" sz="3200" b="1" dirty="0" smtClean="0">
                <a:solidFill>
                  <a:prstClr val="white"/>
                </a:solidFill>
              </a:rPr>
              <a:t>3</a:t>
            </a:r>
            <a:r>
              <a:rPr lang="ar-SA" sz="3200" b="1" dirty="0" smtClean="0">
                <a:solidFill>
                  <a:prstClr val="white"/>
                </a:solidFill>
              </a:rPr>
              <a:t>ـ كانت أم المؤمنين  عائشةُ حُجّةً في راوية الحديث</a:t>
            </a:r>
            <a:endParaRPr lang="en-US" sz="3200" b="1" dirty="0" smtClean="0">
              <a:solidFill>
                <a:prstClr val="white"/>
              </a:solidFill>
            </a:endParaRPr>
          </a:p>
          <a:p>
            <a:pPr algn="r" rtl="1"/>
            <a:r>
              <a:rPr lang="ar-JO" sz="3200" b="1" dirty="0" smtClean="0">
                <a:solidFill>
                  <a:prstClr val="white"/>
                </a:solidFill>
              </a:rPr>
              <a:t>4</a:t>
            </a:r>
            <a:r>
              <a:rPr lang="ar-SA" sz="3200" b="1" dirty="0" smtClean="0">
                <a:solidFill>
                  <a:prstClr val="white"/>
                </a:solidFill>
              </a:rPr>
              <a:t>ـ كان أبو حامد الغزاليُّ من أكبر رجال الدين في القرنِ الخامسِ من الهجرةِ</a:t>
            </a:r>
            <a:endParaRPr lang="ar-JO" sz="3200" b="1" dirty="0" smtClean="0">
              <a:solidFill>
                <a:prstClr val="white"/>
              </a:solidFill>
            </a:endParaRPr>
          </a:p>
          <a:p>
            <a:pPr algn="r" rtl="1"/>
            <a:r>
              <a:rPr lang="ar-JO" sz="3200" b="1" dirty="0" smtClean="0">
                <a:solidFill>
                  <a:prstClr val="white"/>
                </a:solidFill>
              </a:rPr>
              <a:t>5</a:t>
            </a:r>
            <a:r>
              <a:rPr lang="ar-SA" sz="3200" b="1" dirty="0" smtClean="0">
                <a:solidFill>
                  <a:prstClr val="white"/>
                </a:solidFill>
              </a:rPr>
              <a:t>- </a:t>
            </a:r>
            <a:r>
              <a:rPr lang="ar-SA" sz="3200" b="1" dirty="0">
                <a:solidFill>
                  <a:prstClr val="white"/>
                </a:solidFill>
              </a:rPr>
              <a:t>أقنعني ذلك الرأي المتّزنُ.	</a:t>
            </a:r>
            <a:endParaRPr lang="ar-JO" sz="3200" b="1" dirty="0" smtClean="0">
              <a:solidFill>
                <a:prstClr val="white"/>
              </a:solidFill>
            </a:endParaRPr>
          </a:p>
          <a:p>
            <a:pPr algn="r" rtl="1"/>
            <a:r>
              <a:rPr lang="ar-JO" sz="3200" b="1" dirty="0" smtClean="0">
                <a:solidFill>
                  <a:prstClr val="white"/>
                </a:solidFill>
              </a:rPr>
              <a:t>6-</a:t>
            </a:r>
            <a:r>
              <a:rPr lang="ar-SA" sz="3200" b="1" dirty="0" smtClean="0">
                <a:solidFill>
                  <a:prstClr val="white"/>
                </a:solidFill>
              </a:rPr>
              <a:t> </a:t>
            </a:r>
            <a:r>
              <a:rPr lang="ar-JO" sz="3200" b="1" dirty="0" smtClean="0">
                <a:solidFill>
                  <a:prstClr val="white"/>
                </a:solidFill>
              </a:rPr>
              <a:t>هاجرْتُ إلى الدولةِ، دولةِ الإمارات.</a:t>
            </a:r>
            <a:endParaRPr lang="en-US" sz="3200" b="1" dirty="0">
              <a:solidFill>
                <a:prstClr val="white"/>
              </a:solidFill>
            </a:endParaRPr>
          </a:p>
          <a:p>
            <a:pPr algn="r" rtl="1"/>
            <a:endParaRPr lang="ar-JO" sz="3200" dirty="0" smtClean="0">
              <a:solidFill>
                <a:prstClr val="white"/>
              </a:solidFill>
            </a:endParaRPr>
          </a:p>
          <a:p>
            <a:pPr rtl="1"/>
            <a:endParaRPr lang="ar-JO" dirty="0" smtClean="0">
              <a:solidFill>
                <a:prstClr val="white"/>
              </a:solidFill>
            </a:endParaRPr>
          </a:p>
          <a:p>
            <a:pPr rtl="1"/>
            <a:endParaRPr lang="ar-JO" dirty="0" smtClean="0">
              <a:solidFill>
                <a:prstClr val="white"/>
              </a:solidFill>
            </a:endParaRPr>
          </a:p>
          <a:p>
            <a:pPr rtl="1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21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PowerPoint Presentation</vt:lpstr>
      <vt:lpstr>مفهوم البدل </vt:lpstr>
      <vt:lpstr>البدل المطابق </vt:lpstr>
      <vt:lpstr>تدريب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SmartBoard</dc:creator>
  <cp:lastModifiedBy>Adobe_5</cp:lastModifiedBy>
  <cp:revision>1</cp:revision>
  <dcterms:created xsi:type="dcterms:W3CDTF">2006-08-16T00:00:00Z</dcterms:created>
  <dcterms:modified xsi:type="dcterms:W3CDTF">2018-04-12T09:54:03Z</dcterms:modified>
</cp:coreProperties>
</file>