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58" r:id="rId16"/>
    <p:sldId id="257" r:id="rId17"/>
    <p:sldId id="273" r:id="rId18"/>
    <p:sldId id="274" r:id="rId19"/>
    <p:sldId id="275" r:id="rId20"/>
    <p:sldId id="276" r:id="rId21"/>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4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5CBE66B8-A273-4A53-9DCE-433A03674E28}" type="datetimeFigureOut">
              <a:rPr lang="ar-JO" smtClean="0"/>
              <a:t>22/05/1439</a:t>
            </a:fld>
            <a:endParaRPr lang="ar-JO"/>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7533F3DE-67C2-4809-9417-0DDECA160AE4}" type="slidenum">
              <a:rPr lang="ar-JO" smtClean="0"/>
              <a:t>‹#›</a:t>
            </a:fld>
            <a:endParaRPr lang="ar-JO"/>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ar-JO"/>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BE66B8-A273-4A53-9DCE-433A03674E28}" type="datetimeFigureOut">
              <a:rPr lang="ar-JO" smtClean="0"/>
              <a:t>22/05/1439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7533F3DE-67C2-4809-9417-0DDECA160AE4}" type="slidenum">
              <a:rPr lang="ar-JO" smtClean="0"/>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BE66B8-A273-4A53-9DCE-433A03674E28}" type="datetimeFigureOut">
              <a:rPr lang="ar-JO" smtClean="0"/>
              <a:t>22/05/1439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533F3DE-67C2-4809-9417-0DDECA160AE4}" type="slidenum">
              <a:rPr lang="ar-JO" smtClean="0"/>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BE66B8-A273-4A53-9DCE-433A03674E28}" type="datetimeFigureOut">
              <a:rPr lang="ar-JO" smtClean="0"/>
              <a:t>22/05/1439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7533F3DE-67C2-4809-9417-0DDECA160AE4}" type="slidenum">
              <a:rPr lang="ar-JO" smtClean="0"/>
              <a:t>‹#›</a:t>
            </a:fld>
            <a:endParaRPr lang="ar-JO"/>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5CBE66B8-A273-4A53-9DCE-433A03674E28}" type="datetimeFigureOut">
              <a:rPr lang="ar-JO" smtClean="0"/>
              <a:t>22/05/1439</a:t>
            </a:fld>
            <a:endParaRPr lang="ar-JO"/>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7533F3DE-67C2-4809-9417-0DDECA160AE4}" type="slidenum">
              <a:rPr lang="ar-JO" smtClean="0"/>
              <a:t>‹#›</a:t>
            </a:fld>
            <a:endParaRPr lang="ar-JO"/>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ar-JO"/>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BE66B8-A273-4A53-9DCE-433A03674E28}" type="datetimeFigureOut">
              <a:rPr lang="ar-JO" smtClean="0"/>
              <a:t>22/05/1439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7533F3DE-67C2-4809-9417-0DDECA160AE4}" type="slidenum">
              <a:rPr lang="ar-JO" smtClean="0"/>
              <a:t>‹#›</a:t>
            </a:fld>
            <a:endParaRPr lang="ar-JO"/>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BE66B8-A273-4A53-9DCE-433A03674E28}" type="datetimeFigureOut">
              <a:rPr lang="ar-JO" smtClean="0"/>
              <a:t>22/05/1439</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7533F3DE-67C2-4809-9417-0DDECA160AE4}" type="slidenum">
              <a:rPr lang="ar-JO" smtClean="0"/>
              <a:t>‹#›</a:t>
            </a:fld>
            <a:endParaRPr lang="ar-JO"/>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CBE66B8-A273-4A53-9DCE-433A03674E28}" type="datetimeFigureOut">
              <a:rPr lang="ar-JO" smtClean="0"/>
              <a:t>22/05/1439</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7533F3DE-67C2-4809-9417-0DDECA160AE4}" type="slidenum">
              <a:rPr lang="ar-JO" smtClean="0"/>
              <a:t>‹#›</a:t>
            </a:fld>
            <a:endParaRPr lang="ar-JO"/>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CBE66B8-A273-4A53-9DCE-433A03674E28}" type="datetimeFigureOut">
              <a:rPr lang="ar-JO" smtClean="0"/>
              <a:t>22/05/1439</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7533F3DE-67C2-4809-9417-0DDECA160AE4}" type="slidenum">
              <a:rPr lang="ar-JO" smtClean="0"/>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BE66B8-A273-4A53-9DCE-433A03674E28}" type="datetimeFigureOut">
              <a:rPr lang="ar-JO" smtClean="0"/>
              <a:t>22/05/1439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7533F3DE-67C2-4809-9417-0DDECA160AE4}" type="slidenum">
              <a:rPr lang="ar-JO" smtClean="0"/>
              <a:t>‹#›</a:t>
            </a:fld>
            <a:endParaRPr lang="ar-JO"/>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BE66B8-A273-4A53-9DCE-433A03674E28}" type="datetimeFigureOut">
              <a:rPr lang="ar-JO" smtClean="0"/>
              <a:t>22/05/1439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7533F3DE-67C2-4809-9417-0DDECA160AE4}" type="slidenum">
              <a:rPr lang="ar-JO" smtClean="0"/>
              <a:t>‹#›</a:t>
            </a:fld>
            <a:endParaRPr lang="ar-JO"/>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5CBE66B8-A273-4A53-9DCE-433A03674E28}" type="datetimeFigureOut">
              <a:rPr lang="ar-JO" smtClean="0"/>
              <a:t>22/05/1439</a:t>
            </a:fld>
            <a:endParaRPr lang="ar-JO"/>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ar-JO"/>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533F3DE-67C2-4809-9417-0DDECA160AE4}" type="slidenum">
              <a:rPr lang="ar-JO" smtClean="0"/>
              <a:t>‹#›</a:t>
            </a:fld>
            <a:endParaRPr lang="ar-J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r" defTabSz="914400" rtl="1"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r" defTabSz="914400" rtl="1"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r" defTabSz="914400" rtl="1"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r" defTabSz="914400" rtl="1"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r" defTabSz="914400" rtl="1"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r" defTabSz="914400" rtl="1"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r" defTabSz="914400" rtl="1"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r" defTabSz="914400" rtl="1"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r" defTabSz="914400" rtl="1"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ar-JO" dirty="0"/>
          </a:p>
        </p:txBody>
      </p:sp>
      <p:sp>
        <p:nvSpPr>
          <p:cNvPr id="4" name="TextBox 4"/>
          <p:cNvSpPr txBox="1">
            <a:spLocks noChangeArrowheads="1"/>
          </p:cNvSpPr>
          <p:nvPr/>
        </p:nvSpPr>
        <p:spPr bwMode="auto">
          <a:xfrm>
            <a:off x="7019925" y="476250"/>
            <a:ext cx="1944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endParaRPr lang="ar-JO" altLang="ar-JO"/>
          </a:p>
        </p:txBody>
      </p:sp>
      <p:sp>
        <p:nvSpPr>
          <p:cNvPr id="5" name="TextBox 7"/>
          <p:cNvSpPr txBox="1">
            <a:spLocks noChangeArrowheads="1"/>
          </p:cNvSpPr>
          <p:nvPr/>
        </p:nvSpPr>
        <p:spPr bwMode="auto">
          <a:xfrm>
            <a:off x="28575" y="6308725"/>
            <a:ext cx="3352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pPr rtl="1"/>
            <a:r>
              <a:rPr lang="ar-JO" altLang="ar-JO" sz="2400" b="1">
                <a:solidFill>
                  <a:schemeClr val="bg2"/>
                </a:solidFill>
              </a:rPr>
              <a:t>د. ابتسام حسين جميل</a:t>
            </a:r>
          </a:p>
        </p:txBody>
      </p:sp>
      <p:cxnSp>
        <p:nvCxnSpPr>
          <p:cNvPr id="6" name="Straight Connector 5"/>
          <p:cNvCxnSpPr/>
          <p:nvPr/>
        </p:nvCxnSpPr>
        <p:spPr>
          <a:xfrm flipH="1">
            <a:off x="395536" y="1130077"/>
            <a:ext cx="6132514" cy="0"/>
          </a:xfrm>
          <a:prstGeom prst="line">
            <a:avLst/>
          </a:prstGeom>
          <a:ln>
            <a:solidFill>
              <a:srgbClr val="00B050"/>
            </a:solidFill>
          </a:ln>
        </p:spPr>
        <p:style>
          <a:lnRef idx="3">
            <a:schemeClr val="accent3"/>
          </a:lnRef>
          <a:fillRef idx="0">
            <a:schemeClr val="accent3"/>
          </a:fillRef>
          <a:effectRef idx="2">
            <a:schemeClr val="accent3"/>
          </a:effectRef>
          <a:fontRef idx="minor">
            <a:schemeClr val="tx1"/>
          </a:fontRef>
        </p:style>
      </p:cxnSp>
      <p:sp>
        <p:nvSpPr>
          <p:cNvPr id="7" name="Rectangle 1"/>
          <p:cNvSpPr>
            <a:spLocks noChangeArrowheads="1"/>
          </p:cNvSpPr>
          <p:nvPr/>
        </p:nvSpPr>
        <p:spPr bwMode="auto">
          <a:xfrm>
            <a:off x="0" y="5408613"/>
            <a:ext cx="9144000" cy="144938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lstStyle/>
          <a:p>
            <a:pPr>
              <a:defRPr/>
            </a:pPr>
            <a:endParaRPr lang="en-US" altLang="en-US" b="1"/>
          </a:p>
        </p:txBody>
      </p:sp>
      <p:pic>
        <p:nvPicPr>
          <p:cNvPr id="8" name="Content Placeholder 3"/>
          <p:cNvPicPr preferRelativeResize="0">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7504113" y="5464175"/>
            <a:ext cx="1606550" cy="1393825"/>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143000" y="179388"/>
            <a:ext cx="4659313" cy="708025"/>
          </a:xfrm>
          <a:prstGeom prst="rect">
            <a:avLst/>
          </a:prstGeom>
        </p:spPr>
        <p:txBody>
          <a:bodyPr>
            <a:spAutoFit/>
          </a:bodyPr>
          <a:lstStyle/>
          <a:p>
            <a:pPr algn="ctr">
              <a:defRPr/>
            </a:pPr>
            <a:r>
              <a:rPr lang="ar-JO" sz="4000" b="1" dirty="0">
                <a:solidFill>
                  <a:schemeClr val="accent4"/>
                </a:solidFill>
                <a:latin typeface="Simplified Arabic" panose="02020603050405020304" pitchFamily="18" charset="-78"/>
                <a:cs typeface="Simplified Arabic" panose="02020603050405020304" pitchFamily="18" charset="-78"/>
              </a:rPr>
              <a:t>مهارات اللغة العربية</a:t>
            </a:r>
            <a:endParaRPr lang="ar-JO" sz="4000" dirty="0">
              <a:solidFill>
                <a:schemeClr val="accent4"/>
              </a:solidFill>
            </a:endParaRPr>
          </a:p>
        </p:txBody>
      </p:sp>
      <p:sp>
        <p:nvSpPr>
          <p:cNvPr id="10" name="Rectangle 12"/>
          <p:cNvSpPr>
            <a:spLocks noChangeArrowheads="1"/>
          </p:cNvSpPr>
          <p:nvPr/>
        </p:nvSpPr>
        <p:spPr bwMode="auto">
          <a:xfrm>
            <a:off x="685800" y="1219200"/>
            <a:ext cx="513715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ar-JO" sz="3600" b="1" dirty="0">
                <a:solidFill>
                  <a:srgbClr val="FFC000"/>
                </a:solidFill>
                <a:latin typeface="Simplified Arabic" pitchFamily="18" charset="-78"/>
                <a:cs typeface="Simplified Arabic" pitchFamily="18" charset="-78"/>
              </a:rPr>
              <a:t>الوحدة </a:t>
            </a:r>
            <a:r>
              <a:rPr lang="ar-JO" sz="3600" b="1" dirty="0" smtClean="0">
                <a:solidFill>
                  <a:srgbClr val="FFC000"/>
                </a:solidFill>
                <a:latin typeface="Simplified Arabic" pitchFamily="18" charset="-78"/>
                <a:cs typeface="Simplified Arabic" pitchFamily="18" charset="-78"/>
              </a:rPr>
              <a:t>الحادية عشرة</a:t>
            </a:r>
            <a:r>
              <a:rPr lang="ar-JO" sz="3600" dirty="0">
                <a:solidFill>
                  <a:srgbClr val="FFC000"/>
                </a:solidFill>
                <a:latin typeface="Simplified Arabic" pitchFamily="18" charset="-78"/>
                <a:cs typeface="Simplified Arabic" pitchFamily="18" charset="-78"/>
              </a:rPr>
              <a:t/>
            </a:r>
            <a:br>
              <a:rPr lang="ar-JO" sz="3600" dirty="0">
                <a:solidFill>
                  <a:srgbClr val="FFC000"/>
                </a:solidFill>
                <a:latin typeface="Simplified Arabic" pitchFamily="18" charset="-78"/>
                <a:cs typeface="Simplified Arabic" pitchFamily="18" charset="-78"/>
              </a:rPr>
            </a:br>
            <a:r>
              <a:rPr lang="ar-JO" sz="3600" dirty="0">
                <a:solidFill>
                  <a:schemeClr val="bg1"/>
                </a:solidFill>
                <a:latin typeface="Simplified Arabic" pitchFamily="18" charset="-78"/>
                <a:cs typeface="Simplified Arabic" pitchFamily="18" charset="-78"/>
              </a:rPr>
              <a:t/>
            </a:r>
            <a:br>
              <a:rPr lang="ar-JO" sz="3600" dirty="0">
                <a:solidFill>
                  <a:schemeClr val="bg1"/>
                </a:solidFill>
                <a:latin typeface="Simplified Arabic" pitchFamily="18" charset="-78"/>
                <a:cs typeface="Simplified Arabic" pitchFamily="18" charset="-78"/>
              </a:rPr>
            </a:br>
            <a:r>
              <a:rPr lang="ar-JO" sz="3200" b="1" dirty="0">
                <a:solidFill>
                  <a:srgbClr val="FFFF00"/>
                </a:solidFill>
                <a:latin typeface="Simplified Arabic" pitchFamily="18" charset="-78"/>
                <a:cs typeface="Simplified Arabic" pitchFamily="18" charset="-78"/>
              </a:rPr>
              <a:t>مهارة الكتابة «</a:t>
            </a:r>
            <a:r>
              <a:rPr lang="ar-JO" sz="3200" b="1" dirty="0">
                <a:solidFill>
                  <a:srgbClr val="00B050"/>
                </a:solidFill>
                <a:latin typeface="Simplified Arabic" pitchFamily="18" charset="-78"/>
                <a:cs typeface="Simplified Arabic" pitchFamily="18" charset="-78"/>
              </a:rPr>
              <a:t>المستوى الأول</a:t>
            </a:r>
            <a:r>
              <a:rPr lang="ar-JO" sz="3200" b="1" dirty="0">
                <a:solidFill>
                  <a:srgbClr val="FFFF00"/>
                </a:solidFill>
                <a:latin typeface="Simplified Arabic" pitchFamily="18" charset="-78"/>
                <a:cs typeface="Simplified Arabic" pitchFamily="18" charset="-78"/>
              </a:rPr>
              <a:t>»</a:t>
            </a:r>
            <a:br>
              <a:rPr lang="ar-JO" sz="3200" b="1" dirty="0">
                <a:solidFill>
                  <a:srgbClr val="FFFF00"/>
                </a:solidFill>
                <a:latin typeface="Simplified Arabic" pitchFamily="18" charset="-78"/>
                <a:cs typeface="Simplified Arabic" pitchFamily="18" charset="-78"/>
              </a:rPr>
            </a:br>
            <a:r>
              <a:rPr lang="ar-JO" sz="3200" b="1" dirty="0">
                <a:solidFill>
                  <a:srgbClr val="FFFF00"/>
                </a:solidFill>
                <a:latin typeface="Simplified Arabic" pitchFamily="18" charset="-78"/>
                <a:cs typeface="Simplified Arabic" pitchFamily="18" charset="-78"/>
              </a:rPr>
              <a:t/>
            </a:r>
            <a:br>
              <a:rPr lang="ar-JO" sz="3200" b="1" dirty="0">
                <a:solidFill>
                  <a:srgbClr val="FFFF00"/>
                </a:solidFill>
                <a:latin typeface="Simplified Arabic" pitchFamily="18" charset="-78"/>
                <a:cs typeface="Simplified Arabic" pitchFamily="18" charset="-78"/>
              </a:rPr>
            </a:br>
            <a:r>
              <a:rPr lang="ar-JO" sz="4000" b="1" dirty="0" smtClean="0">
                <a:solidFill>
                  <a:schemeClr val="bg2">
                    <a:lumMod val="10000"/>
                  </a:schemeClr>
                </a:solidFill>
              </a:rPr>
              <a:t>علامات </a:t>
            </a:r>
            <a:r>
              <a:rPr lang="ar-JO" sz="4000" b="1" dirty="0">
                <a:solidFill>
                  <a:schemeClr val="bg2">
                    <a:lumMod val="10000"/>
                  </a:schemeClr>
                </a:solidFill>
              </a:rPr>
              <a:t>الترقيم</a:t>
            </a:r>
            <a:r>
              <a:rPr lang="ar-JO" sz="4000" b="1" dirty="0">
                <a:solidFill>
                  <a:srgbClr val="FFFF00"/>
                </a:solidFill>
                <a:latin typeface="Simplified Arabic" pitchFamily="18" charset="-78"/>
                <a:cs typeface="Simplified Arabic" pitchFamily="18" charset="-78"/>
              </a:rPr>
              <a:t/>
            </a:r>
            <a:br>
              <a:rPr lang="ar-JO" sz="4000" b="1" dirty="0">
                <a:solidFill>
                  <a:srgbClr val="FFFF00"/>
                </a:solidFill>
                <a:latin typeface="Simplified Arabic" pitchFamily="18" charset="-78"/>
                <a:cs typeface="Simplified Arabic" pitchFamily="18" charset="-78"/>
              </a:rPr>
            </a:br>
            <a:r>
              <a:rPr lang="ar-JO" sz="4000" b="1" dirty="0">
                <a:solidFill>
                  <a:srgbClr val="FFFF00"/>
                </a:solidFill>
                <a:latin typeface="Simplified Arabic" pitchFamily="18" charset="-78"/>
                <a:cs typeface="Simplified Arabic" pitchFamily="18" charset="-78"/>
              </a:rPr>
              <a:t>(</a:t>
            </a:r>
            <a:r>
              <a:rPr lang="ar-JO" sz="4000" b="1" dirty="0">
                <a:solidFill>
                  <a:srgbClr val="00B050"/>
                </a:solidFill>
                <a:latin typeface="Simplified Arabic" pitchFamily="18" charset="-78"/>
                <a:cs typeface="Simplified Arabic" pitchFamily="18" charset="-78"/>
              </a:rPr>
              <a:t>4 /  11</a:t>
            </a:r>
            <a:r>
              <a:rPr lang="ar-JO" sz="4000" b="1" dirty="0">
                <a:solidFill>
                  <a:srgbClr val="FFFF00"/>
                </a:solidFill>
                <a:latin typeface="Simplified Arabic" pitchFamily="18" charset="-78"/>
                <a:cs typeface="Simplified Arabic" pitchFamily="18" charset="-78"/>
              </a:rPr>
              <a:t>)</a:t>
            </a:r>
            <a:br>
              <a:rPr lang="ar-JO" sz="4000" b="1" dirty="0">
                <a:solidFill>
                  <a:srgbClr val="FFFF00"/>
                </a:solidFill>
                <a:latin typeface="Simplified Arabic" pitchFamily="18" charset="-78"/>
                <a:cs typeface="Simplified Arabic" pitchFamily="18" charset="-78"/>
              </a:rPr>
            </a:br>
            <a:r>
              <a:rPr lang="ar-JO" b="1" dirty="0">
                <a:solidFill>
                  <a:srgbClr val="FFFF00"/>
                </a:solidFill>
                <a:latin typeface="Simplified Arabic" pitchFamily="18" charset="-78"/>
                <a:cs typeface="Simplified Arabic" pitchFamily="18" charset="-78"/>
              </a:rPr>
              <a:t/>
            </a:r>
            <a:br>
              <a:rPr lang="ar-JO" b="1" dirty="0">
                <a:solidFill>
                  <a:srgbClr val="FFFF00"/>
                </a:solidFill>
                <a:latin typeface="Simplified Arabic" pitchFamily="18" charset="-78"/>
                <a:cs typeface="Simplified Arabic" pitchFamily="18" charset="-78"/>
              </a:rPr>
            </a:br>
            <a:r>
              <a:rPr lang="ar-JO" b="1" dirty="0">
                <a:solidFill>
                  <a:srgbClr val="FFFF00"/>
                </a:solidFill>
                <a:latin typeface="Simplified Arabic" pitchFamily="18" charset="-78"/>
                <a:cs typeface="Simplified Arabic" pitchFamily="18" charset="-78"/>
              </a:rPr>
              <a:t/>
            </a:r>
            <a:br>
              <a:rPr lang="ar-JO" b="1" dirty="0">
                <a:solidFill>
                  <a:srgbClr val="FFFF00"/>
                </a:solidFill>
                <a:latin typeface="Simplified Arabic" pitchFamily="18" charset="-78"/>
                <a:cs typeface="Simplified Arabic" pitchFamily="18" charset="-78"/>
              </a:rPr>
            </a:br>
            <a:endParaRPr lang="ar-JO" dirty="0"/>
          </a:p>
        </p:txBody>
      </p:sp>
      <p:sp>
        <p:nvSpPr>
          <p:cNvPr id="11" name="Rectangle 17"/>
          <p:cNvSpPr>
            <a:spLocks noChangeArrowheads="1"/>
          </p:cNvSpPr>
          <p:nvPr/>
        </p:nvSpPr>
        <p:spPr bwMode="auto">
          <a:xfrm>
            <a:off x="-76200" y="5391150"/>
            <a:ext cx="82296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spcBef>
                <a:spcPct val="20000"/>
              </a:spcBef>
              <a:buClr>
                <a:schemeClr val="tx2"/>
              </a:buClr>
              <a:buSzPct val="90000"/>
              <a:buFont typeface="Wingdings" pitchFamily="2" charset="2"/>
              <a:buNone/>
            </a:pPr>
            <a:r>
              <a:rPr lang="ar-SA" altLang="en-US" sz="4400" b="1" baseline="-25000" dirty="0">
                <a:solidFill>
                  <a:srgbClr val="FF0000"/>
                </a:solidFill>
                <a:latin typeface="Arial" pitchFamily="34" charset="0"/>
              </a:rPr>
              <a:t>د. ابتسام حسين جميل</a:t>
            </a:r>
            <a:endParaRPr lang="ar-JO" altLang="en-US" sz="4400" b="1" baseline="-25000" dirty="0">
              <a:solidFill>
                <a:srgbClr val="FF0000"/>
              </a:solidFill>
              <a:latin typeface="Arial" pitchFamily="34" charset="0"/>
            </a:endParaRPr>
          </a:p>
          <a:p>
            <a:pPr algn="ctr" rtl="1">
              <a:spcBef>
                <a:spcPct val="20000"/>
              </a:spcBef>
              <a:buClr>
                <a:schemeClr val="tx2"/>
              </a:buClr>
              <a:buSzPct val="90000"/>
              <a:buFont typeface="Wingdings" pitchFamily="2" charset="2"/>
              <a:buNone/>
            </a:pPr>
            <a:r>
              <a:rPr lang="ar-SA" altLang="en-US" sz="4400" b="1" baseline="-25000" dirty="0" smtClean="0">
                <a:solidFill>
                  <a:srgbClr val="FF0000"/>
                </a:solidFill>
                <a:latin typeface="Arial" pitchFamily="34" charset="0"/>
              </a:rPr>
              <a:t>أستاذ مشارك – علم اللغة والأصوات - جامعة فيلادلفيا</a:t>
            </a:r>
            <a:endParaRPr lang="en-US" altLang="en-US" sz="4400" b="1" baseline="-25000" dirty="0">
              <a:solidFill>
                <a:srgbClr val="FF0000"/>
              </a:solidFill>
              <a:latin typeface="Arial" pitchFamily="34" charset="0"/>
            </a:endParaRPr>
          </a:p>
        </p:txBody>
      </p:sp>
      <p:pic>
        <p:nvPicPr>
          <p:cNvPr id="1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768" y="188640"/>
            <a:ext cx="2123728" cy="1718891"/>
          </a:xfrm>
          <a:prstGeom prst="rect">
            <a:avLst/>
          </a:prstGeom>
          <a:ln>
            <a:noFill/>
          </a:ln>
          <a:effectLst>
            <a:softEdge rad="112500"/>
          </a:effectLst>
          <a:extLst/>
        </p:spPr>
      </p:pic>
    </p:spTree>
    <p:extLst>
      <p:ext uri="{BB962C8B-B14F-4D97-AF65-F5344CB8AC3E}">
        <p14:creationId xmlns:p14="http://schemas.microsoft.com/office/powerpoint/2010/main" val="1949328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r>
              <a:rPr lang="ar-JO" sz="4000" b="1" dirty="0">
                <a:solidFill>
                  <a:srgbClr val="FF0000"/>
                </a:solidFill>
              </a:rPr>
              <a:t>علامتا التنصيص[ "  " ]:</a:t>
            </a:r>
            <a:endParaRPr lang="en-US" sz="4000" dirty="0">
              <a:solidFill>
                <a:srgbClr val="FF0000"/>
              </a:solidFill>
            </a:endParaRPr>
          </a:p>
        </p:txBody>
      </p:sp>
      <p:sp>
        <p:nvSpPr>
          <p:cNvPr id="7" name="TextBox 6"/>
          <p:cNvSpPr txBox="1"/>
          <p:nvPr/>
        </p:nvSpPr>
        <p:spPr>
          <a:xfrm>
            <a:off x="990600" y="3200400"/>
            <a:ext cx="6934200" cy="830997"/>
          </a:xfrm>
          <a:prstGeom prst="rect">
            <a:avLst/>
          </a:prstGeom>
          <a:noFill/>
        </p:spPr>
        <p:txBody>
          <a:bodyPr rtlCol="1">
            <a:spAutoFit/>
          </a:bodyPr>
          <a:lstStyle/>
          <a:p>
            <a:pPr>
              <a:defRPr/>
            </a:pPr>
            <a:r>
              <a:rPr lang="ar-JO" sz="2400" dirty="0"/>
              <a:t>وتستخدمان للنصوص التي تنقل نقلا حرفيا من مصادرها، كما تستخدمان للدلالة على عناوين الكتب والأبحاث  </a:t>
            </a:r>
            <a:r>
              <a:rPr lang="ar-JO" sz="2400" dirty="0" smtClean="0"/>
              <a:t>ونحوها.</a:t>
            </a:r>
            <a:endParaRPr lang="en-US" sz="2400" b="1" dirty="0"/>
          </a:p>
        </p:txBody>
      </p:sp>
      <p:sp>
        <p:nvSpPr>
          <p:cNvPr id="7176" name="TextBox 7"/>
          <p:cNvSpPr txBox="1">
            <a:spLocks noChangeArrowheads="1"/>
          </p:cNvSpPr>
          <p:nvPr/>
        </p:nvSpPr>
        <p:spPr bwMode="auto">
          <a:xfrm>
            <a:off x="914400" y="4945063"/>
            <a:ext cx="6934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YE" dirty="0">
                <a:solidFill>
                  <a:schemeClr val="bg1"/>
                </a:solidFill>
              </a:rPr>
              <a:t> ما أطول قامته! </a:t>
            </a:r>
            <a:r>
              <a:rPr lang="ar-JO" dirty="0" smtClean="0">
                <a:solidFill>
                  <a:schemeClr val="bg1"/>
                </a:solidFill>
              </a:rPr>
              <a:t>   </a:t>
            </a:r>
            <a:r>
              <a:rPr lang="ar-YE" dirty="0" smtClean="0">
                <a:solidFill>
                  <a:schemeClr val="bg1"/>
                </a:solidFill>
              </a:rPr>
              <a:t>يالله</a:t>
            </a:r>
            <a:r>
              <a:rPr lang="ar-YE" dirty="0">
                <a:solidFill>
                  <a:schemeClr val="bg1"/>
                </a:solidFill>
              </a:rPr>
              <a:t>، تحملت كل هذا الشقاء! </a:t>
            </a:r>
            <a:endParaRPr lang="en-US" dirty="0">
              <a:solidFill>
                <a:schemeClr val="bg1"/>
              </a:solidFill>
            </a:endParaRPr>
          </a:p>
          <a:p>
            <a:r>
              <a:rPr lang="ar-YE" dirty="0">
                <a:solidFill>
                  <a:schemeClr val="bg1"/>
                </a:solidFill>
              </a:rPr>
              <a:t>سبحان الخالق الوهاب! </a:t>
            </a:r>
            <a:endParaRPr lang="en-US"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412887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YE" sz="4000" b="1" dirty="0">
                <a:solidFill>
                  <a:srgbClr val="FF0000"/>
                </a:solidFill>
              </a:rPr>
              <a:t>علامة التعجب أو التأثر [!]،</a:t>
            </a:r>
            <a:r>
              <a:rPr lang="ar-YE" sz="4000" dirty="0">
                <a:solidFill>
                  <a:srgbClr val="FF0000"/>
                </a:solidFill>
              </a:rPr>
              <a:t> </a:t>
            </a:r>
            <a:endParaRPr lang="en-US" sz="4000" dirty="0">
              <a:solidFill>
                <a:srgbClr val="FF0000"/>
              </a:solidFill>
            </a:endParaRPr>
          </a:p>
        </p:txBody>
      </p:sp>
      <p:sp>
        <p:nvSpPr>
          <p:cNvPr id="7" name="TextBox 6"/>
          <p:cNvSpPr txBox="1"/>
          <p:nvPr/>
        </p:nvSpPr>
        <p:spPr>
          <a:xfrm>
            <a:off x="990600" y="3200400"/>
            <a:ext cx="6934200" cy="523220"/>
          </a:xfrm>
          <a:prstGeom prst="rect">
            <a:avLst/>
          </a:prstGeom>
          <a:noFill/>
        </p:spPr>
        <p:txBody>
          <a:bodyPr rtlCol="1">
            <a:spAutoFit/>
          </a:bodyPr>
          <a:lstStyle/>
          <a:p>
            <a:pPr>
              <a:defRPr/>
            </a:pPr>
            <a:r>
              <a:rPr lang="ar-YE" sz="2800" dirty="0"/>
              <a:t>وتستخدم في مواقف التعبير الانفعالي</a:t>
            </a:r>
            <a:endParaRPr lang="en-US" sz="2800" b="1" dirty="0"/>
          </a:p>
        </p:txBody>
      </p:sp>
      <p:sp>
        <p:nvSpPr>
          <p:cNvPr id="7176" name="TextBox 7"/>
          <p:cNvSpPr txBox="1">
            <a:spLocks noChangeArrowheads="1"/>
          </p:cNvSpPr>
          <p:nvPr/>
        </p:nvSpPr>
        <p:spPr bwMode="auto">
          <a:xfrm>
            <a:off x="914400" y="4945063"/>
            <a:ext cx="6934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YE" dirty="0">
                <a:solidFill>
                  <a:schemeClr val="bg1"/>
                </a:solidFill>
              </a:rPr>
              <a:t> ما أطول قامته! </a:t>
            </a:r>
            <a:r>
              <a:rPr lang="ar-JO" dirty="0" smtClean="0">
                <a:solidFill>
                  <a:schemeClr val="bg1"/>
                </a:solidFill>
              </a:rPr>
              <a:t>   </a:t>
            </a:r>
            <a:r>
              <a:rPr lang="ar-YE" dirty="0" smtClean="0">
                <a:solidFill>
                  <a:schemeClr val="bg1"/>
                </a:solidFill>
              </a:rPr>
              <a:t>يالله</a:t>
            </a:r>
            <a:r>
              <a:rPr lang="ar-YE" dirty="0">
                <a:solidFill>
                  <a:schemeClr val="bg1"/>
                </a:solidFill>
              </a:rPr>
              <a:t>، تحملت كل هذا الشقاء! </a:t>
            </a:r>
            <a:endParaRPr lang="en-US" dirty="0">
              <a:solidFill>
                <a:schemeClr val="bg1"/>
              </a:solidFill>
            </a:endParaRPr>
          </a:p>
          <a:p>
            <a:r>
              <a:rPr lang="ar-YE" dirty="0">
                <a:solidFill>
                  <a:schemeClr val="bg1"/>
                </a:solidFill>
              </a:rPr>
              <a:t>سبحان الخالق الوهاب! </a:t>
            </a:r>
            <a:endParaRPr lang="en-US"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412887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YE" sz="4000" b="1" dirty="0">
                <a:solidFill>
                  <a:srgbClr val="FF0000"/>
                </a:solidFill>
              </a:rPr>
              <a:t>علامة الحذف [...]</a:t>
            </a:r>
            <a:r>
              <a:rPr lang="ar-YE" sz="4000" dirty="0">
                <a:solidFill>
                  <a:srgbClr val="FF0000"/>
                </a:solidFill>
              </a:rPr>
              <a:t> </a:t>
            </a:r>
            <a:endParaRPr lang="en-US" sz="4000" dirty="0">
              <a:solidFill>
                <a:srgbClr val="FF0000"/>
              </a:solidFill>
            </a:endParaRPr>
          </a:p>
        </p:txBody>
      </p:sp>
      <p:sp>
        <p:nvSpPr>
          <p:cNvPr id="7" name="TextBox 6"/>
          <p:cNvSpPr txBox="1"/>
          <p:nvPr/>
        </p:nvSpPr>
        <p:spPr>
          <a:xfrm>
            <a:off x="990600" y="3200400"/>
            <a:ext cx="6934200" cy="954107"/>
          </a:xfrm>
          <a:prstGeom prst="rect">
            <a:avLst/>
          </a:prstGeom>
          <a:noFill/>
        </p:spPr>
        <p:txBody>
          <a:bodyPr rtlCol="1">
            <a:spAutoFit/>
          </a:bodyPr>
          <a:lstStyle/>
          <a:p>
            <a:pPr>
              <a:defRPr/>
            </a:pPr>
            <a:r>
              <a:rPr lang="ar-YE" sz="2800" dirty="0"/>
              <a:t>وهي نقاط ثلاث متوالية، وتستخدم مكان ما يحذفه الكاتب من كلام غيره</a:t>
            </a:r>
            <a:endParaRPr lang="en-US" sz="2800" b="1" dirty="0"/>
          </a:p>
        </p:txBody>
      </p:sp>
      <p:sp>
        <p:nvSpPr>
          <p:cNvPr id="7176" name="TextBox 7"/>
          <p:cNvSpPr txBox="1">
            <a:spLocks noChangeArrowheads="1"/>
          </p:cNvSpPr>
          <p:nvPr/>
        </p:nvSpPr>
        <p:spPr bwMode="auto">
          <a:xfrm>
            <a:off x="914400" y="4945063"/>
            <a:ext cx="6934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YE" dirty="0">
                <a:solidFill>
                  <a:schemeClr val="bg1"/>
                </a:solidFill>
              </a:rPr>
              <a:t> </a:t>
            </a:r>
            <a:r>
              <a:rPr lang="ar-JO" dirty="0" smtClean="0">
                <a:solidFill>
                  <a:schemeClr val="bg1"/>
                </a:solidFill>
              </a:rPr>
              <a:t>«أعظم مصيبة </a:t>
            </a:r>
            <a:r>
              <a:rPr lang="ar-JO" dirty="0">
                <a:solidFill>
                  <a:schemeClr val="bg1"/>
                </a:solidFill>
              </a:rPr>
              <a:t>للحق في جنوده اليوم فتور عزائمهم... فاحرص على ألا تكون واحدا </a:t>
            </a:r>
            <a:r>
              <a:rPr lang="ar-JO" dirty="0" smtClean="0">
                <a:solidFill>
                  <a:schemeClr val="bg1"/>
                </a:solidFill>
              </a:rPr>
              <a:t>منهم»</a:t>
            </a:r>
            <a:endParaRPr lang="en-US"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2319362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JO" sz="4000" b="1" dirty="0">
                <a:solidFill>
                  <a:srgbClr val="FF0000"/>
                </a:solidFill>
              </a:rPr>
              <a:t>الشرطتان [-  - ]: </a:t>
            </a:r>
            <a:endParaRPr lang="en-US" sz="4000" dirty="0">
              <a:solidFill>
                <a:srgbClr val="FF0000"/>
              </a:solidFill>
            </a:endParaRPr>
          </a:p>
        </p:txBody>
      </p:sp>
      <p:sp>
        <p:nvSpPr>
          <p:cNvPr id="7" name="TextBox 6"/>
          <p:cNvSpPr txBox="1"/>
          <p:nvPr/>
        </p:nvSpPr>
        <p:spPr>
          <a:xfrm>
            <a:off x="990600" y="3200400"/>
            <a:ext cx="6934200" cy="1200329"/>
          </a:xfrm>
          <a:prstGeom prst="rect">
            <a:avLst/>
          </a:prstGeom>
          <a:noFill/>
        </p:spPr>
        <p:txBody>
          <a:bodyPr rtlCol="1">
            <a:spAutoFit/>
          </a:bodyPr>
          <a:lstStyle/>
          <a:p>
            <a:pPr>
              <a:defRPr/>
            </a:pPr>
            <a:r>
              <a:rPr lang="ar-JO" sz="2400" dirty="0"/>
              <a:t>وتستخدمان </a:t>
            </a:r>
            <a:r>
              <a:rPr lang="ar-YE" sz="2400" dirty="0"/>
              <a:t>وسط الكلام، وتكتب بينهما العبارات والألفاظ التي ليست من أساس الكلام، مثل الجمل الاعتراضية أو التفسيرية والدعائية، وقد </a:t>
            </a:r>
            <a:r>
              <a:rPr lang="ar-YE" sz="2400" dirty="0" smtClean="0"/>
              <a:t>ي</a:t>
            </a:r>
            <a:r>
              <a:rPr lang="ar-JO" sz="2400" dirty="0" smtClean="0"/>
              <a:t>س</a:t>
            </a:r>
            <a:r>
              <a:rPr lang="ar-YE" sz="2400" dirty="0" smtClean="0"/>
              <a:t>تغنى </a:t>
            </a:r>
            <a:r>
              <a:rPr lang="ar-YE" sz="2400" dirty="0"/>
              <a:t>عنهما </a:t>
            </a:r>
            <a:r>
              <a:rPr lang="ar-YE" sz="2400" dirty="0" smtClean="0"/>
              <a:t>بفاصلتين</a:t>
            </a:r>
            <a:r>
              <a:rPr lang="ar-JO" sz="2400" dirty="0" smtClean="0"/>
              <a:t>.</a:t>
            </a:r>
            <a:endParaRPr lang="en-US" sz="2400" b="1" dirty="0"/>
          </a:p>
        </p:txBody>
      </p:sp>
      <p:sp>
        <p:nvSpPr>
          <p:cNvPr id="7176" name="TextBox 7"/>
          <p:cNvSpPr txBox="1">
            <a:spLocks noChangeArrowheads="1"/>
          </p:cNvSpPr>
          <p:nvPr/>
        </p:nvSpPr>
        <p:spPr bwMode="auto">
          <a:xfrm>
            <a:off x="914400" y="4945063"/>
            <a:ext cx="6934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YE" sz="3200" dirty="0">
                <a:solidFill>
                  <a:schemeClr val="bg1"/>
                </a:solidFill>
              </a:rPr>
              <a:t> يروى عن علي – كرّم الله وجهه -  أنه... </a:t>
            </a:r>
            <a:r>
              <a:rPr lang="ar-YE" sz="3200" dirty="0" smtClean="0">
                <a:solidFill>
                  <a:schemeClr val="bg1"/>
                </a:solidFill>
              </a:rPr>
              <a:t> </a:t>
            </a:r>
            <a:endParaRPr lang="en-US" sz="3200"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2319362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990600" y="1828800"/>
            <a:ext cx="6934200" cy="646331"/>
          </a:xfrm>
          <a:prstGeom prst="rect">
            <a:avLst/>
          </a:prstGeom>
          <a:noFill/>
        </p:spPr>
        <p:txBody>
          <a:bodyPr wrap="square" rtlCol="1">
            <a:spAutoFit/>
          </a:bodyPr>
          <a:lstStyle/>
          <a:p>
            <a:pPr lvl="0"/>
            <a:r>
              <a:rPr lang="ar-YE" sz="3600" b="1" dirty="0">
                <a:solidFill>
                  <a:srgbClr val="FF0000"/>
                </a:solidFill>
              </a:rPr>
              <a:t>القوسان المستديران أو المربعان " ( )  [ ] "</a:t>
            </a:r>
            <a:endParaRPr lang="en-US" sz="3600" dirty="0">
              <a:solidFill>
                <a:srgbClr val="FF0000"/>
              </a:solidFill>
            </a:endParaRPr>
          </a:p>
        </p:txBody>
      </p:sp>
      <p:sp>
        <p:nvSpPr>
          <p:cNvPr id="7" name="TextBox 6"/>
          <p:cNvSpPr txBox="1"/>
          <p:nvPr/>
        </p:nvSpPr>
        <p:spPr>
          <a:xfrm>
            <a:off x="990600" y="3399383"/>
            <a:ext cx="6934200" cy="954107"/>
          </a:xfrm>
          <a:prstGeom prst="rect">
            <a:avLst/>
          </a:prstGeom>
          <a:noFill/>
        </p:spPr>
        <p:txBody>
          <a:bodyPr rtlCol="1">
            <a:spAutoFit/>
          </a:bodyPr>
          <a:lstStyle/>
          <a:p>
            <a:r>
              <a:rPr lang="ar-YE" sz="2800" dirty="0"/>
              <a:t>وتستخدمان لما يراد تخصيصه أو تفسيره في الجمل والعبارات.</a:t>
            </a:r>
            <a:endParaRPr lang="en-US" sz="2800" dirty="0"/>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1099146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6552" y="2045928"/>
            <a:ext cx="8712967" cy="4407408"/>
          </a:xfrm>
          <a:scene3d>
            <a:camera prst="perspectiveLeft"/>
            <a:lightRig rig="threePt" dir="t"/>
          </a:scene3d>
        </p:spPr>
        <p:style>
          <a:lnRef idx="1">
            <a:schemeClr val="accent1"/>
          </a:lnRef>
          <a:fillRef idx="3">
            <a:schemeClr val="accent1"/>
          </a:fillRef>
          <a:effectRef idx="2">
            <a:schemeClr val="accent1"/>
          </a:effectRef>
          <a:fontRef idx="minor">
            <a:schemeClr val="lt1"/>
          </a:fontRef>
        </p:style>
        <p:txBody>
          <a:bodyPr>
            <a:normAutofit/>
          </a:bodyPr>
          <a:lstStyle/>
          <a:p>
            <a:pPr lvl="0">
              <a:buFont typeface="Wingdings" pitchFamily="2" charset="2"/>
              <a:buChar char="Ø"/>
            </a:pPr>
            <a:r>
              <a:rPr lang="ar-JO" sz="3600" b="1" dirty="0" smtClean="0">
                <a:latin typeface="Calibri" pitchFamily="34" charset="0"/>
                <a:cs typeface="Calibri" pitchFamily="34" charset="0"/>
              </a:rPr>
              <a:t>-  من </a:t>
            </a:r>
            <a:r>
              <a:rPr lang="ar-JO" sz="3600" b="1" dirty="0">
                <a:latin typeface="Calibri" pitchFamily="34" charset="0"/>
                <a:cs typeface="Calibri" pitchFamily="34" charset="0"/>
              </a:rPr>
              <a:t>علامات الترقيم المهمة في العربية ترك مسافة  تقدَّر بكلمة أو كلمتين في بداية الفقرات الواردة في النص</a:t>
            </a:r>
            <a:r>
              <a:rPr lang="ar-JO" sz="3600" b="1" dirty="0" smtClean="0">
                <a:latin typeface="Calibri" pitchFamily="34" charset="0"/>
                <a:cs typeface="Calibri" pitchFamily="34" charset="0"/>
              </a:rPr>
              <a:t>.</a:t>
            </a:r>
          </a:p>
          <a:p>
            <a:pPr marL="45720" lvl="0" indent="0">
              <a:buNone/>
            </a:pPr>
            <a:endParaRPr lang="en-US" sz="3600" b="1" dirty="0">
              <a:latin typeface="Calibri" pitchFamily="34" charset="0"/>
              <a:cs typeface="Calibri" pitchFamily="34" charset="0"/>
            </a:endParaRPr>
          </a:p>
          <a:p>
            <a:pPr lvl="0">
              <a:buFont typeface="Wingdings" pitchFamily="2" charset="2"/>
              <a:buChar char="Ø"/>
            </a:pPr>
            <a:r>
              <a:rPr lang="ar-JO" sz="3600" b="1" dirty="0" smtClean="0">
                <a:latin typeface="Calibri" pitchFamily="34" charset="0"/>
                <a:cs typeface="Calibri" pitchFamily="34" charset="0"/>
              </a:rPr>
              <a:t>-لا  </a:t>
            </a:r>
            <a:r>
              <a:rPr lang="ar-JO" sz="3600" b="1" dirty="0">
                <a:latin typeface="Calibri" pitchFamily="34" charset="0"/>
                <a:cs typeface="Calibri" pitchFamily="34" charset="0"/>
              </a:rPr>
              <a:t>تأتي الفاصلة أو النقطة أبدا في بداية السطر؛ بل في آخره.</a:t>
            </a:r>
            <a:endParaRPr lang="en-US" sz="3600" b="1" dirty="0">
              <a:latin typeface="Calibri" pitchFamily="34" charset="0"/>
              <a:cs typeface="Calibri" pitchFamily="34" charset="0"/>
            </a:endParaRPr>
          </a:p>
          <a:p>
            <a:pPr marL="45720" indent="0">
              <a:buNone/>
            </a:pPr>
            <a:endParaRPr lang="en-US" sz="3600" b="1" dirty="0">
              <a:latin typeface="Calibri" pitchFamily="34" charset="0"/>
              <a:cs typeface="Calibri" pitchFamily="34" charset="0"/>
            </a:endParaRPr>
          </a:p>
          <a:p>
            <a:endParaRPr lang="ar-JO" sz="3600" b="1" dirty="0">
              <a:latin typeface="Calibri" pitchFamily="34" charset="0"/>
              <a:cs typeface="Calibri" pitchFamily="34" charset="0"/>
            </a:endParaRPr>
          </a:p>
        </p:txBody>
      </p:sp>
      <p:sp>
        <p:nvSpPr>
          <p:cNvPr id="3" name="Title 2"/>
          <p:cNvSpPr>
            <a:spLocks noGrp="1"/>
          </p:cNvSpPr>
          <p:nvPr>
            <p:ph type="title"/>
          </p:nvPr>
        </p:nvSpPr>
        <p:spPr/>
        <p:txBody>
          <a:bodyPr/>
          <a:lstStyle/>
          <a:p>
            <a:r>
              <a:rPr lang="ar-JO" sz="4000" b="1" dirty="0">
                <a:latin typeface="Calibri" pitchFamily="34" charset="0"/>
                <a:cs typeface="Calibri" pitchFamily="34" charset="0"/>
              </a:rPr>
              <a:t>ملاحظتان مهمتان:   </a:t>
            </a:r>
            <a:r>
              <a:rPr lang="en-US" sz="4000" b="1" dirty="0">
                <a:latin typeface="Calibri" pitchFamily="34" charset="0"/>
                <a:cs typeface="Calibri" pitchFamily="34" charset="0"/>
              </a:rPr>
              <a:t/>
            </a:r>
            <a:br>
              <a:rPr lang="en-US" sz="4000" b="1" dirty="0">
                <a:latin typeface="Calibri" pitchFamily="34" charset="0"/>
                <a:cs typeface="Calibri" pitchFamily="34" charset="0"/>
              </a:rPr>
            </a:br>
            <a:endParaRPr lang="ar-JO" sz="4000" b="1" dirty="0"/>
          </a:p>
        </p:txBody>
      </p:sp>
    </p:spTree>
    <p:extLst>
      <p:ext uri="{BB962C8B-B14F-4D97-AF65-F5344CB8AC3E}">
        <p14:creationId xmlns:p14="http://schemas.microsoft.com/office/powerpoint/2010/main" val="1425400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JO" dirty="0"/>
          </a:p>
        </p:txBody>
      </p:sp>
      <p:sp>
        <p:nvSpPr>
          <p:cNvPr id="2" name="Title 1"/>
          <p:cNvSpPr>
            <a:spLocks noGrp="1"/>
          </p:cNvSpPr>
          <p:nvPr>
            <p:ph type="title"/>
          </p:nvPr>
        </p:nvSpPr>
        <p:spPr/>
        <p:txBody>
          <a:bodyPr/>
          <a:lstStyle/>
          <a:p>
            <a:endParaRPr lang="ar-JO"/>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7" y="0"/>
            <a:ext cx="9324528"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reeform 4"/>
          <p:cNvSpPr/>
          <p:nvPr/>
        </p:nvSpPr>
        <p:spPr>
          <a:xfrm>
            <a:off x="6102938" y="3147049"/>
            <a:ext cx="588148" cy="510551"/>
          </a:xfrm>
          <a:custGeom>
            <a:avLst/>
            <a:gdLst>
              <a:gd name="connsiteX0" fmla="*/ 225291 w 588148"/>
              <a:gd name="connsiteY0" fmla="*/ 2551 h 510551"/>
              <a:gd name="connsiteX1" fmla="*/ 152719 w 588148"/>
              <a:gd name="connsiteY1" fmla="*/ 31580 h 510551"/>
              <a:gd name="connsiteX2" fmla="*/ 109176 w 588148"/>
              <a:gd name="connsiteY2" fmla="*/ 46094 h 510551"/>
              <a:gd name="connsiteX3" fmla="*/ 22091 w 588148"/>
              <a:gd name="connsiteY3" fmla="*/ 118665 h 510551"/>
              <a:gd name="connsiteX4" fmla="*/ 22091 w 588148"/>
              <a:gd name="connsiteY4" fmla="*/ 336380 h 510551"/>
              <a:gd name="connsiteX5" fmla="*/ 51119 w 588148"/>
              <a:gd name="connsiteY5" fmla="*/ 379922 h 510551"/>
              <a:gd name="connsiteX6" fmla="*/ 94662 w 588148"/>
              <a:gd name="connsiteY6" fmla="*/ 394437 h 510551"/>
              <a:gd name="connsiteX7" fmla="*/ 138205 w 588148"/>
              <a:gd name="connsiteY7" fmla="*/ 423465 h 510551"/>
              <a:gd name="connsiteX8" fmla="*/ 181748 w 588148"/>
              <a:gd name="connsiteY8" fmla="*/ 437980 h 510551"/>
              <a:gd name="connsiteX9" fmla="*/ 225291 w 588148"/>
              <a:gd name="connsiteY9" fmla="*/ 467008 h 510551"/>
              <a:gd name="connsiteX10" fmla="*/ 384948 w 588148"/>
              <a:gd name="connsiteY10" fmla="*/ 510551 h 510551"/>
              <a:gd name="connsiteX11" fmla="*/ 530091 w 588148"/>
              <a:gd name="connsiteY11" fmla="*/ 467008 h 510551"/>
              <a:gd name="connsiteX12" fmla="*/ 559119 w 588148"/>
              <a:gd name="connsiteY12" fmla="*/ 423465 h 510551"/>
              <a:gd name="connsiteX13" fmla="*/ 588148 w 588148"/>
              <a:gd name="connsiteY13" fmla="*/ 336380 h 510551"/>
              <a:gd name="connsiteX14" fmla="*/ 559119 w 588148"/>
              <a:gd name="connsiteY14" fmla="*/ 147694 h 510551"/>
              <a:gd name="connsiteX15" fmla="*/ 530091 w 588148"/>
              <a:gd name="connsiteY15" fmla="*/ 104151 h 510551"/>
              <a:gd name="connsiteX16" fmla="*/ 486548 w 588148"/>
              <a:gd name="connsiteY16" fmla="*/ 75122 h 510551"/>
              <a:gd name="connsiteX17" fmla="*/ 457519 w 588148"/>
              <a:gd name="connsiteY17" fmla="*/ 31580 h 510551"/>
              <a:gd name="connsiteX18" fmla="*/ 225291 w 588148"/>
              <a:gd name="connsiteY18" fmla="*/ 2551 h 510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8148" h="510551">
                <a:moveTo>
                  <a:pt x="225291" y="2551"/>
                </a:moveTo>
                <a:cubicBezTo>
                  <a:pt x="174491" y="2551"/>
                  <a:pt x="177114" y="22432"/>
                  <a:pt x="152719" y="31580"/>
                </a:cubicBezTo>
                <a:cubicBezTo>
                  <a:pt x="138394" y="36952"/>
                  <a:pt x="122860" y="39252"/>
                  <a:pt x="109176" y="46094"/>
                </a:cubicBezTo>
                <a:cubicBezTo>
                  <a:pt x="68760" y="66302"/>
                  <a:pt x="54192" y="86563"/>
                  <a:pt x="22091" y="118665"/>
                </a:cubicBezTo>
                <a:cubicBezTo>
                  <a:pt x="-7221" y="206596"/>
                  <a:pt x="-7506" y="188394"/>
                  <a:pt x="22091" y="336380"/>
                </a:cubicBezTo>
                <a:cubicBezTo>
                  <a:pt x="25512" y="353485"/>
                  <a:pt x="37498" y="369025"/>
                  <a:pt x="51119" y="379922"/>
                </a:cubicBezTo>
                <a:cubicBezTo>
                  <a:pt x="63066" y="389480"/>
                  <a:pt x="80978" y="387595"/>
                  <a:pt x="94662" y="394437"/>
                </a:cubicBezTo>
                <a:cubicBezTo>
                  <a:pt x="110264" y="402238"/>
                  <a:pt x="122603" y="415664"/>
                  <a:pt x="138205" y="423465"/>
                </a:cubicBezTo>
                <a:cubicBezTo>
                  <a:pt x="151889" y="430307"/>
                  <a:pt x="168064" y="431138"/>
                  <a:pt x="181748" y="437980"/>
                </a:cubicBezTo>
                <a:cubicBezTo>
                  <a:pt x="197350" y="445781"/>
                  <a:pt x="209351" y="459923"/>
                  <a:pt x="225291" y="467008"/>
                </a:cubicBezTo>
                <a:cubicBezTo>
                  <a:pt x="285562" y="493795"/>
                  <a:pt x="322859" y="498134"/>
                  <a:pt x="384948" y="510551"/>
                </a:cubicBezTo>
                <a:cubicBezTo>
                  <a:pt x="448899" y="501415"/>
                  <a:pt x="486086" y="511013"/>
                  <a:pt x="530091" y="467008"/>
                </a:cubicBezTo>
                <a:cubicBezTo>
                  <a:pt x="542426" y="454673"/>
                  <a:pt x="552034" y="439405"/>
                  <a:pt x="559119" y="423465"/>
                </a:cubicBezTo>
                <a:cubicBezTo>
                  <a:pt x="571546" y="395504"/>
                  <a:pt x="588148" y="336380"/>
                  <a:pt x="588148" y="336380"/>
                </a:cubicBezTo>
                <a:cubicBezTo>
                  <a:pt x="583985" y="294756"/>
                  <a:pt x="585272" y="200001"/>
                  <a:pt x="559119" y="147694"/>
                </a:cubicBezTo>
                <a:cubicBezTo>
                  <a:pt x="551318" y="132092"/>
                  <a:pt x="542426" y="116486"/>
                  <a:pt x="530091" y="104151"/>
                </a:cubicBezTo>
                <a:cubicBezTo>
                  <a:pt x="517756" y="91816"/>
                  <a:pt x="501062" y="84798"/>
                  <a:pt x="486548" y="75122"/>
                </a:cubicBezTo>
                <a:cubicBezTo>
                  <a:pt x="476872" y="60608"/>
                  <a:pt x="472311" y="40825"/>
                  <a:pt x="457519" y="31580"/>
                </a:cubicBezTo>
                <a:cubicBezTo>
                  <a:pt x="386593" y="-12748"/>
                  <a:pt x="276091" y="2551"/>
                  <a:pt x="225291" y="2551"/>
                </a:cubicBezTo>
                <a:close/>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ln w="38100">
                <a:solidFill>
                  <a:schemeClr val="tx1"/>
                </a:solidFill>
              </a:ln>
            </a:endParaRPr>
          </a:p>
        </p:txBody>
      </p:sp>
      <p:pic>
        <p:nvPicPr>
          <p:cNvPr id="7" name="Picture 2" descr="نتيجة بحث الصور عن خطأ"/>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2288" y="3128168"/>
            <a:ext cx="549275"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2" descr="نتيجة بحث الصور عن صح وخطأ"/>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20055" y="1844824"/>
            <a:ext cx="353913" cy="36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38216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88640"/>
            <a:ext cx="8407893" cy="6552728"/>
          </a:xfrm>
        </p:spPr>
        <p:style>
          <a:lnRef idx="3">
            <a:schemeClr val="lt1"/>
          </a:lnRef>
          <a:fillRef idx="1">
            <a:schemeClr val="accent5"/>
          </a:fillRef>
          <a:effectRef idx="1">
            <a:schemeClr val="accent5"/>
          </a:effectRef>
          <a:fontRef idx="minor">
            <a:schemeClr val="lt1"/>
          </a:fontRef>
        </p:style>
        <p:txBody>
          <a:bodyPr>
            <a:noAutofit/>
          </a:bodyPr>
          <a:lstStyle/>
          <a:p>
            <a:pPr marL="45720" indent="0" algn="just">
              <a:lnSpc>
                <a:spcPct val="110000"/>
              </a:lnSpc>
              <a:buNone/>
            </a:pPr>
            <a:r>
              <a:rPr lang="ar-JO" sz="2400" b="1" dirty="0" smtClean="0">
                <a:solidFill>
                  <a:schemeClr val="tx2">
                    <a:lumMod val="50000"/>
                  </a:schemeClr>
                </a:solidFill>
                <a:latin typeface="Calibri" pitchFamily="34" charset="0"/>
                <a:cs typeface="Calibri" pitchFamily="34" charset="0"/>
              </a:rPr>
              <a:t>     « زعموا </a:t>
            </a:r>
            <a:r>
              <a:rPr lang="ar-JO" sz="2400" b="1" dirty="0">
                <a:solidFill>
                  <a:schemeClr val="tx2">
                    <a:lumMod val="50000"/>
                  </a:schemeClr>
                </a:solidFill>
                <a:latin typeface="Calibri" pitchFamily="34" charset="0"/>
                <a:cs typeface="Calibri" pitchFamily="34" charset="0"/>
              </a:rPr>
              <a:t>أنَّ حمامتيْنِ ذكرًا وأنثى ملأا عُشَّهما من الحِنْطة والشعير. فقال الذكر للأنثى: إنّا إذا وجدنا في الصحارى ما نعيش به فلسنا نأكل مِمّا ههنا شيئـًا, فإذا جاء الشتاء ولم يكن في الصحارى شيءٌ رجعنا إلى ما في عُشِّنا فأكلناه. فرضيت الأنثى بذلك, وقالت له: أنا لا أخالفك فنِعْمَ ما رأيت. وكان ذلك الحَبُّ نَدِيـًّا حين وضعاه في عُشِّهما. فانطلق الذكر فغاب. فلما جاء الصيف يَبِسَ الحَبُّ وانضمر. فلمّا رجع الذكر رأى الحَبَّ ناقصًا. فقال لها: أليس كُنّا أجْمَعْنا رأيَنا على ألّا نأكلَ منه شيئـًا؟!  فَلِمَ أكلتِه؟! فجعلت تَحْلِفُ أنّها ما أكلت منه شيئـًا. وجعلت تعتذر إليه, فلم يصدقها, وجعل ينقرها حتى ماتت. فلما جاءت الأمطار ودخل الشتاء تَنَدّى الحَبُّ وامتلأ العُشُّ كما كان. فلما رأى الذَّكَرُ ذلك ندم, ودعا على نفسه, ثم اضطجع إلى جانب حمامته, وقال: ما ينفعني الحَبُّ والعيش بعدك إذا طلبتُك فلم أجدك، ولم أقدر عليك، وإذا فكرت في أمرك وعلمت أني قد ظلمتك ولا أقدر على تدارك ما فات؟! ثم استمرّ على حزنه فلم يَطعَمْ طعامـًا ولم يشرب شرابـًا حتى مات إلى جانبها".                    </a:t>
            </a:r>
            <a:r>
              <a:rPr lang="ar-JO" sz="2400" b="1" dirty="0" smtClean="0">
                <a:solidFill>
                  <a:schemeClr val="tx2">
                    <a:lumMod val="50000"/>
                  </a:schemeClr>
                </a:solidFill>
                <a:latin typeface="Calibri" pitchFamily="34" charset="0"/>
                <a:cs typeface="Calibri" pitchFamily="34" charset="0"/>
              </a:rPr>
              <a:t>                                             </a:t>
            </a:r>
          </a:p>
          <a:p>
            <a:pPr marL="45720" indent="0" algn="l">
              <a:lnSpc>
                <a:spcPct val="110000"/>
              </a:lnSpc>
              <a:buNone/>
            </a:pPr>
            <a:r>
              <a:rPr lang="ar-JO" sz="2400" b="1" dirty="0" smtClean="0">
                <a:solidFill>
                  <a:schemeClr val="tx2">
                    <a:lumMod val="50000"/>
                  </a:schemeClr>
                </a:solidFill>
                <a:latin typeface="Calibri" pitchFamily="34" charset="0"/>
                <a:cs typeface="Calibri" pitchFamily="34" charset="0"/>
              </a:rPr>
              <a:t>  </a:t>
            </a:r>
            <a:r>
              <a:rPr lang="ar-JO" sz="2400" b="1" dirty="0">
                <a:solidFill>
                  <a:srgbClr val="C00000"/>
                </a:solidFill>
                <a:latin typeface="Calibri" pitchFamily="34" charset="0"/>
                <a:cs typeface="Calibri" pitchFamily="34" charset="0"/>
              </a:rPr>
              <a:t>ابن المقفع/ كليلة ودمنة</a:t>
            </a:r>
            <a:endParaRPr lang="en-US" sz="2400" b="1" dirty="0">
              <a:solidFill>
                <a:srgbClr val="C00000"/>
              </a:solidFill>
              <a:latin typeface="Calibri" pitchFamily="34" charset="0"/>
              <a:cs typeface="Calibri" pitchFamily="34" charset="0"/>
            </a:endParaRPr>
          </a:p>
          <a:p>
            <a:pPr marL="45720" indent="0" algn="just">
              <a:lnSpc>
                <a:spcPct val="110000"/>
              </a:lnSpc>
              <a:buNone/>
            </a:pPr>
            <a:endParaRPr lang="ar-JO" sz="2400" b="1" dirty="0">
              <a:solidFill>
                <a:schemeClr val="tx2">
                  <a:lumMod val="50000"/>
                </a:schemeClr>
              </a:solidFill>
              <a:latin typeface="Calibri" pitchFamily="34" charset="0"/>
              <a:cs typeface="Calibri" pitchFamily="34" charset="0"/>
            </a:endParaRPr>
          </a:p>
        </p:txBody>
      </p:sp>
      <p:pic>
        <p:nvPicPr>
          <p:cNvPr id="2050" name="Picture 2" descr="نتيجة بحث الصور عن كليلة ودمنة"/>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960" y="281910"/>
            <a:ext cx="4608512" cy="64794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716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050"/>
                                        </p:tgtEl>
                                      </p:cBhvr>
                                    </p:animEffect>
                                    <p:set>
                                      <p:cBhvr>
                                        <p:cTn id="7" dur="1" fill="hold">
                                          <p:stCondLst>
                                            <p:cond delay="499"/>
                                          </p:stCondLst>
                                        </p:cTn>
                                        <p:tgtEl>
                                          <p:spTgt spid="2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JO"/>
          </a:p>
        </p:txBody>
      </p:sp>
      <p:sp>
        <p:nvSpPr>
          <p:cNvPr id="3" name="Title 2"/>
          <p:cNvSpPr>
            <a:spLocks noGrp="1"/>
          </p:cNvSpPr>
          <p:nvPr>
            <p:ph type="title"/>
          </p:nvPr>
        </p:nvSpPr>
        <p:spPr/>
        <p:txBody>
          <a:bodyPr/>
          <a:lstStyle/>
          <a:p>
            <a:endParaRPr lang="ar-JO"/>
          </a:p>
        </p:txBody>
      </p:sp>
      <p:sp>
        <p:nvSpPr>
          <p:cNvPr id="4" name="Content Placeholder 1"/>
          <p:cNvSpPr txBox="1">
            <a:spLocks/>
          </p:cNvSpPr>
          <p:nvPr/>
        </p:nvSpPr>
        <p:spPr>
          <a:xfrm>
            <a:off x="380999" y="188640"/>
            <a:ext cx="8407893" cy="6552728"/>
          </a:xfrm>
          <a:prstGeom prst="rect">
            <a:avLst/>
          </a:prstGeom>
        </p:spPr>
        <p:style>
          <a:lnRef idx="3">
            <a:schemeClr val="lt1"/>
          </a:lnRef>
          <a:fillRef idx="1">
            <a:schemeClr val="accent5"/>
          </a:fillRef>
          <a:effectRef idx="1">
            <a:schemeClr val="accent5"/>
          </a:effectRef>
          <a:fontRef idx="minor">
            <a:schemeClr val="lt1"/>
          </a:fontRef>
        </p:style>
        <p:txBody>
          <a:bodyPr vert="horz" lIns="91440" tIns="45720" rIns="91440" bIns="45720" rtlCol="0">
            <a:noAutofit/>
          </a:bodyPr>
          <a:lstStyle>
            <a:lvl1pPr marL="274320" indent="-228600" algn="r" defTabSz="914400" rtl="1" eaLnBrk="1" latinLnBrk="0" hangingPunct="1">
              <a:spcBef>
                <a:spcPct val="20000"/>
              </a:spcBef>
              <a:buClr>
                <a:schemeClr val="accent1"/>
              </a:buClr>
              <a:buFont typeface="Wingdings 2" pitchFamily="18" charset="2"/>
              <a:buChar char=""/>
              <a:defRPr sz="2000" kern="1200" spc="150" baseline="0">
                <a:solidFill>
                  <a:schemeClr val="lt1"/>
                </a:solidFill>
                <a:latin typeface="+mn-lt"/>
                <a:ea typeface="+mn-ea"/>
                <a:cs typeface="+mn-cs"/>
              </a:defRPr>
            </a:lvl1pPr>
            <a:lvl2pPr marL="548640" indent="-182880" algn="r" defTabSz="914400" rtl="1" eaLnBrk="1" latinLnBrk="0" hangingPunct="1">
              <a:spcBef>
                <a:spcPct val="20000"/>
              </a:spcBef>
              <a:buClr>
                <a:schemeClr val="accent2"/>
              </a:buClr>
              <a:buFont typeface="Wingdings" pitchFamily="2" charset="2"/>
              <a:buChar char="§"/>
              <a:defRPr sz="1800" kern="1200" spc="100" baseline="0">
                <a:solidFill>
                  <a:schemeClr val="lt1"/>
                </a:solidFill>
                <a:latin typeface="+mn-lt"/>
                <a:ea typeface="+mn-ea"/>
                <a:cs typeface="+mn-cs"/>
              </a:defRPr>
            </a:lvl2pPr>
            <a:lvl3pPr marL="822960" indent="-182880" algn="r" defTabSz="914400" rtl="1" eaLnBrk="1" latinLnBrk="0" hangingPunct="1">
              <a:spcBef>
                <a:spcPct val="20000"/>
              </a:spcBef>
              <a:buClr>
                <a:schemeClr val="accent3"/>
              </a:buClr>
              <a:buFont typeface="Wingdings" pitchFamily="2" charset="2"/>
              <a:buChar char="§"/>
              <a:defRPr sz="1600" kern="1200" spc="100" baseline="0">
                <a:solidFill>
                  <a:schemeClr val="lt1"/>
                </a:solidFill>
                <a:latin typeface="+mn-lt"/>
                <a:ea typeface="+mn-ea"/>
                <a:cs typeface="+mn-cs"/>
              </a:defRPr>
            </a:lvl3pPr>
            <a:lvl4pPr marL="1097280" indent="-182880" algn="r" defTabSz="914400" rtl="1" eaLnBrk="1" latinLnBrk="0" hangingPunct="1">
              <a:spcBef>
                <a:spcPct val="20000"/>
              </a:spcBef>
              <a:buClr>
                <a:schemeClr val="accent4"/>
              </a:buClr>
              <a:buFont typeface="Wingdings" pitchFamily="2" charset="2"/>
              <a:buChar char="§"/>
              <a:defRPr sz="1400" kern="1200">
                <a:solidFill>
                  <a:schemeClr val="lt1"/>
                </a:solidFill>
                <a:latin typeface="+mn-lt"/>
                <a:ea typeface="+mn-ea"/>
                <a:cs typeface="+mn-cs"/>
              </a:defRPr>
            </a:lvl4pPr>
            <a:lvl5pPr marL="1280160" indent="-182880" algn="r" defTabSz="914400" rtl="1" eaLnBrk="1" latinLnBrk="0" hangingPunct="1">
              <a:spcBef>
                <a:spcPct val="20000"/>
              </a:spcBef>
              <a:buClr>
                <a:schemeClr val="accent6"/>
              </a:buClr>
              <a:buFont typeface="Wingdings" pitchFamily="2" charset="2"/>
              <a:buChar char="§"/>
              <a:defRPr sz="1300" kern="1200" spc="100" baseline="0">
                <a:solidFill>
                  <a:schemeClr val="lt1"/>
                </a:solidFill>
                <a:latin typeface="+mn-lt"/>
                <a:ea typeface="+mn-ea"/>
                <a:cs typeface="+mn-cs"/>
              </a:defRPr>
            </a:lvl5pPr>
            <a:lvl6pPr marL="1554480" indent="-182880" algn="r" defTabSz="914400" rtl="1" eaLnBrk="1" latinLnBrk="0" hangingPunct="1">
              <a:spcBef>
                <a:spcPct val="20000"/>
              </a:spcBef>
              <a:buClr>
                <a:schemeClr val="accent1"/>
              </a:buClr>
              <a:buFont typeface="Wingdings" pitchFamily="2" charset="2"/>
              <a:buChar char="§"/>
              <a:defRPr sz="1200" kern="1200">
                <a:solidFill>
                  <a:schemeClr val="lt1"/>
                </a:solidFill>
                <a:latin typeface="+mn-lt"/>
                <a:ea typeface="+mn-ea"/>
                <a:cs typeface="+mn-cs"/>
              </a:defRPr>
            </a:lvl6pPr>
            <a:lvl7pPr marL="1828800" indent="-182880" algn="r" defTabSz="914400" rtl="1" eaLnBrk="1" latinLnBrk="0" hangingPunct="1">
              <a:spcBef>
                <a:spcPct val="20000"/>
              </a:spcBef>
              <a:buClr>
                <a:schemeClr val="accent2"/>
              </a:buClr>
              <a:buFont typeface="Wingdings" pitchFamily="2" charset="2"/>
              <a:buChar char="§"/>
              <a:defRPr sz="1200" kern="1200">
                <a:solidFill>
                  <a:schemeClr val="lt1"/>
                </a:solidFill>
                <a:latin typeface="+mn-lt"/>
                <a:ea typeface="+mn-ea"/>
                <a:cs typeface="+mn-cs"/>
              </a:defRPr>
            </a:lvl7pPr>
            <a:lvl8pPr marL="2103120" indent="-182880" algn="r" defTabSz="914400" rtl="1" eaLnBrk="1" latinLnBrk="0" hangingPunct="1">
              <a:spcBef>
                <a:spcPct val="20000"/>
              </a:spcBef>
              <a:buClr>
                <a:schemeClr val="accent3"/>
              </a:buClr>
              <a:buFont typeface="Wingdings" pitchFamily="2" charset="2"/>
              <a:buChar char="§"/>
              <a:defRPr sz="1200" kern="1200">
                <a:solidFill>
                  <a:schemeClr val="lt1"/>
                </a:solidFill>
                <a:latin typeface="+mn-lt"/>
                <a:ea typeface="+mn-ea"/>
                <a:cs typeface="+mn-cs"/>
              </a:defRPr>
            </a:lvl8pPr>
            <a:lvl9pPr marL="2377440" indent="-182880" algn="r" defTabSz="914400" rtl="1" eaLnBrk="1" latinLnBrk="0" hangingPunct="1">
              <a:spcBef>
                <a:spcPct val="20000"/>
              </a:spcBef>
              <a:buClr>
                <a:schemeClr val="accent5"/>
              </a:buClr>
              <a:buFont typeface="Wingdings" pitchFamily="2" charset="2"/>
              <a:buChar char="§"/>
              <a:defRPr sz="1200" kern="1200">
                <a:solidFill>
                  <a:schemeClr val="lt1"/>
                </a:solidFill>
                <a:latin typeface="+mn-lt"/>
                <a:ea typeface="+mn-ea"/>
                <a:cs typeface="+mn-cs"/>
              </a:defRPr>
            </a:lvl9pPr>
          </a:lstStyle>
          <a:p>
            <a:pPr marL="45720" indent="0" algn="just">
              <a:lnSpc>
                <a:spcPct val="110000"/>
              </a:lnSpc>
              <a:buFont typeface="Wingdings 2" pitchFamily="18" charset="2"/>
              <a:buNone/>
            </a:pPr>
            <a:r>
              <a:rPr lang="ar-JO" sz="2400" b="1" dirty="0" smtClean="0">
                <a:solidFill>
                  <a:schemeClr val="tx2">
                    <a:lumMod val="50000"/>
                  </a:schemeClr>
                </a:solidFill>
                <a:latin typeface="Calibri" pitchFamily="34" charset="0"/>
                <a:cs typeface="Calibri" pitchFamily="34" charset="0"/>
              </a:rPr>
              <a:t>      زعموا أنَّ حمامتيْنِ ذكرًا وأنثى ملأا عُشَّهما من الحِنْطة والشعير  فقال الذكر للأنثى إنّا إذا وجدنا في الصحارى ما نعيش به فلسنا نأكل مِمّا </a:t>
            </a:r>
            <a:r>
              <a:rPr lang="ar-JO" sz="2400" b="1" smtClean="0">
                <a:solidFill>
                  <a:schemeClr val="tx2">
                    <a:lumMod val="50000"/>
                  </a:schemeClr>
                </a:solidFill>
                <a:latin typeface="Calibri" pitchFamily="34" charset="0"/>
                <a:cs typeface="Calibri" pitchFamily="34" charset="0"/>
              </a:rPr>
              <a:t>ههنا شيئًا</a:t>
            </a:r>
            <a:r>
              <a:rPr lang="ar-JO" sz="2400" b="1" dirty="0" smtClean="0">
                <a:solidFill>
                  <a:schemeClr val="tx2">
                    <a:lumMod val="50000"/>
                  </a:schemeClr>
                </a:solidFill>
                <a:latin typeface="Calibri" pitchFamily="34" charset="0"/>
                <a:cs typeface="Calibri" pitchFamily="34" charset="0"/>
              </a:rPr>
              <a:t>, فإذا جاء الشتاء ولم يكن في الصحارى شيءٌ رجعنا إلى ما في عُشِّنا فأكلناه. فرضيت الأنثى بذلك, وقالت له: أنا لا أخالفك فنِعْمَ ما رأيت. وكان ذلك الحَبُّ نَدِيـًّا حين وضعاه في عُشِّهما. فانطلق الذكر فغاب. فلما جاء الصيف يَبِسَ الحَبُّ وانضمر. فلمّا رجع الذكر رأى الحَبَّ ناقصًا. فقال لها: أليس كُنّا أجْمَعْنا رأيَنا على ألّا نأكلَ منه شيئـًا؟!  فَلِمَ أكلتِه؟! فجعلت تَحْلِفُ أنّها ما أكلت منه شيئـًا. وجعلت تعتذر إليه, فلم يصدقها, وجعل ينقرها حتى ماتت. فلما جاءت الأمطار ودخل الشتاء تَنَدّى الحَبُّ وامتلأ العُشُّ كما كان. فلما رأى الذَّكَرُ ذلك ندم, ودعا على نفسه, ثم اضطجع إلى جانب حمامته, وقال: ما ينفعني الحَبُّ والعيش بعدك إذا طلبتُك فلم أجدك، ولم أقدر عليك، وإذا فكرت في أمرك وعلمت أني قد ظلمتك ولا أقدر على تدارك ما فات؟! ثم استمرّ على حزنه فلم يَطعَمْ طعامـًا ولم يشرب شرابـًا حتى مات إلى جانبها.                                                                 </a:t>
            </a:r>
          </a:p>
          <a:p>
            <a:pPr marL="45720" indent="0" algn="l">
              <a:lnSpc>
                <a:spcPct val="110000"/>
              </a:lnSpc>
              <a:buFont typeface="Wingdings 2" pitchFamily="18" charset="2"/>
              <a:buNone/>
            </a:pPr>
            <a:r>
              <a:rPr lang="ar-JO" sz="2400" b="1" dirty="0" smtClean="0">
                <a:solidFill>
                  <a:schemeClr val="tx2">
                    <a:lumMod val="50000"/>
                  </a:schemeClr>
                </a:solidFill>
                <a:latin typeface="Calibri" pitchFamily="34" charset="0"/>
                <a:cs typeface="Calibri" pitchFamily="34" charset="0"/>
              </a:rPr>
              <a:t>  </a:t>
            </a:r>
            <a:r>
              <a:rPr lang="ar-JO" sz="2400" b="1" dirty="0" smtClean="0">
                <a:solidFill>
                  <a:srgbClr val="C00000"/>
                </a:solidFill>
                <a:latin typeface="Calibri" pitchFamily="34" charset="0"/>
                <a:cs typeface="Calibri" pitchFamily="34" charset="0"/>
              </a:rPr>
              <a:t>ابن المقفع/ كليلة ودمنة</a:t>
            </a:r>
            <a:endParaRPr lang="en-US" sz="2400" b="1" dirty="0" smtClean="0">
              <a:solidFill>
                <a:srgbClr val="C00000"/>
              </a:solidFill>
              <a:latin typeface="Calibri" pitchFamily="34" charset="0"/>
              <a:cs typeface="Calibri" pitchFamily="34" charset="0"/>
            </a:endParaRPr>
          </a:p>
          <a:p>
            <a:pPr marL="45720" indent="0" algn="just">
              <a:lnSpc>
                <a:spcPct val="110000"/>
              </a:lnSpc>
              <a:buFont typeface="Wingdings 2" pitchFamily="18" charset="2"/>
              <a:buNone/>
            </a:pPr>
            <a:endParaRPr lang="ar-JO" sz="2400" b="1" dirty="0">
              <a:solidFill>
                <a:schemeClr val="tx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val="559732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ar-JO" dirty="0" smtClean="0"/>
              <a:t>قال الأديب مصطفى السباعي في كتابه * هكذا علمتني الحياة* اكتُمْ </a:t>
            </a:r>
            <a:r>
              <a:rPr lang="ar-JO" dirty="0"/>
              <a:t>عن جارك ثلاثا* عورته* وثروته* وكبوته* وانشر عن جارك ثلاثا* كرمه* وصيانته* ومودته</a:t>
            </a:r>
            <a:r>
              <a:rPr lang="ar-JO" dirty="0" smtClean="0"/>
              <a:t>*</a:t>
            </a:r>
          </a:p>
          <a:p>
            <a:pPr lvl="0"/>
            <a:r>
              <a:rPr lang="ar-JO" smtClean="0"/>
              <a:t>يا </a:t>
            </a:r>
            <a:endParaRPr lang="en-US" dirty="0"/>
          </a:p>
          <a:p>
            <a:endParaRPr lang="ar-JO" dirty="0"/>
          </a:p>
        </p:txBody>
      </p:sp>
      <p:sp>
        <p:nvSpPr>
          <p:cNvPr id="3" name="Title 2"/>
          <p:cNvSpPr>
            <a:spLocks noGrp="1"/>
          </p:cNvSpPr>
          <p:nvPr>
            <p:ph type="title"/>
          </p:nvPr>
        </p:nvSpPr>
        <p:spPr/>
        <p:txBody>
          <a:bodyPr/>
          <a:lstStyle/>
          <a:p>
            <a:endParaRPr lang="ar-JO"/>
          </a:p>
        </p:txBody>
      </p:sp>
    </p:spTree>
    <p:extLst>
      <p:ext uri="{BB962C8B-B14F-4D97-AF65-F5344CB8AC3E}">
        <p14:creationId xmlns:p14="http://schemas.microsoft.com/office/powerpoint/2010/main" val="2896090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endParaRPr lang="ar-JO" smtClean="0"/>
          </a:p>
        </p:txBody>
      </p:sp>
      <p:sp>
        <p:nvSpPr>
          <p:cNvPr id="4099" name="Content Placeholder 2"/>
          <p:cNvSpPr>
            <a:spLocks noGrp="1"/>
          </p:cNvSpPr>
          <p:nvPr>
            <p:ph idx="1"/>
          </p:nvPr>
        </p:nvSpPr>
        <p:spPr/>
        <p:txBody>
          <a:bodyPr/>
          <a:lstStyle/>
          <a:p>
            <a:endParaRPr lang="ar-JO" smtClean="0"/>
          </a:p>
        </p:txBody>
      </p:sp>
      <p:pic>
        <p:nvPicPr>
          <p:cNvPr id="410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10210800" cy="739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bwMode="auto">
          <a:xfrm>
            <a:off x="-533400" y="-533400"/>
            <a:ext cx="10210800" cy="1295400"/>
          </a:xfrm>
          <a:prstGeom prst="rect">
            <a:avLst/>
          </a:prstGeom>
          <a:ln>
            <a:headEnd type="none" w="med" len="med"/>
            <a:tailEnd type="none" w="med" len="med"/>
          </a:ln>
          <a:extLst/>
        </p:spPr>
        <p:style>
          <a:lnRef idx="1">
            <a:schemeClr val="accent5"/>
          </a:lnRef>
          <a:fillRef idx="3">
            <a:schemeClr val="accent5"/>
          </a:fillRef>
          <a:effectRef idx="2">
            <a:schemeClr val="accent5"/>
          </a:effectRef>
          <a:fontRef idx="minor">
            <a:schemeClr val="lt1"/>
          </a:fontRef>
        </p:style>
        <p:txBody>
          <a:bodyPr rtlCol="1"/>
          <a:lstStyle/>
          <a:p>
            <a:pPr>
              <a:defRPr/>
            </a:pPr>
            <a:endParaRPr lang="ar-JO">
              <a:solidFill>
                <a:schemeClr val="tx1"/>
              </a:solidFill>
              <a:latin typeface="Times New Roman" pitchFamily="18" charset="0"/>
            </a:endParaRPr>
          </a:p>
        </p:txBody>
      </p:sp>
    </p:spTree>
    <p:extLst>
      <p:ext uri="{BB962C8B-B14F-4D97-AF65-F5344CB8AC3E}">
        <p14:creationId xmlns:p14="http://schemas.microsoft.com/office/powerpoint/2010/main" val="2375144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JO"/>
          </a:p>
        </p:txBody>
      </p:sp>
      <p:sp>
        <p:nvSpPr>
          <p:cNvPr id="3" name="Title 2"/>
          <p:cNvSpPr>
            <a:spLocks noGrp="1"/>
          </p:cNvSpPr>
          <p:nvPr>
            <p:ph type="title"/>
          </p:nvPr>
        </p:nvSpPr>
        <p:spPr/>
        <p:txBody>
          <a:bodyPr/>
          <a:lstStyle/>
          <a:p>
            <a:endParaRPr lang="ar-JO"/>
          </a:p>
        </p:txBody>
      </p:sp>
    </p:spTree>
    <p:extLst>
      <p:ext uri="{BB962C8B-B14F-4D97-AF65-F5344CB8AC3E}">
        <p14:creationId xmlns:p14="http://schemas.microsoft.com/office/powerpoint/2010/main" val="3171250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987" y="548680"/>
            <a:ext cx="7923213" cy="1200150"/>
          </a:xfrm>
        </p:spPr>
        <p:txBody>
          <a:bodyPr/>
          <a:lstStyle/>
          <a:p>
            <a:pPr algn="just" rtl="1">
              <a:defRPr/>
            </a:pPr>
            <a:r>
              <a:rPr lang="ar-JO" sz="2400" dirty="0">
                <a:solidFill>
                  <a:schemeClr val="tx1"/>
                </a:solidFill>
              </a:rPr>
              <a:t>ا</a:t>
            </a:r>
            <a:r>
              <a:rPr lang="ar-YE" sz="2400" dirty="0" smtClean="0">
                <a:solidFill>
                  <a:schemeClr val="tx1"/>
                </a:solidFill>
              </a:rPr>
              <a:t>قرأ </a:t>
            </a:r>
            <a:r>
              <a:rPr lang="ar-YE" sz="2400" dirty="0">
                <a:solidFill>
                  <a:schemeClr val="tx1"/>
                </a:solidFill>
              </a:rPr>
              <a:t>الجمل في </a:t>
            </a:r>
            <a:r>
              <a:rPr lang="ar-YE" sz="2400" u="sng" dirty="0">
                <a:solidFill>
                  <a:schemeClr val="tx1"/>
                </a:solidFill>
              </a:rPr>
              <a:t>العمود الأول</a:t>
            </a:r>
            <a:r>
              <a:rPr lang="ar-YE" sz="2400" dirty="0">
                <a:solidFill>
                  <a:schemeClr val="tx1"/>
                </a:solidFill>
              </a:rPr>
              <a:t>، ثم أعد قراءتها في </a:t>
            </a:r>
            <a:r>
              <a:rPr lang="ar-YE" sz="2400" u="sng" dirty="0">
                <a:solidFill>
                  <a:schemeClr val="tx1"/>
                </a:solidFill>
              </a:rPr>
              <a:t>العمود الثاني، </a:t>
            </a:r>
            <a:r>
              <a:rPr lang="ar-YE" sz="2400" dirty="0">
                <a:solidFill>
                  <a:schemeClr val="tx1"/>
                </a:solidFill>
              </a:rPr>
              <a:t>ولاحظ الفرق في دور علامات الترقيم في بيان المعنى وتيسير القراء التعبيرية التي تعين على الإمساك بمعاقد الدلالات </a:t>
            </a:r>
            <a:r>
              <a:rPr lang="ar-YE" sz="2400" dirty="0" smtClean="0">
                <a:solidFill>
                  <a:schemeClr val="tx1"/>
                </a:solidFill>
              </a:rPr>
              <a:t>المقصودة</a:t>
            </a:r>
            <a:r>
              <a:rPr lang="ar-JO" sz="2400" dirty="0" smtClean="0">
                <a:solidFill>
                  <a:schemeClr val="tx1"/>
                </a:solidFill>
              </a:rPr>
              <a:t>:</a:t>
            </a:r>
            <a:endParaRPr lang="ar-JO" sz="2400" dirty="0">
              <a:solidFill>
                <a:schemeClr val="tx1"/>
              </a:solidFill>
            </a:endParaRPr>
          </a:p>
        </p:txBody>
      </p:sp>
      <p:sp>
        <p:nvSpPr>
          <p:cNvPr id="5123" name="Content Placeholder 2"/>
          <p:cNvSpPr>
            <a:spLocks noGrp="1"/>
          </p:cNvSpPr>
          <p:nvPr>
            <p:ph idx="1"/>
          </p:nvPr>
        </p:nvSpPr>
        <p:spPr/>
        <p:txBody>
          <a:bodyPr/>
          <a:lstStyle/>
          <a:p>
            <a:endParaRPr lang="ar-JO" smtClean="0"/>
          </a:p>
        </p:txBody>
      </p:sp>
      <p:pic>
        <p:nvPicPr>
          <p:cNvPr id="512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5400"/>
            <a:ext cx="9677400" cy="647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5" name="Rectangle 4"/>
          <p:cNvSpPr>
            <a:spLocks noChangeArrowheads="1"/>
          </p:cNvSpPr>
          <p:nvPr/>
        </p:nvSpPr>
        <p:spPr bwMode="auto">
          <a:xfrm>
            <a:off x="4572000" y="2514600"/>
            <a:ext cx="4267200" cy="4572000"/>
          </a:xfrm>
          <a:prstGeom prst="rect">
            <a:avLst/>
          </a:prstGeom>
          <a:solidFill>
            <a:srgbClr val="FF9900">
              <a:alpha val="25098"/>
            </a:srgbClr>
          </a:solidFill>
          <a:ln w="9525" algn="ctr">
            <a:solidFill>
              <a:srgbClr val="FFFFFF">
                <a:alpha val="36078"/>
              </a:srgbClr>
            </a:solidFill>
            <a:round/>
            <a:headEnd/>
            <a:tailEnd/>
          </a:ln>
        </p:spPr>
        <p:txBody>
          <a:bodyPr/>
          <a:lstStyle/>
          <a:p>
            <a:endParaRPr lang="ar-JO"/>
          </a:p>
        </p:txBody>
      </p:sp>
      <p:sp>
        <p:nvSpPr>
          <p:cNvPr id="5126" name="Rectangle 6"/>
          <p:cNvSpPr>
            <a:spLocks noChangeArrowheads="1"/>
          </p:cNvSpPr>
          <p:nvPr/>
        </p:nvSpPr>
        <p:spPr bwMode="auto">
          <a:xfrm>
            <a:off x="25400" y="2514600"/>
            <a:ext cx="4394200" cy="4572000"/>
          </a:xfrm>
          <a:prstGeom prst="rect">
            <a:avLst/>
          </a:prstGeom>
          <a:solidFill>
            <a:srgbClr val="92D050">
              <a:alpha val="25098"/>
            </a:srgbClr>
          </a:solidFill>
          <a:ln w="9525" algn="ctr">
            <a:solidFill>
              <a:srgbClr val="FFFFFF">
                <a:alpha val="36078"/>
              </a:srgbClr>
            </a:solidFill>
            <a:round/>
            <a:headEnd/>
            <a:tailEnd/>
          </a:ln>
        </p:spPr>
        <p:txBody>
          <a:bodyPr/>
          <a:lstStyle/>
          <a:p>
            <a:endParaRPr lang="ar-JO"/>
          </a:p>
        </p:txBody>
      </p:sp>
      <p:sp>
        <p:nvSpPr>
          <p:cNvPr id="6" name="Rectangle 5"/>
          <p:cNvSpPr/>
          <p:nvPr/>
        </p:nvSpPr>
        <p:spPr bwMode="auto">
          <a:xfrm>
            <a:off x="-152400" y="332656"/>
            <a:ext cx="9982200" cy="2105744"/>
          </a:xfrm>
          <a:prstGeom prst="rect">
            <a:avLst/>
          </a:prstGeom>
          <a:ln>
            <a:headEnd type="none" w="med" len="med"/>
            <a:tailEnd type="none" w="med" len="med"/>
          </a:ln>
          <a:extLst/>
        </p:spPr>
        <p:style>
          <a:lnRef idx="1">
            <a:schemeClr val="accent5"/>
          </a:lnRef>
          <a:fillRef idx="2">
            <a:schemeClr val="accent5"/>
          </a:fillRef>
          <a:effectRef idx="1">
            <a:schemeClr val="accent5"/>
          </a:effectRef>
          <a:fontRef idx="minor">
            <a:schemeClr val="dk1"/>
          </a:fontRef>
        </p:style>
        <p:txBody>
          <a:bodyPr rtlCol="1"/>
          <a:lstStyle/>
          <a:p>
            <a:pPr>
              <a:defRPr/>
            </a:pPr>
            <a:endParaRPr lang="ar-JO">
              <a:solidFill>
                <a:schemeClr val="tx1"/>
              </a:solidFill>
              <a:latin typeface="Times New Roman" pitchFamily="18" charset="0"/>
            </a:endParaRPr>
          </a:p>
        </p:txBody>
      </p:sp>
      <p:sp>
        <p:nvSpPr>
          <p:cNvPr id="8" name="Title 1"/>
          <p:cNvSpPr txBox="1">
            <a:spLocks/>
          </p:cNvSpPr>
          <p:nvPr/>
        </p:nvSpPr>
        <p:spPr>
          <a:xfrm>
            <a:off x="25401" y="548680"/>
            <a:ext cx="8966200" cy="120015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3200" kern="1200" cap="all" spc="200" baseline="0">
                <a:ln>
                  <a:noFill/>
                </a:ln>
                <a:solidFill>
                  <a:schemeClr val="bg1"/>
                </a:solidFill>
                <a:effectLst/>
                <a:latin typeface="+mj-lt"/>
                <a:ea typeface="+mj-ea"/>
                <a:cs typeface="+mj-cs"/>
              </a:defRPr>
            </a:lvl1pPr>
          </a:lstStyle>
          <a:p>
            <a:pPr algn="just">
              <a:defRPr/>
            </a:pPr>
            <a:r>
              <a:rPr lang="ar-JO" sz="2400" b="1" smtClean="0">
                <a:solidFill>
                  <a:schemeClr val="tx1"/>
                </a:solidFill>
                <a:latin typeface="Calibri" pitchFamily="34" charset="0"/>
                <a:cs typeface="Calibri" pitchFamily="34" charset="0"/>
              </a:rPr>
              <a:t>ا</a:t>
            </a:r>
            <a:r>
              <a:rPr lang="ar-YE" sz="2400" b="1" smtClean="0">
                <a:solidFill>
                  <a:schemeClr val="tx1"/>
                </a:solidFill>
                <a:latin typeface="Calibri" pitchFamily="34" charset="0"/>
                <a:cs typeface="Calibri" pitchFamily="34" charset="0"/>
              </a:rPr>
              <a:t>قرأ الجمل في </a:t>
            </a:r>
            <a:r>
              <a:rPr lang="ar-YE" sz="2400" b="1" u="sng" smtClean="0">
                <a:solidFill>
                  <a:schemeClr val="tx1"/>
                </a:solidFill>
                <a:latin typeface="Calibri" pitchFamily="34" charset="0"/>
                <a:cs typeface="Calibri" pitchFamily="34" charset="0"/>
              </a:rPr>
              <a:t>العمود الأول</a:t>
            </a:r>
            <a:r>
              <a:rPr lang="ar-YE" sz="2400" b="1" smtClean="0">
                <a:solidFill>
                  <a:schemeClr val="tx1"/>
                </a:solidFill>
                <a:latin typeface="Calibri" pitchFamily="34" charset="0"/>
                <a:cs typeface="Calibri" pitchFamily="34" charset="0"/>
              </a:rPr>
              <a:t>، ثم أعد قراءتها في </a:t>
            </a:r>
            <a:r>
              <a:rPr lang="ar-YE" sz="2400" b="1" u="sng" smtClean="0">
                <a:solidFill>
                  <a:schemeClr val="tx1"/>
                </a:solidFill>
                <a:latin typeface="Calibri" pitchFamily="34" charset="0"/>
                <a:cs typeface="Calibri" pitchFamily="34" charset="0"/>
              </a:rPr>
              <a:t>العمود الثاني، </a:t>
            </a:r>
            <a:r>
              <a:rPr lang="ar-YE" sz="2400" b="1" smtClean="0">
                <a:solidFill>
                  <a:schemeClr val="tx1"/>
                </a:solidFill>
                <a:latin typeface="Calibri" pitchFamily="34" charset="0"/>
                <a:cs typeface="Calibri" pitchFamily="34" charset="0"/>
              </a:rPr>
              <a:t>ولاحظ الفرق في دور علامات الترقيم في بيان المعنى وتيسير القراء التعبيرية التي تعين على الإمساك بمعاقد الدلالات المقصودة</a:t>
            </a:r>
            <a:r>
              <a:rPr lang="ar-JO" sz="2400" b="1" smtClean="0">
                <a:solidFill>
                  <a:schemeClr val="tx1"/>
                </a:solidFill>
                <a:latin typeface="Calibri" pitchFamily="34" charset="0"/>
                <a:cs typeface="Calibri" pitchFamily="34" charset="0"/>
              </a:rPr>
              <a:t>:</a:t>
            </a:r>
            <a:endParaRPr lang="ar-JO" sz="2400" b="1"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7848831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
        <p:nvSpPr>
          <p:cNvPr id="6147" name="Content Placeholder 2"/>
          <p:cNvSpPr>
            <a:spLocks noGrp="1"/>
          </p:cNvSpPr>
          <p:nvPr>
            <p:ph idx="1"/>
          </p:nvPr>
        </p:nvSpPr>
        <p:spPr/>
        <p:txBody>
          <a:bodyPr/>
          <a:lstStyle/>
          <a:p>
            <a:endParaRPr lang="ar-JO" smtClean="0"/>
          </a:p>
        </p:txBody>
      </p:sp>
      <p:pic>
        <p:nvPicPr>
          <p:cNvPr id="6149"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8025"/>
          </a:xfrm>
          <a:prstGeom prst="rect">
            <a:avLst/>
          </a:prstGeom>
          <a:noFill/>
        </p:spPr>
        <p:txBody>
          <a:bodyPr rtlCol="1">
            <a:spAutoFit/>
          </a:bodyPr>
          <a:lstStyle/>
          <a:p>
            <a:pPr algn="ctr">
              <a:defRPr/>
            </a:pPr>
            <a:r>
              <a:rPr lang="ar-YE" sz="4000" b="1" dirty="0">
                <a:solidFill>
                  <a:schemeClr val="accent2">
                    <a:lumMod val="75000"/>
                  </a:schemeClr>
                </a:solidFill>
              </a:rPr>
              <a:t>النقطة [ . ]: </a:t>
            </a:r>
            <a:endParaRPr lang="ar-JO" sz="4000" dirty="0">
              <a:solidFill>
                <a:schemeClr val="accent2">
                  <a:lumMod val="75000"/>
                </a:schemeClr>
              </a:solidFill>
            </a:endParaRPr>
          </a:p>
        </p:txBody>
      </p:sp>
      <p:sp>
        <p:nvSpPr>
          <p:cNvPr id="7" name="TextBox 6"/>
          <p:cNvSpPr txBox="1"/>
          <p:nvPr/>
        </p:nvSpPr>
        <p:spPr>
          <a:xfrm>
            <a:off x="2044700" y="3332163"/>
            <a:ext cx="5575300" cy="955675"/>
          </a:xfrm>
          <a:prstGeom prst="rect">
            <a:avLst/>
          </a:prstGeom>
          <a:noFill/>
        </p:spPr>
        <p:txBody>
          <a:bodyPr rtlCol="1">
            <a:spAutoFit/>
          </a:bodyPr>
          <a:lstStyle/>
          <a:p>
            <a:pPr algn="just" rtl="1">
              <a:defRPr/>
            </a:pPr>
            <a:r>
              <a:rPr lang="ar-YE" b="1" dirty="0">
                <a:solidFill>
                  <a:schemeClr val="tx2">
                    <a:lumMod val="25000"/>
                  </a:schemeClr>
                </a:solidFill>
              </a:rPr>
              <a:t>توضع في </a:t>
            </a:r>
            <a:r>
              <a:rPr lang="ar-YE" b="1" u="sng" dirty="0">
                <a:solidFill>
                  <a:schemeClr val="tx2">
                    <a:lumMod val="75000"/>
                  </a:schemeClr>
                </a:solidFill>
              </a:rPr>
              <a:t>نهاية الجملة </a:t>
            </a:r>
            <a:r>
              <a:rPr lang="ar-YE" b="1" dirty="0">
                <a:solidFill>
                  <a:schemeClr val="tx2">
                    <a:lumMod val="25000"/>
                  </a:schemeClr>
                </a:solidFill>
              </a:rPr>
              <a:t>التي اكتملت فيها الفكرة و في </a:t>
            </a:r>
            <a:r>
              <a:rPr lang="ar-YE" b="1" u="sng" dirty="0">
                <a:solidFill>
                  <a:schemeClr val="accent2">
                    <a:lumMod val="75000"/>
                  </a:schemeClr>
                </a:solidFill>
              </a:rPr>
              <a:t>نهاية الفقرة</a:t>
            </a:r>
            <a:r>
              <a:rPr lang="ar-JO" b="1" dirty="0">
                <a:solidFill>
                  <a:schemeClr val="tx2">
                    <a:lumMod val="25000"/>
                  </a:schemeClr>
                </a:solidFill>
              </a:rPr>
              <a:t>.</a:t>
            </a:r>
          </a:p>
        </p:txBody>
      </p:sp>
      <p:sp>
        <p:nvSpPr>
          <p:cNvPr id="6152" name="TextBox 7"/>
          <p:cNvSpPr txBox="1">
            <a:spLocks noChangeArrowheads="1"/>
          </p:cNvSpPr>
          <p:nvPr/>
        </p:nvSpPr>
        <p:spPr bwMode="auto">
          <a:xfrm>
            <a:off x="1371600" y="5207000"/>
            <a:ext cx="6629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JO" sz="3200"/>
              <a:t>بعض الناس يعالجون المشكلات بما يزيدها تعقيدا.</a:t>
            </a:r>
          </a:p>
        </p:txBody>
      </p:sp>
    </p:spTree>
    <p:extLst>
      <p:ext uri="{BB962C8B-B14F-4D97-AF65-F5344CB8AC3E}">
        <p14:creationId xmlns:p14="http://schemas.microsoft.com/office/powerpoint/2010/main" val="473309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8025"/>
          </a:xfrm>
          <a:prstGeom prst="rect">
            <a:avLst/>
          </a:prstGeom>
          <a:noFill/>
        </p:spPr>
        <p:txBody>
          <a:bodyPr rtlCol="1">
            <a:spAutoFit/>
          </a:bodyPr>
          <a:lstStyle/>
          <a:p>
            <a:pPr algn="ctr">
              <a:defRPr/>
            </a:pPr>
            <a:r>
              <a:rPr lang="ar-YE" sz="4000" b="1" dirty="0">
                <a:solidFill>
                  <a:schemeClr val="accent6">
                    <a:lumMod val="75000"/>
                  </a:schemeClr>
                </a:solidFill>
              </a:rPr>
              <a:t>الفاصلة [،] </a:t>
            </a:r>
            <a:endParaRPr lang="ar-JO" sz="4000" dirty="0">
              <a:solidFill>
                <a:schemeClr val="accent6">
                  <a:lumMod val="75000"/>
                </a:schemeClr>
              </a:solidFill>
            </a:endParaRPr>
          </a:p>
        </p:txBody>
      </p:sp>
      <p:sp>
        <p:nvSpPr>
          <p:cNvPr id="7" name="TextBox 6"/>
          <p:cNvSpPr txBox="1"/>
          <p:nvPr/>
        </p:nvSpPr>
        <p:spPr>
          <a:xfrm>
            <a:off x="990600" y="3200400"/>
            <a:ext cx="6934200" cy="1570038"/>
          </a:xfrm>
          <a:prstGeom prst="rect">
            <a:avLst/>
          </a:prstGeom>
          <a:noFill/>
        </p:spPr>
        <p:txBody>
          <a:bodyPr rtlCol="1">
            <a:spAutoFit/>
          </a:bodyPr>
          <a:lstStyle/>
          <a:p>
            <a:pPr marL="342900" indent="-342900" algn="r" rtl="1">
              <a:buFont typeface="Wingdings" pitchFamily="2" charset="2"/>
              <a:buChar char="ü"/>
              <a:defRPr/>
            </a:pPr>
            <a:r>
              <a:rPr lang="ar-JO" sz="2400" b="1" dirty="0"/>
              <a:t>-  </a:t>
            </a:r>
            <a:r>
              <a:rPr lang="ar-YE" sz="2400" b="1" dirty="0">
                <a:solidFill>
                  <a:schemeClr val="tx2">
                    <a:lumMod val="25000"/>
                  </a:schemeClr>
                </a:solidFill>
              </a:rPr>
              <a:t>بين الجمل والمفردات </a:t>
            </a:r>
            <a:r>
              <a:rPr lang="ar-YE" sz="2400" b="1" dirty="0"/>
              <a:t>المعطوف بعضها على بعض.</a:t>
            </a:r>
            <a:endParaRPr lang="en-US" sz="2400" b="1" dirty="0"/>
          </a:p>
          <a:p>
            <a:pPr marL="342900" indent="-342900" algn="r" rtl="1">
              <a:buFont typeface="Wingdings" pitchFamily="2" charset="2"/>
              <a:buChar char="ü"/>
              <a:defRPr/>
            </a:pPr>
            <a:r>
              <a:rPr lang="ar-YE" sz="2400" b="1" dirty="0"/>
              <a:t> - </a:t>
            </a:r>
            <a:r>
              <a:rPr lang="ar-YE" sz="2400" b="1" dirty="0">
                <a:solidFill>
                  <a:srgbClr val="C00000"/>
                </a:solidFill>
              </a:rPr>
              <a:t>بعد المنادى</a:t>
            </a:r>
            <a:endParaRPr lang="ar-JO" sz="2400" b="1" dirty="0">
              <a:solidFill>
                <a:srgbClr val="C00000"/>
              </a:solidFill>
            </a:endParaRPr>
          </a:p>
          <a:p>
            <a:pPr marL="342900" indent="-342900" algn="r" rtl="1">
              <a:buFont typeface="Wingdings" pitchFamily="2" charset="2"/>
              <a:buChar char="ü"/>
              <a:defRPr/>
            </a:pPr>
            <a:r>
              <a:rPr lang="ar-JO" sz="2400" b="1" dirty="0"/>
              <a:t>- </a:t>
            </a:r>
            <a:r>
              <a:rPr lang="ar-YE" sz="2400" b="1" dirty="0">
                <a:solidFill>
                  <a:srgbClr val="7030A0"/>
                </a:solidFill>
              </a:rPr>
              <a:t>بعد حروف الجواب </a:t>
            </a:r>
            <a:r>
              <a:rPr lang="ar-YE" sz="2400" b="1" dirty="0"/>
              <a:t>الواردة في أول الجملة: [نعم، لا ، كلا ، بلى]</a:t>
            </a:r>
            <a:r>
              <a:rPr lang="ar-JO" sz="2400" b="1" dirty="0"/>
              <a:t>.</a:t>
            </a:r>
            <a:endParaRPr lang="en-US" sz="2400" b="1" dirty="0"/>
          </a:p>
        </p:txBody>
      </p:sp>
      <p:sp>
        <p:nvSpPr>
          <p:cNvPr id="7176" name="TextBox 7"/>
          <p:cNvSpPr txBox="1">
            <a:spLocks noChangeArrowheads="1"/>
          </p:cNvSpPr>
          <p:nvPr/>
        </p:nvSpPr>
        <p:spPr bwMode="auto">
          <a:xfrm>
            <a:off x="914400" y="4945063"/>
            <a:ext cx="693420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pPr algn="r" rtl="1"/>
            <a:r>
              <a:rPr lang="ar-JO" sz="3000" b="1"/>
              <a:t>- </a:t>
            </a:r>
            <a:r>
              <a:rPr lang="ar-YE" sz="3000" b="1"/>
              <a:t>أيُّها العلماء، مهلا قبل أن تتخذوا قرارا بحق الأمة.</a:t>
            </a:r>
            <a:endParaRPr lang="ar-JO" sz="3000" b="1"/>
          </a:p>
          <a:p>
            <a:pPr algn="r" rtl="1"/>
            <a:r>
              <a:rPr lang="ar-JO" sz="3000" b="1"/>
              <a:t>- </a:t>
            </a:r>
            <a:r>
              <a:rPr lang="ar-YE" sz="3000" b="1"/>
              <a:t>نَعَمْ، إنّ مع العسر يسرا.</a:t>
            </a:r>
            <a:endParaRPr lang="en-US" sz="3000" b="1"/>
          </a:p>
          <a:p>
            <a:pPr algn="r" rtl="1"/>
            <a:endParaRPr lang="en-US" sz="3000" b="1"/>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3117831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YE" sz="4000" b="1" dirty="0">
                <a:solidFill>
                  <a:srgbClr val="FF0000"/>
                </a:solidFill>
              </a:rPr>
              <a:t>الفاصلة المنقوطة: [؛] </a:t>
            </a:r>
            <a:endParaRPr lang="en-US" sz="4000" dirty="0">
              <a:solidFill>
                <a:srgbClr val="FF0000"/>
              </a:solidFill>
            </a:endParaRPr>
          </a:p>
        </p:txBody>
      </p:sp>
      <p:sp>
        <p:nvSpPr>
          <p:cNvPr id="7" name="TextBox 6"/>
          <p:cNvSpPr txBox="1"/>
          <p:nvPr/>
        </p:nvSpPr>
        <p:spPr>
          <a:xfrm>
            <a:off x="990600" y="3200400"/>
            <a:ext cx="6934200" cy="954107"/>
          </a:xfrm>
          <a:prstGeom prst="rect">
            <a:avLst/>
          </a:prstGeom>
          <a:noFill/>
        </p:spPr>
        <p:txBody>
          <a:bodyPr rtlCol="1">
            <a:spAutoFit/>
          </a:bodyPr>
          <a:lstStyle/>
          <a:p>
            <a:pPr>
              <a:defRPr/>
            </a:pPr>
            <a:r>
              <a:rPr lang="ar-YE" sz="2800" dirty="0"/>
              <a:t>وتستخدم بين جملتين إحداهما سبب للأخرى أو إحداهما مفسرة </a:t>
            </a:r>
            <a:r>
              <a:rPr lang="ar-YE" sz="2800" dirty="0" smtClean="0"/>
              <a:t>للأخرى</a:t>
            </a:r>
            <a:r>
              <a:rPr lang="ar-JO" sz="2800" dirty="0" smtClean="0"/>
              <a:t>.</a:t>
            </a:r>
            <a:endParaRPr lang="en-US" sz="2800" b="1" dirty="0"/>
          </a:p>
        </p:txBody>
      </p:sp>
      <p:sp>
        <p:nvSpPr>
          <p:cNvPr id="7176" name="TextBox 7"/>
          <p:cNvSpPr txBox="1">
            <a:spLocks noChangeArrowheads="1"/>
          </p:cNvSpPr>
          <p:nvPr/>
        </p:nvSpPr>
        <p:spPr bwMode="auto">
          <a:xfrm>
            <a:off x="914400" y="4945063"/>
            <a:ext cx="69342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pPr marL="457200" indent="-457200">
              <a:buFontTx/>
              <a:buChar char="-"/>
            </a:pPr>
            <a:r>
              <a:rPr lang="ar-YE" sz="2000" dirty="0" smtClean="0">
                <a:solidFill>
                  <a:schemeClr val="bg1"/>
                </a:solidFill>
              </a:rPr>
              <a:t>درس </a:t>
            </a:r>
            <a:r>
              <a:rPr lang="ar-YE" sz="2000" dirty="0">
                <a:solidFill>
                  <a:schemeClr val="bg1"/>
                </a:solidFill>
              </a:rPr>
              <a:t>الطالب بجدٍّ؛ </a:t>
            </a:r>
            <a:r>
              <a:rPr lang="ar-YE" sz="2000" dirty="0" smtClean="0">
                <a:solidFill>
                  <a:schemeClr val="bg1"/>
                </a:solidFill>
              </a:rPr>
              <a:t>فَنَجَحَ</a:t>
            </a:r>
            <a:endParaRPr lang="ar-JO" sz="2000" dirty="0" smtClean="0">
              <a:solidFill>
                <a:schemeClr val="bg1"/>
              </a:solidFill>
            </a:endParaRPr>
          </a:p>
          <a:p>
            <a:pPr marL="457200" indent="-457200">
              <a:buFontTx/>
              <a:buChar char="-"/>
            </a:pPr>
            <a:r>
              <a:rPr lang="ar-YE" sz="2000" dirty="0">
                <a:solidFill>
                  <a:schemeClr val="bg1"/>
                </a:solidFill>
              </a:rPr>
              <a:t>نجح الطالب؛ لأنه درس بجدٍّ </a:t>
            </a:r>
            <a:r>
              <a:rPr lang="ar-YE" sz="2000" dirty="0" smtClean="0">
                <a:solidFill>
                  <a:schemeClr val="bg1"/>
                </a:solidFill>
              </a:rPr>
              <a:t>واجتهاد</a:t>
            </a:r>
            <a:endParaRPr lang="ar-JO" sz="2000" dirty="0" smtClean="0">
              <a:solidFill>
                <a:schemeClr val="bg1"/>
              </a:solidFill>
            </a:endParaRPr>
          </a:p>
          <a:p>
            <a:pPr marL="457200" indent="-457200">
              <a:buFontTx/>
              <a:buChar char="-"/>
            </a:pPr>
            <a:r>
              <a:rPr lang="ar-YE" sz="2000" dirty="0">
                <a:solidFill>
                  <a:schemeClr val="bg1"/>
                </a:solidFill>
              </a:rPr>
              <a:t>لابدّ من قراءة الأدب؛ فهو الفضاء الذي ينقلك إلى عالم من العمق والجمال</a:t>
            </a:r>
            <a:endParaRPr lang="en-US" sz="2000" b="1"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30330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JO" sz="4000" b="1" dirty="0">
                <a:solidFill>
                  <a:srgbClr val="FF0000"/>
                </a:solidFill>
              </a:rPr>
              <a:t>النقطتان الرأسيتان </a:t>
            </a:r>
            <a:r>
              <a:rPr lang="ar-YE" sz="4000" b="1" dirty="0">
                <a:solidFill>
                  <a:srgbClr val="FF0000"/>
                </a:solidFill>
              </a:rPr>
              <a:t>[:]</a:t>
            </a:r>
            <a:endParaRPr lang="en-US" sz="4000" dirty="0">
              <a:solidFill>
                <a:srgbClr val="FF0000"/>
              </a:solidFill>
            </a:endParaRPr>
          </a:p>
        </p:txBody>
      </p:sp>
      <p:sp>
        <p:nvSpPr>
          <p:cNvPr id="7" name="TextBox 6"/>
          <p:cNvSpPr txBox="1"/>
          <p:nvPr/>
        </p:nvSpPr>
        <p:spPr>
          <a:xfrm>
            <a:off x="990600" y="3200400"/>
            <a:ext cx="6934200" cy="954107"/>
          </a:xfrm>
          <a:prstGeom prst="rect">
            <a:avLst/>
          </a:prstGeom>
          <a:noFill/>
        </p:spPr>
        <p:txBody>
          <a:bodyPr rtlCol="1">
            <a:spAutoFit/>
          </a:bodyPr>
          <a:lstStyle/>
          <a:p>
            <a:pPr>
              <a:defRPr/>
            </a:pPr>
            <a:r>
              <a:rPr lang="ar-JO" sz="2800" dirty="0"/>
              <a:t>وتستخدمان بعد القول وما في تأويله، وقبل الشرح، والتمثيل، </a:t>
            </a:r>
            <a:r>
              <a:rPr lang="ar-JO" sz="2800" dirty="0" smtClean="0"/>
              <a:t>والتعداد.</a:t>
            </a:r>
            <a:endParaRPr lang="en-US" sz="2800" b="1" dirty="0"/>
          </a:p>
        </p:txBody>
      </p:sp>
      <p:sp>
        <p:nvSpPr>
          <p:cNvPr id="7176" name="TextBox 7"/>
          <p:cNvSpPr txBox="1">
            <a:spLocks noChangeArrowheads="1"/>
          </p:cNvSpPr>
          <p:nvPr/>
        </p:nvSpPr>
        <p:spPr bwMode="auto">
          <a:xfrm>
            <a:off x="914400" y="4945063"/>
            <a:ext cx="6934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pPr marL="457200" indent="-457200">
              <a:buFontTx/>
              <a:buChar char="-"/>
            </a:pPr>
            <a:r>
              <a:rPr lang="ar-JO" sz="2000" dirty="0"/>
              <a:t>يقال: الحياة تخلق أفكارنا، وأفكارنا تصنع شكل الحياة التي </a:t>
            </a:r>
            <a:r>
              <a:rPr lang="ar-JO" sz="2000" dirty="0" smtClean="0"/>
              <a:t>نريدها.</a:t>
            </a:r>
          </a:p>
          <a:p>
            <a:pPr marL="457200" indent="-457200">
              <a:buFontTx/>
              <a:buChar char="-"/>
            </a:pPr>
            <a:r>
              <a:rPr lang="ar-JO" sz="2000" dirty="0"/>
              <a:t>الرومانسية: مدرسة فنية شاعت في أواخر القرن الثامن عشر وأوائل القرن التاسع </a:t>
            </a:r>
            <a:r>
              <a:rPr lang="ar-JO" sz="2000" dirty="0" smtClean="0"/>
              <a:t>عشر.</a:t>
            </a:r>
          </a:p>
          <a:p>
            <a:pPr marL="457200" indent="-457200">
              <a:buFontTx/>
              <a:buChar char="-"/>
            </a:pPr>
            <a:endParaRPr lang="ar-JO" sz="2000" dirty="0" smtClean="0"/>
          </a:p>
          <a:p>
            <a:pPr marL="457200" indent="-457200">
              <a:buFontTx/>
              <a:buChar char="-"/>
            </a:pPr>
            <a:r>
              <a:rPr lang="ar-JO" sz="2000" b="1" dirty="0" smtClean="0"/>
              <a:t>أ</a:t>
            </a:r>
            <a:r>
              <a:rPr lang="ar-JO" sz="2000" dirty="0" smtClean="0"/>
              <a:t>ربعة أشياء تكشف عن أخلاق الرجال: السفر، والسجن، والمرض، والمخاصمة</a:t>
            </a:r>
            <a:endParaRPr lang="en-US" sz="2000" b="1"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498113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YE" sz="4000" b="1" dirty="0">
                <a:solidFill>
                  <a:srgbClr val="FF0000"/>
                </a:solidFill>
              </a:rPr>
              <a:t>علامة الاستفهام [؟]،</a:t>
            </a:r>
            <a:r>
              <a:rPr lang="ar-YE" sz="4000" dirty="0">
                <a:solidFill>
                  <a:srgbClr val="FF0000"/>
                </a:solidFill>
              </a:rPr>
              <a:t> </a:t>
            </a:r>
            <a:endParaRPr lang="en-US" sz="4000" dirty="0">
              <a:solidFill>
                <a:srgbClr val="FF0000"/>
              </a:solidFill>
            </a:endParaRPr>
          </a:p>
        </p:txBody>
      </p:sp>
      <p:sp>
        <p:nvSpPr>
          <p:cNvPr id="7" name="TextBox 6"/>
          <p:cNvSpPr txBox="1"/>
          <p:nvPr/>
        </p:nvSpPr>
        <p:spPr>
          <a:xfrm>
            <a:off x="990600" y="3200400"/>
            <a:ext cx="6934200" cy="523220"/>
          </a:xfrm>
          <a:prstGeom prst="rect">
            <a:avLst/>
          </a:prstGeom>
          <a:noFill/>
        </p:spPr>
        <p:txBody>
          <a:bodyPr rtlCol="1">
            <a:spAutoFit/>
          </a:bodyPr>
          <a:lstStyle/>
          <a:p>
            <a:pPr algn="ctr">
              <a:defRPr/>
            </a:pPr>
            <a:r>
              <a:rPr lang="ar-YE" sz="2800" dirty="0"/>
              <a:t>وتوضع بعد الجملة الاستفهامية</a:t>
            </a:r>
            <a:endParaRPr lang="en-US" sz="2800" b="1" dirty="0"/>
          </a:p>
        </p:txBody>
      </p:sp>
      <p:sp>
        <p:nvSpPr>
          <p:cNvPr id="7176" name="TextBox 7"/>
          <p:cNvSpPr txBox="1">
            <a:spLocks noChangeArrowheads="1"/>
          </p:cNvSpPr>
          <p:nvPr/>
        </p:nvSpPr>
        <p:spPr bwMode="auto">
          <a:xfrm>
            <a:off x="539552" y="4945063"/>
            <a:ext cx="730904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JO" dirty="0">
                <a:solidFill>
                  <a:schemeClr val="bg1"/>
                </a:solidFill>
              </a:rPr>
              <a:t>بِمَ يكون الجهاد؟       كم عدد كليات جامعة فيلادلفيا؟     </a:t>
            </a:r>
            <a:endParaRPr lang="ar-JO" dirty="0" smtClean="0">
              <a:solidFill>
                <a:schemeClr val="bg1"/>
              </a:solidFill>
            </a:endParaRPr>
          </a:p>
          <a:p>
            <a:r>
              <a:rPr lang="ar-JO" dirty="0">
                <a:solidFill>
                  <a:schemeClr val="bg1"/>
                </a:solidFill>
              </a:rPr>
              <a:t> </a:t>
            </a:r>
            <a:r>
              <a:rPr lang="ar-JO" dirty="0" smtClean="0">
                <a:solidFill>
                  <a:schemeClr val="bg1"/>
                </a:solidFill>
              </a:rPr>
              <a:t>            </a:t>
            </a:r>
            <a:r>
              <a:rPr lang="ar-JO" dirty="0">
                <a:solidFill>
                  <a:schemeClr val="bg1"/>
                </a:solidFill>
              </a:rPr>
              <a:t>ما تخصصك؟</a:t>
            </a:r>
            <a:endParaRPr lang="en-US" dirty="0">
              <a:solidFill>
                <a:schemeClr val="bg1"/>
              </a:solidFill>
            </a:endParaRPr>
          </a:p>
          <a:p>
            <a:endParaRPr lang="en-US" b="1"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498113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p:txBody>
          <a:bodyPr/>
          <a:lstStyle/>
          <a:p>
            <a:endParaRPr lang="ar-JO" smtClean="0"/>
          </a:p>
        </p:txBody>
      </p:sp>
      <p:pic>
        <p:nvPicPr>
          <p:cNvPr id="7173" name="Picture 8" descr="صورة ذات ص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14400"/>
            <a:ext cx="89154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057400" y="1828800"/>
            <a:ext cx="5410200" cy="707886"/>
          </a:xfrm>
          <a:prstGeom prst="rect">
            <a:avLst/>
          </a:prstGeom>
          <a:noFill/>
        </p:spPr>
        <p:txBody>
          <a:bodyPr rtlCol="1">
            <a:spAutoFit/>
          </a:bodyPr>
          <a:lstStyle/>
          <a:p>
            <a:pPr lvl="0" algn="ctr"/>
            <a:r>
              <a:rPr lang="ar-YE" sz="4000" b="1" dirty="0">
                <a:solidFill>
                  <a:srgbClr val="FF0000"/>
                </a:solidFill>
              </a:rPr>
              <a:t>علامة التعجب أو التأثر [!]،</a:t>
            </a:r>
            <a:r>
              <a:rPr lang="ar-YE" sz="4000" dirty="0">
                <a:solidFill>
                  <a:srgbClr val="FF0000"/>
                </a:solidFill>
              </a:rPr>
              <a:t> </a:t>
            </a:r>
            <a:endParaRPr lang="en-US" sz="4000" dirty="0">
              <a:solidFill>
                <a:srgbClr val="FF0000"/>
              </a:solidFill>
            </a:endParaRPr>
          </a:p>
        </p:txBody>
      </p:sp>
      <p:sp>
        <p:nvSpPr>
          <p:cNvPr id="7" name="TextBox 6"/>
          <p:cNvSpPr txBox="1"/>
          <p:nvPr/>
        </p:nvSpPr>
        <p:spPr>
          <a:xfrm>
            <a:off x="990600" y="3200400"/>
            <a:ext cx="6934200" cy="523220"/>
          </a:xfrm>
          <a:prstGeom prst="rect">
            <a:avLst/>
          </a:prstGeom>
          <a:noFill/>
        </p:spPr>
        <p:txBody>
          <a:bodyPr rtlCol="1">
            <a:spAutoFit/>
          </a:bodyPr>
          <a:lstStyle/>
          <a:p>
            <a:pPr>
              <a:defRPr/>
            </a:pPr>
            <a:r>
              <a:rPr lang="ar-YE" sz="2800" dirty="0"/>
              <a:t>وتستخدم في مواقف التعبير الانفعالي</a:t>
            </a:r>
            <a:endParaRPr lang="en-US" sz="2800" b="1" dirty="0"/>
          </a:p>
        </p:txBody>
      </p:sp>
      <p:sp>
        <p:nvSpPr>
          <p:cNvPr id="7176" name="TextBox 7"/>
          <p:cNvSpPr txBox="1">
            <a:spLocks noChangeArrowheads="1"/>
          </p:cNvSpPr>
          <p:nvPr/>
        </p:nvSpPr>
        <p:spPr bwMode="auto">
          <a:xfrm>
            <a:off x="914400" y="4945063"/>
            <a:ext cx="6934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algn="l" rtl="0" eaLnBrk="0" fontAlgn="base" hangingPunct="0">
              <a:spcBef>
                <a:spcPct val="0"/>
              </a:spcBef>
              <a:spcAft>
                <a:spcPct val="0"/>
              </a:spcAft>
              <a:defRPr sz="2800">
                <a:solidFill>
                  <a:schemeClr val="tx1"/>
                </a:solidFill>
                <a:latin typeface="Times New Roman" pitchFamily="18" charset="0"/>
              </a:defRPr>
            </a:lvl6pPr>
            <a:lvl7pPr marL="2971800" indent="-228600" algn="l" rtl="0" eaLnBrk="0" fontAlgn="base" hangingPunct="0">
              <a:spcBef>
                <a:spcPct val="0"/>
              </a:spcBef>
              <a:spcAft>
                <a:spcPct val="0"/>
              </a:spcAft>
              <a:defRPr sz="2800">
                <a:solidFill>
                  <a:schemeClr val="tx1"/>
                </a:solidFill>
                <a:latin typeface="Times New Roman" pitchFamily="18" charset="0"/>
              </a:defRPr>
            </a:lvl7pPr>
            <a:lvl8pPr marL="3429000" indent="-228600" algn="l" rtl="0" eaLnBrk="0" fontAlgn="base" hangingPunct="0">
              <a:spcBef>
                <a:spcPct val="0"/>
              </a:spcBef>
              <a:spcAft>
                <a:spcPct val="0"/>
              </a:spcAft>
              <a:defRPr sz="2800">
                <a:solidFill>
                  <a:schemeClr val="tx1"/>
                </a:solidFill>
                <a:latin typeface="Times New Roman" pitchFamily="18" charset="0"/>
              </a:defRPr>
            </a:lvl8pPr>
            <a:lvl9pPr marL="3886200" indent="-228600" algn="l" rtl="0" eaLnBrk="0" fontAlgn="base" hangingPunct="0">
              <a:spcBef>
                <a:spcPct val="0"/>
              </a:spcBef>
              <a:spcAft>
                <a:spcPct val="0"/>
              </a:spcAft>
              <a:defRPr sz="2800">
                <a:solidFill>
                  <a:schemeClr val="tx1"/>
                </a:solidFill>
                <a:latin typeface="Times New Roman" pitchFamily="18" charset="0"/>
              </a:defRPr>
            </a:lvl9pPr>
          </a:lstStyle>
          <a:p>
            <a:r>
              <a:rPr lang="ar-YE" dirty="0">
                <a:solidFill>
                  <a:schemeClr val="bg1"/>
                </a:solidFill>
              </a:rPr>
              <a:t> ما أطول قامته! </a:t>
            </a:r>
            <a:r>
              <a:rPr lang="ar-JO" dirty="0" smtClean="0">
                <a:solidFill>
                  <a:schemeClr val="bg1"/>
                </a:solidFill>
              </a:rPr>
              <a:t>   </a:t>
            </a:r>
            <a:r>
              <a:rPr lang="ar-YE" dirty="0" smtClean="0">
                <a:solidFill>
                  <a:schemeClr val="bg1"/>
                </a:solidFill>
              </a:rPr>
              <a:t>يالله</a:t>
            </a:r>
            <a:r>
              <a:rPr lang="ar-YE" dirty="0">
                <a:solidFill>
                  <a:schemeClr val="bg1"/>
                </a:solidFill>
              </a:rPr>
              <a:t>، تحملت كل هذا الشقاء! </a:t>
            </a:r>
            <a:endParaRPr lang="en-US" dirty="0">
              <a:solidFill>
                <a:schemeClr val="bg1"/>
              </a:solidFill>
            </a:endParaRPr>
          </a:p>
          <a:p>
            <a:r>
              <a:rPr lang="ar-YE" dirty="0">
                <a:solidFill>
                  <a:schemeClr val="bg1"/>
                </a:solidFill>
              </a:rPr>
              <a:t>سبحان الخالق الوهاب! </a:t>
            </a:r>
            <a:endParaRPr lang="en-US" dirty="0">
              <a:solidFill>
                <a:schemeClr val="bg1"/>
              </a:solidFill>
            </a:endParaRPr>
          </a:p>
        </p:txBody>
      </p:sp>
      <p:sp>
        <p:nvSpPr>
          <p:cNvPr id="9" name="Title 1"/>
          <p:cNvSpPr>
            <a:spLocks noGrp="1"/>
          </p:cNvSpPr>
          <p:nvPr>
            <p:ph type="title"/>
          </p:nvPr>
        </p:nvSpPr>
        <p:spPr>
          <a:xfrm>
            <a:off x="381000" y="-99392"/>
            <a:ext cx="8381260" cy="1054394"/>
          </a:xfrm>
        </p:spPr>
        <p:txBody>
          <a:bodyPr/>
          <a:lstStyle/>
          <a:p>
            <a:r>
              <a:rPr lang="ar-JO" b="1" dirty="0">
                <a:solidFill>
                  <a:srgbClr val="FFFFFF"/>
                </a:solidFill>
                <a:ea typeface="Calibri"/>
                <a:cs typeface="Calibri"/>
              </a:rPr>
              <a:t> توضيح موجز لمواضع علامات الترقيم:</a:t>
            </a:r>
            <a:endParaRPr lang="ar-JO" dirty="0" smtClean="0"/>
          </a:p>
        </p:txBody>
      </p:sp>
    </p:spTree>
    <p:extLst>
      <p:ext uri="{BB962C8B-B14F-4D97-AF65-F5344CB8AC3E}">
        <p14:creationId xmlns:p14="http://schemas.microsoft.com/office/powerpoint/2010/main" val="498113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emplate>
  <TotalTime>216</TotalTime>
  <Words>1034</Words>
  <Application>Microsoft Office PowerPoint</Application>
  <PresentationFormat>On-screen Show (4:3)</PresentationFormat>
  <Paragraphs>72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Grid</vt:lpstr>
      <vt:lpstr>PowerPoint Presentation</vt:lpstr>
      <vt:lpstr>PowerPoint Presentation</vt:lpstr>
      <vt:lpstr>اقرأ الجمل في العمود الأول، ثم أعد قراءتها في العمود الثاني، ولاحظ الفرق في دور علامات الترقيم في بيان المعنى وتيسير القراء التعبيرية التي تعين على الإمساك بمعاقد الدلالات المقصودة:</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 توضيح موجز لمواضع علامات الترقيم:</vt:lpstr>
      <vt:lpstr>ملاحظتان مهمتان:    </vt:lpstr>
      <vt:lpstr>PowerPoint Presentation</vt:lpstr>
      <vt:lpstr>PowerPoint Presentation</vt:lpstr>
      <vt:lpstr>PowerPoint Presentation</vt:lpstr>
      <vt:lpstr>PowerPoint Presentation</vt:lpstr>
      <vt:lpstr>PowerPoint Presentation</vt:lpstr>
    </vt:vector>
  </TitlesOfParts>
  <Company>SCM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20</cp:revision>
  <dcterms:created xsi:type="dcterms:W3CDTF">2018-02-03T08:54:17Z</dcterms:created>
  <dcterms:modified xsi:type="dcterms:W3CDTF">2018-02-07T21:54:39Z</dcterms:modified>
</cp:coreProperties>
</file>