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77" r:id="rId2"/>
    <p:sldId id="362" r:id="rId3"/>
    <p:sldId id="334" r:id="rId4"/>
    <p:sldId id="335" r:id="rId5"/>
    <p:sldId id="336" r:id="rId6"/>
    <p:sldId id="337" r:id="rId7"/>
    <p:sldId id="338" r:id="rId8"/>
    <p:sldId id="339" r:id="rId9"/>
    <p:sldId id="340" r:id="rId10"/>
    <p:sldId id="341" r:id="rId11"/>
    <p:sldId id="342" r:id="rId12"/>
    <p:sldId id="363" r:id="rId13"/>
    <p:sldId id="345"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 id="358" r:id="rId27"/>
    <p:sldId id="359" r:id="rId28"/>
    <p:sldId id="360" r:id="rId29"/>
    <p:sldId id="290"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54" autoAdjust="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7/25/2017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4A6D0110-B0E6-4884-A4E8-164B5608233E}" type="datetimeFigureOut">
              <a:rPr lang="en-US"/>
              <a:pPr>
                <a:defRPr/>
              </a:pPr>
              <a:t>7/25/2017</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0F90014-746A-4912-978A-8AA9601CC6EB}" type="datetimeFigureOut">
              <a:rPr lang="en-US"/>
              <a:pPr>
                <a:defRPr/>
              </a:pPr>
              <a:t>7/25/2017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50BBD46A-FB2B-4503-9458-DDCA96FFB8D8}" type="datetimeFigureOut">
              <a:rPr lang="en-US"/>
              <a:pPr>
                <a:defRPr/>
              </a:pPr>
              <a:t>7/25/2017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BBCD2DEE-4C79-4340-AC37-F51C276A0A67}" type="datetimeFigureOut">
              <a:rPr lang="en-US"/>
              <a:pPr>
                <a:defRPr/>
              </a:pPr>
              <a:t>7/25/2017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E269B85-B4E7-424B-90CE-F37353AA56CE}" type="datetimeFigureOut">
              <a:rPr lang="en-US"/>
              <a:pPr>
                <a:defRPr/>
              </a:pPr>
              <a:t>7/25/2017</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F5B6086B-A625-4951-AB90-86559FB55E76}" type="datetimeFigureOut">
              <a:rPr lang="en-US"/>
              <a:pPr>
                <a:defRPr/>
              </a:pPr>
              <a:t>7/25/2017</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D1D31B37-9686-4D8F-9655-BBABE07F2C76}" type="datetimeFigureOut">
              <a:rPr lang="en-US"/>
              <a:pPr>
                <a:defRPr/>
              </a:pPr>
              <a:t>7/25/2017</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D13B71D8-94C0-4BA7-8FB7-5F5AF235960A}" type="datetimeFigureOut">
              <a:rPr lang="en-US"/>
              <a:pPr>
                <a:defRPr/>
              </a:pPr>
              <a:t>7/25/2017</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8385DFB-A0B1-460D-837B-C90E4B07459F}" type="datetimeFigureOut">
              <a:rPr lang="en-US"/>
              <a:pPr>
                <a:defRPr/>
              </a:pPr>
              <a:t>7/25/2017</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205BC289-2436-4E9A-B591-13C1F6B61B5C}" type="datetimeFigureOut">
              <a:rPr lang="en-US"/>
              <a:pPr>
                <a:defRPr/>
              </a:pPr>
              <a:t>7/25/2017</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DD85E817-A956-460D-9DDC-1B1F8960E4A2}" type="datetimeFigureOut">
              <a:rPr lang="en-US"/>
              <a:pPr>
                <a:defRPr/>
              </a:pPr>
              <a:t>7/25/2017</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7463926F-1999-465A-8666-044FB0A9F545}" type="datetimeFigureOut">
              <a:rPr lang="en-US"/>
              <a:pPr>
                <a:defRPr/>
              </a:pPr>
              <a:t>7/25/2017</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85800"/>
            <a:ext cx="8305800" cy="2971800"/>
          </a:xfrm>
        </p:spPr>
        <p:txBody>
          <a:bodyPr>
            <a:normAutofit/>
          </a:bodyPr>
          <a:lstStyle/>
          <a:p>
            <a:pPr algn="ctr" rtl="1"/>
            <a:r>
              <a:rPr lang="ar-LB" sz="6200" dirty="0" smtClean="0">
                <a:solidFill>
                  <a:srgbClr val="FF0000"/>
                </a:solidFill>
                <a:latin typeface="Simplified Arabic" panose="02020603050405020304" pitchFamily="18" charset="-78"/>
                <a:cs typeface="Simplified Arabic" panose="02020603050405020304" pitchFamily="18" charset="-78"/>
              </a:rPr>
              <a:t>عربي استدراكي</a:t>
            </a:r>
            <a:r>
              <a:rPr lang="en-US" sz="5800" dirty="0">
                <a:solidFill>
                  <a:srgbClr val="FF0000"/>
                </a:solidFill>
                <a:latin typeface="Simplified Arabic" panose="02020603050405020304" pitchFamily="18" charset="-78"/>
                <a:cs typeface="Simplified Arabic" panose="02020603050405020304" pitchFamily="18" charset="-78"/>
              </a:rPr>
              <a:t/>
            </a:r>
            <a:br>
              <a:rPr lang="en-US" sz="5800" dirty="0">
                <a:solidFill>
                  <a:srgbClr val="FF0000"/>
                </a:solidFill>
                <a:latin typeface="Simplified Arabic" panose="02020603050405020304" pitchFamily="18" charset="-78"/>
                <a:cs typeface="Simplified Arabic" panose="02020603050405020304" pitchFamily="18" charset="-78"/>
              </a:rPr>
            </a:br>
            <a:r>
              <a:rPr lang="ar-JO" sz="5000" dirty="0">
                <a:solidFill>
                  <a:schemeClr val="bg1"/>
                </a:solidFill>
                <a:latin typeface="Simplified Arabic" panose="02020603050405020304" pitchFamily="18" charset="-78"/>
                <a:cs typeface="Simplified Arabic" panose="02020603050405020304" pitchFamily="18" charset="-78"/>
              </a:rPr>
              <a:t/>
            </a:r>
            <a:br>
              <a:rPr lang="ar-JO" sz="5000" dirty="0">
                <a:solidFill>
                  <a:schemeClr val="bg1"/>
                </a:solidFill>
                <a:latin typeface="Simplified Arabic" panose="02020603050405020304" pitchFamily="18" charset="-78"/>
                <a:cs typeface="Simplified Arabic" panose="02020603050405020304" pitchFamily="18" charset="-78"/>
              </a:rPr>
            </a:br>
            <a:r>
              <a:rPr lang="ar-LB" sz="5000" dirty="0" smtClean="0">
                <a:solidFill>
                  <a:srgbClr val="FFFF00"/>
                </a:solidFill>
                <a:latin typeface="Simplified Arabic" panose="02020603050405020304" pitchFamily="18" charset="-78"/>
                <a:cs typeface="Simplified Arabic" panose="02020603050405020304" pitchFamily="18" charset="-78"/>
              </a:rPr>
              <a:t>مهارة القراءة</a:t>
            </a:r>
            <a:endParaRPr lang="en-US" sz="5000" dirty="0">
              <a:solidFill>
                <a:srgbClr val="FFFF00"/>
              </a:solidFill>
              <a:latin typeface="Simplified Arabic" panose="02020603050405020304" pitchFamily="18" charset="-78"/>
              <a:cs typeface="Simplified Arabic" panose="02020603050405020304" pitchFamily="18" charset="-78"/>
            </a:endParaRPr>
          </a:p>
        </p:txBody>
      </p:sp>
      <p:pic>
        <p:nvPicPr>
          <p:cNvPr id="4"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59989" y="388620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867CBCB4-282E-4437-A594-ECB894029BA3}"/>
              </a:ext>
            </a:extLst>
          </p:cNvPr>
          <p:cNvSpPr/>
          <p:nvPr/>
        </p:nvSpPr>
        <p:spPr>
          <a:xfrm>
            <a:off x="683568" y="1268760"/>
            <a:ext cx="7776864" cy="3785652"/>
          </a:xfrm>
          <a:prstGeom prst="rect">
            <a:avLst/>
          </a:prstGeom>
        </p:spPr>
        <p:txBody>
          <a:bodyPr wrap="square">
            <a:spAutoFit/>
          </a:bodyPr>
          <a:lstStyle/>
          <a:p>
            <a:pPr algn="just" rtl="1"/>
            <a:r>
              <a:rPr lang="ar-SA" sz="4000" dirty="0">
                <a:solidFill>
                  <a:schemeClr val="bg1"/>
                </a:solidFill>
                <a:latin typeface="Simplified Arabic" panose="02020603050405020304" pitchFamily="18" charset="-78"/>
                <a:cs typeface="Simplified Arabic" panose="02020603050405020304" pitchFamily="18" charset="-78"/>
              </a:rPr>
              <a:t>وفي هذه المادة دروس هامة في هذا المجال، تذكرك بتركيب الجملة الاسمية والجملة الفعلية، وأشباه الجمل، وما يتفرع عن ذلك من أمور وتراكيب. سنحاول مع زملائنا أن نراجعها معك بتمهل وتبسيط لعلك تستفيد منها في تقوية لغتك، وتحسين مهاراتك.</a:t>
            </a:r>
            <a:endParaRPr lang="en-US" sz="4000"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813674010"/>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0FC40490-F9B5-49E4-84AA-A005C0FF43CC}"/>
              </a:ext>
            </a:extLst>
          </p:cNvPr>
          <p:cNvSpPr/>
          <p:nvPr/>
        </p:nvSpPr>
        <p:spPr>
          <a:xfrm>
            <a:off x="251520" y="404664"/>
            <a:ext cx="8640960" cy="5847755"/>
          </a:xfrm>
          <a:prstGeom prst="rect">
            <a:avLst/>
          </a:prstGeom>
        </p:spPr>
        <p:txBody>
          <a:bodyPr wrap="square">
            <a:spAutoFit/>
          </a:bodyPr>
          <a:lstStyle/>
          <a:p>
            <a:pPr marL="457200" marR="0" algn="just" rtl="1">
              <a:spcBef>
                <a:spcPts val="0"/>
              </a:spcBef>
              <a:spcAft>
                <a:spcPts val="0"/>
              </a:spcAft>
            </a:pPr>
            <a:r>
              <a:rPr lang="ar-LB"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المستوى الدلالي </a:t>
            </a: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والمعجمي</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algn="just" rtl="1"/>
            <a:r>
              <a:rPr lang="en-US" sz="3600" dirty="0" smtClean="0">
                <a:solidFill>
                  <a:schemeClr val="bg1"/>
                </a:solidFill>
                <a:latin typeface="Simplified Arabic" panose="02020603050405020304" pitchFamily="18" charset="-78"/>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أما </a:t>
            </a:r>
            <a:r>
              <a:rPr lang="ar-SA" sz="3600" dirty="0">
                <a:solidFill>
                  <a:schemeClr val="bg1"/>
                </a:solidFill>
                <a:latin typeface="Simplified Arabic" panose="02020603050405020304" pitchFamily="18" charset="-78"/>
                <a:cs typeface="Simplified Arabic" panose="02020603050405020304" pitchFamily="18" charset="-78"/>
              </a:rPr>
              <a:t>المستوى الدلالي والمعجمي فيضم كل ما يتصل بالمعنى، على المستوى المعجمي (أي: </a:t>
            </a:r>
            <a:r>
              <a:rPr lang="ar-SA" sz="3600" b="1" dirty="0">
                <a:solidFill>
                  <a:srgbClr val="FFFF00"/>
                </a:solidFill>
                <a:latin typeface="Simplified Arabic" panose="02020603050405020304" pitchFamily="18" charset="-78"/>
                <a:cs typeface="Simplified Arabic" panose="02020603050405020304" pitchFamily="18" charset="-78"/>
              </a:rPr>
              <a:t>المفردات</a:t>
            </a:r>
            <a:r>
              <a:rPr lang="ar-SA" sz="3600" dirty="0">
                <a:solidFill>
                  <a:schemeClr val="bg1"/>
                </a:solidFill>
                <a:latin typeface="Simplified Arabic" panose="02020603050405020304" pitchFamily="18" charset="-78"/>
                <a:cs typeface="Simplified Arabic" panose="02020603050405020304" pitchFamily="18" charset="-78"/>
              </a:rPr>
              <a:t> و</a:t>
            </a:r>
            <a:r>
              <a:rPr lang="ar-SA" sz="3600" b="1" dirty="0">
                <a:solidFill>
                  <a:srgbClr val="FFFF00"/>
                </a:solidFill>
                <a:latin typeface="Simplified Arabic" panose="02020603050405020304" pitchFamily="18" charset="-78"/>
                <a:cs typeface="Simplified Arabic" panose="02020603050405020304" pitchFamily="18" charset="-78"/>
              </a:rPr>
              <a:t>دلالاتها</a:t>
            </a:r>
            <a:r>
              <a:rPr lang="ar-SA" sz="3600" dirty="0">
                <a:solidFill>
                  <a:schemeClr val="bg1"/>
                </a:solidFill>
                <a:latin typeface="Simplified Arabic" panose="02020603050405020304" pitchFamily="18" charset="-78"/>
                <a:cs typeface="Simplified Arabic" panose="02020603050405020304" pitchFamily="18" charset="-78"/>
              </a:rPr>
              <a:t> و</a:t>
            </a:r>
            <a:r>
              <a:rPr lang="ar-SA" sz="3600" dirty="0">
                <a:solidFill>
                  <a:srgbClr val="FFFF00"/>
                </a:solidFill>
                <a:latin typeface="Simplified Arabic" panose="02020603050405020304" pitchFamily="18" charset="-78"/>
                <a:cs typeface="Simplified Arabic" panose="02020603050405020304" pitchFamily="18" charset="-78"/>
              </a:rPr>
              <a:t>علاقاتها</a:t>
            </a:r>
            <a:r>
              <a:rPr lang="ar-SA" sz="3600" dirty="0">
                <a:solidFill>
                  <a:schemeClr val="bg1"/>
                </a:solidFill>
                <a:latin typeface="Simplified Arabic" panose="02020603050405020304" pitchFamily="18" charset="-78"/>
                <a:cs typeface="Simplified Arabic" panose="02020603050405020304" pitchFamily="18" charset="-78"/>
              </a:rPr>
              <a:t>)، أو الجمل والأساليب. </a:t>
            </a:r>
            <a:endParaRPr lang="en-US" sz="3600" dirty="0" smtClean="0">
              <a:solidFill>
                <a:schemeClr val="bg1"/>
              </a:solidFill>
              <a:latin typeface="Simplified Arabic" panose="02020603050405020304" pitchFamily="18" charset="-78"/>
              <a:cs typeface="Simplified Arabic" panose="02020603050405020304" pitchFamily="18" charset="-78"/>
            </a:endParaRPr>
          </a:p>
          <a:p>
            <a:pPr algn="just" rtl="1"/>
            <a:r>
              <a:rPr lang="en-US" sz="3600" dirty="0">
                <a:solidFill>
                  <a:schemeClr val="bg1"/>
                </a:solidFill>
                <a:latin typeface="Simplified Arabic" panose="02020603050405020304" pitchFamily="18" charset="-78"/>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وهناك </a:t>
            </a:r>
            <a:r>
              <a:rPr lang="ar-SA" sz="3600" dirty="0">
                <a:solidFill>
                  <a:schemeClr val="bg1"/>
                </a:solidFill>
                <a:latin typeface="Simplified Arabic" panose="02020603050405020304" pitchFamily="18" charset="-78"/>
                <a:cs typeface="Simplified Arabic" panose="02020603050405020304" pitchFamily="18" charset="-78"/>
              </a:rPr>
              <a:t>ظواهر دلالية في اللغة؛ كالترادف، والتضاد، والمشترك اللغوي، وتعلمها يساعدنا على زيادة ثروتنا اللغوية. سنهتم أيضا بهذا المستوى لأنه خلاصة النظام اللغوي كله: صوتاً، ونحواً، وصرفاً. </a:t>
            </a:r>
            <a:r>
              <a:rPr lang="ar-SA" sz="3600" dirty="0" smtClean="0">
                <a:solidFill>
                  <a:schemeClr val="bg1"/>
                </a:solidFill>
                <a:latin typeface="Simplified Arabic" panose="02020603050405020304" pitchFamily="18" charset="-78"/>
                <a:cs typeface="Simplified Arabic" panose="02020603050405020304" pitchFamily="18" charset="-78"/>
              </a:rPr>
              <a:t>ولأنه</a:t>
            </a:r>
            <a:r>
              <a:rPr lang="ar-LB" sz="3600" dirty="0" smtClean="0">
                <a:solidFill>
                  <a:schemeClr val="bg1"/>
                </a:solidFill>
                <a:latin typeface="Simplified Arabic" panose="02020603050405020304" pitchFamily="18" charset="-78"/>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يفيدك </a:t>
            </a:r>
            <a:r>
              <a:rPr lang="ar-SA" sz="3600" dirty="0">
                <a:solidFill>
                  <a:schemeClr val="bg1"/>
                </a:solidFill>
                <a:latin typeface="Simplified Arabic" panose="02020603050405020304" pitchFamily="18" charset="-78"/>
                <a:cs typeface="Simplified Arabic" panose="02020603050405020304" pitchFamily="18" charset="-78"/>
              </a:rPr>
              <a:t>كثيرا في استعمال الكلمات والتراكيب استعمالا مناسبا حسب المعاني التي تعبر عنها اللغة.</a:t>
            </a:r>
            <a:endParaRPr lang="en-US" sz="3600"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11076895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lvl="0" algn="ctr"/>
            <a:r>
              <a:rPr lang="ar-SA" sz="5000" dirty="0">
                <a:solidFill>
                  <a:srgbClr val="FFFF00"/>
                </a:solidFill>
                <a:latin typeface="Simplified Arabic" panose="02020603050405020304" pitchFamily="18" charset="-78"/>
                <a:cs typeface="Simplified Arabic" panose="02020603050405020304" pitchFamily="18" charset="-78"/>
              </a:rPr>
              <a:t>مهارة </a:t>
            </a:r>
            <a:r>
              <a:rPr lang="ar-SA" sz="5000" dirty="0" smtClean="0">
                <a:solidFill>
                  <a:srgbClr val="FFFF00"/>
                </a:solidFill>
                <a:latin typeface="Simplified Arabic" panose="02020603050405020304" pitchFamily="18" charset="-78"/>
                <a:cs typeface="Simplified Arabic" panose="02020603050405020304" pitchFamily="18" charset="-78"/>
              </a:rPr>
              <a:t>القراءة</a:t>
            </a:r>
            <a:r>
              <a:rPr lang="ar-SA" sz="6000" b="0" dirty="0">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rPr>
              <a:t/>
            </a:r>
            <a:br>
              <a:rPr lang="ar-SA" sz="6000" b="0" dirty="0">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rPr>
            </a:br>
            <a:endParaRPr lang="en-US" dirty="0"/>
          </a:p>
        </p:txBody>
      </p:sp>
      <p:sp>
        <p:nvSpPr>
          <p:cNvPr id="4" name="Subtitle 3"/>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769571"/>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33400" y="652046"/>
            <a:ext cx="82296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lang="en-US" sz="4400" dirty="0" smtClean="0">
                <a:solidFill>
                  <a:schemeClr val="bg1"/>
                </a:solidFill>
                <a:latin typeface="Simplified Arabic" panose="02020603050405020304" pitchFamily="18" charset="-78"/>
                <a:cs typeface="Simplified Arabic" panose="02020603050405020304" pitchFamily="18" charset="-78"/>
              </a:rPr>
              <a:t>	</a:t>
            </a:r>
            <a:r>
              <a:rPr lang="ar-SA" sz="4400" dirty="0" smtClean="0">
                <a:solidFill>
                  <a:schemeClr val="bg1"/>
                </a:solidFill>
                <a:latin typeface="Simplified Arabic" panose="02020603050405020304" pitchFamily="18" charset="-78"/>
                <a:cs typeface="Simplified Arabic" panose="02020603050405020304" pitchFamily="18" charset="-78"/>
              </a:rPr>
              <a:t>نتعلم </a:t>
            </a:r>
            <a:r>
              <a:rPr lang="ar-SA" sz="4400" dirty="0">
                <a:solidFill>
                  <a:schemeClr val="bg1"/>
                </a:solidFill>
                <a:latin typeface="Simplified Arabic" panose="02020603050405020304" pitchFamily="18" charset="-78"/>
                <a:cs typeface="Simplified Arabic" panose="02020603050405020304" pitchFamily="18" charset="-78"/>
              </a:rPr>
              <a:t>اللغة مبكراً، ونظل نتعلمها طوال حياتنا، ومن بين مهاراتها الأساسية تعد مهارة القراءة مهارة مهمة، متعددة الفوائد. في هذا الدرس سنراجع بعض متطلبات القراءة وشروطها. لعل ذلك يفيدك في تطوير مقدرتك ومهارتك. </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2019464"/>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1447329"/>
            <a:ext cx="9144000"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مفهوم القراءة: </a:t>
            </a:r>
          </a:p>
          <a:p>
            <a:pPr marL="0" marR="0" lvl="0" indent="0" algn="justLow" defTabSz="914400" rtl="1"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endParaRPr>
          </a:p>
          <a:p>
            <a:pPr algn="just" rtl="1"/>
            <a:r>
              <a:rPr lang="en-US" sz="3600" dirty="0" smtClean="0">
                <a:solidFill>
                  <a:schemeClr val="bg1"/>
                </a:solidFill>
                <a:latin typeface="Simplified Arabic" panose="02020603050405020304" pitchFamily="18" charset="-78"/>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القراءة </a:t>
            </a:r>
            <a:r>
              <a:rPr lang="ar-SA" sz="3600" dirty="0">
                <a:solidFill>
                  <a:schemeClr val="bg1"/>
                </a:solidFill>
                <a:latin typeface="Simplified Arabic" panose="02020603050405020304" pitchFamily="18" charset="-78"/>
                <a:cs typeface="Simplified Arabic" panose="02020603050405020304" pitchFamily="18" charset="-78"/>
              </a:rPr>
              <a:t>هي التعرف على رموز اللغة المكتوبة وتحويلها إلى صيغة منطوقة أو قراءتها بصمت، مع فهم معناها ودلالتها.</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5112356"/>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611560" y="1161038"/>
            <a:ext cx="8532440" cy="30777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latinLnBrk="0" hangingPunct="0">
              <a:lnSpc>
                <a:spcPct val="100000"/>
              </a:lnSpc>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أما أنواع القراءة فكثيرة، منها: </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algn="just" rtl="1" eaLnBrk="0" hangingPunct="0"/>
            <a:r>
              <a:rPr lang="ar-SA" sz="3600" dirty="0">
                <a:solidFill>
                  <a:schemeClr val="bg1"/>
                </a:solidFill>
                <a:latin typeface="Simplified Arabic" panose="02020603050405020304" pitchFamily="18" charset="-78"/>
                <a:cs typeface="Simplified Arabic" panose="02020603050405020304" pitchFamily="18" charset="-78"/>
              </a:rPr>
              <a:t>القراءة الصامتة</a:t>
            </a:r>
            <a:endParaRPr lang="en-US" sz="3600" dirty="0">
              <a:solidFill>
                <a:schemeClr val="bg1"/>
              </a:solidFill>
              <a:latin typeface="Simplified Arabic" panose="02020603050405020304" pitchFamily="18" charset="-78"/>
              <a:cs typeface="Simplified Arabic" panose="02020603050405020304" pitchFamily="18" charset="-78"/>
            </a:endParaRPr>
          </a:p>
          <a:p>
            <a:pPr algn="just" rtl="1" eaLnBrk="0" hangingPunct="0"/>
            <a:r>
              <a:rPr lang="ar-SA" sz="3600" dirty="0">
                <a:solidFill>
                  <a:schemeClr val="bg1"/>
                </a:solidFill>
                <a:latin typeface="Simplified Arabic" panose="02020603050405020304" pitchFamily="18" charset="-78"/>
                <a:cs typeface="Simplified Arabic" panose="02020603050405020304" pitchFamily="18" charset="-78"/>
              </a:rPr>
              <a:t> القراءة الجهرية</a:t>
            </a:r>
            <a:endParaRPr lang="en-US" sz="3600" dirty="0">
              <a:solidFill>
                <a:schemeClr val="bg1"/>
              </a:solidFill>
              <a:latin typeface="Simplified Arabic" panose="02020603050405020304" pitchFamily="18" charset="-78"/>
              <a:cs typeface="Simplified Arabic" panose="02020603050405020304" pitchFamily="18" charset="-78"/>
            </a:endParaRPr>
          </a:p>
          <a:p>
            <a:pPr algn="just" rtl="1" eaLnBrk="0" hangingPunct="0"/>
            <a:r>
              <a:rPr lang="ar-SA" sz="3600" dirty="0">
                <a:solidFill>
                  <a:schemeClr val="bg1"/>
                </a:solidFill>
                <a:latin typeface="Simplified Arabic" panose="02020603050405020304" pitchFamily="18" charset="-78"/>
                <a:cs typeface="Simplified Arabic" panose="02020603050405020304" pitchFamily="18" charset="-78"/>
              </a:rPr>
              <a:t> القراءة الناقدة</a:t>
            </a:r>
            <a:endParaRPr lang="en-US" sz="3600" dirty="0">
              <a:solidFill>
                <a:schemeClr val="bg1"/>
              </a:solidFill>
              <a:latin typeface="Simplified Arabic" panose="02020603050405020304" pitchFamily="18" charset="-78"/>
              <a:cs typeface="Simplified Arabic" panose="02020603050405020304" pitchFamily="18" charset="-78"/>
            </a:endParaRPr>
          </a:p>
          <a:p>
            <a:pPr algn="just" rtl="1" eaLnBrk="0" hangingPunct="0"/>
            <a:r>
              <a:rPr lang="ar-SA" sz="3600" dirty="0">
                <a:solidFill>
                  <a:schemeClr val="bg1"/>
                </a:solidFill>
                <a:latin typeface="Simplified Arabic" panose="02020603050405020304" pitchFamily="18" charset="-78"/>
                <a:cs typeface="Simplified Arabic" panose="02020603050405020304" pitchFamily="18" charset="-78"/>
              </a:rPr>
              <a:t> القراءة السريعة</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87978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433">
                                            <p:txEl>
                                              <p:pRg st="1" end="1"/>
                                            </p:txEl>
                                          </p:spTgt>
                                        </p:tgtEl>
                                        <p:attrNameLst>
                                          <p:attrName>style.visibility</p:attrName>
                                        </p:attrNameLst>
                                      </p:cBhvr>
                                      <p:to>
                                        <p:strVal val="visible"/>
                                      </p:to>
                                    </p:set>
                                    <p:animEffect transition="in" filter="fade">
                                      <p:cBhvr>
                                        <p:cTn id="7" dur="1000"/>
                                        <p:tgtEl>
                                          <p:spTgt spid="18433">
                                            <p:txEl>
                                              <p:pRg st="1" end="1"/>
                                            </p:txEl>
                                          </p:spTgt>
                                        </p:tgtEl>
                                      </p:cBhvr>
                                    </p:animEffect>
                                    <p:anim calcmode="lin" valueType="num">
                                      <p:cBhvr>
                                        <p:cTn id="8" dur="1000" fill="hold"/>
                                        <p:tgtEl>
                                          <p:spTgt spid="1843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843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433">
                                            <p:txEl>
                                              <p:pRg st="2" end="2"/>
                                            </p:txEl>
                                          </p:spTgt>
                                        </p:tgtEl>
                                        <p:attrNameLst>
                                          <p:attrName>style.visibility</p:attrName>
                                        </p:attrNameLst>
                                      </p:cBhvr>
                                      <p:to>
                                        <p:strVal val="visible"/>
                                      </p:to>
                                    </p:set>
                                    <p:animEffect transition="in" filter="fade">
                                      <p:cBhvr>
                                        <p:cTn id="14" dur="1000"/>
                                        <p:tgtEl>
                                          <p:spTgt spid="18433">
                                            <p:txEl>
                                              <p:pRg st="2" end="2"/>
                                            </p:txEl>
                                          </p:spTgt>
                                        </p:tgtEl>
                                      </p:cBhvr>
                                    </p:animEffect>
                                    <p:anim calcmode="lin" valueType="num">
                                      <p:cBhvr>
                                        <p:cTn id="15" dur="1000" fill="hold"/>
                                        <p:tgtEl>
                                          <p:spTgt spid="1843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43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433">
                                            <p:txEl>
                                              <p:pRg st="3" end="3"/>
                                            </p:txEl>
                                          </p:spTgt>
                                        </p:tgtEl>
                                        <p:attrNameLst>
                                          <p:attrName>style.visibility</p:attrName>
                                        </p:attrNameLst>
                                      </p:cBhvr>
                                      <p:to>
                                        <p:strVal val="visible"/>
                                      </p:to>
                                    </p:set>
                                    <p:animEffect transition="in" filter="fade">
                                      <p:cBhvr>
                                        <p:cTn id="21" dur="1000"/>
                                        <p:tgtEl>
                                          <p:spTgt spid="18433">
                                            <p:txEl>
                                              <p:pRg st="3" end="3"/>
                                            </p:txEl>
                                          </p:spTgt>
                                        </p:tgtEl>
                                      </p:cBhvr>
                                    </p:animEffect>
                                    <p:anim calcmode="lin" valueType="num">
                                      <p:cBhvr>
                                        <p:cTn id="22" dur="1000" fill="hold"/>
                                        <p:tgtEl>
                                          <p:spTgt spid="1843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843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8433">
                                            <p:txEl>
                                              <p:pRg st="4" end="4"/>
                                            </p:txEl>
                                          </p:spTgt>
                                        </p:tgtEl>
                                        <p:attrNameLst>
                                          <p:attrName>style.visibility</p:attrName>
                                        </p:attrNameLst>
                                      </p:cBhvr>
                                      <p:to>
                                        <p:strVal val="visible"/>
                                      </p:to>
                                    </p:set>
                                    <p:animEffect transition="in" filter="fade">
                                      <p:cBhvr>
                                        <p:cTn id="28" dur="1000"/>
                                        <p:tgtEl>
                                          <p:spTgt spid="18433">
                                            <p:txEl>
                                              <p:pRg st="4" end="4"/>
                                            </p:txEl>
                                          </p:spTgt>
                                        </p:tgtEl>
                                      </p:cBhvr>
                                    </p:animEffect>
                                    <p:anim calcmode="lin" valueType="num">
                                      <p:cBhvr>
                                        <p:cTn id="29" dur="1000" fill="hold"/>
                                        <p:tgtEl>
                                          <p:spTgt spid="1843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843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91219" y="304800"/>
            <a:ext cx="89154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latinLnBrk="0" hangingPunct="0">
              <a:lnSpc>
                <a:spcPct val="100000"/>
              </a:lnSpc>
              <a:buClrTx/>
              <a:buSzTx/>
              <a:buFontTx/>
              <a:buNone/>
              <a:tabLst/>
            </a:pPr>
            <a:r>
              <a:rPr lang="ar-SA" sz="3600" dirty="0">
                <a:solidFill>
                  <a:schemeClr val="bg1"/>
                </a:solidFill>
                <a:latin typeface="Simplified Arabic" panose="02020603050405020304" pitchFamily="18" charset="-78"/>
                <a:cs typeface="Simplified Arabic" panose="02020603050405020304" pitchFamily="18" charset="-78"/>
              </a:rPr>
              <a:t> </a:t>
            </a:r>
            <a:r>
              <a:rPr lang="ar-LB" sz="3600" dirty="0" smtClean="0">
                <a:solidFill>
                  <a:schemeClr val="bg1"/>
                </a:solidFill>
                <a:latin typeface="Simplified Arabic" panose="02020603050405020304" pitchFamily="18" charset="-78"/>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في </a:t>
            </a:r>
            <a:r>
              <a:rPr lang="ar-SA" sz="3600" dirty="0">
                <a:solidFill>
                  <a:schemeClr val="bg1"/>
                </a:solidFill>
                <a:latin typeface="Simplified Arabic" panose="02020603050405020304" pitchFamily="18" charset="-78"/>
                <a:cs typeface="Simplified Arabic" panose="02020603050405020304" pitchFamily="18" charset="-78"/>
              </a:rPr>
              <a:t>كل موقف نحتاج مستوى مختلفا ونوعا مغايرا من أنواع القراءة؛ فأنت حين تتصفح مواقع التواصل مثلا، غالبا ما تقرأ قراءة سريعة، قد تبطئ أحيانا من سرعتك، ولكنك بشكل إجمالي تحتاج إلى السرعة التي تواكب سرعة المادة المعروضة أمامك، وفي الوقت نفسه تفهم ما هو مكتوب. </a:t>
            </a:r>
            <a:r>
              <a:rPr lang="ar-LB" sz="3600" dirty="0" smtClean="0">
                <a:solidFill>
                  <a:schemeClr val="bg1"/>
                </a:solidFill>
                <a:latin typeface="Simplified Arabic" panose="02020603050405020304" pitchFamily="18" charset="-78"/>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وعندما </a:t>
            </a:r>
            <a:r>
              <a:rPr lang="ar-SA" sz="3600" dirty="0">
                <a:solidFill>
                  <a:schemeClr val="bg1"/>
                </a:solidFill>
                <a:latin typeface="Simplified Arabic" panose="02020603050405020304" pitchFamily="18" charset="-78"/>
                <a:cs typeface="Simplified Arabic" panose="02020603050405020304" pitchFamily="18" charset="-78"/>
              </a:rPr>
              <a:t>تحضّر أو تراجع درساً جديداً عليك تتأنى وتبطئ لتفهم المكتوب، وقد تحتاج إلى وضع علامات، وخطوط أو إشارات تحت الكلمات والجمل المهمة. وأنت خلال ذلك تفهم وتحلل وتنقد وتحكم. واللغة تتيح لك ذلك كله. وفي ذلك فليتنافس المتنافسون. </a:t>
            </a:r>
            <a:endParaRPr lang="en-US" sz="3600" dirty="0">
              <a:solidFill>
                <a:schemeClr val="bg1"/>
              </a:solidFill>
              <a:latin typeface="Simplified Arabic" panose="02020603050405020304" pitchFamily="18" charset="-78"/>
              <a:cs typeface="Simplified Arabic" panose="02020603050405020304"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201411"/>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304800"/>
            <a:ext cx="91440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eaLnBrk="0" hangingPunct="0"/>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المهارات البسيطة </a:t>
            </a: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للقراءة</a:t>
            </a:r>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algn="ctr" rtl="1" eaLnBrk="0" hangingPunct="0"/>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algn="justLow" rtl="1" eaLnBrk="0" hangingPunct="0"/>
            <a:r>
              <a:rPr lang="en-US" sz="3600" dirty="0" smtClean="0">
                <a:solidFill>
                  <a:schemeClr val="bg1"/>
                </a:solidFill>
                <a:latin typeface="Simplified Arabic" panose="02020603050405020304" pitchFamily="18" charset="-78"/>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فك </a:t>
            </a:r>
            <a:r>
              <a:rPr lang="ar-SA" sz="3600" dirty="0">
                <a:solidFill>
                  <a:schemeClr val="bg1"/>
                </a:solidFill>
                <a:latin typeface="Simplified Arabic" panose="02020603050405020304" pitchFamily="18" charset="-78"/>
                <a:cs typeface="Simplified Arabic" panose="02020603050405020304" pitchFamily="18" charset="-78"/>
              </a:rPr>
              <a:t>الرموز، التعرّف على الكلمات، نطق الجمل</a:t>
            </a:r>
            <a:endParaRPr lang="en-US" sz="3600" dirty="0">
              <a:solidFill>
                <a:schemeClr val="bg1"/>
              </a:solidFill>
              <a:latin typeface="Simplified Arabic" panose="02020603050405020304" pitchFamily="18" charset="-78"/>
              <a:cs typeface="Simplified Arabic" panose="02020603050405020304" pitchFamily="18" charset="-78"/>
            </a:endParaRPr>
          </a:p>
          <a:p>
            <a:pPr algn="justLow" rtl="1" eaLnBrk="0" hangingPunct="0"/>
            <a:r>
              <a:rPr lang="ar-SA" sz="3600" dirty="0">
                <a:solidFill>
                  <a:schemeClr val="bg1"/>
                </a:solidFill>
                <a:latin typeface="Simplified Arabic" panose="02020603050405020304" pitchFamily="18" charset="-78"/>
                <a:cs typeface="Simplified Arabic" panose="02020603050405020304" pitchFamily="18" charset="-78"/>
              </a:rPr>
              <a:t>وهذه نتعلمها في أول عهدنا بتعلم القراءة، وقد يظل عند بعضنا مشكلات عالقة في بعض الأصوات أو الكلمات. وقد تواجهنا أحيانا كلمات جديدة ليست من حصيلتنا اللغوية فنحار فيها، وعند ذاك يحسن أن نسأل غيرنا أو نستشير أحد المعاجم لنحقق الفائدة ونضيف تلك الكلمات الجديدة علينا.</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3131126"/>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52400" y="1447800"/>
            <a:ext cx="9144000" cy="27084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المهارات المتقدمة للقراءة: </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lang="en-US" sz="3000" dirty="0" smtClean="0">
                <a:solidFill>
                  <a:schemeClr val="bg1"/>
                </a:solidFill>
                <a:latin typeface="Simplified Arabic" panose="02020603050405020304" pitchFamily="18" charset="-78"/>
                <a:cs typeface="Simplified Arabic" panose="02020603050405020304" pitchFamily="18" charset="-78"/>
              </a:rPr>
              <a:t>	</a:t>
            </a:r>
            <a:r>
              <a:rPr lang="ar-SA" sz="3000" dirty="0" smtClean="0">
                <a:solidFill>
                  <a:schemeClr val="bg1"/>
                </a:solidFill>
                <a:latin typeface="Simplified Arabic" panose="02020603050405020304" pitchFamily="18" charset="-78"/>
                <a:cs typeface="Simplified Arabic" panose="02020603050405020304" pitchFamily="18" charset="-78"/>
              </a:rPr>
              <a:t>الفهم </a:t>
            </a:r>
            <a:r>
              <a:rPr lang="ar-SA" sz="3000" dirty="0">
                <a:solidFill>
                  <a:schemeClr val="bg1"/>
                </a:solidFill>
                <a:latin typeface="Simplified Arabic" panose="02020603050405020304" pitchFamily="18" charset="-78"/>
                <a:cs typeface="Simplified Arabic" panose="02020603050405020304" pitchFamily="18" charset="-78"/>
              </a:rPr>
              <a:t>والاستيعاب، الاستنتاج وقراءة ما بين السطور، القراءة الناقدة، التذوق واكتشاف جمال الأسلوب..وهذه مهارات مستمرة يتنافس الناس في التقدم فيها. وكذلك تختلف باختلاف النصوص ودرجة صعوبتها ونوعية لغتها.</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3058059"/>
      </p:ext>
    </p:extLst>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2971800" y="2133600"/>
            <a:ext cx="3448380" cy="86177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القراءة الجهرية:</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4807789"/>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286000"/>
            <a:ext cx="8229600" cy="1143000"/>
          </a:xfrm>
        </p:spPr>
        <p:txBody>
          <a:bodyPr>
            <a:noAutofit/>
          </a:bodyPr>
          <a:lstStyle/>
          <a:p>
            <a:pPr algn="ctr"/>
            <a:r>
              <a:rPr lang="ar-SA" sz="5000" dirty="0">
                <a:solidFill>
                  <a:srgbClr val="FFFF00"/>
                </a:solidFill>
                <a:latin typeface="Simplified Arabic" panose="02020603050405020304" pitchFamily="18" charset="-78"/>
                <a:cs typeface="Simplified Arabic" panose="02020603050405020304" pitchFamily="18" charset="-78"/>
              </a:rPr>
              <a:t>الحركات في اللغة العربية</a:t>
            </a:r>
            <a:r>
              <a:rPr lang="ar-SA" sz="5000" dirty="0" smtClean="0">
                <a:solidFill>
                  <a:srgbClr val="FFFF00"/>
                </a:solidFill>
                <a:latin typeface="Simplified Arabic" panose="02020603050405020304" pitchFamily="18" charset="-78"/>
                <a:cs typeface="Simplified Arabic" panose="02020603050405020304" pitchFamily="18" charset="-78"/>
              </a:rPr>
              <a:t>:</a:t>
            </a:r>
            <a:endParaRPr lang="en-US" sz="6600"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87174518"/>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52400" y="1219200"/>
            <a:ext cx="86868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hangingPunct="0"/>
            <a:r>
              <a:rPr lang="ar-JO" sz="3000" b="1" dirty="0" smtClean="0">
                <a:solidFill>
                  <a:schemeClr val="bg1"/>
                </a:solidFill>
                <a:latin typeface="Simplified Arabic" panose="02020603050405020304" pitchFamily="18" charset="-78"/>
                <a:cs typeface="Simplified Arabic" panose="02020603050405020304" pitchFamily="18" charset="-78"/>
              </a:rPr>
              <a:t>نشدّد على </a:t>
            </a:r>
            <a:r>
              <a:rPr lang="ar-JO" sz="36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القسم الشفهي في القراءة</a:t>
            </a:r>
            <a:r>
              <a:rPr lang="ar-JO" sz="3000" b="1" dirty="0" smtClean="0">
                <a:solidFill>
                  <a:schemeClr val="bg1"/>
                </a:solidFill>
                <a:latin typeface="Simplified Arabic" panose="02020603050405020304" pitchFamily="18" charset="-78"/>
                <a:cs typeface="Simplified Arabic" panose="02020603050405020304" pitchFamily="18" charset="-78"/>
              </a:rPr>
              <a:t>، وهو ما يدعى بالقراءة الجهرية، فهذا المستوى لا بد من العناية به عناية خاصة.</a:t>
            </a:r>
            <a:endParaRPr lang="en-US" sz="3000" b="1" dirty="0" smtClean="0">
              <a:solidFill>
                <a:schemeClr val="bg1"/>
              </a:solidFill>
              <a:latin typeface="Simplified Arabic" panose="02020603050405020304" pitchFamily="18" charset="-78"/>
              <a:cs typeface="Simplified Arabic" panose="02020603050405020304" pitchFamily="18" charset="-78"/>
            </a:endParaRPr>
          </a:p>
          <a:p>
            <a:pPr algn="r" rtl="1" eaLnBrk="0" hangingPunct="0"/>
            <a:endParaRPr lang="en-US" sz="3000" b="1" dirty="0" smtClean="0">
              <a:solidFill>
                <a:schemeClr val="bg1"/>
              </a:solidFill>
              <a:latin typeface="Simplified Arabic" panose="02020603050405020304" pitchFamily="18" charset="-78"/>
              <a:cs typeface="Simplified Arabic" panose="02020603050405020304" pitchFamily="18" charset="-78"/>
            </a:endParaRPr>
          </a:p>
          <a:p>
            <a:pPr algn="r" rtl="1" eaLnBrk="0" hangingPunct="0"/>
            <a:r>
              <a:rPr lang="ar-JO" sz="3000" b="1" dirty="0" smtClean="0">
                <a:solidFill>
                  <a:schemeClr val="bg1"/>
                </a:solidFill>
                <a:latin typeface="Simplified Arabic" panose="02020603050405020304" pitchFamily="18" charset="-78"/>
                <a:cs typeface="Simplified Arabic" panose="02020603050405020304" pitchFamily="18" charset="-78"/>
              </a:rPr>
              <a:t> </a:t>
            </a:r>
            <a:r>
              <a:rPr lang="ar-JO" sz="3000" b="1" dirty="0" smtClean="0">
                <a:solidFill>
                  <a:srgbClr val="FFFF00"/>
                </a:solidFill>
                <a:latin typeface="Simplified Arabic" panose="02020603050405020304" pitchFamily="18" charset="-78"/>
                <a:cs typeface="Simplified Arabic" panose="02020603050405020304" pitchFamily="18" charset="-78"/>
              </a:rPr>
              <a:t>كفايات مهارة القراءة وفهم المقروء</a:t>
            </a:r>
            <a:endParaRPr lang="en-US" sz="3000" b="1" dirty="0" smtClean="0">
              <a:solidFill>
                <a:srgbClr val="FFFF00"/>
              </a:solidFill>
              <a:latin typeface="Simplified Arabic" panose="02020603050405020304" pitchFamily="18" charset="-78"/>
              <a:cs typeface="Simplified Arabic" panose="02020603050405020304" pitchFamily="18" charset="-78"/>
            </a:endParaRPr>
          </a:p>
          <a:p>
            <a:pPr algn="r" rtl="1" eaLnBrk="0" hangingPunct="0"/>
            <a:r>
              <a:rPr lang="ar-JO" sz="3000" b="1" dirty="0" smtClean="0">
                <a:solidFill>
                  <a:schemeClr val="bg1"/>
                </a:solidFill>
                <a:latin typeface="Simplified Arabic" panose="02020603050405020304" pitchFamily="18" charset="-78"/>
                <a:cs typeface="Simplified Arabic" panose="02020603050405020304" pitchFamily="18" charset="-78"/>
              </a:rPr>
              <a:t>وفيما يلي أوجزنا لك كفايات مهارة القراءة ، فتفهّمْ هذه الكفايات، لتفيد منها في تحسين قراءتك، وتحسين فهمك لما تقرأ</a:t>
            </a:r>
            <a:r>
              <a:rPr kumimoji="0" lang="ar-JO" sz="2800" b="1" i="0" u="none" strike="noStrike" cap="none" normalizeH="0" baseline="0" dirty="0" smtClean="0">
                <a:ln>
                  <a:noFill/>
                </a:ln>
                <a:solidFill>
                  <a:srgbClr val="FFFF00"/>
                </a:solidFill>
                <a:effectLst/>
                <a:latin typeface="Simplified Arabic" pitchFamily="18" charset="-78"/>
                <a:ea typeface="Times New Roman" pitchFamily="18" charset="0"/>
                <a:cs typeface="Simplified Arabic" pitchFamily="18" charset="-78"/>
              </a:rPr>
              <a:t>.</a:t>
            </a:r>
            <a:r>
              <a:rPr kumimoji="0" lang="ar-JO" sz="2800" b="1"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itchFamily="18" charset="-78"/>
                <a:ea typeface="Times New Roman" pitchFamily="18" charset="0"/>
                <a:cs typeface="Simplified Arabic" pitchFamily="18" charset="-78"/>
              </a:rPr>
              <a:t> </a:t>
            </a:r>
            <a:endParaRPr kumimoji="0" lang="ar-JO" sz="3200" b="0"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4213649"/>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381000" y="457200"/>
            <a:ext cx="86106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0" latinLnBrk="0" hangingPunct="0">
              <a:lnSpc>
                <a:spcPct val="100000"/>
              </a:lnSpc>
              <a:buClrTx/>
              <a:buSzTx/>
              <a:buFontTx/>
              <a:buChar char="•"/>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تتضمن القراءة الجهرية مستويات متتابعة أبرزها</a:t>
            </a: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a:t>
            </a:r>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ctr" defTabSz="914400" rtl="1" eaLnBrk="0" latinLnBrk="0" hangingPunct="0">
              <a:lnSpc>
                <a:spcPct val="100000"/>
              </a:lnSpc>
              <a:buClrTx/>
              <a:buSzTx/>
              <a:buFontTx/>
              <a:buChar char="•"/>
              <a:tabLst/>
            </a:pPr>
            <a:endParaRPr lang="ar-LB"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justLow" defTabSz="914400" rtl="1" eaLnBrk="0" latinLnBrk="0" hangingPunct="0">
              <a:lnSpc>
                <a:spcPct val="100000"/>
              </a:lnSpc>
              <a:buClrTx/>
              <a:buSzTx/>
              <a:buFontTx/>
              <a:buChar char="•"/>
              <a:tabLs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3600" dirty="0">
                <a:solidFill>
                  <a:schemeClr val="bg1"/>
                </a:solidFill>
                <a:latin typeface="Simplified Arabic" panose="02020603050405020304" pitchFamily="18" charset="-78"/>
                <a:cs typeface="Simplified Arabic" panose="02020603050405020304" pitchFamily="18" charset="-78"/>
              </a:rPr>
              <a:t>معرفة الأصوات ونطقها، والربط بين الرموز المكتوبة والأصوات المنطوقة، ونطق المقاطع والكلمات، وقراءة الجمل نطقا صحيحا مضبوطا بالشكل، ومن ثم قراءة الفقرات والنصوص.</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6987496"/>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152400" y="1752600"/>
            <a:ext cx="8839200" cy="19697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eaLnBrk="0" hangingPunct="0">
              <a:buFontTx/>
              <a:buChar char="•"/>
            </a:pPr>
            <a:r>
              <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ومما ينبغي تجنبه: </a:t>
            </a:r>
            <a:r>
              <a:rPr lang="ar-SA" sz="3600" dirty="0">
                <a:solidFill>
                  <a:schemeClr val="bg1"/>
                </a:solidFill>
                <a:latin typeface="Simplified Arabic" panose="02020603050405020304" pitchFamily="18" charset="-78"/>
                <a:cs typeface="Simplified Arabic" panose="02020603050405020304" pitchFamily="18" charset="-78"/>
              </a:rPr>
              <a:t>البعد عن القراءة المتقطّعة، وتجنب التسكين داخل الجمل لأنه من أهم أسباب التقطع، ويؤدي إلى عادات نطقية وقرائية قبيحة. </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2245731"/>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457200" y="301080"/>
            <a:ext cx="81534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ومن مهاراتها المتقدمة</a:t>
            </a: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a:t>
            </a:r>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justLow" defTabSz="914400" rtl="1" eaLnBrk="1" fontAlgn="base" latinLnBrk="0" hangingPunct="1">
              <a:lnSpc>
                <a:spcPct val="100000"/>
              </a:lnSpc>
              <a:spcBef>
                <a:spcPct val="0"/>
              </a:spcBef>
              <a:spcAft>
                <a:spcPct val="0"/>
              </a:spcAft>
              <a:buClrTx/>
              <a:buSzTx/>
              <a:buFontTx/>
              <a:buChar char="•"/>
              <a:tabLs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4000" dirty="0">
                <a:solidFill>
                  <a:schemeClr val="bg1"/>
                </a:solidFill>
                <a:latin typeface="Simplified Arabic" panose="02020603050405020304" pitchFamily="18" charset="-78"/>
                <a:cs typeface="Simplified Arabic" panose="02020603050405020304" pitchFamily="18" charset="-78"/>
              </a:rPr>
              <a:t>تنويع الصوت والأداء التعبيري بإبراز معاني الأساليب: كالتفريق بين السرد والوصف والحوار، وأداء معاني مخصوصة: كالاستفهام، والتعجب، والاستغراب، والنداء...واستخدام الإيماءات والإشارات (لغة الجسد)؛ لإبراز المعنى، وإظهار الانفعالات، وشد انتباه السامعين.</a:t>
            </a: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5035425"/>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787065" y="529680"/>
            <a:ext cx="81534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pPr>
            <a:r>
              <a:rPr kumimoji="0" lang="en-US" sz="4400" b="0" i="0" u="none" strike="noStrike" cap="none" normalizeH="0" baseline="0" dirty="0" smtClean="0">
                <a:ln>
                  <a:noFill/>
                </a:ln>
                <a:solidFill>
                  <a:schemeClr val="bg1"/>
                </a:solidFill>
                <a:effectLst/>
                <a:latin typeface="Simplified Arabic" pitchFamily="18" charset="-78"/>
                <a:ea typeface="Times New Roman" pitchFamily="18" charset="0"/>
                <a:cs typeface="Simplified Arabic" pitchFamily="18" charset="-78"/>
              </a:rPr>
              <a:t> </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ومن لوازمها</a:t>
            </a: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a:t>
            </a:r>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justLow" defTabSz="914400" rtl="1" eaLnBrk="1" fontAlgn="base" latinLnBrk="0" hangingPunct="1">
              <a:lnSpc>
                <a:spcPct val="100000"/>
              </a:lnSpc>
              <a:spcBef>
                <a:spcPct val="0"/>
              </a:spcBef>
              <a:spcAft>
                <a:spcPct val="0"/>
              </a:spcAft>
              <a:buClrTx/>
              <a:buSzTx/>
              <a:buFontTx/>
              <a:buChar char="•"/>
              <a:tabLs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kumimoji="0" lang="ar-SA" sz="4000" i="0" u="none" strike="noStrike" cap="none" normalizeH="0" baseline="0" dirty="0" smtClean="0">
                <a:ln>
                  <a:noFill/>
                </a:ln>
                <a:solidFill>
                  <a:schemeClr val="bg1"/>
                </a:solidFill>
                <a:effectLst/>
                <a:latin typeface="Simplified Arabic" pitchFamily="18" charset="-78"/>
                <a:ea typeface="Times New Roman" pitchFamily="18" charset="0"/>
                <a:cs typeface="Simplified Arabic" pitchFamily="18" charset="-78"/>
              </a:rPr>
              <a:t>الربط بين الفهم والنطق، والربط بين الوظيفة النحْوية والمعنى، ويتم ذلك عبر عمليات معقدة يقوم بها المخ استنادا إلى قدرات تم تزويده بها، وتكون القراءة لونا من ألوان الأداء العملي لتلك القدرات المستترة.</a:t>
            </a:r>
            <a:endParaRPr kumimoji="0" lang="ar-SA" sz="4000" i="0" u="none" strike="noStrike" cap="none" normalizeH="0" baseline="0" dirty="0" smtClean="0">
              <a:ln>
                <a:noFill/>
              </a:ln>
              <a:solidFill>
                <a:schemeClr val="bg1"/>
              </a:soli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6593985"/>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409545"/>
            <a:ext cx="9144000" cy="62170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معايير القراءة الجهرية الجيدة</a:t>
            </a:r>
            <a:r>
              <a:rPr kumimoji="0" lang="ar-SA" sz="2400" b="1" i="0" u="none" strike="noStrike" cap="none" normalizeH="0" baseline="0" dirty="0" smtClean="0">
                <a:ln>
                  <a:noFill/>
                </a:ln>
                <a:solidFill>
                  <a:srgbClr val="FFFF00"/>
                </a:solidFill>
                <a:effectLst/>
                <a:latin typeface="Simplified Arabic" pitchFamily="18" charset="-78"/>
                <a:ea typeface="Times New Roman" pitchFamily="18" charset="0"/>
                <a:cs typeface="Simplified Arabic" pitchFamily="18" charset="-78"/>
              </a:rPr>
              <a:t>:</a:t>
            </a:r>
            <a:r>
              <a:rPr kumimoji="0" lang="ar-SA" sz="2400" b="1"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itchFamily="18" charset="-78"/>
                <a:ea typeface="Times New Roman" pitchFamily="18" charset="0"/>
                <a:cs typeface="Simplified Arabic" pitchFamily="18" charset="-78"/>
              </a:rPr>
              <a:t> </a:t>
            </a:r>
            <a:endParaRPr kumimoji="0" lang="en-US" sz="1050" b="0"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endParaRPr>
          </a:p>
          <a:p>
            <a:pPr marL="342900" marR="0" lvl="0" indent="-342900" algn="justLow" defTabSz="914400" rtl="1" eaLnBrk="0" latinLnBrk="0" hangingPunct="0">
              <a:lnSpc>
                <a:spcPct val="100000"/>
              </a:lnSpc>
              <a:buClrTx/>
              <a:buSzTx/>
              <a:buFontTx/>
              <a:buChar char="•"/>
              <a:tabLst/>
            </a:pPr>
            <a:r>
              <a:rPr lang="ar-SA" sz="3200" dirty="0">
                <a:solidFill>
                  <a:schemeClr val="bg1"/>
                </a:solidFill>
                <a:latin typeface="Simplified Arabic" panose="02020603050405020304" pitchFamily="18" charset="-78"/>
                <a:cs typeface="Simplified Arabic" panose="02020603050405020304" pitchFamily="18" charset="-78"/>
              </a:rPr>
              <a:t>صحة النطق للأصوات والمقاطع والكلمات.</a:t>
            </a:r>
            <a:endParaRPr lang="en-US" sz="3200" dirty="0">
              <a:solidFill>
                <a:schemeClr val="bg1"/>
              </a:solidFill>
              <a:latin typeface="Simplified Arabic" panose="02020603050405020304" pitchFamily="18" charset="-78"/>
              <a:cs typeface="Simplified Arabic" panose="02020603050405020304" pitchFamily="18" charset="-78"/>
            </a:endParaRPr>
          </a:p>
          <a:p>
            <a:pPr marL="342900" marR="0" lvl="0" indent="-342900" algn="justLow" defTabSz="914400" rtl="1" eaLnBrk="0" latinLnBrk="0" hangingPunct="0">
              <a:lnSpc>
                <a:spcPct val="100000"/>
              </a:lnSpc>
              <a:buClrTx/>
              <a:buSzTx/>
              <a:buFontTx/>
              <a:buChar char="•"/>
              <a:tabLst/>
            </a:pPr>
            <a:r>
              <a:rPr lang="ar-SA" sz="3200" dirty="0">
                <a:solidFill>
                  <a:schemeClr val="bg1"/>
                </a:solidFill>
                <a:latin typeface="Simplified Arabic" panose="02020603050405020304" pitchFamily="18" charset="-78"/>
                <a:cs typeface="Simplified Arabic" panose="02020603050405020304" pitchFamily="18" charset="-78"/>
              </a:rPr>
              <a:t> سرعة القراءة (ليست بطيئة متقطعة، وليست سريعة جدا بحيث لا تظهر الأصوات).</a:t>
            </a:r>
            <a:endParaRPr lang="en-US" sz="3200" dirty="0">
              <a:solidFill>
                <a:schemeClr val="bg1"/>
              </a:solidFill>
              <a:latin typeface="Simplified Arabic" panose="02020603050405020304" pitchFamily="18" charset="-78"/>
              <a:cs typeface="Simplified Arabic" panose="02020603050405020304" pitchFamily="18" charset="-78"/>
            </a:endParaRPr>
          </a:p>
          <a:p>
            <a:pPr marL="342900" marR="0" lvl="0" indent="-342900" algn="justLow" defTabSz="914400" rtl="1" eaLnBrk="0" latinLnBrk="0" hangingPunct="0">
              <a:lnSpc>
                <a:spcPct val="100000"/>
              </a:lnSpc>
              <a:buClrTx/>
              <a:buSzTx/>
              <a:buFontTx/>
              <a:buChar char="•"/>
              <a:tabLst/>
            </a:pPr>
            <a:r>
              <a:rPr lang="ar-SA" sz="3200" dirty="0">
                <a:solidFill>
                  <a:schemeClr val="bg1"/>
                </a:solidFill>
                <a:latin typeface="Simplified Arabic" panose="02020603050405020304" pitchFamily="18" charset="-78"/>
                <a:cs typeface="Simplified Arabic" panose="02020603050405020304" pitchFamily="18" charset="-78"/>
              </a:rPr>
              <a:t> مراعاة المسافات والوقفات في القراءة، ظهور أو انعكاس علامات الترقيم صوتيا.</a:t>
            </a:r>
            <a:endParaRPr lang="en-US" sz="3200" dirty="0">
              <a:solidFill>
                <a:schemeClr val="bg1"/>
              </a:solidFill>
              <a:latin typeface="Simplified Arabic" panose="02020603050405020304" pitchFamily="18" charset="-78"/>
              <a:cs typeface="Simplified Arabic" panose="02020603050405020304" pitchFamily="18" charset="-78"/>
            </a:endParaRPr>
          </a:p>
          <a:p>
            <a:pPr marL="342900" marR="0" lvl="0" indent="-342900" algn="justLow" defTabSz="914400" rtl="1" eaLnBrk="0" latinLnBrk="0" hangingPunct="0">
              <a:lnSpc>
                <a:spcPct val="100000"/>
              </a:lnSpc>
              <a:buClrTx/>
              <a:buSzTx/>
              <a:buFontTx/>
              <a:buChar char="•"/>
              <a:tabLst/>
            </a:pPr>
            <a:r>
              <a:rPr lang="ar-SA" sz="3200" dirty="0">
                <a:solidFill>
                  <a:schemeClr val="bg1"/>
                </a:solidFill>
                <a:latin typeface="Simplified Arabic" panose="02020603050405020304" pitchFamily="18" charset="-78"/>
                <a:cs typeface="Simplified Arabic" panose="02020603050405020304" pitchFamily="18" charset="-78"/>
              </a:rPr>
              <a:t> الصوت مسموع من ناحية قوته ودرجته.</a:t>
            </a:r>
          </a:p>
          <a:p>
            <a:pPr marL="457200" lvl="0" indent="-457200" algn="justLow" rtl="1" eaLnBrk="0" hangingPunct="0">
              <a:buFontTx/>
              <a:buChar char="•"/>
            </a:pPr>
            <a:r>
              <a:rPr lang="ar-SA" sz="3200" dirty="0">
                <a:solidFill>
                  <a:schemeClr val="bg1"/>
                </a:solidFill>
                <a:latin typeface="Simplified Arabic" panose="02020603050405020304" pitchFamily="18" charset="-78"/>
                <a:cs typeface="Simplified Arabic" panose="02020603050405020304" pitchFamily="18" charset="-78"/>
              </a:rPr>
              <a:t> تتضمن القراءة التنويع الصوتي، واستعمال للمؤثرات التعبيرية في الأداء.</a:t>
            </a:r>
            <a:endParaRPr lang="en-US" sz="3200" dirty="0">
              <a:solidFill>
                <a:schemeClr val="bg1"/>
              </a:solidFill>
              <a:latin typeface="Simplified Arabic" panose="02020603050405020304" pitchFamily="18" charset="-78"/>
              <a:cs typeface="Simplified Arabic" panose="02020603050405020304" pitchFamily="18" charset="-78"/>
            </a:endParaRPr>
          </a:p>
          <a:p>
            <a:pPr marL="457200" lvl="0" indent="-457200" algn="justLow" rtl="1" eaLnBrk="0" hangingPunct="0">
              <a:buFontTx/>
              <a:buChar char="•"/>
            </a:pPr>
            <a:r>
              <a:rPr lang="ar-SA" sz="3200" dirty="0">
                <a:solidFill>
                  <a:schemeClr val="bg1"/>
                </a:solidFill>
                <a:latin typeface="Simplified Arabic" panose="02020603050405020304" pitchFamily="18" charset="-78"/>
                <a:cs typeface="Simplified Arabic" panose="02020603050405020304" pitchFamily="18" charset="-78"/>
              </a:rPr>
              <a:t> يمكن أن تكون مصحوبة بإيماءات وإشارات وملامح مناسبة: (إبراز: السخرية، إظهار الغضب، الحزن، الحماس،(لغة الجسد).</a:t>
            </a:r>
            <a:endParaRPr lang="en-US" sz="3200" dirty="0">
              <a:solidFill>
                <a:schemeClr val="bg1"/>
              </a:solidFill>
              <a:latin typeface="Simplified Arabic" panose="02020603050405020304" pitchFamily="18" charset="-78"/>
              <a:cs typeface="Simplified Arabic" panose="02020603050405020304" pitchFamily="18" charset="-78"/>
            </a:endParaRPr>
          </a:p>
          <a:p>
            <a:r>
              <a:rPr lang="ar-SA" sz="2800" b="1"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cs typeface="Simplified Arabic" panose="02020603050405020304" pitchFamily="18" charset="-78"/>
              </a:rPr>
              <a:t> </a:t>
            </a:r>
            <a:endParaRPr lang="en-US" sz="2800"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8275147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193">
                                            <p:txEl>
                                              <p:pRg st="1" end="1"/>
                                            </p:txEl>
                                          </p:spTgt>
                                        </p:tgtEl>
                                        <p:attrNameLst>
                                          <p:attrName>style.visibility</p:attrName>
                                        </p:attrNameLst>
                                      </p:cBhvr>
                                      <p:to>
                                        <p:strVal val="visible"/>
                                      </p:to>
                                    </p:set>
                                    <p:animEffect transition="in" filter="fade">
                                      <p:cBhvr>
                                        <p:cTn id="7" dur="1000"/>
                                        <p:tgtEl>
                                          <p:spTgt spid="8193">
                                            <p:txEl>
                                              <p:pRg st="1" end="1"/>
                                            </p:txEl>
                                          </p:spTgt>
                                        </p:tgtEl>
                                      </p:cBhvr>
                                    </p:animEffect>
                                    <p:anim calcmode="lin" valueType="num">
                                      <p:cBhvr>
                                        <p:cTn id="8" dur="1000" fill="hold"/>
                                        <p:tgtEl>
                                          <p:spTgt spid="819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193">
                                            <p:txEl>
                                              <p:pRg st="2" end="2"/>
                                            </p:txEl>
                                          </p:spTgt>
                                        </p:tgtEl>
                                        <p:attrNameLst>
                                          <p:attrName>style.visibility</p:attrName>
                                        </p:attrNameLst>
                                      </p:cBhvr>
                                      <p:to>
                                        <p:strVal val="visible"/>
                                      </p:to>
                                    </p:set>
                                    <p:animEffect transition="in" filter="fade">
                                      <p:cBhvr>
                                        <p:cTn id="14" dur="1000"/>
                                        <p:tgtEl>
                                          <p:spTgt spid="8193">
                                            <p:txEl>
                                              <p:pRg st="2" end="2"/>
                                            </p:txEl>
                                          </p:spTgt>
                                        </p:tgtEl>
                                      </p:cBhvr>
                                    </p:animEffect>
                                    <p:anim calcmode="lin" valueType="num">
                                      <p:cBhvr>
                                        <p:cTn id="15" dur="1000" fill="hold"/>
                                        <p:tgtEl>
                                          <p:spTgt spid="819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193">
                                            <p:txEl>
                                              <p:pRg st="3" end="3"/>
                                            </p:txEl>
                                          </p:spTgt>
                                        </p:tgtEl>
                                        <p:attrNameLst>
                                          <p:attrName>style.visibility</p:attrName>
                                        </p:attrNameLst>
                                      </p:cBhvr>
                                      <p:to>
                                        <p:strVal val="visible"/>
                                      </p:to>
                                    </p:set>
                                    <p:animEffect transition="in" filter="fade">
                                      <p:cBhvr>
                                        <p:cTn id="21" dur="1000"/>
                                        <p:tgtEl>
                                          <p:spTgt spid="8193">
                                            <p:txEl>
                                              <p:pRg st="3" end="3"/>
                                            </p:txEl>
                                          </p:spTgt>
                                        </p:tgtEl>
                                      </p:cBhvr>
                                    </p:animEffect>
                                    <p:anim calcmode="lin" valueType="num">
                                      <p:cBhvr>
                                        <p:cTn id="22" dur="1000" fill="hold"/>
                                        <p:tgtEl>
                                          <p:spTgt spid="819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819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193">
                                            <p:txEl>
                                              <p:pRg st="4" end="4"/>
                                            </p:txEl>
                                          </p:spTgt>
                                        </p:tgtEl>
                                        <p:attrNameLst>
                                          <p:attrName>style.visibility</p:attrName>
                                        </p:attrNameLst>
                                      </p:cBhvr>
                                      <p:to>
                                        <p:strVal val="visible"/>
                                      </p:to>
                                    </p:set>
                                    <p:animEffect transition="in" filter="fade">
                                      <p:cBhvr>
                                        <p:cTn id="28" dur="1000"/>
                                        <p:tgtEl>
                                          <p:spTgt spid="8193">
                                            <p:txEl>
                                              <p:pRg st="4" end="4"/>
                                            </p:txEl>
                                          </p:spTgt>
                                        </p:tgtEl>
                                      </p:cBhvr>
                                    </p:animEffect>
                                    <p:anim calcmode="lin" valueType="num">
                                      <p:cBhvr>
                                        <p:cTn id="29" dur="1000" fill="hold"/>
                                        <p:tgtEl>
                                          <p:spTgt spid="819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819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193">
                                            <p:txEl>
                                              <p:pRg st="5" end="5"/>
                                            </p:txEl>
                                          </p:spTgt>
                                        </p:tgtEl>
                                        <p:attrNameLst>
                                          <p:attrName>style.visibility</p:attrName>
                                        </p:attrNameLst>
                                      </p:cBhvr>
                                      <p:to>
                                        <p:strVal val="visible"/>
                                      </p:to>
                                    </p:set>
                                    <p:animEffect transition="in" filter="fade">
                                      <p:cBhvr>
                                        <p:cTn id="35" dur="1000"/>
                                        <p:tgtEl>
                                          <p:spTgt spid="8193">
                                            <p:txEl>
                                              <p:pRg st="5" end="5"/>
                                            </p:txEl>
                                          </p:spTgt>
                                        </p:tgtEl>
                                      </p:cBhvr>
                                    </p:animEffect>
                                    <p:anim calcmode="lin" valueType="num">
                                      <p:cBhvr>
                                        <p:cTn id="36" dur="1000" fill="hold"/>
                                        <p:tgtEl>
                                          <p:spTgt spid="819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819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193">
                                            <p:txEl>
                                              <p:pRg st="6" end="6"/>
                                            </p:txEl>
                                          </p:spTgt>
                                        </p:tgtEl>
                                        <p:attrNameLst>
                                          <p:attrName>style.visibility</p:attrName>
                                        </p:attrNameLst>
                                      </p:cBhvr>
                                      <p:to>
                                        <p:strVal val="visible"/>
                                      </p:to>
                                    </p:set>
                                    <p:animEffect transition="in" filter="fade">
                                      <p:cBhvr>
                                        <p:cTn id="42" dur="1000"/>
                                        <p:tgtEl>
                                          <p:spTgt spid="8193">
                                            <p:txEl>
                                              <p:pRg st="6" end="6"/>
                                            </p:txEl>
                                          </p:spTgt>
                                        </p:tgtEl>
                                      </p:cBhvr>
                                    </p:animEffect>
                                    <p:anim calcmode="lin" valueType="num">
                                      <p:cBhvr>
                                        <p:cTn id="43" dur="1000" fill="hold"/>
                                        <p:tgtEl>
                                          <p:spTgt spid="819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819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08500040"/>
              </p:ext>
            </p:extLst>
          </p:nvPr>
        </p:nvGraphicFramePr>
        <p:xfrm>
          <a:off x="838200" y="1752600"/>
          <a:ext cx="7344816" cy="4824537"/>
        </p:xfrm>
        <a:graphic>
          <a:graphicData uri="http://schemas.openxmlformats.org/drawingml/2006/table">
            <a:tbl>
              <a:tblPr rtl="1"/>
              <a:tblGrid>
                <a:gridCol w="1397814"/>
                <a:gridCol w="5947002"/>
              </a:tblGrid>
              <a:tr h="444778">
                <a:tc>
                  <a:txBody>
                    <a:bodyPr/>
                    <a:lstStyle/>
                    <a:p>
                      <a:pPr algn="ctr"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المهارة</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ctr"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النتاجات المتوقّعة</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889556">
                <a:tc>
                  <a:txBody>
                    <a:bodyPr/>
                    <a:lstStyle/>
                    <a:p>
                      <a:pPr algn="r" rtl="1">
                        <a:spcAft>
                          <a:spcPts val="0"/>
                        </a:spcAft>
                      </a:pPr>
                      <a:r>
                        <a:rPr lang="ar-SA" sz="24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مهارة القراءة</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-تطبيق القواعد الصحية أثناء القراءة.</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p>
                      <a:pPr algn="r"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 إدراك أهمية القراءة وتنمية الدافعية نحوها.</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821535">
                <a:tc>
                  <a:txBody>
                    <a:bodyPr/>
                    <a:lstStyle/>
                    <a:p>
                      <a:pPr algn="r" rtl="1">
                        <a:spcAft>
                          <a:spcPts val="0"/>
                        </a:spcAft>
                      </a:pP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-التمكن من قراءة جمل ونصوص قصيرة بأداء سليم في زمن مناسب.</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889556">
                <a:tc>
                  <a:txBody>
                    <a:bodyPr/>
                    <a:lstStyle/>
                    <a:p>
                      <a:pPr algn="r" rtl="1">
                        <a:spcAft>
                          <a:spcPts val="0"/>
                        </a:spcAft>
                      </a:pP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-فهم المقروء (القراءة الحرفية) وقراءة ما بين السطور (التحليل والاستنتاج) وتلخيص الأفكار الرئيسية بوضوح.</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889556">
                <a:tc>
                  <a:txBody>
                    <a:bodyPr/>
                    <a:lstStyle/>
                    <a:p>
                      <a:pPr algn="r" rtl="1">
                        <a:spcAft>
                          <a:spcPts val="0"/>
                        </a:spcAft>
                      </a:pP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-مراعاة بعض علامات الإعراب أثناء القراءة، والابتعاد عن التسكين داخل الجمل.</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889556">
                <a:tc>
                  <a:txBody>
                    <a:bodyPr/>
                    <a:lstStyle/>
                    <a:p>
                      <a:pPr algn="r" rtl="1">
                        <a:spcAft>
                          <a:spcPts val="0"/>
                        </a:spcAft>
                      </a:pP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just" rtl="1">
                        <a:spcAft>
                          <a:spcPts val="0"/>
                        </a:spcAft>
                      </a:pPr>
                      <a:r>
                        <a:rPr lang="ar-SA" sz="2400" b="1"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-التدرب على الأداء القرائي التعبيري، واستعمال الإشارات والإيماءات (لغة الجسد).</a:t>
                      </a:r>
                      <a:endParaRPr lang="en-US" sz="1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bl>
          </a:graphicData>
        </a:graphic>
      </p:graphicFrame>
      <p:sp>
        <p:nvSpPr>
          <p:cNvPr id="7169" name="Rectangle 1"/>
          <p:cNvSpPr>
            <a:spLocks noChangeArrowheads="1"/>
          </p:cNvSpPr>
          <p:nvPr/>
        </p:nvSpPr>
        <p:spPr bwMode="auto">
          <a:xfrm>
            <a:off x="2346408" y="0"/>
            <a:ext cx="4968792"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نتاجات القراءة:</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المستوى البسيط</a:t>
            </a:r>
            <a:r>
              <a:rPr kumimoji="0" lang="ar-SA" sz="2000" b="1"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itchFamily="18" charset="-78"/>
                <a:ea typeface="Times New Roman" pitchFamily="18" charset="0"/>
                <a:cs typeface="Simplified Arabic" pitchFamily="18" charset="-78"/>
              </a:rPr>
              <a:t>:</a:t>
            </a:r>
            <a:endParaRPr kumimoji="0" lang="en-US" sz="1050" b="0"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0682096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115616" y="2468880"/>
          <a:ext cx="7704856" cy="3291840"/>
        </p:xfrm>
        <a:graphic>
          <a:graphicData uri="http://schemas.openxmlformats.org/drawingml/2006/table">
            <a:tbl>
              <a:tblPr rtl="1"/>
              <a:tblGrid>
                <a:gridCol w="1466335"/>
                <a:gridCol w="6238521"/>
              </a:tblGrid>
              <a:tr h="0">
                <a:tc>
                  <a:txBody>
                    <a:bodyPr/>
                    <a:lstStyle/>
                    <a:p>
                      <a:pPr algn="ctr" rtl="1">
                        <a:spcAft>
                          <a:spcPts val="0"/>
                        </a:spcAft>
                      </a:pPr>
                      <a:r>
                        <a:rPr lang="ar-SA" sz="3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المهارة</a:t>
                      </a:r>
                      <a:endParaRPr lang="en-US" sz="18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ctr" rtl="1">
                        <a:spcAft>
                          <a:spcPts val="0"/>
                        </a:spcAft>
                      </a:pPr>
                      <a:r>
                        <a:rPr lang="ar-SA" sz="3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النتاجات المتوقّعة</a:t>
                      </a:r>
                      <a:endParaRPr lang="en-US" sz="18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0">
                <a:tc>
                  <a:txBody>
                    <a:bodyPr/>
                    <a:lstStyle/>
                    <a:p>
                      <a:pPr algn="r" rtl="1">
                        <a:spcAft>
                          <a:spcPts val="0"/>
                        </a:spcAft>
                      </a:pPr>
                      <a:r>
                        <a:rPr lang="ar-SA" sz="3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مهارة القراءة</a:t>
                      </a:r>
                      <a:endParaRPr lang="en-US" sz="18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3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-القراءة السليمة لنصوص متنوعة وطويلة نسبياً في زمن مناسب مع مراعاة مقتضيات اللغة وقواعدها.</a:t>
                      </a:r>
                      <a:endParaRPr lang="en-US" sz="18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0">
                <a:tc>
                  <a:txBody>
                    <a:bodyPr/>
                    <a:lstStyle/>
                    <a:p>
                      <a:pPr algn="r" rtl="1">
                        <a:spcAft>
                          <a:spcPts val="0"/>
                        </a:spcAft>
                      </a:pPr>
                      <a:endParaRPr lang="en-US" sz="18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3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-فهم النصوص المقروءة وإمكانية مناقشتها وتحليل فقراتها ونقدها.</a:t>
                      </a:r>
                      <a:endParaRPr lang="en-US" sz="18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bl>
          </a:graphicData>
        </a:graphic>
      </p:graphicFrame>
      <p:sp>
        <p:nvSpPr>
          <p:cNvPr id="6145" name="Rectangle 1"/>
          <p:cNvSpPr>
            <a:spLocks noChangeArrowheads="1"/>
          </p:cNvSpPr>
          <p:nvPr/>
        </p:nvSpPr>
        <p:spPr bwMode="auto">
          <a:xfrm>
            <a:off x="2343290" y="703729"/>
            <a:ext cx="4120039" cy="224676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نتاجات القراءة: </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المستوى المتقدم: </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smtClean="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1551917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115616" y="1412776"/>
          <a:ext cx="7027867" cy="3413760"/>
        </p:xfrm>
        <a:graphic>
          <a:graphicData uri="http://schemas.openxmlformats.org/drawingml/2006/table">
            <a:tbl>
              <a:tblPr rtl="1"/>
              <a:tblGrid>
                <a:gridCol w="1337494"/>
                <a:gridCol w="5690373"/>
              </a:tblGrid>
              <a:tr h="0">
                <a:tc>
                  <a:txBody>
                    <a:bodyPr/>
                    <a:lstStyle/>
                    <a:p>
                      <a:pPr algn="r" rtl="1">
                        <a:spcAft>
                          <a:spcPts val="0"/>
                        </a:spcAft>
                      </a:pPr>
                      <a:endParaRPr lang="en-US" sz="1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3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-تطور الأداء القرائي والتعبيري وفق معاني النصوص وأساليبها.</a:t>
                      </a:r>
                      <a:endParaRPr lang="en-US" sz="1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0">
                <a:tc>
                  <a:txBody>
                    <a:bodyPr/>
                    <a:lstStyle/>
                    <a:p>
                      <a:pPr algn="r" rtl="1">
                        <a:spcAft>
                          <a:spcPts val="0"/>
                        </a:spcAft>
                      </a:pPr>
                      <a:endParaRPr lang="en-US" sz="1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3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-التمييز بين الآراء والحقائق، وبين الرئيسي والفرعي في النصوص المقروءة.</a:t>
                      </a:r>
                      <a:endParaRPr lang="en-US" sz="1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r h="0">
                <a:tc>
                  <a:txBody>
                    <a:bodyPr/>
                    <a:lstStyle/>
                    <a:p>
                      <a:pPr algn="r" rtl="1">
                        <a:spcAft>
                          <a:spcPts val="0"/>
                        </a:spcAft>
                      </a:pPr>
                      <a:endParaRPr lang="en-US" sz="1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c>
                  <a:txBody>
                    <a:bodyPr/>
                    <a:lstStyle/>
                    <a:p>
                      <a:pPr algn="r" rtl="1">
                        <a:spcAft>
                          <a:spcPts val="0"/>
                        </a:spcAft>
                      </a:pPr>
                      <a:r>
                        <a:rPr lang="ar-SA" sz="32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Simplified Arabic"/>
                        </a:rPr>
                        <a:t>-الميل إلى القراءة الذاتية والمطالعة والاستفادة منهما في التطور التعبيري واللغوي.</a:t>
                      </a:r>
                      <a:endParaRPr lang="en-US" sz="1600" spc="-25" dirty="0">
                        <a:gradFill>
                          <a:gsLst>
                            <a:gs pos="0">
                              <a:srgbClr val="000000"/>
                            </a:gs>
                            <a:gs pos="39999">
                              <a:srgbClr val="0A128C"/>
                            </a:gs>
                            <a:gs pos="70000">
                              <a:srgbClr val="181CC7"/>
                            </a:gs>
                            <a:gs pos="88000">
                              <a:srgbClr val="7005D4"/>
                            </a:gs>
                            <a:gs pos="100000">
                              <a:srgbClr val="8C3D91"/>
                            </a:gs>
                          </a:gsLst>
                          <a:lin ang="5400000" scaled="0"/>
                        </a:gradFill>
                        <a:latin typeface="Simplified Arabic" panose="02020603050405020304" pitchFamily="18" charset="-78"/>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rgbClr val="8488C4"/>
                        </a:gs>
                        <a:gs pos="53000">
                          <a:srgbClr val="D4DEFF"/>
                        </a:gs>
                        <a:gs pos="83000">
                          <a:srgbClr val="D4DEFF"/>
                        </a:gs>
                        <a:gs pos="100000">
                          <a:srgbClr val="96AB94"/>
                        </a:gs>
                      </a:gsLst>
                      <a:lin ang="5400000" scaled="0"/>
                    </a:gradFill>
                  </a:tcPr>
                </a:tc>
              </a:tr>
            </a:tbl>
          </a:graphicData>
        </a:graphic>
      </p:graphicFrame>
      <p:pic>
        <p:nvPicPr>
          <p:cNvPr id="3" name="Picture 2">
            <a:extLst>
              <a:ext uri="{FF2B5EF4-FFF2-40B4-BE49-F238E27FC236}">
                <a16:creationId xmlns:a16="http://schemas.microsoft.com/office/drawing/2014/main" xmlns=""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37203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838200"/>
            <a:ext cx="8229600" cy="1676400"/>
          </a:xfrm>
        </p:spPr>
        <p:txBody>
          <a:bodyPr>
            <a:normAutofit fontScale="90000"/>
          </a:bodyPr>
          <a:lstStyle/>
          <a:p>
            <a:pPr algn="ctr">
              <a:defRPr/>
            </a:pPr>
            <a:r>
              <a:rPr lang="ar-SA" sz="6000" dirty="0">
                <a:solidFill>
                  <a:srgbClr val="FFFF00"/>
                </a:solidFill>
                <a:latin typeface="Simplified Arabic" panose="02020603050405020304" pitchFamily="18" charset="-78"/>
              </a:rPr>
              <a:t>إلى هذا الحد ينتهي لقاؤنا اليوم.</a:t>
            </a:r>
            <a:r>
              <a:rPr lang="en-US" sz="6000" dirty="0" smtClean="0">
                <a:solidFill>
                  <a:srgbClr val="FFFF00"/>
                </a:solidFill>
                <a:cs typeface="Simplified Arabic" panose="02020603050405020304" pitchFamily="18" charset="-78"/>
              </a:rPr>
              <a:t/>
            </a:r>
            <a:br>
              <a:rPr lang="en-US" sz="6000" dirty="0" smtClean="0">
                <a:solidFill>
                  <a:srgbClr val="FFFF00"/>
                </a:solidFill>
                <a:cs typeface="Simplified Arabic" panose="02020603050405020304" pitchFamily="18" charset="-78"/>
              </a:rPr>
            </a:br>
            <a:r>
              <a:rPr lang="ar-JO" sz="6000" dirty="0" smtClean="0">
                <a:solidFill>
                  <a:srgbClr val="FFFF00"/>
                </a:solidFill>
                <a:cs typeface="Simplified Arabic" panose="02020603050405020304" pitchFamily="18" charset="-78"/>
              </a:rPr>
              <a:t>شكرا </a:t>
            </a:r>
            <a:r>
              <a:rPr lang="ar-JO" sz="6000" dirty="0">
                <a:solidFill>
                  <a:srgbClr val="FFFF00"/>
                </a:solidFill>
                <a:cs typeface="Simplified Arabic" panose="02020603050405020304" pitchFamily="18" charset="-78"/>
              </a:rPr>
              <a:t>لحسن </a:t>
            </a:r>
            <a:r>
              <a:rPr lang="ar-LB" sz="6200" dirty="0">
                <a:solidFill>
                  <a:srgbClr val="FFFF00"/>
                </a:solidFill>
                <a:latin typeface="Simplified Arabic" panose="02020603050405020304" pitchFamily="18" charset="-78"/>
                <a:cs typeface="Simplified Arabic" panose="02020603050405020304" pitchFamily="18" charset="-78"/>
              </a:rPr>
              <a:t>ا</a:t>
            </a:r>
            <a:r>
              <a:rPr lang="ar-JO" sz="6200" dirty="0" smtClean="0">
                <a:solidFill>
                  <a:srgbClr val="FFFF00"/>
                </a:solidFill>
                <a:latin typeface="Simplified Arabic" panose="02020603050405020304" pitchFamily="18" charset="-78"/>
                <a:cs typeface="Simplified Arabic" panose="02020603050405020304" pitchFamily="18" charset="-78"/>
              </a:rPr>
              <a:t>ستماعكم</a:t>
            </a:r>
            <a:endParaRPr lang="en-US" sz="6200" dirty="0">
              <a:solidFill>
                <a:srgbClr val="FFFF00"/>
              </a:solidFill>
              <a:latin typeface="Simplified Arabic" panose="02020603050405020304" pitchFamily="18" charset="-78"/>
              <a:cs typeface="Simplified Arabic" panose="02020603050405020304" pitchFamily="18" charset="-78"/>
            </a:endParaRPr>
          </a:p>
        </p:txBody>
      </p:sp>
      <p:pic>
        <p:nvPicPr>
          <p:cNvPr id="33795"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3548062" y="2720975"/>
            <a:ext cx="2287773" cy="2286000"/>
          </a:xfrm>
          <a:noFill/>
        </p:spPr>
      </p:pic>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AD81A1E5-B62E-4000-961D-E7BA2C4F41E5}"/>
              </a:ext>
            </a:extLst>
          </p:cNvPr>
          <p:cNvSpPr/>
          <p:nvPr/>
        </p:nvSpPr>
        <p:spPr>
          <a:xfrm>
            <a:off x="1066800" y="492832"/>
            <a:ext cx="6979840" cy="5632311"/>
          </a:xfrm>
          <a:prstGeom prst="rect">
            <a:avLst/>
          </a:prstGeom>
        </p:spPr>
        <p:txBody>
          <a:bodyPr wrap="square">
            <a:spAutoFit/>
          </a:bodyPr>
          <a:lstStyle/>
          <a:p>
            <a:pPr algn="r" rtl="1"/>
            <a:r>
              <a:rPr lang="ar-SA" sz="4000" dirty="0">
                <a:solidFill>
                  <a:schemeClr val="bg1"/>
                </a:solidFill>
                <a:latin typeface="Simplified Arabic" panose="02020603050405020304" pitchFamily="18" charset="-78"/>
                <a:cs typeface="Simplified Arabic" panose="02020603050405020304" pitchFamily="18" charset="-78"/>
              </a:rPr>
              <a:t>وإلى جانب هذه الحروف/الأصوات الثمانية والعشرين هناك الحركات التي تتميّز بها اللغة العربية، وهي حركات مهمة لأن العربية لغة تقوم على الحركة، والحركات مهمة في بناء الكلمات، وفي إعرابها</a:t>
            </a:r>
            <a:r>
              <a:rPr lang="ar-SA" sz="4000" dirty="0" smtClean="0">
                <a:solidFill>
                  <a:schemeClr val="bg1"/>
                </a:solidFill>
                <a:latin typeface="Simplified Arabic" panose="02020603050405020304" pitchFamily="18" charset="-78"/>
                <a:cs typeface="Simplified Arabic" panose="02020603050405020304" pitchFamily="18" charset="-78"/>
              </a:rPr>
              <a:t>:</a:t>
            </a:r>
            <a:endParaRPr lang="ar-LB" sz="4000" dirty="0" smtClean="0">
              <a:solidFill>
                <a:schemeClr val="bg1"/>
              </a:solidFill>
              <a:latin typeface="Simplified Arabic" panose="02020603050405020304" pitchFamily="18" charset="-78"/>
              <a:cs typeface="Simplified Arabic" panose="02020603050405020304" pitchFamily="18" charset="-78"/>
            </a:endParaRPr>
          </a:p>
          <a:p>
            <a:pPr marL="342900" marR="0" lvl="0" indent="-342900" algn="r" rtl="1">
              <a:spcBef>
                <a:spcPts val="0"/>
              </a:spcBef>
              <a:spcAft>
                <a:spcPts val="0"/>
              </a:spcAft>
              <a:buFont typeface="Times New Roman" panose="02020603050405020304" pitchFamily="18" charset="0"/>
              <a:buChar char="-"/>
            </a:pPr>
            <a:r>
              <a:rPr lang="ar-SA" sz="4000" b="1" dirty="0" smtClean="0">
                <a:solidFill>
                  <a:srgbClr val="FFFF00"/>
                </a:solidFill>
                <a:latin typeface="Simplified Arabic" panose="02020603050405020304" pitchFamily="18" charset="-78"/>
                <a:cs typeface="Simplified Arabic" panose="02020603050405020304" pitchFamily="18" charset="-78"/>
              </a:rPr>
              <a:t>الضمة</a:t>
            </a:r>
            <a:endParaRPr lang="en-US" sz="4000" b="1" dirty="0">
              <a:solidFill>
                <a:srgbClr val="FFFF00"/>
              </a:solidFill>
              <a:latin typeface="Simplified Arabic" panose="02020603050405020304" pitchFamily="18" charset="-78"/>
              <a:cs typeface="Simplified Arabic" panose="02020603050405020304" pitchFamily="18" charset="-78"/>
            </a:endParaRPr>
          </a:p>
          <a:p>
            <a:pPr marL="342900" marR="0" lvl="0" indent="-342900" algn="r" rtl="1">
              <a:spcBef>
                <a:spcPts val="0"/>
              </a:spcBef>
              <a:spcAft>
                <a:spcPts val="0"/>
              </a:spcAft>
              <a:buFont typeface="Times New Roman" panose="02020603050405020304" pitchFamily="18" charset="0"/>
              <a:buChar char="-"/>
            </a:pPr>
            <a:r>
              <a:rPr lang="ar-SA" sz="4000" b="1" dirty="0">
                <a:solidFill>
                  <a:srgbClr val="FFFF00"/>
                </a:solidFill>
                <a:latin typeface="Simplified Arabic" panose="02020603050405020304" pitchFamily="18" charset="-78"/>
                <a:cs typeface="Simplified Arabic" panose="02020603050405020304" pitchFamily="18" charset="-78"/>
              </a:rPr>
              <a:t>الفتحة</a:t>
            </a:r>
            <a:endParaRPr lang="en-US" sz="4000" b="1" dirty="0">
              <a:solidFill>
                <a:srgbClr val="FFFF00"/>
              </a:solidFill>
              <a:latin typeface="Simplified Arabic" panose="02020603050405020304" pitchFamily="18" charset="-78"/>
              <a:cs typeface="Simplified Arabic" panose="02020603050405020304" pitchFamily="18" charset="-78"/>
            </a:endParaRPr>
          </a:p>
          <a:p>
            <a:pPr marL="342900" marR="0" lvl="0" indent="-342900" algn="r" rtl="1">
              <a:spcBef>
                <a:spcPts val="0"/>
              </a:spcBef>
              <a:spcAft>
                <a:spcPts val="0"/>
              </a:spcAft>
              <a:buFont typeface="Times New Roman" panose="02020603050405020304" pitchFamily="18" charset="0"/>
              <a:buChar char="-"/>
            </a:pPr>
            <a:r>
              <a:rPr lang="ar-SA" sz="4000" b="1" dirty="0">
                <a:solidFill>
                  <a:srgbClr val="FFFF00"/>
                </a:solidFill>
                <a:latin typeface="Simplified Arabic" panose="02020603050405020304" pitchFamily="18" charset="-78"/>
                <a:cs typeface="Simplified Arabic" panose="02020603050405020304" pitchFamily="18" charset="-78"/>
              </a:rPr>
              <a:t>الكسرة</a:t>
            </a:r>
            <a:endParaRPr lang="en-US" sz="4000" b="1" dirty="0">
              <a:solidFill>
                <a:srgbClr val="FFFF00"/>
              </a:solidFill>
              <a:latin typeface="Simplified Arabic" panose="02020603050405020304" pitchFamily="18" charset="-78"/>
              <a:cs typeface="Simplified Arabic" panose="02020603050405020304" pitchFamily="18" charset="-78"/>
            </a:endParaRPr>
          </a:p>
          <a:p>
            <a:pPr marL="342900" marR="0" lvl="0" indent="-342900" algn="r" rtl="1">
              <a:spcBef>
                <a:spcPts val="0"/>
              </a:spcBef>
              <a:spcAft>
                <a:spcPts val="0"/>
              </a:spcAft>
              <a:buFont typeface="Times New Roman" panose="02020603050405020304" pitchFamily="18" charset="0"/>
              <a:buChar char="-"/>
            </a:pPr>
            <a:r>
              <a:rPr lang="ar-SA" sz="4000" b="1" dirty="0">
                <a:solidFill>
                  <a:srgbClr val="FFFF00"/>
                </a:solidFill>
                <a:latin typeface="Simplified Arabic" panose="02020603050405020304" pitchFamily="18" charset="-78"/>
                <a:cs typeface="Simplified Arabic" panose="02020603050405020304" pitchFamily="18" charset="-78"/>
              </a:rPr>
              <a:t>السكون</a:t>
            </a:r>
            <a:endParaRPr lang="en-US" sz="4000" b="1" dirty="0">
              <a:solidFill>
                <a:srgbClr val="FFFF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964796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738192C8-472A-44A7-BCBF-7799BAE0BCB2}"/>
              </a:ext>
            </a:extLst>
          </p:cNvPr>
          <p:cNvSpPr/>
          <p:nvPr/>
        </p:nvSpPr>
        <p:spPr>
          <a:xfrm>
            <a:off x="0" y="76200"/>
            <a:ext cx="8964488" cy="6678751"/>
          </a:xfrm>
          <a:prstGeom prst="rect">
            <a:avLst/>
          </a:prstGeom>
        </p:spPr>
        <p:txBody>
          <a:bodyPr wrap="square">
            <a:spAutoFit/>
          </a:bodyPr>
          <a:lstStyle/>
          <a:p>
            <a:pPr algn="r" rtl="1"/>
            <a:r>
              <a:rPr lang="ar-LB" sz="3600" dirty="0">
                <a:solidFill>
                  <a:schemeClr val="bg1"/>
                </a:solidFill>
                <a:latin typeface="Simplified Arabic" panose="02020603050405020304" pitchFamily="18" charset="-78"/>
                <a:cs typeface="Simplified Arabic" panose="02020603050405020304" pitchFamily="18" charset="-78"/>
              </a:rPr>
              <a:t>           </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التنوين: </a:t>
            </a:r>
            <a:r>
              <a:rPr lang="ar-SA" sz="3600" dirty="0">
                <a:solidFill>
                  <a:schemeClr val="bg1"/>
                </a:solidFill>
                <a:latin typeface="Simplified Arabic" panose="02020603050405020304" pitchFamily="18" charset="-78"/>
                <a:cs typeface="Simplified Arabic" panose="02020603050405020304" pitchFamily="18" charset="-78"/>
              </a:rPr>
              <a:t>وهناك صوت آخر يعدّ من الحركات، يسمى: التنوين، وهو حركة تنطق نوناً ساكنة ولكنها تكتب بالحركات، وليس بصورة النون: تنوين ضم، وتنوين فتح، وتنوين كسر. نقول مثلا</a:t>
            </a:r>
            <a:r>
              <a:rPr lang="ar-SA" sz="3600" dirty="0" smtClean="0">
                <a:solidFill>
                  <a:schemeClr val="bg1"/>
                </a:solidFill>
                <a:latin typeface="Simplified Arabic" panose="02020603050405020304" pitchFamily="18" charset="-78"/>
                <a:cs typeface="Simplified Arabic" panose="02020603050405020304" pitchFamily="18" charset="-78"/>
              </a:rPr>
              <a:t>:</a:t>
            </a:r>
            <a:endParaRPr lang="en-US" sz="3600" dirty="0">
              <a:solidFill>
                <a:schemeClr val="bg1"/>
              </a:solidFill>
              <a:latin typeface="Simplified Arabic" panose="02020603050405020304" pitchFamily="18" charset="-78"/>
              <a:cs typeface="Simplified Arabic" panose="02020603050405020304" pitchFamily="18" charset="-78"/>
            </a:endParaRPr>
          </a:p>
          <a:p>
            <a:pPr algn="ctr" rtl="1"/>
            <a:r>
              <a:rPr lang="ar-SA" sz="3600" dirty="0">
                <a:solidFill>
                  <a:srgbClr val="FFFF00"/>
                </a:solidFill>
                <a:latin typeface="Simplified Arabic" panose="02020603050405020304" pitchFamily="18" charset="-78"/>
                <a:cs typeface="Simplified Arabic" panose="02020603050405020304" pitchFamily="18" charset="-78"/>
              </a:rPr>
              <a:t>معي قلمٌ </a:t>
            </a:r>
            <a:r>
              <a:rPr lang="ar-SA" sz="3600" dirty="0" smtClean="0">
                <a:solidFill>
                  <a:srgbClr val="FFFF00"/>
                </a:solidFill>
                <a:latin typeface="Simplified Arabic" panose="02020603050405020304" pitchFamily="18" charset="-78"/>
                <a:cs typeface="Simplified Arabic" panose="02020603050405020304" pitchFamily="18" charset="-78"/>
              </a:rPr>
              <a:t>جديدٌ</a:t>
            </a:r>
            <a:r>
              <a:rPr lang="en-US" sz="3600" dirty="0" smtClean="0">
                <a:solidFill>
                  <a:srgbClr val="FFFF00"/>
                </a:solidFill>
                <a:latin typeface="Simplified Arabic" panose="02020603050405020304" pitchFamily="18" charset="-78"/>
                <a:cs typeface="Simplified Arabic" panose="02020603050405020304" pitchFamily="18" charset="-78"/>
              </a:rPr>
              <a:t> </a:t>
            </a:r>
          </a:p>
          <a:p>
            <a:pPr algn="ctr" rtl="1"/>
            <a:r>
              <a:rPr lang="ar-SA" sz="3600" dirty="0" smtClean="0">
                <a:solidFill>
                  <a:srgbClr val="FF0000"/>
                </a:solidFill>
                <a:latin typeface="Simplified Arabic" panose="02020603050405020304" pitchFamily="18" charset="-78"/>
                <a:cs typeface="Simplified Arabic" panose="02020603050405020304" pitchFamily="18" charset="-78"/>
              </a:rPr>
              <a:t>اشتريت قلماً جديداً</a:t>
            </a:r>
            <a:endParaRPr lang="en-US" sz="3600" dirty="0" smtClean="0">
              <a:solidFill>
                <a:srgbClr val="FF0000"/>
              </a:solidFill>
              <a:latin typeface="Simplified Arabic" panose="02020603050405020304" pitchFamily="18" charset="-78"/>
              <a:cs typeface="Simplified Arabic" panose="02020603050405020304" pitchFamily="18" charset="-78"/>
            </a:endParaRPr>
          </a:p>
          <a:p>
            <a:pPr algn="ctr" rtl="1"/>
            <a:r>
              <a:rPr lang="ar-LB" sz="3600" dirty="0" smtClean="0">
                <a:solidFill>
                  <a:srgbClr val="FF0000"/>
                </a:solidFill>
                <a:latin typeface="Simplified Arabic" panose="02020603050405020304" pitchFamily="18" charset="-78"/>
                <a:cs typeface="Simplified Arabic" panose="02020603050405020304" pitchFamily="18" charset="-78"/>
              </a:rPr>
              <a:t> </a:t>
            </a:r>
            <a:r>
              <a:rPr lang="ar-SA" sz="3600" dirty="0" smtClean="0">
                <a:solidFill>
                  <a:srgbClr val="FFFF00"/>
                </a:solidFill>
                <a:latin typeface="Simplified Arabic" panose="02020603050405020304" pitchFamily="18" charset="-78"/>
                <a:cs typeface="Simplified Arabic" panose="02020603050405020304" pitchFamily="18" charset="-78"/>
              </a:rPr>
              <a:t>كتبت بقلمٍ جديدٍ</a:t>
            </a:r>
            <a:r>
              <a:rPr lang="en-US" sz="3600" dirty="0" smtClean="0">
                <a:solidFill>
                  <a:srgbClr val="FFFF00"/>
                </a:solidFill>
                <a:latin typeface="Simplified Arabic" panose="02020603050405020304" pitchFamily="18" charset="-78"/>
                <a:cs typeface="Simplified Arabic" panose="02020603050405020304" pitchFamily="18" charset="-78"/>
              </a:rPr>
              <a:t>.</a:t>
            </a:r>
            <a:endParaRPr lang="en-US" sz="2400" dirty="0" smtClean="0">
              <a:solidFill>
                <a:srgbClr val="FFFF00"/>
              </a:solidFill>
              <a:latin typeface="Simplified Arabic" panose="02020603050405020304" pitchFamily="18" charset="-78"/>
              <a:cs typeface="Simplified Arabic" panose="02020603050405020304" pitchFamily="18" charset="-78"/>
            </a:endParaRPr>
          </a:p>
          <a:p>
            <a:pPr algn="ctr" rtl="1"/>
            <a:endParaRPr lang="en-US" dirty="0" smtClean="0">
              <a:solidFill>
                <a:srgbClr val="FFFF00"/>
              </a:solidFill>
              <a:latin typeface="Simplified Arabic" panose="02020603050405020304" pitchFamily="18" charset="-78"/>
              <a:cs typeface="Simplified Arabic" panose="02020603050405020304" pitchFamily="18" charset="-78"/>
            </a:endParaRPr>
          </a:p>
          <a:p>
            <a:pPr indent="457200" algn="r" rtl="1"/>
            <a:r>
              <a:rPr lang="ar-SA" sz="3600" dirty="0">
                <a:solidFill>
                  <a:schemeClr val="bg1"/>
                </a:solidFill>
                <a:latin typeface="Simplified Arabic" panose="02020603050405020304" pitchFamily="18" charset="-78"/>
                <a:cs typeface="Simplified Arabic" panose="02020603050405020304" pitchFamily="18" charset="-78"/>
              </a:rPr>
              <a:t> </a:t>
            </a:r>
            <a:r>
              <a:rPr lang="ar-LB" sz="3600" dirty="0" smtClean="0">
                <a:solidFill>
                  <a:schemeClr val="bg1"/>
                </a:solidFill>
                <a:latin typeface="Simplified Arabic" panose="02020603050405020304" pitchFamily="18" charset="-78"/>
                <a:cs typeface="Simplified Arabic" panose="02020603050405020304" pitchFamily="18" charset="-78"/>
              </a:rPr>
              <a:t>      </a:t>
            </a:r>
            <a:r>
              <a:rPr lang="ar-SA" sz="3600" dirty="0">
                <a:solidFill>
                  <a:schemeClr val="bg1"/>
                </a:solidFill>
                <a:latin typeface="Simplified Arabic" panose="02020603050405020304" pitchFamily="18" charset="-78"/>
                <a:cs typeface="Simplified Arabic" panose="02020603050405020304" pitchFamily="18" charset="-78"/>
              </a:rPr>
              <a:t>وقسم كبير من إتقاننا للغة يقوم على إتقان استعمال الحركات استعمالا صحيحا موافقا لنظام العربية، وأما إذا وجدنا كلمة صعبة فقد نسأل مدرّساً أو زميلاً، وقد نرجع إلى المعجم أو القاموس </a:t>
            </a:r>
            <a:r>
              <a:rPr lang="ar-SA" sz="3000" dirty="0">
                <a:solidFill>
                  <a:schemeClr val="bg1"/>
                </a:solidFill>
                <a:latin typeface="Simplified Arabic" panose="02020603050405020304" pitchFamily="18" charset="-78"/>
                <a:cs typeface="Simplified Arabic" panose="02020603050405020304" pitchFamily="18" charset="-78"/>
              </a:rPr>
              <a:t>الذي يفيدنا في ضبط الكلمات وبيان حركاتها </a:t>
            </a:r>
            <a:r>
              <a:rPr lang="ar-SA" sz="3000" dirty="0" smtClean="0">
                <a:solidFill>
                  <a:schemeClr val="bg1"/>
                </a:solidFill>
                <a:latin typeface="Simplified Arabic" panose="02020603050405020304" pitchFamily="18" charset="-78"/>
                <a:cs typeface="Simplified Arabic" panose="02020603050405020304" pitchFamily="18" charset="-78"/>
              </a:rPr>
              <a:t>بوضوح</a:t>
            </a:r>
            <a:r>
              <a:rPr lang="en-US" sz="3000" dirty="0" smtClean="0">
                <a:solidFill>
                  <a:schemeClr val="bg1"/>
                </a:solidFill>
                <a:latin typeface="Simplified Arabic" panose="02020603050405020304" pitchFamily="18" charset="-78"/>
                <a:cs typeface="Simplified Arabic" panose="02020603050405020304" pitchFamily="18" charset="-78"/>
              </a:rPr>
              <a:t>.</a:t>
            </a:r>
            <a:endParaRPr lang="en-US" sz="3000"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9555015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D141662A-FF60-48CD-AFD4-05725ED1D34D}"/>
              </a:ext>
            </a:extLst>
          </p:cNvPr>
          <p:cNvSpPr/>
          <p:nvPr/>
        </p:nvSpPr>
        <p:spPr>
          <a:xfrm>
            <a:off x="304800" y="332656"/>
            <a:ext cx="8686800" cy="5170646"/>
          </a:xfrm>
          <a:prstGeom prst="rect">
            <a:avLst/>
          </a:prstGeom>
        </p:spPr>
        <p:txBody>
          <a:bodyPr wrap="square">
            <a:spAutoFit/>
          </a:bodyPr>
          <a:lstStyle/>
          <a:p>
            <a:pPr marR="0" algn="ctr" rtl="1">
              <a:spcBef>
                <a:spcPts val="0"/>
              </a:spcBef>
              <a:spcAft>
                <a:spcPts val="0"/>
              </a:spcAf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المستوى الصرفي</a:t>
            </a:r>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R="0" algn="ctr" rtl="1">
              <a:spcBef>
                <a:spcPts val="0"/>
              </a:spcBef>
              <a:spcAft>
                <a:spcPts val="0"/>
              </a:spcAf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(بناء الكلمة</a:t>
            </a: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a:t>
            </a:r>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R="0" algn="ctr" rtl="1">
              <a:spcBef>
                <a:spcPts val="0"/>
              </a:spcBef>
              <a:spcAft>
                <a:spcPts val="0"/>
              </a:spcAf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3600" dirty="0" smtClean="0">
                <a:solidFill>
                  <a:schemeClr val="bg1"/>
                </a:solidFill>
                <a:latin typeface="Simplified Arabic" panose="02020603050405020304" pitchFamily="18" charset="-78"/>
                <a:cs typeface="Simplified Arabic" panose="02020603050405020304" pitchFamily="18" charset="-78"/>
              </a:rPr>
              <a:t>إذ </a:t>
            </a:r>
            <a:r>
              <a:rPr lang="ar-SA" sz="3600" dirty="0">
                <a:solidFill>
                  <a:schemeClr val="bg1"/>
                </a:solidFill>
                <a:latin typeface="Simplified Arabic" panose="02020603050405020304" pitchFamily="18" charset="-78"/>
                <a:cs typeface="Simplified Arabic" panose="02020603050405020304" pitchFamily="18" charset="-78"/>
              </a:rPr>
              <a:t>كان المستوى الصوتي يتعلق بالحروف/الأصوات، فإن النظام الصرفي يتعلق ببناء الكلمات. والكلمة تتكون عادة من عدة حروف/أصوات. ولهذا البناء قواعد وضوابط هي التي نتعلمها في علم الصرف. وهذا المستوى هام في العربية، لأنها لغة اشتقاقية؛ أي أنها تعتمد على وجود جذور أساسية، تشتق منها كلمات أخرى كثيرة. </a:t>
            </a:r>
            <a:endParaRPr lang="en-US" sz="3600"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33050019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04E7CE86-D335-4B33-9868-529A66518E07}"/>
              </a:ext>
            </a:extLst>
          </p:cNvPr>
          <p:cNvSpPr/>
          <p:nvPr/>
        </p:nvSpPr>
        <p:spPr>
          <a:xfrm>
            <a:off x="101265" y="604381"/>
            <a:ext cx="8585535" cy="4401205"/>
          </a:xfrm>
          <a:prstGeom prst="rect">
            <a:avLst/>
          </a:prstGeom>
        </p:spPr>
        <p:txBody>
          <a:bodyPr wrap="square">
            <a:spAutoFit/>
          </a:bodyPr>
          <a:lstStyle/>
          <a:p>
            <a:pPr marL="457200" algn="just" rtl="1">
              <a:spcBef>
                <a:spcPts val="0"/>
              </a:spcBef>
              <a:spcAft>
                <a:spcPts val="0"/>
              </a:spcAft>
            </a:pPr>
            <a:r>
              <a:rPr lang="ar-LB"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فلو أخذنا الجذر (لعب</a:t>
            </a: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a:t>
            </a:r>
            <a:endParaRPr lang="ar-LB"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457200" algn="just" rtl="1">
              <a:spcBef>
                <a:spcPts val="0"/>
              </a:spcBef>
              <a:spcAft>
                <a:spcPts val="0"/>
              </a:spcAf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 </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لأمكننا اشتقاق كلمات كثيرة مثل: </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algn="ctr" rtl="1"/>
            <a:r>
              <a:rPr lang="ar-SA" sz="3000" b="1" dirty="0">
                <a:solidFill>
                  <a:schemeClr val="bg1"/>
                </a:solidFill>
                <a:latin typeface="Simplified Arabic" panose="02020603050405020304" pitchFamily="18" charset="-78"/>
                <a:cs typeface="Simplified Arabic" panose="02020603050405020304" pitchFamily="18" charset="-78"/>
              </a:rPr>
              <a:t>لاعِب</a:t>
            </a:r>
            <a:endParaRPr lang="en-US" sz="3000" b="1" dirty="0">
              <a:solidFill>
                <a:schemeClr val="bg1"/>
              </a:solidFill>
              <a:latin typeface="Simplified Arabic" panose="02020603050405020304" pitchFamily="18" charset="-78"/>
              <a:cs typeface="Simplified Arabic" panose="02020603050405020304" pitchFamily="18" charset="-78"/>
            </a:endParaRPr>
          </a:p>
          <a:p>
            <a:pPr algn="ctr" rtl="1"/>
            <a:r>
              <a:rPr lang="ar-SA" sz="3000" b="1" dirty="0">
                <a:solidFill>
                  <a:schemeClr val="bg1"/>
                </a:solidFill>
                <a:latin typeface="Simplified Arabic" panose="02020603050405020304" pitchFamily="18" charset="-78"/>
                <a:cs typeface="Simplified Arabic" panose="02020603050405020304" pitchFamily="18" charset="-78"/>
              </a:rPr>
              <a:t>ملعوب</a:t>
            </a:r>
            <a:endParaRPr lang="en-US" sz="3000" b="1" dirty="0">
              <a:solidFill>
                <a:schemeClr val="bg1"/>
              </a:solidFill>
              <a:latin typeface="Simplified Arabic" panose="02020603050405020304" pitchFamily="18" charset="-78"/>
              <a:cs typeface="Simplified Arabic" panose="02020603050405020304" pitchFamily="18" charset="-78"/>
            </a:endParaRPr>
          </a:p>
          <a:p>
            <a:pPr algn="ctr" rtl="1"/>
            <a:r>
              <a:rPr lang="ar-SA" sz="3000" b="1" dirty="0">
                <a:solidFill>
                  <a:schemeClr val="bg1"/>
                </a:solidFill>
                <a:latin typeface="Simplified Arabic" panose="02020603050405020304" pitchFamily="18" charset="-78"/>
                <a:cs typeface="Simplified Arabic" panose="02020603050405020304" pitchFamily="18" charset="-78"/>
              </a:rPr>
              <a:t>ملعَب</a:t>
            </a:r>
            <a:endParaRPr lang="en-US" sz="3000" b="1" dirty="0">
              <a:solidFill>
                <a:schemeClr val="bg1"/>
              </a:solidFill>
              <a:latin typeface="Simplified Arabic" panose="02020603050405020304" pitchFamily="18" charset="-78"/>
              <a:cs typeface="Simplified Arabic" panose="02020603050405020304" pitchFamily="18" charset="-78"/>
            </a:endParaRPr>
          </a:p>
          <a:p>
            <a:pPr algn="ctr" rtl="1"/>
            <a:r>
              <a:rPr lang="ar-SA" sz="3000" b="1" dirty="0">
                <a:solidFill>
                  <a:schemeClr val="bg1"/>
                </a:solidFill>
                <a:latin typeface="Simplified Arabic" panose="02020603050405020304" pitchFamily="18" charset="-78"/>
                <a:cs typeface="Simplified Arabic" panose="02020603050405020304" pitchFamily="18" charset="-78"/>
              </a:rPr>
              <a:t>لعِب</a:t>
            </a:r>
            <a:endParaRPr lang="en-US" sz="3000" b="1" dirty="0">
              <a:solidFill>
                <a:schemeClr val="bg1"/>
              </a:solidFill>
              <a:latin typeface="Simplified Arabic" panose="02020603050405020304" pitchFamily="18" charset="-78"/>
              <a:cs typeface="Simplified Arabic" panose="02020603050405020304" pitchFamily="18" charset="-78"/>
            </a:endParaRPr>
          </a:p>
          <a:p>
            <a:pPr algn="ctr" rtl="1"/>
            <a:r>
              <a:rPr lang="ar-SA" sz="3000" b="1" dirty="0">
                <a:solidFill>
                  <a:schemeClr val="bg1"/>
                </a:solidFill>
                <a:latin typeface="Simplified Arabic" panose="02020603050405020304" pitchFamily="18" charset="-78"/>
                <a:cs typeface="Simplified Arabic" panose="02020603050405020304" pitchFamily="18" charset="-78"/>
              </a:rPr>
              <a:t>لُعْبة</a:t>
            </a:r>
            <a:endParaRPr lang="en-US" sz="3000" b="1" dirty="0">
              <a:solidFill>
                <a:schemeClr val="bg1"/>
              </a:solidFill>
              <a:latin typeface="Simplified Arabic" panose="02020603050405020304" pitchFamily="18" charset="-78"/>
              <a:cs typeface="Simplified Arabic" panose="02020603050405020304" pitchFamily="18" charset="-78"/>
            </a:endParaRPr>
          </a:p>
          <a:p>
            <a:pPr algn="ctr" rtl="1"/>
            <a:r>
              <a:rPr lang="ar-SA" sz="3000" b="1" dirty="0">
                <a:solidFill>
                  <a:schemeClr val="bg1"/>
                </a:solidFill>
                <a:latin typeface="Simplified Arabic" panose="02020603050405020304" pitchFamily="18" charset="-78"/>
                <a:cs typeface="Simplified Arabic" panose="02020603050405020304" pitchFamily="18" charset="-78"/>
              </a:rPr>
              <a:t>لَعوب</a:t>
            </a:r>
            <a:endParaRPr lang="en-US" sz="3000" b="1"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1527600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D3400139-879D-482C-8C08-41F6F858A461}"/>
              </a:ext>
            </a:extLst>
          </p:cNvPr>
          <p:cNvSpPr/>
          <p:nvPr/>
        </p:nvSpPr>
        <p:spPr>
          <a:xfrm>
            <a:off x="304800" y="1066800"/>
            <a:ext cx="8280920" cy="2862322"/>
          </a:xfrm>
          <a:prstGeom prst="rect">
            <a:avLst/>
          </a:prstGeom>
        </p:spPr>
        <p:txBody>
          <a:bodyPr wrap="square">
            <a:spAutoFit/>
          </a:bodyPr>
          <a:lstStyle/>
          <a:p>
            <a:pPr algn="r" rtl="1"/>
            <a:r>
              <a:rPr lang="ar-LB" sz="3000" b="1" dirty="0">
                <a:solidFill>
                  <a:schemeClr val="bg1"/>
                </a:solidFill>
                <a:latin typeface="Simplified Arabic" panose="02020603050405020304" pitchFamily="18" charset="-78"/>
                <a:cs typeface="Simplified Arabic" panose="02020603050405020304" pitchFamily="18" charset="-78"/>
              </a:rPr>
              <a:t>      </a:t>
            </a:r>
            <a:r>
              <a:rPr lang="ar-SA" sz="3000" b="1" dirty="0">
                <a:solidFill>
                  <a:schemeClr val="bg1"/>
                </a:solidFill>
                <a:latin typeface="Simplified Arabic" panose="02020603050405020304" pitchFamily="18" charset="-78"/>
                <a:cs typeface="Simplified Arabic" panose="02020603050405020304" pitchFamily="18" charset="-78"/>
              </a:rPr>
              <a:t>وليس لزاماً علينا أن نعرف اشتقاق كل الجذور أو الكلمات، ولكن حسبنا أن نعرف قواعد الاشتقاق وقوانينه التي نتعلمها في دروس هذا العلم الذي يسميه العرب: علم الصرف أي علم بناء الكلمة ومعرفة طرق اشتقاقها. وسوف يمر بك في الدروس القادمة مصطلحات وتسميات سهلة من مثل: اسم الفاعل، واسم المفعول، والمصدر، وصيغة المبالغة، واسم المكان، واسم الزمان....</a:t>
            </a:r>
            <a:endParaRPr lang="en-US" sz="3000" b="1"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21757016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DEBF4074-C24C-4673-8BF9-C21E3C361712}"/>
              </a:ext>
            </a:extLst>
          </p:cNvPr>
          <p:cNvSpPr/>
          <p:nvPr/>
        </p:nvSpPr>
        <p:spPr>
          <a:xfrm>
            <a:off x="1259632" y="1268760"/>
            <a:ext cx="7046168" cy="3170099"/>
          </a:xfrm>
          <a:prstGeom prst="rect">
            <a:avLst/>
          </a:prstGeom>
        </p:spPr>
        <p:txBody>
          <a:bodyPr wrap="square">
            <a:spAutoFit/>
          </a:bodyPr>
          <a:lstStyle/>
          <a:p>
            <a:pPr algn="just" rtl="1"/>
            <a:r>
              <a:rPr lang="en-US" sz="4000" dirty="0" smtClean="0">
                <a:solidFill>
                  <a:schemeClr val="bg1"/>
                </a:solidFill>
                <a:latin typeface="Simplified Arabic" panose="02020603050405020304" pitchFamily="18" charset="-78"/>
                <a:cs typeface="Simplified Arabic" panose="02020603050405020304" pitchFamily="18" charset="-78"/>
              </a:rPr>
              <a:t>	</a:t>
            </a:r>
            <a:r>
              <a:rPr lang="ar-SA" sz="4000" dirty="0" smtClean="0">
                <a:solidFill>
                  <a:schemeClr val="bg1"/>
                </a:solidFill>
                <a:latin typeface="Simplified Arabic" panose="02020603050405020304" pitchFamily="18" charset="-78"/>
                <a:cs typeface="Simplified Arabic" panose="02020603050405020304" pitchFamily="18" charset="-78"/>
              </a:rPr>
              <a:t>كل </a:t>
            </a:r>
            <a:r>
              <a:rPr lang="ar-SA" sz="4000" dirty="0">
                <a:solidFill>
                  <a:schemeClr val="bg1"/>
                </a:solidFill>
                <a:latin typeface="Simplified Arabic" panose="02020603050405020304" pitchFamily="18" charset="-78"/>
                <a:cs typeface="Simplified Arabic" panose="02020603050405020304" pitchFamily="18" charset="-78"/>
              </a:rPr>
              <a:t>هذه التسميات هي تسميات صرفية تتصل ببناء الكلمات، ولها قوانين وقواعد ثابتة، إذا تعلمناها أمكننا أن نبني كلمات كثيرة تغني لغتنا وتزيد من قدرتنا على استعمال اللغة وإتقانها.</a:t>
            </a:r>
            <a:endParaRPr lang="en-US" sz="4000"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1312311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5B54489-9C48-4FBB-8FA2-D19FC9373357}"/>
              </a:ext>
            </a:extLst>
          </p:cNvPr>
          <p:cNvSpPr/>
          <p:nvPr/>
        </p:nvSpPr>
        <p:spPr>
          <a:xfrm>
            <a:off x="467544" y="476672"/>
            <a:ext cx="8496944" cy="6063198"/>
          </a:xfrm>
          <a:prstGeom prst="rect">
            <a:avLst/>
          </a:prstGeom>
        </p:spPr>
        <p:txBody>
          <a:bodyPr wrap="square">
            <a:spAutoFit/>
          </a:bodyPr>
          <a:lstStyle/>
          <a:p>
            <a:pPr marL="457200" algn="ctr" rtl="1">
              <a:spcBef>
                <a:spcPts val="0"/>
              </a:spcBef>
              <a:spcAft>
                <a:spcPts val="0"/>
              </a:spcAf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المستوى النحوي</a:t>
            </a:r>
            <a:endParaRPr lang="en-US"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marL="457200" algn="ctr" rtl="1">
              <a:spcBef>
                <a:spcPts val="0"/>
              </a:spcBef>
              <a:spcAft>
                <a:spcPts val="0"/>
              </a:spcAft>
            </a:pPr>
            <a:r>
              <a:rPr lang="ar-SA" sz="5000" b="1" dirty="0" smtClean="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a:t>
            </a:r>
            <a:r>
              <a:rPr lang="ar-SA"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rPr>
              <a:t>تركيب الجملة)</a:t>
            </a:r>
            <a:endParaRPr lang="en-US" sz="5000" b="1" dirty="0">
              <a:solidFill>
                <a:srgbClr val="FFFF00"/>
              </a:solidFill>
              <a:effectLst>
                <a:outerShdw blurRad="31750" dist="25400" dir="5400000" algn="tl" rotWithShape="0">
                  <a:srgbClr val="000000">
                    <a:alpha val="25000"/>
                  </a:srgbClr>
                </a:outerShdw>
              </a:effectLst>
              <a:latin typeface="Simplified Arabic" panose="02020603050405020304" pitchFamily="18" charset="-78"/>
              <a:ea typeface="+mj-ea"/>
              <a:cs typeface="Simplified Arabic" panose="02020603050405020304" pitchFamily="18" charset="-78"/>
            </a:endParaRPr>
          </a:p>
          <a:p>
            <a:pPr algn="r"/>
            <a:r>
              <a:rPr lang="ar-SA" sz="3600" dirty="0">
                <a:solidFill>
                  <a:schemeClr val="bg1"/>
                </a:solidFill>
                <a:latin typeface="Simplified Arabic" panose="02020603050405020304" pitchFamily="18" charset="-78"/>
                <a:cs typeface="Simplified Arabic" panose="02020603050405020304" pitchFamily="18" charset="-78"/>
              </a:rPr>
              <a:t>لا </a:t>
            </a:r>
            <a:r>
              <a:rPr lang="ar-LB" sz="3600" dirty="0">
                <a:solidFill>
                  <a:schemeClr val="bg1"/>
                </a:solidFill>
                <a:latin typeface="Simplified Arabic" panose="02020603050405020304" pitchFamily="18" charset="-78"/>
                <a:cs typeface="Simplified Arabic" panose="02020603050405020304" pitchFamily="18" charset="-78"/>
              </a:rPr>
              <a:t>نستعمل </a:t>
            </a:r>
            <a:r>
              <a:rPr lang="ar-SA" sz="3600" dirty="0">
                <a:solidFill>
                  <a:schemeClr val="bg1"/>
                </a:solidFill>
                <a:latin typeface="Simplified Arabic" panose="02020603050405020304" pitchFamily="18" charset="-78"/>
                <a:cs typeface="Simplified Arabic" panose="02020603050405020304" pitchFamily="18" charset="-78"/>
              </a:rPr>
              <a:t>للغة في صورة كلمات منفردة، وإنما تبدو الكلمة أشبه بلَبِنة ترتبط مع غيرها لتكوين الجملة. وكل ما يتصل بالنحو وقواعده يُقصد منه تعليمنا كيفية تركيب الجمل تركيبا صحيحا موافقا لنظام لغتنا العربية. وكلما توسعت معرفتنا في هذا المجال ازدادت قدرتنا على تكوين الجمل وارتقت قدرتنا اللغوية. وموقع الكلمة أو وظيفتها في الجملة هي التي تحدد حركة إعرابها أي الحركة الأخيرة التي </a:t>
            </a:r>
            <a:r>
              <a:rPr lang="ar-SA" sz="3000" b="1" dirty="0">
                <a:solidFill>
                  <a:schemeClr val="bg1"/>
                </a:solidFill>
                <a:latin typeface="Simplified Arabic" panose="02020603050405020304" pitchFamily="18" charset="-78"/>
                <a:cs typeface="Simplified Arabic" panose="02020603050405020304" pitchFamily="18" charset="-78"/>
              </a:rPr>
              <a:t>تنتهي</a:t>
            </a:r>
            <a:r>
              <a:rPr lang="ar-SA" sz="3600" dirty="0">
                <a:solidFill>
                  <a:srgbClr val="FFFF00"/>
                </a:solidFill>
                <a:latin typeface="Simplified Arabic" panose="02020603050405020304" pitchFamily="18" charset="-78"/>
                <a:cs typeface="Simplified Arabic" panose="02020603050405020304" pitchFamily="18" charset="-78"/>
              </a:rPr>
              <a:t> </a:t>
            </a:r>
            <a:r>
              <a:rPr lang="ar-SA" sz="3600" dirty="0">
                <a:solidFill>
                  <a:schemeClr val="bg1"/>
                </a:solidFill>
                <a:latin typeface="Simplified Arabic" panose="02020603050405020304" pitchFamily="18" charset="-78"/>
                <a:cs typeface="Simplified Arabic" panose="02020603050405020304" pitchFamily="18" charset="-78"/>
              </a:rPr>
              <a:t>بها. </a:t>
            </a:r>
            <a:endParaRPr lang="en-US" sz="3600" dirty="0">
              <a:solidFill>
                <a:schemeClr val="bg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905395548"/>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1067</TotalTime>
  <Words>863</Words>
  <Application>Microsoft Office PowerPoint</Application>
  <PresentationFormat>On-screen Show (4:3)</PresentationFormat>
  <Paragraphs>93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Concourse</vt:lpstr>
      <vt:lpstr>عربي استدراكي  مهارة القراءة</vt:lpstr>
      <vt:lpstr>الحركات في اللغة العربية: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مهارة القراءة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إلى هذا الحد ينتهي لقاؤنا اليوم. 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WhiteBoard</cp:lastModifiedBy>
  <cp:revision>282</cp:revision>
  <dcterms:created xsi:type="dcterms:W3CDTF">2016-01-06T11:52:01Z</dcterms:created>
  <dcterms:modified xsi:type="dcterms:W3CDTF">2017-07-25T09:56:01Z</dcterms:modified>
</cp:coreProperties>
</file>