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29A1C-2FF8-4A9C-8A34-C1643971D74E}" type="datetimeFigureOut">
              <a:rPr lang="en-US" smtClean="0"/>
              <a:t>2/18/2018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32BE5-64B0-4719-B54E-2746AEC9D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27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40BE8-6497-47B5-B8FE-134AD0916857}" type="slidenum">
              <a:rPr lang="ar-JO" smtClean="0">
                <a:solidFill>
                  <a:prstClr val="black"/>
                </a:solidFill>
              </a:rPr>
              <a:pPr/>
              <a:t>4</a:t>
            </a:fld>
            <a:endParaRPr lang="ar-J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844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5816925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4712266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9883124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83564486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516634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4231276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307599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695608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4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0565613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2705254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2/18/2018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0701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692696"/>
            <a:ext cx="8136904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endParaRPr lang="ar-JO" sz="4400" spc="-25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4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اعزائي الطلبة </a:t>
            </a:r>
          </a:p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endParaRPr lang="ar-JO" sz="4400" spc="-25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SA" sz="44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4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نرحب بكم ب</a:t>
            </a:r>
            <a:r>
              <a:rPr lang="ar-SA" sz="44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درس جديد</a:t>
            </a:r>
            <a:r>
              <a:rPr lang="ar-SA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من دروس </a:t>
            </a: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مادة عربي استدراكي </a:t>
            </a:r>
            <a:endParaRPr lang="ar-JO" sz="4400" spc="-25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endParaRPr lang="ar-JO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(</a:t>
            </a:r>
            <a:r>
              <a:rPr lang="ar-JO" sz="4400" b="1" spc="-25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نظام الجملة العربية </a:t>
            </a: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674926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7510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D2A0C446-3B3D-4EDB-8799-5A8EE530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548680"/>
            <a:ext cx="6814269" cy="576064"/>
          </a:xfrm>
        </p:spPr>
        <p:txBody>
          <a:bodyPr>
            <a:noAutofit/>
          </a:bodyPr>
          <a:lstStyle/>
          <a:p>
            <a:pPr algn="ctr" rtl="1">
              <a:lnSpc>
                <a:spcPct val="106000"/>
              </a:lnSpc>
              <a:spcAft>
                <a:spcPts val="800"/>
              </a:spcAft>
            </a:pPr>
            <a:r>
              <a:rPr lang="ar-JO" sz="3600" dirty="0">
                <a:latin typeface="Calibri"/>
                <a:ea typeface="Calibri"/>
                <a:cs typeface="Simplified Arabic"/>
              </a:rPr>
              <a:t/>
            </a:r>
            <a:br>
              <a:rPr lang="ar-JO" sz="3600" dirty="0">
                <a:latin typeface="Calibri"/>
                <a:ea typeface="Calibri"/>
                <a:cs typeface="Simplified Arabic"/>
              </a:rPr>
            </a:br>
            <a:r>
              <a:rPr lang="ar-JO" sz="3600" dirty="0">
                <a:latin typeface="Calibri"/>
                <a:ea typeface="Calibri"/>
                <a:cs typeface="Simplified Arabic"/>
              </a:rPr>
              <a:t/>
            </a:r>
            <a:br>
              <a:rPr lang="ar-JO" sz="3600" dirty="0">
                <a:latin typeface="Calibri"/>
                <a:ea typeface="Calibri"/>
                <a:cs typeface="Simplified Arabic"/>
              </a:rPr>
            </a:br>
            <a:r>
              <a:rPr lang="en-US" sz="3600" dirty="0">
                <a:latin typeface="Calibri"/>
                <a:ea typeface="Calibri"/>
                <a:cs typeface="Arial"/>
              </a:rPr>
              <a:t/>
            </a:r>
            <a:br>
              <a:rPr lang="en-US" sz="3600" dirty="0">
                <a:latin typeface="Calibri"/>
                <a:ea typeface="Calibri"/>
                <a:cs typeface="Arial"/>
              </a:rPr>
            </a:br>
            <a:r>
              <a:rPr lang="ar-SA" sz="3600" b="1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الجمل في العربية وأنواعه</a:t>
            </a:r>
            <a:r>
              <a:rPr lang="ar-JO" sz="3600" b="1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ا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80607"/>
            <a:ext cx="674926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8" descr="مكونات الجملة الإسمية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382751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15911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60648"/>
            <a:ext cx="8280920" cy="6142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defTabSz="457200" rtl="1">
              <a:lnSpc>
                <a:spcPct val="106000"/>
              </a:lnSpc>
              <a:spcAft>
                <a:spcPts val="800"/>
              </a:spcAft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Low" defTabSz="457200" rtl="1">
              <a:lnSpc>
                <a:spcPct val="106000"/>
              </a:lnSpc>
              <a:spcAft>
                <a:spcPts val="800"/>
              </a:spcAft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يقوم نظام التركيب في اللغة العربية على نظام الجملة، فليس هناك معنى خارج هذا النظام، أي أن المعنى لا يكتمل دون تركيب صحيح للجملة.</a:t>
            </a:r>
            <a:endParaRPr lang="ar-JO" sz="3200" dirty="0">
              <a:solidFill>
                <a:prstClr val="white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Low" defTabSz="457200" rtl="1">
              <a:lnSpc>
                <a:spcPct val="106000"/>
              </a:lnSpc>
              <a:spcAft>
                <a:spcPts val="800"/>
              </a:spcAft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والجملة: قولٌ مؤلف من مُسند ومسندٍ إليه. فهي والمركب الإسنادي شيء واحد.</a:t>
            </a:r>
            <a:endParaRPr lang="ar-JO" sz="3200" dirty="0">
              <a:solidFill>
                <a:prstClr val="white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Low" defTabSz="457200" rtl="1">
              <a:lnSpc>
                <a:spcPct val="106000"/>
              </a:lnSpc>
              <a:spcAft>
                <a:spcPts val="800"/>
              </a:spcAft>
            </a:pPr>
            <a:r>
              <a:rPr lang="ar-SA" sz="32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أولا: </a:t>
            </a: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الجمل من حيث التركيب:</a:t>
            </a:r>
            <a:b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ar-SA" sz="3200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1- </a:t>
            </a:r>
            <a:r>
              <a:rPr lang="ar-SA" sz="32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الجملةُ الفعلية: </a:t>
            </a: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ما تألَّفت من الفعل والفاعل، نحو: نجحَ المجدُّ، أو الفعل ونائب الفاعل</a:t>
            </a:r>
            <a:b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ar-SA" sz="3200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2- الجملة الاسمية</a:t>
            </a: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ما كانت مؤلفة من المبتدأ والخبر، نحو: الصدق منجاة.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14" y="5949280"/>
            <a:ext cx="652610" cy="609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001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568" y="1628800"/>
            <a:ext cx="6859786" cy="4824536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06000"/>
              </a:lnSpc>
              <a:spcAft>
                <a:spcPts val="800"/>
              </a:spcAft>
              <a:buNone/>
            </a:pPr>
            <a:r>
              <a:rPr lang="ar-JO" sz="3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هي الجملة التي يكون موضوعها اسم مسند إليه خبر. ولا يكون المبتدأ مركبا أي جملة أو شبه جملة، أما الخبر فيأتي مفردا وجملة وشبه جملة.</a:t>
            </a:r>
            <a:endParaRPr lang="en-US" sz="3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 rtl="1">
              <a:buNone/>
            </a:pPr>
            <a:r>
              <a:rPr lang="ar-JO" sz="3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يسمي كلّ من </a:t>
            </a:r>
            <a:r>
              <a:rPr lang="ar-JO" sz="3400" dirty="0">
                <a:solidFill>
                  <a:srgbClr val="FFFF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المبتدأ والخبر </a:t>
            </a:r>
            <a:r>
              <a:rPr lang="ar-JO" sz="3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مسنداً ومسنداً إليه، حيث تبدأ الجملة الاسمية بالمسند إليه وتُلحقه المسند فحين نقول: الطالبُ نشيطٌ، فإننا نُسند النشاط إلى الطالب، فالطالب (مسند إليه)،</a:t>
            </a:r>
          </a:p>
          <a:p>
            <a:pPr marL="0" indent="0" algn="just" rtl="1">
              <a:buNone/>
            </a:pPr>
            <a:r>
              <a:rPr lang="ar-JO" sz="340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	ونشيطُ </a:t>
            </a:r>
            <a:r>
              <a:rPr lang="ar-JO" sz="3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(مسند).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CE75E06-F567-49D4-A919-84CEE8935C4D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021288"/>
            <a:ext cx="576064" cy="5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45167" y="476672"/>
            <a:ext cx="2853666" cy="7591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06000"/>
              </a:lnSpc>
              <a:spcBef>
                <a:spcPts val="1800"/>
              </a:spcBef>
              <a:spcAft>
                <a:spcPts val="800"/>
              </a:spcAft>
              <a:buClr>
                <a:srgbClr val="212745"/>
              </a:buClr>
              <a:buSzPct val="80000"/>
            </a:pPr>
            <a:r>
              <a:rPr lang="ar-JO" sz="4400" b="1" dirty="0">
                <a:solidFill>
                  <a:srgbClr val="FFFF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الجملة الاسمية</a:t>
            </a:r>
            <a:endParaRPr lang="en-US" sz="4400" b="1" dirty="0">
              <a:solidFill>
                <a:srgbClr val="FFFF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4406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628800"/>
            <a:ext cx="6859786" cy="4530370"/>
          </a:xfrm>
        </p:spPr>
        <p:txBody>
          <a:bodyPr>
            <a:noAutofit/>
          </a:bodyPr>
          <a:lstStyle/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en-US" sz="32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JO" sz="3200" dirty="0"/>
              <a:t> 	</a:t>
            </a:r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العلمُ مفيدٌ.</a:t>
            </a:r>
          </a:p>
          <a:p>
            <a:pPr algn="r" rtl="1"/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 	الظلمُ مرتعُه وخيمٌ. </a:t>
            </a:r>
          </a:p>
          <a:p>
            <a:pPr algn="r" rtl="1"/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 	الطالبُ يحفظُ القصيدةَ.</a:t>
            </a:r>
          </a:p>
          <a:p>
            <a:pPr algn="r" rtl="1"/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 	العصفورُ في القفصِ.</a:t>
            </a:r>
          </a:p>
          <a:p>
            <a:pPr algn="r" rtl="1"/>
            <a:r>
              <a:rPr lang="ar-JO" sz="3600" dirty="0">
                <a:latin typeface="Arial" panose="020B0604020202020204" pitchFamily="34" charset="0"/>
                <a:cs typeface="Arial" panose="020B0604020202020204" pitchFamily="34" charset="0"/>
              </a:rPr>
              <a:t> 	الرايةُ فوقَ المدرسةِ.</a:t>
            </a:r>
          </a:p>
          <a:p>
            <a:pPr marL="0" indent="0" algn="r" rtl="1">
              <a:buNone/>
            </a:pPr>
            <a:endParaRPr lang="en-US" sz="32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5400" dirty="0">
                <a:solidFill>
                  <a:srgbClr val="FFFF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أمثلة على الجملة الاسمية </a:t>
            </a:r>
            <a:endParaRPr lang="en-US" sz="5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6BDB2AD-D756-4CD2-B528-D5B2DEE2BF9B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5877272"/>
            <a:ext cx="720080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4194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12845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 rtl="1"/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defTabSz="457200" rtl="1"/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ففي هذه الجمل نلاحظ أنّ</a:t>
            </a:r>
            <a: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المبتدأ </a:t>
            </a: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جاء على صورة واحدة وهي الاسم المفرد، أمّا </a:t>
            </a:r>
            <a: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الخبر</a:t>
            </a: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فقد تنوّعت صوره:</a:t>
            </a:r>
          </a:p>
          <a:p>
            <a:pPr algn="justLow" defTabSz="457200" rtl="1"/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defTabSz="457200" rtl="1"/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الجملة الأولى جاء </a:t>
            </a:r>
            <a: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الخبر</a:t>
            </a: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اسماً مفرداً ( مفيدٌ).</a:t>
            </a:r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Low" defTabSz="457200" rtl="1"/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الجملة الثانية جاء </a:t>
            </a:r>
            <a:r>
              <a:rPr lang="ar-JO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الخبر</a:t>
            </a: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فيها جملة اسمية مكوّنة من مبتدأ (مرتعُه) وخبرٍ (وخيمٌ).</a:t>
            </a:r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5805264"/>
            <a:ext cx="720080" cy="69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9473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484783"/>
            <a:ext cx="799288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 rtl="1"/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الجملة </a:t>
            </a:r>
            <a:r>
              <a:rPr lang="ar-JO" sz="3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الثالثة</a:t>
            </a: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جاء الخبر جملة فعلية مكونة من فعل (يحفظُ)، وفاعل (ضمير مستتر تقديره هو)، ومفعول به (القصيدةَ).</a:t>
            </a:r>
            <a:endParaRPr lang="en-US" sz="3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 rtl="1"/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المثال </a:t>
            </a:r>
            <a:r>
              <a:rPr lang="ar-JO" sz="3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الرابع</a:t>
            </a: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جاء خبر المبتدأ على صورة شبه جملة من الجار والمجرور ( في القفصِ).</a:t>
            </a:r>
            <a:endParaRPr lang="en-US" sz="3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 rtl="1"/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في المثال الأخير جاء الخبر شبه جملة ظرفية </a:t>
            </a:r>
          </a:p>
          <a:p>
            <a:pPr algn="just" defTabSz="457200" rtl="1"/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( فوقَ المدرسة).</a:t>
            </a:r>
            <a:endParaRPr lang="en-US" sz="3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5805264"/>
            <a:ext cx="720080" cy="69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96781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196752"/>
            <a:ext cx="648072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rtl="1"/>
            <a:endParaRPr lang="ar-JO" sz="3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 rtl="1"/>
            <a:endParaRPr lang="ar-JO" sz="3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 rtl="1"/>
            <a:endParaRPr lang="ar-JO" sz="3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 rtl="1"/>
            <a:r>
              <a:rPr lang="ar-JO" sz="39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والى اللقاء في درس جديد </a:t>
            </a:r>
            <a:endParaRPr lang="en-US" sz="39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877272"/>
            <a:ext cx="720080" cy="69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3455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246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Student presentation</vt:lpstr>
      <vt:lpstr>PowerPoint Presentation</vt:lpstr>
      <vt:lpstr>   الجمل في العربية وأنواعها</vt:lpstr>
      <vt:lpstr>PowerPoint Presentation</vt:lpstr>
      <vt:lpstr>PowerPoint Presentation</vt:lpstr>
      <vt:lpstr>أمثلة على الجملة الاسمية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SmartBoard</dc:creator>
  <cp:lastModifiedBy>WhiteBoard</cp:lastModifiedBy>
  <cp:revision>5</cp:revision>
  <dcterms:created xsi:type="dcterms:W3CDTF">2006-08-16T00:00:00Z</dcterms:created>
  <dcterms:modified xsi:type="dcterms:W3CDTF">2018-02-18T11:38:55Z</dcterms:modified>
</cp:coreProperties>
</file>