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4" r:id="rId1"/>
  </p:sldMasterIdLst>
  <p:sldIdLst>
    <p:sldId id="256" r:id="rId2"/>
    <p:sldId id="257" r:id="rId3"/>
    <p:sldId id="286" r:id="rId4"/>
    <p:sldId id="271" r:id="rId5"/>
    <p:sldId id="281" r:id="rId6"/>
    <p:sldId id="314" r:id="rId7"/>
    <p:sldId id="321" r:id="rId8"/>
    <p:sldId id="259" r:id="rId9"/>
    <p:sldId id="287" r:id="rId10"/>
    <p:sldId id="260" r:id="rId11"/>
    <p:sldId id="315" r:id="rId12"/>
    <p:sldId id="276" r:id="rId13"/>
    <p:sldId id="261" r:id="rId14"/>
    <p:sldId id="316" r:id="rId15"/>
    <p:sldId id="263" r:id="rId16"/>
    <p:sldId id="288" r:id="rId17"/>
    <p:sldId id="279" r:id="rId18"/>
    <p:sldId id="280" r:id="rId19"/>
    <p:sldId id="264" r:id="rId20"/>
    <p:sldId id="289" r:id="rId21"/>
    <p:sldId id="318" r:id="rId22"/>
    <p:sldId id="265" r:id="rId23"/>
    <p:sldId id="266" r:id="rId24"/>
    <p:sldId id="290" r:id="rId25"/>
    <p:sldId id="267" r:id="rId26"/>
    <p:sldId id="268" r:id="rId27"/>
    <p:sldId id="283" r:id="rId28"/>
    <p:sldId id="284" r:id="rId29"/>
    <p:sldId id="285" r:id="rId30"/>
    <p:sldId id="269" r:id="rId31"/>
    <p:sldId id="291" r:id="rId32"/>
    <p:sldId id="262" r:id="rId33"/>
    <p:sldId id="270" r:id="rId34"/>
    <p:sldId id="272" r:id="rId35"/>
    <p:sldId id="275" r:id="rId36"/>
    <p:sldId id="273" r:id="rId37"/>
    <p:sldId id="319" r:id="rId38"/>
    <p:sldId id="292" r:id="rId39"/>
    <p:sldId id="293" r:id="rId40"/>
    <p:sldId id="294" r:id="rId41"/>
    <p:sldId id="295" r:id="rId42"/>
    <p:sldId id="296" r:id="rId43"/>
    <p:sldId id="274" r:id="rId44"/>
    <p:sldId id="297" r:id="rId45"/>
    <p:sldId id="298" r:id="rId46"/>
    <p:sldId id="299" r:id="rId47"/>
    <p:sldId id="300" r:id="rId48"/>
    <p:sldId id="301" r:id="rId49"/>
    <p:sldId id="302" r:id="rId50"/>
    <p:sldId id="304" r:id="rId51"/>
    <p:sldId id="305" r:id="rId52"/>
    <p:sldId id="306" r:id="rId53"/>
    <p:sldId id="307" r:id="rId54"/>
    <p:sldId id="308" r:id="rId55"/>
    <p:sldId id="309" r:id="rId56"/>
    <p:sldId id="310" r:id="rId57"/>
    <p:sldId id="311" r:id="rId58"/>
    <p:sldId id="312" r:id="rId59"/>
    <p:sldId id="313"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66" autoAdjust="0"/>
    <p:restoredTop sz="89068" autoAdjust="0"/>
  </p:normalViewPr>
  <p:slideViewPr>
    <p:cSldViewPr>
      <p:cViewPr varScale="1">
        <p:scale>
          <a:sx n="65" d="100"/>
          <a:sy n="65" d="100"/>
        </p:scale>
        <p:origin x="-66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637171379"/>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4291656736"/>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463089250"/>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628256273"/>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4229207197"/>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4"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403048256"/>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4"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941015402"/>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389679706"/>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845486190"/>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3788856728"/>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1165048723"/>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3113371527"/>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498154947"/>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3"/>
          <p:cNvSpPr>
            <a:spLocks noGrp="1"/>
          </p:cNvSpPr>
          <p:nvPr>
            <p:ph type="ftr" sz="quarter" idx="11"/>
          </p:nvPr>
        </p:nvSpPr>
        <p:spPr/>
        <p:txBody>
          <a:bodyPr/>
          <a:lstStyle/>
          <a:p>
            <a:endParaRPr lang="ar-SA"/>
          </a:p>
        </p:txBody>
      </p:sp>
      <p:sp>
        <p:nvSpPr>
          <p:cNvPr id="6" name="Slide Number Placeholder 4"/>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446711644"/>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2"/>
          <p:cNvSpPr>
            <a:spLocks noGrp="1"/>
          </p:cNvSpPr>
          <p:nvPr>
            <p:ph type="ftr" sz="quarter" idx="11"/>
          </p:nvPr>
        </p:nvSpPr>
        <p:spPr/>
        <p:txBody>
          <a:bodyPr/>
          <a:lstStyle/>
          <a:p>
            <a:endParaRPr lang="ar-SA"/>
          </a:p>
        </p:txBody>
      </p:sp>
      <p:sp>
        <p:nvSpPr>
          <p:cNvPr id="6" name="Slide Number Placeholder 3"/>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3826561594"/>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5" name="Footer Placeholder 5"/>
          <p:cNvSpPr>
            <a:spLocks noGrp="1"/>
          </p:cNvSpPr>
          <p:nvPr>
            <p:ph type="ftr" sz="quarter" idx="11"/>
          </p:nvPr>
        </p:nvSpPr>
        <p:spPr/>
        <p:txBody>
          <a:bodyPr/>
          <a:lstStyle/>
          <a:p>
            <a:endParaRPr lang="ar-SA"/>
          </a:p>
        </p:txBody>
      </p:sp>
      <p:sp>
        <p:nvSpPr>
          <p:cNvPr id="6" name="Slide Number Placeholder 6"/>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4082630060"/>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F1C9F26-D4AC-4887-997B-3672D2345259}" type="datetimeFigureOut">
              <a:rPr lang="ar-SA" smtClean="0"/>
              <a:pPr/>
              <a:t>25/11/1438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4BA66327-9912-464B-97D0-742937F811FB}" type="slidenum">
              <a:rPr lang="ar-SA" smtClean="0"/>
              <a:pPr/>
              <a:t>‹#›</a:t>
            </a:fld>
            <a:endParaRPr lang="ar-SA"/>
          </a:p>
        </p:txBody>
      </p:sp>
    </p:spTree>
    <p:extLst>
      <p:ext uri="{BB962C8B-B14F-4D97-AF65-F5344CB8AC3E}">
        <p14:creationId xmlns:p14="http://schemas.microsoft.com/office/powerpoint/2010/main" val="2242986886"/>
      </p:ext>
    </p:extLst>
  </p:cSld>
  <p:clrMapOvr>
    <a:masterClrMapping/>
  </p:clrMapOvr>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F1C9F26-D4AC-4887-997B-3672D2345259}" type="datetimeFigureOut">
              <a:rPr lang="ar-SA" smtClean="0"/>
              <a:pPr/>
              <a:t>25/11/1438</a:t>
            </a:fld>
            <a:endParaRPr lang="ar-SA"/>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SA"/>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BA66327-9912-464B-97D0-742937F811FB}" type="slidenum">
              <a:rPr lang="ar-SA" smtClean="0"/>
              <a:pPr/>
              <a:t>‹#›</a:t>
            </a:fld>
            <a:endParaRPr lang="ar-SA"/>
          </a:p>
        </p:txBody>
      </p:sp>
    </p:spTree>
    <p:extLst>
      <p:ext uri="{BB962C8B-B14F-4D97-AF65-F5344CB8AC3E}">
        <p14:creationId xmlns:p14="http://schemas.microsoft.com/office/powerpoint/2010/main" val="1454111246"/>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mc:AlternateContent xmlns:mc="http://schemas.openxmlformats.org/markup-compatibility/2006" xmlns:p14="http://schemas.microsoft.com/office/powerpoint/2010/main">
    <mc:Choice Requires="p14">
      <p:transition p14:dur="10">
        <p:push dir="u"/>
      </p:transition>
    </mc:Choice>
    <mc:Fallback xmlns="">
      <p:transition>
        <p:push dir="u"/>
      </p:transition>
    </mc:Fallback>
  </mc:AlternateConten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file:///C:\Users\USER\Desktop\Ondrosik_-_03_-_Be_careful.mp3" TargetMode="Externa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file:///C:\Users\USER\Desktop\Ondrosik_-_03_-_Be_careful.mp3" TargetMode="External"/><Relationship Id="rId4" Type="http://schemas.openxmlformats.org/officeDocument/2006/relationships/image" Target="../media/image4.png"/></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547664" y="0"/>
            <a:ext cx="5904656" cy="6741368"/>
          </a:xfrm>
          <a:prstGeom prst="verticalScroll">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eaLnBrk="0" fontAlgn="base" hangingPunct="0">
              <a:spcBef>
                <a:spcPct val="0"/>
              </a:spcBef>
              <a:spcAft>
                <a:spcPct val="0"/>
              </a:spcAft>
            </a:pP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endParaRPr>
          </a:p>
          <a:p>
            <a:pPr lvl="0" algn="ctr" eaLnBrk="0" fontAlgn="base" hangingPunct="0">
              <a:spcBef>
                <a:spcPct val="0"/>
              </a:spcBef>
              <a:spcAft>
                <a:spcPct val="0"/>
              </a:spcAft>
            </a:pP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endParaRPr>
          </a:p>
          <a:p>
            <a:pPr lvl="0" algn="ctr" eaLnBrk="0" fontAlgn="base" hangingPunct="0">
              <a:spcBef>
                <a:spcPct val="0"/>
              </a:spcBef>
              <a:spcAft>
                <a:spcPct val="0"/>
              </a:spcAft>
            </a:pPr>
            <a:r>
              <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rPr>
              <a:t>مهارات اللغة العربية الأساسية</a:t>
            </a:r>
            <a:endParaRPr lang="ar-SA" sz="80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endParaRPr>
          </a:p>
          <a:p>
            <a:pPr lvl="0" algn="ctr" eaLnBrk="0" fontAlgn="base" hangingPunct="0">
              <a:spcBef>
                <a:spcPct val="0"/>
              </a:spcBef>
              <a:spcAft>
                <a:spcPct val="0"/>
              </a:spcAft>
            </a:pPr>
            <a:r>
              <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rPr>
              <a:t>(عربي استدراكي)</a:t>
            </a: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a:p>
            <a:pPr lvl="0" algn="ctr" eaLnBrk="0" fontAlgn="base" hangingPunct="0">
              <a:spcBef>
                <a:spcPct val="0"/>
              </a:spcBef>
              <a:spcAft>
                <a:spcPct val="0"/>
              </a:spcAft>
            </a:pP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a:p>
            <a:pPr lvl="0" algn="ctr" eaLnBrk="0" fontAlgn="base" hangingPunct="0">
              <a:spcBef>
                <a:spcPct val="0"/>
              </a:spcBef>
              <a:spcAft>
                <a:spcPct val="0"/>
              </a:spcAft>
            </a:pP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a:p>
            <a:pPr lvl="0" algn="ctr" eaLnBrk="0" fontAlgn="base" hangingPunct="0">
              <a:spcBef>
                <a:spcPct val="0"/>
              </a:spcBef>
              <a:spcAft>
                <a:spcPct val="0"/>
              </a:spcAft>
            </a:pP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a:p>
            <a:pPr algn="ctr" eaLnBrk="0" fontAlgn="base" hangingPunct="0">
              <a:spcBef>
                <a:spcPct val="0"/>
              </a:spcBef>
              <a:spcAft>
                <a:spcPct val="0"/>
              </a:spcAft>
            </a:pPr>
            <a:r>
              <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rPr>
              <a:t>الوحدة الثالثة</a:t>
            </a: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endParaRPr>
          </a:p>
          <a:p>
            <a:pPr algn="ctr" eaLnBrk="0" fontAlgn="base" hangingPunct="0">
              <a:spcBef>
                <a:spcPct val="0"/>
              </a:spcBef>
              <a:spcAft>
                <a:spcPct val="0"/>
              </a:spcAft>
            </a:pPr>
            <a:r>
              <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rPr>
              <a:t>1/3</a:t>
            </a:r>
            <a:endParaRPr lang="en-US"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a:p>
            <a:pPr algn="ctr" eaLnBrk="0" fontAlgn="base" hangingPunct="0">
              <a:spcBef>
                <a:spcPct val="0"/>
              </a:spcBef>
              <a:spcAft>
                <a:spcPct val="0"/>
              </a:spcAft>
            </a:pPr>
            <a:endPar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ea typeface="Times New Roman" pitchFamily="18" charset="0"/>
              <a:cs typeface="Urdu Typesetting" panose="03020402040406030203" pitchFamily="66" charset="-78"/>
            </a:endParaRPr>
          </a:p>
          <a:p>
            <a:pPr lvl="0" algn="ctr" eaLnBrk="0" fontAlgn="base" hangingPunct="0">
              <a:spcBef>
                <a:spcPct val="0"/>
              </a:spcBef>
              <a:spcAft>
                <a:spcPct val="0"/>
              </a:spcAft>
            </a:pPr>
            <a:endParaRPr lang="ar-SA" sz="4800" b="1" dirty="0">
              <a:ln w="10541" cmpd="sng">
                <a:solidFill>
                  <a:srgbClr val="7D7D7D">
                    <a:tint val="100000"/>
                    <a:shade val="100000"/>
                    <a:satMod val="110000"/>
                  </a:srgbClr>
                </a:solidFill>
                <a:prstDash val="solid"/>
              </a:ln>
              <a:solidFill>
                <a:srgbClr val="FFFF00"/>
              </a:solidFill>
              <a:latin typeface="Urdu Typesetting" panose="03020402040406030203" pitchFamily="66" charset="-78"/>
              <a:cs typeface="Urdu Typesetting" panose="03020402040406030203" pitchFamily="66" charset="-78"/>
            </a:endParaRPr>
          </a:p>
        </p:txBody>
      </p:sp>
      <p:pic>
        <p:nvPicPr>
          <p:cNvPr id="7" name="Picture 6">
            <a:extLst>
              <a:ext uri="{FF2B5EF4-FFF2-40B4-BE49-F238E27FC236}">
                <a16:creationId xmlns="" xmlns:a16="http://schemas.microsoft.com/office/drawing/2014/main" id="{7AA1F7C3-6475-4F3F-99F0-66E5E66C34DF}"/>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59832" y="2852936"/>
            <a:ext cx="2700300"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A4B8B45F-D2D0-49BC-8EBA-893ECE3DC739}"/>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1" name="Rectangle 1"/>
          <p:cNvSpPr>
            <a:spLocks noChangeArrowheads="1"/>
          </p:cNvSpPr>
          <p:nvPr/>
        </p:nvSpPr>
        <p:spPr bwMode="auto">
          <a:xfrm>
            <a:off x="1" y="807770"/>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a:t>
            </a:r>
          </a:p>
          <a:p>
            <a:pPr marL="0" marR="0" lvl="0" indent="0" algn="justLow" defTabSz="914400" rtl="1" eaLnBrk="1" fontAlgn="base" latinLnBrk="0" hangingPunct="1">
              <a:lnSpc>
                <a:spcPct val="100000"/>
              </a:lnSpc>
              <a:spcBef>
                <a:spcPct val="0"/>
              </a:spcBef>
              <a:spcAft>
                <a:spcPct val="0"/>
              </a:spcAft>
              <a:buClrTx/>
              <a:buSzTx/>
              <a:buFontTx/>
              <a:buNone/>
              <a:tabLst/>
            </a:pPr>
            <a:endParaRPr lang="ar-SA" sz="2800" b="1" dirty="0">
              <a:latin typeface="Sakkal Majalla" pitchFamily="2" charset="-78"/>
              <a:ea typeface="Times New Roman" pitchFamily="18" charset="0"/>
              <a:cs typeface="+mj-cs"/>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وقد أغتدي والطير في وكناتها</a:t>
            </a:r>
            <a:r>
              <a:rPr kumimoji="0" lang="ar-SA" sz="2800" b="1" i="0" u="none" strike="noStrike" cap="none" normalizeH="0" dirty="0">
                <a:ln>
                  <a:noFill/>
                </a:ln>
                <a:solidFill>
                  <a:schemeClr val="tx1"/>
                </a:solidFill>
                <a:effectLst/>
                <a:latin typeface="Sakkal Majalla" pitchFamily="2" charset="-78"/>
                <a:ea typeface="Times New Roman" pitchFamily="18" charset="0"/>
                <a:cs typeface="+mj-cs"/>
              </a:rPr>
              <a:t>  </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dirty="0">
                <a:ln>
                  <a:noFill/>
                </a:ln>
                <a:solidFill>
                  <a:schemeClr val="tx1"/>
                </a:solidFill>
                <a:effectLst/>
                <a:latin typeface="Sakkal Majalla" pitchFamily="2" charset="-78"/>
                <a:ea typeface="Times New Roman" pitchFamily="18" charset="0"/>
                <a:cs typeface="+mj-cs"/>
              </a:rPr>
              <a:t>                            </a:t>
            </a: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بمنجرد قيد الأوابد هيكل</a:t>
            </a:r>
            <a:endParaRPr kumimoji="0" lang="en-US" sz="2800" b="0" i="0" u="none" strike="noStrike" cap="none" normalizeH="0" baseline="0" dirty="0">
              <a:ln>
                <a:noFill/>
              </a:ln>
              <a:solidFill>
                <a:schemeClr val="tx1"/>
              </a:solidFill>
              <a:effectLst/>
              <a:latin typeface="Sakkal Majalla" pitchFamily="2" charset="-78"/>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مكرٍّ مفرٍّ مقبلٍ مدبرٍ معاً     </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كجلمود صخرٍ حطّه السيل من علِ</a:t>
            </a:r>
            <a:endParaRPr kumimoji="0" lang="en-US" sz="2800" b="1" i="0" u="none" strike="noStrike" cap="none" normalizeH="0" baseline="0" dirty="0">
              <a:ln>
                <a:noFill/>
              </a:ln>
              <a:solidFill>
                <a:schemeClr val="tx1"/>
              </a:solidFill>
              <a:effectLst/>
              <a:latin typeface="Sakkal Majalla" pitchFamily="2" charset="-78"/>
              <a:ea typeface="Times New Roman" pitchFamily="18" charset="0"/>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Sakkal Majalla" pitchFamily="2" charset="-78"/>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a:t>
            </a:r>
            <a:r>
              <a:rPr kumimoji="0" lang="ar-SA" sz="2800" b="1" i="0" u="none" strike="noStrike" cap="none" normalizeH="0" baseline="0" dirty="0" smtClean="0">
                <a:ln>
                  <a:noFill/>
                </a:ln>
                <a:solidFill>
                  <a:schemeClr val="tx1"/>
                </a:solidFill>
                <a:effectLst/>
                <a:latin typeface="Sakkal Majalla" pitchFamily="2" charset="-78"/>
                <a:ea typeface="Times New Roman" pitchFamily="18" charset="0"/>
                <a:cs typeface="+mj-cs"/>
              </a:rPr>
              <a:t>                      </a:t>
            </a:r>
            <a:r>
              <a:rPr kumimoji="0" lang="ar-SA" sz="2800" b="1" i="0" u="none" strike="noStrike" cap="none" normalizeH="0" baseline="0" dirty="0">
                <a:ln>
                  <a:noFill/>
                </a:ln>
                <a:solidFill>
                  <a:srgbClr val="FFFF00"/>
                </a:solidFill>
                <a:effectLst/>
                <a:latin typeface="Sakkal Majalla" pitchFamily="2" charset="-78"/>
                <a:ea typeface="Times New Roman" pitchFamily="18" charset="0"/>
                <a:cs typeface="+mj-cs"/>
              </a:rPr>
              <a:t>*      *       *</a:t>
            </a:r>
            <a:endParaRPr kumimoji="0" lang="ar-SA" sz="2800" b="0" i="0" u="none" strike="noStrike" cap="none" normalizeH="0" baseline="0" dirty="0">
              <a:ln>
                <a:noFill/>
              </a:ln>
              <a:solidFill>
                <a:srgbClr val="FFFF00"/>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Calibri" pitchFamily="34" charset="0"/>
                <a:cs typeface="Calibri" pitchFamily="34" charset="0"/>
              </a:rPr>
              <a:t>الشعر ديوان العرب</a:t>
            </a:r>
          </a:p>
          <a:p>
            <a:pPr algn="ctr" rtl="1"/>
            <a:endParaRPr lang="en-US" sz="4400" dirty="0">
              <a:solidFill>
                <a:srgbClr val="FFFF00"/>
              </a:solidFill>
              <a:latin typeface="Calibri" pitchFamily="34" charset="0"/>
              <a:cs typeface="Calibri" pitchFamily="34" charset="0"/>
            </a:endParaRPr>
          </a:p>
          <a:p>
            <a:pPr algn="ctr" rtl="1"/>
            <a:r>
              <a:rPr lang="ar-SA" sz="4400" dirty="0">
                <a:solidFill>
                  <a:srgbClr val="FFFF00"/>
                </a:solidFill>
                <a:latin typeface="Calibri" pitchFamily="34" charset="0"/>
                <a:cs typeface="Calibri" pitchFamily="34" charset="0"/>
              </a:rPr>
              <a:t>المعلّقات: قصائد من ذهب</a:t>
            </a:r>
            <a:endParaRPr lang="en-US" sz="4400" dirty="0">
              <a:solidFill>
                <a:srgbClr val="FFFF00"/>
              </a:solidFill>
              <a:latin typeface="Calibri" pitchFamily="34" charset="0"/>
              <a:cs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F02BAEF3-1B03-4860-98CD-42F229866E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805264"/>
            <a:ext cx="1158367" cy="979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7" name="Rectangle 1"/>
          <p:cNvSpPr>
            <a:spLocks noChangeArrowheads="1"/>
          </p:cNvSpPr>
          <p:nvPr/>
        </p:nvSpPr>
        <p:spPr bwMode="auto">
          <a:xfrm>
            <a:off x="539551" y="1412776"/>
            <a:ext cx="8423299"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إنه صوت امرئ القيس، شاعر العربية الأول، ما ز</a:t>
            </a:r>
            <a:r>
              <a:rPr lang="ar-LB" sz="3200" b="1" dirty="0">
                <a:latin typeface="Simplified Arabic" panose="02020603050405020304" pitchFamily="18" charset="-78"/>
                <a:ea typeface="Times New Roman" pitchFamily="18" charset="0"/>
                <a:cs typeface="+mj-cs"/>
              </a:rPr>
              <a:t>ا</a:t>
            </a:r>
            <a:r>
              <a:rPr kumimoji="0" lang="ar-SA"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ل ينادي أصحابه ليشار</a:t>
            </a:r>
            <a:r>
              <a:rPr kumimoji="0" lang="ar-LB"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كوه</a:t>
            </a:r>
            <a:r>
              <a:rPr kumimoji="0" lang="ar-SA"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 في بكائه على أطلال أحبائه. ويطوّف بين موضوعات متعددة، متفنّناً في أساليب الانتقال والتخلص من </a:t>
            </a:r>
            <a:r>
              <a:rPr kumimoji="0" lang="ar-LB"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موضوع الى موضوع</a:t>
            </a:r>
            <a:r>
              <a:rPr kumimoji="0" lang="ar-SA" sz="3200" b="1" i="0" u="none" strike="noStrike" cap="none" normalizeH="0" baseline="0" dirty="0">
                <a:ln>
                  <a:noFill/>
                </a:ln>
                <a:solidFill>
                  <a:schemeClr val="tx1"/>
                </a:solidFill>
                <a:effectLst/>
                <a:latin typeface="Simplified Arabic" panose="02020603050405020304" pitchFamily="18" charset="-78"/>
                <a:ea typeface="Times New Roman" pitchFamily="18" charset="0"/>
                <a:cs typeface="+mj-cs"/>
              </a:rPr>
              <a:t>؛ يبدأ بالطلل أو البكاء على الديار، ثم ينتقل إلى تصوير رحلة الظعائن ورحيل الأحبة الذي أبكاه، ويصوّر الليل كما لم يصوّرْه شاعر بطولِه وقسوتِه ونجومِه الثابتة، كما يرسم صورة بديعة للحصان في سرعة حركته وبديع هيئته.</a:t>
            </a:r>
            <a:endParaRPr kumimoji="0" lang="ar-SA" sz="3200" b="1" i="0" u="none" strike="noStrike" cap="none" normalizeH="0" baseline="0" dirty="0">
              <a:ln>
                <a:noFill/>
              </a:ln>
              <a:solidFill>
                <a:schemeClr val="tx1"/>
              </a:solidFill>
              <a:effectLst/>
              <a:latin typeface="Simplified Arabic" panose="02020603050405020304" pitchFamily="18"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755576" y="1432520"/>
            <a:ext cx="813690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defTabSz="914400" rtl="1" fontAlgn="base">
              <a:spcBef>
                <a:spcPct val="0"/>
              </a:spcBef>
              <a:spcAft>
                <a:spcPct val="0"/>
              </a:spcAft>
            </a:pPr>
            <a:r>
              <a:rPr lang="ar-SA" sz="4000" dirty="0">
                <a:latin typeface="Sakkal Majalla" pitchFamily="2" charset="-78"/>
                <a:cs typeface="+mj-cs"/>
              </a:rPr>
              <a:t>معلقة امرئ القيس هي هذه القصيدة الشهيرة التي قرأنا معك بعض أبياتها، إنها قصيدة بديعة خالدة حقّاً، وهي امتحان حقيقي للمقدرة على قراءة النص الشعري العربي، والتفاعل معه بعد مرور ما يزيد على ألف وخمسمائة سنة على إنشاده أول مرّة.</a:t>
            </a:r>
            <a:endParaRPr lang="en-US" sz="4000" dirty="0">
              <a:latin typeface="Sakkal Majalla" pitchFamily="2" charset="-78"/>
              <a:cs typeface="+mj-cs"/>
            </a:endParaRPr>
          </a:p>
          <a:p>
            <a:pPr marL="0" marR="0" lvl="0" indent="0" algn="justLow" defTabSz="914400" rtl="1" eaLnBrk="1" fontAlgn="base" latinLnBrk="0" hangingPunct="1">
              <a:lnSpc>
                <a:spcPct val="100000"/>
              </a:lnSpc>
              <a:spcBef>
                <a:spcPct val="0"/>
              </a:spcBef>
              <a:spcAft>
                <a:spcPct val="0"/>
              </a:spcAft>
              <a:buClrTx/>
              <a:buSzTx/>
              <a:buFontTx/>
              <a:buNone/>
              <a:tabLst/>
            </a:pPr>
            <a:endParaRPr lang="ar-SA" sz="4000" b="1"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8A5FF1DC-D0F0-4162-92FF-3C24C0CDD789}"/>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Calibri" pitchFamily="34" charset="0"/>
                <a:cs typeface="Calibri" pitchFamily="34" charset="0"/>
              </a:rPr>
              <a:t>الشعر ديوان العرب</a:t>
            </a:r>
          </a:p>
          <a:p>
            <a:pPr algn="ctr" rtl="1"/>
            <a:endParaRPr lang="en-US" sz="4400" dirty="0">
              <a:solidFill>
                <a:srgbClr val="FFFF00"/>
              </a:solidFill>
              <a:latin typeface="Calibri" pitchFamily="34" charset="0"/>
              <a:cs typeface="Calibri" pitchFamily="34" charset="0"/>
            </a:endParaRPr>
          </a:p>
          <a:p>
            <a:pPr algn="ctr" rtl="1"/>
            <a:r>
              <a:rPr lang="ar-SA" sz="4400" dirty="0">
                <a:solidFill>
                  <a:srgbClr val="FFFF00"/>
                </a:solidFill>
                <a:latin typeface="Calibri" pitchFamily="34" charset="0"/>
                <a:cs typeface="Calibri" pitchFamily="34" charset="0"/>
              </a:rPr>
              <a:t>المعلّقات: قصائد من ذهب</a:t>
            </a:r>
            <a:endParaRPr lang="en-US" sz="4400" dirty="0">
              <a:solidFill>
                <a:srgbClr val="FFFF00"/>
              </a:solidFill>
              <a:latin typeface="Calibri" pitchFamily="34" charset="0"/>
              <a:cs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685AE3A-9416-4A97-946A-3DB19DD9F6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733256"/>
            <a:ext cx="1371600" cy="105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49" name="Rectangle 1"/>
          <p:cNvSpPr>
            <a:spLocks noChangeArrowheads="1"/>
          </p:cNvSpPr>
          <p:nvPr/>
        </p:nvSpPr>
        <p:spPr bwMode="auto">
          <a:xfrm>
            <a:off x="2399484" y="2112532"/>
            <a:ext cx="4597732"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eaLnBrk="1" fontAlgn="base" latinLnBrk="0" hangingPunct="1">
              <a:lnSpc>
                <a:spcPct val="100000"/>
              </a:lnSpc>
              <a:spcBef>
                <a:spcPct val="0"/>
              </a:spcBef>
              <a:spcAft>
                <a:spcPct val="0"/>
              </a:spcAft>
              <a:buClrTx/>
              <a:buSzTx/>
              <a:buFontTx/>
              <a:buNone/>
              <a:tabLst/>
            </a:pPr>
            <a:r>
              <a:rPr kumimoji="0" lang="ar-SA" sz="7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تعريف المعلّقات:</a:t>
            </a:r>
            <a:endParaRPr kumimoji="0" lang="ar-SA" sz="88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2685AE3A-9416-4A97-946A-3DB19DD9F6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733256"/>
            <a:ext cx="1371600" cy="105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1" name="Rectangle 1"/>
          <p:cNvSpPr>
            <a:spLocks noChangeArrowheads="1"/>
          </p:cNvSpPr>
          <p:nvPr/>
        </p:nvSpPr>
        <p:spPr bwMode="auto">
          <a:xfrm rot="10800000" flipV="1">
            <a:off x="0" y="1196752"/>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defTabSz="914400" rtl="1" fontAlgn="base">
              <a:spcBef>
                <a:spcPct val="0"/>
              </a:spcBef>
              <a:spcAft>
                <a:spcPct val="0"/>
              </a:spcAft>
            </a:pPr>
            <a:r>
              <a:rPr lang="ar-SA" sz="4000" dirty="0">
                <a:latin typeface="Sakkal Majalla" pitchFamily="2" charset="-78"/>
                <a:cs typeface="+mj-cs"/>
              </a:rPr>
              <a:t>أما المعلّقات التي تنتمي إليها قصيدة امرئ القيس، فلعلّك سمعت بها من قبل، إنها تسمية شائعة مرتبطة بشعرنا العربي القديم، وهي تدل ببساطة على مجموعة من القصائد الجاهلية التي قالها شعراءُ عاشوا في عصر ما قبل الإسلام. وتمتاز تلك القصائد الخالدة بطولها، وجودتها، وقوّتها، ومعانيها. أما عددها فهي سبع معلقات أو تسع أو عشر. </a:t>
            </a:r>
            <a:endParaRPr lang="en-US" sz="4000" dirty="0">
              <a:latin typeface="Sakkal Majalla" pitchFamily="2" charset="-78"/>
              <a:cs typeface="+mj-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sz="40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2780928"/>
            <a:ext cx="7416824" cy="2554545"/>
          </a:xfrm>
          <a:prstGeom prst="rect">
            <a:avLst/>
          </a:prstGeom>
        </p:spPr>
        <p:txBody>
          <a:bodyPr wrap="square">
            <a:spAutoFit/>
          </a:bodyPr>
          <a:lstStyle/>
          <a:p>
            <a:pPr algn="ctr" rtl="1"/>
            <a:r>
              <a:rPr lang="ar-SA" sz="8000" b="1" dirty="0">
                <a:latin typeface="Sakkal Majalla" pitchFamily="2" charset="-78"/>
                <a:cs typeface="Sakkal Majalla" pitchFamily="2" charset="-78"/>
              </a:rPr>
              <a:t>سبب التسمية:</a:t>
            </a:r>
            <a:endParaRPr lang="en-US" sz="8000" dirty="0">
              <a:latin typeface="Sakkal Majalla" pitchFamily="2" charset="-78"/>
              <a:cs typeface="Sakkal Majalla" pitchFamily="2" charset="-78"/>
            </a:endParaRPr>
          </a:p>
          <a:p>
            <a:pPr algn="ctr" rtl="1"/>
            <a:endParaRPr lang="ar-SA" sz="8000"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2685AE3A-9416-4A97-946A-3DB19DD9F6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733256"/>
            <a:ext cx="1371600" cy="105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685AE3A-9416-4A97-946A-3DB19DD9F6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733256"/>
            <a:ext cx="1371600" cy="105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7" name="Rectangle 1"/>
          <p:cNvSpPr>
            <a:spLocks noChangeArrowheads="1"/>
          </p:cNvSpPr>
          <p:nvPr/>
        </p:nvSpPr>
        <p:spPr bwMode="auto">
          <a:xfrm>
            <a:off x="539552" y="1321023"/>
            <a:ext cx="846043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mj-cs"/>
              </a:rPr>
              <a:t>قيل في سبب تسمية المعلّقات بهذا الاسم المميز أقوالٌ كثيرة؛ </a:t>
            </a:r>
            <a:endParaRPr kumimoji="0" lang="en-US" sz="4000" b="0" i="0" u="none" strike="noStrike" cap="none" normalizeH="0" baseline="0" dirty="0">
              <a:ln>
                <a:noFill/>
              </a:ln>
              <a:solidFill>
                <a:schemeClr val="tx1"/>
              </a:solidFill>
              <a:effectLst/>
              <a:latin typeface="Sakkal Majalla" pitchFamily="2" charset="-78"/>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mj-cs"/>
              </a:rPr>
              <a:t>فقيل: سمّيت بالمعلّقات؛ لأنها كُتبت بماء الذهب، وعُلّقت على جدران الكعبة أو في خزائن بعض الملوك؛ تقديراً لمكانتها، وإجلالاً لإبداعها.</a:t>
            </a:r>
            <a:endParaRPr kumimoji="0" lang="ar-SA" sz="40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115616" y="1195010"/>
            <a:ext cx="698477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defTabSz="914400" rtl="1" fontAlgn="base">
              <a:spcBef>
                <a:spcPct val="0"/>
              </a:spcBef>
              <a:spcAft>
                <a:spcPct val="0"/>
              </a:spcAft>
            </a:pPr>
            <a:r>
              <a:rPr lang="ar-SA" sz="3600" dirty="0">
                <a:latin typeface="Sakkal Majalla" pitchFamily="2" charset="-78"/>
                <a:cs typeface="+mj-cs"/>
              </a:rPr>
              <a:t>وقيل: بل سميت بذلك؛ تشبيهاً لها بالقلائد والعقود التي تعلّقها النساء للزينة وإظهار المكانة الاجتماعية، فشبّهت بالقلائد؛ للدلالة على جودتها وتميزها عن غيرها. فهي بهذا المعنى: قلائد الشعر العربي وزينته الباقية، ولذلك فإنها ثمينة وجديرة بالإبراز والحفظ. </a:t>
            </a:r>
            <a:endParaRPr lang="en-US" sz="3600" dirty="0">
              <a:latin typeface="Sakkal Majalla" pitchFamily="2" charset="-78"/>
              <a:cs typeface="+mj-cs"/>
            </a:endParaRPr>
          </a:p>
          <a:p>
            <a:pPr marL="0" marR="0" lvl="0" indent="0" algn="justLow" defTabSz="914400" rtl="1" eaLnBrk="1" fontAlgn="base" latinLnBrk="0" hangingPunct="1">
              <a:lnSpc>
                <a:spcPct val="100000"/>
              </a:lnSpc>
              <a:spcBef>
                <a:spcPct val="0"/>
              </a:spcBef>
              <a:spcAft>
                <a:spcPct val="0"/>
              </a:spcAft>
              <a:buClrTx/>
              <a:buSzTx/>
              <a:buFontTx/>
              <a:buNone/>
              <a:tabLst/>
            </a:pPr>
            <a:endParaRPr lang="ar-SA" sz="3600"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F53CFC25-2056-48FB-AD08-F25EE05E070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Simplified Arabic" panose="02020603050405020304" pitchFamily="18" charset="-78"/>
                <a:cs typeface="Simplified Arabic" panose="02020603050405020304" pitchFamily="18" charset="-78"/>
              </a:rPr>
              <a:t>الشعر ديوان العرب</a:t>
            </a:r>
          </a:p>
          <a:p>
            <a:pPr algn="ctr" rtl="1"/>
            <a:endParaRPr lang="en-US" sz="4400" dirty="0">
              <a:solidFill>
                <a:srgbClr val="FFFF00"/>
              </a:solidFill>
              <a:latin typeface="Simplified Arabic" panose="02020603050405020304" pitchFamily="18" charset="-78"/>
              <a:cs typeface="Simplified Arabic" panose="02020603050405020304" pitchFamily="18" charset="-78"/>
            </a:endParaRPr>
          </a:p>
          <a:p>
            <a:pPr algn="ctr" rtl="1"/>
            <a:r>
              <a:rPr lang="ar-SA" sz="4400" dirty="0">
                <a:solidFill>
                  <a:srgbClr val="FFFF00"/>
                </a:solidFill>
                <a:latin typeface="Simplified Arabic" panose="02020603050405020304" pitchFamily="18" charset="-78"/>
                <a:cs typeface="Simplified Arabic" panose="02020603050405020304" pitchFamily="18" charset="-78"/>
              </a:rPr>
              <a:t>المعلّقات: قصائد من ذهب</a:t>
            </a:r>
            <a:endParaRPr lang="en-US" sz="4400" dirty="0">
              <a:solidFill>
                <a:srgbClr val="FFFF00"/>
              </a:solidFill>
              <a:latin typeface="Simplified Arabic" panose="02020603050405020304" pitchFamily="18" charset="-78"/>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anose="02020603050405020304"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0" y="-331678"/>
            <a:ext cx="9144000" cy="71711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endParaRPr lang="ar-SA" sz="3600" dirty="0">
              <a:latin typeface="Sakkal Majalla" pitchFamily="2" charset="-78"/>
              <a:cs typeface="Sakkal Majalla" pitchFamily="2" charset="-78"/>
            </a:endParaRPr>
          </a:p>
          <a:p>
            <a:pPr algn="r" rtl="1"/>
            <a:endParaRPr lang="ar-SA" sz="3600" dirty="0">
              <a:latin typeface="Sakkal Majalla" pitchFamily="2" charset="-78"/>
              <a:cs typeface="Sakkal Majalla" pitchFamily="2" charset="-78"/>
            </a:endParaRPr>
          </a:p>
          <a:p>
            <a:pPr algn="r" rtl="1"/>
            <a:r>
              <a:rPr lang="ar-SA" sz="3600" dirty="0">
                <a:latin typeface="Sakkal Majalla" pitchFamily="2" charset="-78"/>
                <a:cs typeface="Sakkal Majalla" pitchFamily="2" charset="-78"/>
              </a:rPr>
              <a:t>			وقيل: سُمّيت بالمعلّقات؛ لأنها تعْلق في الذهن، فيحفظها الناس ويرددونها؛ لجمالها، وقوّتها، وفرادتها. </a:t>
            </a:r>
            <a:endParaRPr lang="en-US" sz="3600" dirty="0">
              <a:latin typeface="Sakkal Majalla" pitchFamily="2" charset="-78"/>
              <a:cs typeface="Sakkal Majalla" pitchFamily="2" charset="-78"/>
            </a:endParaRPr>
          </a:p>
          <a:p>
            <a:pPr algn="r" rtl="1"/>
            <a:r>
              <a:rPr lang="ar-SA" sz="3600" dirty="0">
                <a:latin typeface="Sakkal Majalla" pitchFamily="2" charset="-78"/>
                <a:cs typeface="Sakkal Majalla" pitchFamily="2" charset="-78"/>
              </a:rPr>
              <a:t>كأن تسميتها -مهما تنوعت- تدل على مكانتها في نفوس العرب، ودعوتهم إلى حفظها وتداولها والاعتزاز بها. وقد احتفل بها العرب على امتداد العصور، فشرحها الشراح، وقرأها النقاد، وعارضها الشعراء، وحفظها التلاميذ، وتسابقوا في العناية بها، وإظهار القدرة من خلالها، وما تزال حتى اليوم تلقى اهتمام متذوّقي الشعر، يجدون فيها قوّة اللغة، والخيال المجنّح، وجمال الصورة، مثلما يجدون الحكمة الإنسانية، والمعنى البكْر الذي لم يسبق إليه شعراء الجاهلية</a:t>
            </a:r>
            <a:r>
              <a:rPr lang="ar-SA" sz="3600" dirty="0" smtClean="0">
                <a:latin typeface="Sakkal Majalla" pitchFamily="2" charset="-78"/>
                <a:cs typeface="Sakkal Majalla" pitchFamily="2" charset="-78"/>
              </a:rPr>
              <a:t>.</a:t>
            </a:r>
            <a:endParaRPr lang="en-US" sz="3600" dirty="0" smtClean="0">
              <a:latin typeface="Sakkal Majalla" pitchFamily="2" charset="-78"/>
              <a:cs typeface="Sakkal Majalla" pitchFamily="2" charset="-78"/>
            </a:endParaRPr>
          </a:p>
          <a:p>
            <a:pPr algn="ctr" rtl="1"/>
            <a:r>
              <a:rPr lang="en-US" sz="3600" dirty="0" smtClean="0">
                <a:solidFill>
                  <a:srgbClr val="FFFF00"/>
                </a:solidFill>
                <a:latin typeface="Sakkal Majalla" pitchFamily="2" charset="-78"/>
                <a:cs typeface="Sakkal Majalla" pitchFamily="2" charset="-78"/>
              </a:rPr>
              <a:t>****</a:t>
            </a:r>
            <a:endParaRPr lang="en-US" sz="3600" dirty="0">
              <a:solidFill>
                <a:srgbClr val="FFFF00"/>
              </a:solidFill>
              <a:latin typeface="Sakkal Majalla" pitchFamily="2" charset="-78"/>
              <a:cs typeface="Sakkal Majalla"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28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F9173D1B-B993-4DE2-B35B-2A3690932D93}"/>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Calibri" pitchFamily="34" charset="0"/>
                <a:cs typeface="Calibri" pitchFamily="34" charset="0"/>
              </a:rPr>
              <a:t>الشعر ديوان العرب</a:t>
            </a:r>
          </a:p>
          <a:p>
            <a:pPr algn="ctr" rtl="1"/>
            <a:endParaRPr lang="en-US" sz="4400" dirty="0">
              <a:solidFill>
                <a:srgbClr val="FFFF00"/>
              </a:solidFill>
              <a:latin typeface="Calibri" pitchFamily="34" charset="0"/>
              <a:cs typeface="Calibri" pitchFamily="34" charset="0"/>
            </a:endParaRPr>
          </a:p>
          <a:p>
            <a:pPr algn="ctr" rtl="1"/>
            <a:r>
              <a:rPr lang="ar-SA" sz="4400" dirty="0">
                <a:solidFill>
                  <a:srgbClr val="FFFF00"/>
                </a:solidFill>
                <a:latin typeface="Calibri" pitchFamily="34" charset="0"/>
                <a:cs typeface="Calibri" pitchFamily="34" charset="0"/>
              </a:rPr>
              <a:t>المعلّقات: قصائد من ذهب</a:t>
            </a:r>
            <a:endParaRPr lang="en-US" sz="4400" dirty="0">
              <a:solidFill>
                <a:srgbClr val="FFFF00"/>
              </a:solidFill>
              <a:latin typeface="Calibri" pitchFamily="34" charset="0"/>
              <a:cs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F9173D1B-B993-4DE2-B35B-2A3690932D93}"/>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5" name="Rectangle 1"/>
          <p:cNvSpPr>
            <a:spLocks noChangeArrowheads="1"/>
          </p:cNvSpPr>
          <p:nvPr/>
        </p:nvSpPr>
        <p:spPr bwMode="auto">
          <a:xfrm>
            <a:off x="539552" y="354433"/>
            <a:ext cx="828092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مطالع المعلقات:</a:t>
            </a:r>
            <a:endPar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endParaRPr>
          </a:p>
          <a:p>
            <a:pPr algn="r" defTabSz="914400" eaLnBrk="0" fontAlgn="base" hangingPunct="0">
              <a:spcBef>
                <a:spcPct val="0"/>
              </a:spcBef>
              <a:spcAft>
                <a:spcPct val="0"/>
              </a:spcAf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a:t>
            </a:r>
            <a:r>
              <a:rPr kumimoji="0" lang="ar-SA" sz="40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المطْلع</a:t>
            </a: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هو البيت الأول الذي تفتتح به القصيدة العربية. </a:t>
            </a:r>
            <a:r>
              <a:rPr kumimoji="0" lang="ar-SA" sz="4000" b="0"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وكان </a:t>
            </a: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الشعراء العرب يعتنون منذ القديم بافتتاح قصائدهم، فقد كانت القصائد تُلقى شفاهاً، في أسواق العرب ومواسم اجتماعهم، ولا بدّ أن يجتذب </a:t>
            </a:r>
            <a:r>
              <a:rPr lang="ar-SA" sz="4000" dirty="0">
                <a:latin typeface="Sakkal Majalla" pitchFamily="2" charset="-78"/>
                <a:cs typeface="Sakkal Majalla" pitchFamily="2" charset="-78"/>
              </a:rPr>
              <a:t>الشاعر اهتمام الجمهور لينتبهوا إليه، والمطلع هو أول الغيث في أية قصيدة، فإن كان قويّاً جذّاباً شكّل أول شروط نجاحها ووصولها إلى جمهورها. </a:t>
            </a:r>
            <a:endParaRPr lang="en-US" sz="4000" dirty="0">
              <a:latin typeface="Sakkal Majalla" pitchFamily="2" charset="-78"/>
              <a:cs typeface="Sakkal Majalla"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ar-SA" sz="40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685AE3A-9416-4A97-946A-3DB19DD9F6E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733256"/>
            <a:ext cx="1371600" cy="105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1" name="Rectangle 1"/>
          <p:cNvSpPr>
            <a:spLocks noChangeArrowheads="1"/>
          </p:cNvSpPr>
          <p:nvPr/>
        </p:nvSpPr>
        <p:spPr bwMode="auto">
          <a:xfrm>
            <a:off x="467544" y="1412776"/>
            <a:ext cx="824440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mj-cs"/>
              </a:rPr>
              <a:t>وكثيراً ما تسمى القصيدة ببيتها الأول، أو مطلعها الذي يشكّل شرارة انطلاقها. وطوّر الشعراءُ تقاليدَ فنّيةً لافتتاح قصائدهم، بعدما لاحظوا أن الوعي العام قد استحسنها ومال إليه. ولعل افتتاح القصيدة بالمقدمة الطللية التي يبكي فيها الشاعر على الأطلال أو بقايا الديار من أبرز تلك المقدمات والبدايات. فأكثر الشعرء يفتتحون قصائدهم المطوّلة بالبكاء على الأطلال. </a:t>
            </a:r>
            <a:endParaRPr kumimoji="0" lang="ar-SA" sz="44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539552" y="806803"/>
            <a:ext cx="792088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rtl="1" fontAlgn="base">
              <a:spcBef>
                <a:spcPct val="0"/>
              </a:spcBef>
              <a:spcAft>
                <a:spcPct val="0"/>
              </a:spcAft>
            </a:pPr>
            <a:r>
              <a:rPr lang="ar-SA" sz="3600" dirty="0">
                <a:latin typeface="Sakkal Majalla" pitchFamily="2" charset="-78"/>
                <a:cs typeface="+mj-cs"/>
              </a:rPr>
              <a:t>أما مطالع المعلّقات أي أبياتها الأولى، فأبيات جميلة تظهر اهتمام الشعراء الاوائل بطرق افتتاح قصائدهم، كما تظهر جانباً من تقاليد الشعر العربي وخصائصه الكبرى. ويحسن بك وبنا جميعاً حفظُ مطالع المعلقات، والتمكّنُ من قراءتها، والاستمتاعُ بإنشادها، بوصفها أشهرَ قصائدِ الشعر العربي في العصر الجاهلي </a:t>
            </a:r>
            <a:endParaRPr lang="en-US" sz="3600" dirty="0" smtClean="0">
              <a:latin typeface="Sakkal Majalla" pitchFamily="2" charset="-78"/>
              <a:cs typeface="+mj-cs"/>
            </a:endParaRPr>
          </a:p>
          <a:p>
            <a:pPr lvl="0" algn="just" defTabSz="914400" rtl="1" fontAlgn="base">
              <a:spcBef>
                <a:spcPct val="0"/>
              </a:spcBef>
              <a:spcAft>
                <a:spcPct val="0"/>
              </a:spcAft>
            </a:pPr>
            <a:r>
              <a:rPr lang="ar-SA" sz="3600" dirty="0" smtClean="0">
                <a:latin typeface="Sakkal Majalla" pitchFamily="2" charset="-78"/>
                <a:cs typeface="+mj-cs"/>
              </a:rPr>
              <a:t>(</a:t>
            </a:r>
            <a:r>
              <a:rPr lang="ar-SA" sz="3600" dirty="0">
                <a:latin typeface="Sakkal Majalla" pitchFamily="2" charset="-78"/>
                <a:cs typeface="+mj-cs"/>
              </a:rPr>
              <a:t>قبل الإسلام)، أول العصور التي نعرفها من حياة العرب الأقدمين. </a:t>
            </a:r>
            <a:endParaRPr kumimoji="0" lang="ar-SA" sz="3600" b="0" i="0" u="none" strike="noStrike" cap="none" normalizeH="0" baseline="0" dirty="0">
              <a:ln>
                <a:noFill/>
              </a:ln>
              <a:solidFill>
                <a:schemeClr val="tx1"/>
              </a:solidFill>
              <a:effectLst/>
              <a:latin typeface="Sakkal Majalla" pitchFamily="2" charset="-78"/>
              <a:cs typeface="+mj-cs"/>
            </a:endParaRPr>
          </a:p>
        </p:txBody>
      </p:sp>
      <p:pic>
        <p:nvPicPr>
          <p:cNvPr id="3" name="Picture 2">
            <a:extLst>
              <a:ext uri="{FF2B5EF4-FFF2-40B4-BE49-F238E27FC236}">
                <a16:creationId xmlns="" xmlns:a16="http://schemas.microsoft.com/office/drawing/2014/main" id="{F9173D1B-B993-4DE2-B35B-2A3690932D93}"/>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C6C4FB75-EEBE-4502-BA91-4AD3F35F2E1B}"/>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3" name="Rectangle 1"/>
          <p:cNvSpPr>
            <a:spLocks noChangeArrowheads="1"/>
          </p:cNvSpPr>
          <p:nvPr/>
        </p:nvSpPr>
        <p:spPr bwMode="auto">
          <a:xfrm>
            <a:off x="323528" y="1484784"/>
            <a:ext cx="853244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mj-cs"/>
              </a:rPr>
              <a:t>سنقرأ في الفقرة التالية مطالع المعلّقات، آملين منك الانتباه إلى طريقة نطق الكلمات، وحركاتِها وضبطِها؛ ليكونَ حفظُك لها سليماً صحيحاً، وتكون بذلك قد أثبتّ مقدرتَك على الاتصال بالشعر العربي، وإنشادِه على الوجه الجميل.</a:t>
            </a:r>
            <a:endParaRPr kumimoji="0" lang="ar-SA" sz="48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 xmlns:a16="http://schemas.microsoft.com/office/drawing/2014/main" id="{5DF64760-6044-457F-9EFC-6334CEED173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09" name="Rectangle 1"/>
          <p:cNvSpPr>
            <a:spLocks noChangeArrowheads="1"/>
          </p:cNvSpPr>
          <p:nvPr/>
        </p:nvSpPr>
        <p:spPr bwMode="auto">
          <a:xfrm>
            <a:off x="467544" y="1412776"/>
            <a:ext cx="828092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eaLnBrk="1" fontAlgn="base" latinLnBrk="0" hangingPunct="1">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mj-cs"/>
              </a:rPr>
              <a:t>سنقرأ في الفقرة التالية مطالع المعلّقات، آملين منك الانتباه إلى طريقة نطق الكلمات، وحركاتِها وضبطِها؛ ليكونَ حفظُك لها سليماً صحيحاً، وتكون بذلك قد أثبتّ مقدرتَك على الاتصال بالشعر العربي، وإنشادِه على الوجه الجميل.</a:t>
            </a:r>
            <a:endParaRPr kumimoji="0" lang="ar-SA" sz="44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5DF64760-6044-457F-9EFC-6334CEED173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5" name="Rectangle 1"/>
          <p:cNvSpPr>
            <a:spLocks noChangeArrowheads="1"/>
          </p:cNvSpPr>
          <p:nvPr/>
        </p:nvSpPr>
        <p:spPr bwMode="auto">
          <a:xfrm>
            <a:off x="0" y="1476075"/>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600" b="1" i="1" u="none" strike="noStrike" cap="none" normalizeH="0" baseline="0" dirty="0">
                <a:ln>
                  <a:noFill/>
                </a:ln>
                <a:solidFill>
                  <a:srgbClr val="FFFF00"/>
                </a:solidFill>
                <a:effectLst/>
                <a:latin typeface="Sakkal Majalla" pitchFamily="2" charset="-78"/>
                <a:ea typeface="Times New Roman" pitchFamily="18" charset="0"/>
                <a:cs typeface="+mj-cs"/>
              </a:rPr>
              <a:t>امرؤ القيس بن حُجْر:</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600" i="1" u="none" strike="noStrike" cap="none" normalizeH="0" baseline="0" dirty="0">
              <a:ln>
                <a:noFill/>
              </a:ln>
              <a:solidFill>
                <a:schemeClr val="tx1"/>
              </a:solidFill>
              <a:effectLst/>
              <a:latin typeface="Sakkal Majalla" pitchFamily="2" charset="-78"/>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mj-cs"/>
              </a:rPr>
              <a:t>                قفا نبكِ من ذكرى حبيبٍ ومنزلِ     </a:t>
            </a:r>
          </a:p>
          <a:p>
            <a:pPr marL="0" marR="0" lvl="0" indent="0" algn="r" defTabSz="914400" rtl="1" eaLnBrk="0" fontAlgn="base" latinLnBrk="0" hangingPunct="0">
              <a:lnSpc>
                <a:spcPct val="100000"/>
              </a:lnSpc>
              <a:spcBef>
                <a:spcPct val="0"/>
              </a:spcBef>
              <a:spcAft>
                <a:spcPct val="0"/>
              </a:spcAft>
              <a:buClrTx/>
              <a:buSzTx/>
              <a:buFontTx/>
              <a:buNone/>
              <a:tabLst/>
            </a:pPr>
            <a:r>
              <a:rPr lang="ar-SA" sz="3600" dirty="0">
                <a:latin typeface="Sakkal Majalla" pitchFamily="2" charset="-78"/>
                <a:ea typeface="Times New Roman" pitchFamily="18" charset="0"/>
                <a:cs typeface="+mj-cs"/>
              </a:rPr>
              <a:t>                                </a:t>
            </a: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mj-cs"/>
              </a:rPr>
              <a:t>بسِقْط اللّوى بين الدَّخولِ فحَوْمَلِ</a:t>
            </a:r>
            <a:endParaRPr kumimoji="0" lang="en-US" sz="1600" b="0" i="0" u="none" strike="noStrike" cap="none" normalizeH="0" baseline="0" dirty="0">
              <a:ln>
                <a:noFill/>
              </a:ln>
              <a:solidFill>
                <a:schemeClr val="tx1"/>
              </a:solidFill>
              <a:effectLst/>
              <a:latin typeface="Sakkal Majalla" pitchFamily="2" charset="-78"/>
              <a:cs typeface="+mj-cs"/>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wd">
                                    <p:tmPct val="10000"/>
                                  </p:iterate>
                                  <p:childTnLst>
                                    <p:set>
                                      <p:cBhvr>
                                        <p:cTn id="6" dur="1" fill="hold">
                                          <p:stCondLst>
                                            <p:cond delay="0"/>
                                          </p:stCondLst>
                                        </p:cTn>
                                        <p:tgtEl>
                                          <p:spTgt spid="16385">
                                            <p:txEl>
                                              <p:pRg st="2" end="2"/>
                                            </p:txEl>
                                          </p:spTgt>
                                        </p:tgtEl>
                                        <p:attrNameLst>
                                          <p:attrName>style.visibility</p:attrName>
                                        </p:attrNameLst>
                                      </p:cBhvr>
                                      <p:to>
                                        <p:strVal val="visible"/>
                                      </p:to>
                                    </p:set>
                                    <p:anim calcmode="lin" valueType="num">
                                      <p:cBhvr additive="base">
                                        <p:cTn id="7" dur="1000" fill="hold"/>
                                        <p:tgtEl>
                                          <p:spTgt spid="16385">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6385">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1600"/>
                            </p:stCondLst>
                            <p:childTnLst>
                              <p:par>
                                <p:cTn id="10" presetID="2" presetClass="entr" presetSubtype="4" fill="hold" nodeType="afterEffect">
                                  <p:stCondLst>
                                    <p:cond delay="0"/>
                                  </p:stCondLst>
                                  <p:iterate type="wd">
                                    <p:tmPct val="10000"/>
                                  </p:iterate>
                                  <p:childTnLst>
                                    <p:set>
                                      <p:cBhvr>
                                        <p:cTn id="11" dur="1" fill="hold">
                                          <p:stCondLst>
                                            <p:cond delay="0"/>
                                          </p:stCondLst>
                                        </p:cTn>
                                        <p:tgtEl>
                                          <p:spTgt spid="16385">
                                            <p:txEl>
                                              <p:pRg st="3" end="3"/>
                                            </p:txEl>
                                          </p:spTgt>
                                        </p:tgtEl>
                                        <p:attrNameLst>
                                          <p:attrName>style.visibility</p:attrName>
                                        </p:attrNameLst>
                                      </p:cBhvr>
                                      <p:to>
                                        <p:strVal val="visible"/>
                                      </p:to>
                                    </p:set>
                                    <p:anim calcmode="lin" valueType="num">
                                      <p:cBhvr additive="base">
                                        <p:cTn id="12" dur="2000" fill="hold"/>
                                        <p:tgtEl>
                                          <p:spTgt spid="16385">
                                            <p:txEl>
                                              <p:pRg st="3" end="3"/>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1638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5DF64760-6044-457F-9EFC-6334CEED173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1" name="Rectangle 1"/>
          <p:cNvSpPr>
            <a:spLocks noChangeArrowheads="1"/>
          </p:cNvSpPr>
          <p:nvPr/>
        </p:nvSpPr>
        <p:spPr bwMode="auto">
          <a:xfrm>
            <a:off x="105849" y="1268760"/>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eaLnBrk="1" fontAlgn="base" latinLnBrk="0" hangingPunct="1">
              <a:lnSpc>
                <a:spcPct val="100000"/>
              </a:lnSpc>
              <a:spcBef>
                <a:spcPct val="0"/>
              </a:spcBef>
              <a:spcAft>
                <a:spcPct val="0"/>
              </a:spcAft>
              <a:buClrTx/>
              <a:buSzTx/>
              <a:buFontTx/>
              <a:buNone/>
              <a:tabLst/>
            </a:pPr>
            <a:endParaRPr kumimoji="0" lang="en-US"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endParaRPr>
          </a:p>
          <a:p>
            <a:pPr marL="0" marR="0" lvl="0" indent="457200" algn="ctr" defTabSz="91440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a:ln>
                  <a:noFill/>
                </a:ln>
                <a:solidFill>
                  <a:srgbClr val="FFFF00"/>
                </a:solidFill>
                <a:effectLst/>
                <a:latin typeface="Sakkal Majalla" pitchFamily="2" charset="-78"/>
                <a:ea typeface="Times New Roman" pitchFamily="18" charset="0"/>
                <a:cs typeface="+mj-cs"/>
              </a:rPr>
              <a:t>  </a:t>
            </a:r>
            <a:r>
              <a:rPr kumimoji="0" lang="ar-SA" sz="4000" b="1" i="0" u="none" strike="noStrike" cap="none" normalizeH="0" baseline="0" dirty="0">
                <a:ln>
                  <a:noFill/>
                </a:ln>
                <a:solidFill>
                  <a:srgbClr val="FFFF00"/>
                </a:solidFill>
                <a:effectLst/>
                <a:latin typeface="Sakkal Majalla" pitchFamily="2" charset="-78"/>
                <a:ea typeface="Times New Roman" pitchFamily="18" charset="0"/>
                <a:cs typeface="+mj-cs"/>
              </a:rPr>
              <a:t>زهير بن أبي سُلمى:</a:t>
            </a:r>
          </a:p>
          <a:p>
            <a:pPr marL="0" marR="0" lvl="0" indent="457200" algn="ctr" defTabSz="91440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457200" algn="r" defTabSz="914400"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effectLst/>
                <a:latin typeface="Sakkal Majalla" pitchFamily="2" charset="-78"/>
                <a:ea typeface="Times New Roman" pitchFamily="18" charset="0"/>
                <a:cs typeface="+mj-cs"/>
              </a:rPr>
              <a:t>   </a:t>
            </a:r>
            <a:r>
              <a:rPr kumimoji="0" lang="ar-SA" sz="4000" b="0" i="0" u="none" strike="noStrike" cap="none" normalizeH="0" baseline="0" dirty="0" smtClean="0">
                <a:ln>
                  <a:noFill/>
                </a:ln>
                <a:effectLst/>
                <a:latin typeface="Sakkal Majalla" pitchFamily="2" charset="-78"/>
                <a:ea typeface="Times New Roman" pitchFamily="18" charset="0"/>
                <a:cs typeface="+mj-cs"/>
              </a:rPr>
              <a:t>أمن </a:t>
            </a:r>
            <a:r>
              <a:rPr kumimoji="0" lang="ar-SA" sz="4000" b="0" i="0" u="none" strike="noStrike" cap="none" normalizeH="0" baseline="0" dirty="0">
                <a:ln>
                  <a:noFill/>
                </a:ln>
                <a:effectLst/>
                <a:latin typeface="Sakkal Majalla" pitchFamily="2" charset="-78"/>
                <a:ea typeface="Times New Roman" pitchFamily="18" charset="0"/>
                <a:cs typeface="+mj-cs"/>
              </a:rPr>
              <a:t>أم أوفى دمنةٌ لم تَكلّم     بحَوْمانةِ الدّراجِ فالمتثلّمِ</a:t>
            </a:r>
            <a:endParaRPr kumimoji="0" lang="en-US" b="0" i="0" u="none" strike="noStrike" cap="none" normalizeH="0" baseline="0" dirty="0">
              <a:ln>
                <a:noFill/>
              </a:ln>
              <a:effectLst/>
              <a:latin typeface="Sakkal Majalla" pitchFamily="2" charset="-78"/>
              <a:cs typeface="+mj-cs"/>
            </a:endParaRPr>
          </a:p>
          <a:p>
            <a:pPr marL="0" marR="0" lvl="0" indent="457200" algn="l" defTabSz="91440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wd">
                                    <p:tmPct val="10000"/>
                                  </p:iterate>
                                  <p:childTnLst>
                                    <p:set>
                                      <p:cBhvr>
                                        <p:cTn id="6" dur="1" fill="hold">
                                          <p:stCondLst>
                                            <p:cond delay="0"/>
                                          </p:stCondLst>
                                        </p:cTn>
                                        <p:tgtEl>
                                          <p:spTgt spid="15361">
                                            <p:txEl>
                                              <p:pRg st="3" end="3"/>
                                            </p:txEl>
                                          </p:spTgt>
                                        </p:tgtEl>
                                        <p:attrNameLst>
                                          <p:attrName>style.visibility</p:attrName>
                                        </p:attrNameLst>
                                      </p:cBhvr>
                                      <p:to>
                                        <p:strVal val="visible"/>
                                      </p:to>
                                    </p:set>
                                    <p:anim calcmode="lin" valueType="num">
                                      <p:cBhvr additive="base">
                                        <p:cTn id="7" dur="1000" fill="hold"/>
                                        <p:tgtEl>
                                          <p:spTgt spid="15361">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536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5DF64760-6044-457F-9EFC-6334CEED173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29" name="Rectangle 1"/>
          <p:cNvSpPr>
            <a:spLocks noChangeArrowheads="1"/>
          </p:cNvSpPr>
          <p:nvPr/>
        </p:nvSpPr>
        <p:spPr bwMode="auto">
          <a:xfrm rot="10800000" flipV="1">
            <a:off x="0" y="1773977"/>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4000" b="1" dirty="0">
                <a:solidFill>
                  <a:srgbClr val="FFFF00"/>
                </a:solidFill>
                <a:latin typeface="Sakkal Majalla" pitchFamily="2" charset="-78"/>
                <a:cs typeface="Sakkal Majalla" pitchFamily="2" charset="-78"/>
              </a:rPr>
              <a:t>       طرفة بن العبد:</a:t>
            </a:r>
          </a:p>
          <a:p>
            <a:pPr algn="r" rtl="1"/>
            <a:endParaRPr lang="en-US" sz="4000" dirty="0">
              <a:latin typeface="Sakkal Majalla" pitchFamily="2" charset="-78"/>
              <a:cs typeface="Sakkal Majalla" pitchFamily="2" charset="-78"/>
            </a:endParaRPr>
          </a:p>
          <a:p>
            <a:pPr algn="r" rtl="1"/>
            <a:r>
              <a:rPr lang="ar-SA" sz="4000" dirty="0">
                <a:latin typeface="Sakkal Majalla" pitchFamily="2" charset="-78"/>
                <a:cs typeface="Sakkal Majalla" pitchFamily="2" charset="-78"/>
              </a:rPr>
              <a:t>         لخولةَ أطلالٌ ببُرقةِ ثَهْمَدِ       </a:t>
            </a:r>
          </a:p>
          <a:p>
            <a:pPr algn="r" rtl="1"/>
            <a:r>
              <a:rPr lang="ar-SA" sz="4000" dirty="0">
                <a:latin typeface="Sakkal Majalla" pitchFamily="2" charset="-78"/>
                <a:cs typeface="Sakkal Majalla" pitchFamily="2" charset="-78"/>
              </a:rPr>
              <a:t>                      تلوحُ كباقي الوشم في ظاهر اليد</a:t>
            </a:r>
            <a:endParaRPr lang="en-US" sz="4000" dirty="0">
              <a:latin typeface="Sakkal Majalla" pitchFamily="2" charset="-78"/>
              <a:cs typeface="Sakkal Majalla"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wd">
                                    <p:tmPct val="10000"/>
                                  </p:iterate>
                                  <p:childTnLst>
                                    <p:set>
                                      <p:cBhvr>
                                        <p:cTn id="6" dur="1" fill="hold">
                                          <p:stCondLst>
                                            <p:cond delay="0"/>
                                          </p:stCondLst>
                                        </p:cTn>
                                        <p:tgtEl>
                                          <p:spTgt spid="48129">
                                            <p:txEl>
                                              <p:pRg st="2" end="2"/>
                                            </p:txEl>
                                          </p:spTgt>
                                        </p:tgtEl>
                                        <p:attrNameLst>
                                          <p:attrName>style.visibility</p:attrName>
                                        </p:attrNameLst>
                                      </p:cBhvr>
                                      <p:to>
                                        <p:strVal val="visible"/>
                                      </p:to>
                                    </p:set>
                                    <p:anim calcmode="lin" valueType="num">
                                      <p:cBhvr additive="base">
                                        <p:cTn id="7" dur="1000" fill="hold"/>
                                        <p:tgtEl>
                                          <p:spTgt spid="48129">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48129">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1400"/>
                            </p:stCondLst>
                            <p:childTnLst>
                              <p:par>
                                <p:cTn id="10" presetID="2" presetClass="entr" presetSubtype="4" fill="hold" nodeType="afterEffect">
                                  <p:stCondLst>
                                    <p:cond delay="0"/>
                                  </p:stCondLst>
                                  <p:iterate type="wd">
                                    <p:tmPct val="10000"/>
                                  </p:iterate>
                                  <p:childTnLst>
                                    <p:set>
                                      <p:cBhvr>
                                        <p:cTn id="11" dur="1" fill="hold">
                                          <p:stCondLst>
                                            <p:cond delay="0"/>
                                          </p:stCondLst>
                                        </p:cTn>
                                        <p:tgtEl>
                                          <p:spTgt spid="48129">
                                            <p:txEl>
                                              <p:pRg st="3" end="3"/>
                                            </p:txEl>
                                          </p:spTgt>
                                        </p:tgtEl>
                                        <p:attrNameLst>
                                          <p:attrName>style.visibility</p:attrName>
                                        </p:attrNameLst>
                                      </p:cBhvr>
                                      <p:to>
                                        <p:strVal val="visible"/>
                                      </p:to>
                                    </p:set>
                                    <p:anim calcmode="lin" valueType="num">
                                      <p:cBhvr additive="base">
                                        <p:cTn id="12" dur="1000" fill="hold"/>
                                        <p:tgtEl>
                                          <p:spTgt spid="48129">
                                            <p:txEl>
                                              <p:pRg st="3" end="3"/>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4812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3" name="Rectangle 1"/>
          <p:cNvSpPr>
            <a:spLocks noChangeArrowheads="1"/>
          </p:cNvSpPr>
          <p:nvPr/>
        </p:nvSpPr>
        <p:spPr bwMode="auto">
          <a:xfrm>
            <a:off x="1043608" y="1294312"/>
            <a:ext cx="648072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000" b="0" i="0" u="none" strike="noStrike" cap="none" normalizeH="0" baseline="0" dirty="0">
              <a:ln>
                <a:noFill/>
              </a:ln>
              <a:solidFill>
                <a:schemeClr val="tx1"/>
              </a:solidFill>
              <a:effectLst/>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000" b="0" i="0" u="none" strike="noStrike" cap="none" normalizeH="0" baseline="0" dirty="0">
              <a:ln>
                <a:noFill/>
              </a:ln>
              <a:solidFill>
                <a:schemeClr val="tx1"/>
              </a:solidFill>
              <a:effectLst/>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1000" dirty="0">
              <a:latin typeface="Arial" pitchFamily="34" charset="0"/>
              <a:ea typeface="Times New Roman" pitchFamily="18" charset="0"/>
              <a:cs typeface="Times New Roman" pitchFamily="18" charset="0"/>
            </a:endParaRPr>
          </a:p>
        </p:txBody>
      </p:sp>
      <p:sp>
        <p:nvSpPr>
          <p:cNvPr id="4" name="Rectangle 3"/>
          <p:cNvSpPr/>
          <p:nvPr/>
        </p:nvSpPr>
        <p:spPr>
          <a:xfrm>
            <a:off x="807504" y="937574"/>
            <a:ext cx="7848872" cy="4832092"/>
          </a:xfrm>
          <a:prstGeom prst="rect">
            <a:avLst/>
          </a:prstGeom>
        </p:spPr>
        <p:txBody>
          <a:bodyPr wrap="square">
            <a:spAutoFit/>
          </a:bodyPr>
          <a:lstStyle/>
          <a:p>
            <a:pPr algn="just" rtl="1"/>
            <a:r>
              <a:rPr lang="ar-SA" sz="4400" dirty="0">
                <a:latin typeface="Simplified Arabic" panose="02020603050405020304" pitchFamily="18" charset="-78"/>
                <a:cs typeface="Simplified Arabic" panose="02020603050405020304" pitchFamily="18" charset="-78"/>
              </a:rPr>
              <a:t>أعزائي الطلبة:</a:t>
            </a:r>
          </a:p>
          <a:p>
            <a:pPr algn="just" rtl="1"/>
            <a:r>
              <a:rPr lang="ar-SA" sz="4400" dirty="0">
                <a:latin typeface="Simplified Arabic" panose="02020603050405020304" pitchFamily="18" charset="-78"/>
                <a:cs typeface="Simplified Arabic" panose="02020603050405020304" pitchFamily="18" charset="-78"/>
              </a:rPr>
              <a:t>نقرأ معاً في هذا اللقاء منتخبات من الشعر العربي القديم، نستعيد فيها جمالَ الشعر العربي، وقوّةَ كلماته، وعذوبةَ موسيقاه. ولقد أبدع العرب في شعرهم منذ أقدم أزمنتهم، فكأن الشعرَ قد وُلِد معَ ميلاد الإنسان العربي، ونما ونضج مع نموّه ونُضجه.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39552" y="1361675"/>
            <a:ext cx="8208912"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4000" dirty="0">
                <a:latin typeface="Sakkal Majalla" pitchFamily="2" charset="-78"/>
                <a:cs typeface="Sakkal Majalla" pitchFamily="2" charset="-78"/>
              </a:rPr>
              <a:t> </a:t>
            </a:r>
            <a:endParaRPr lang="en-US" sz="4000" dirty="0">
              <a:latin typeface="Sakkal Majalla" pitchFamily="2" charset="-78"/>
              <a:cs typeface="Sakkal Majalla" pitchFamily="2" charset="-78"/>
            </a:endParaRPr>
          </a:p>
          <a:p>
            <a:pPr algn="ctr" rtl="1"/>
            <a:r>
              <a:rPr lang="ar-SA" sz="4000" b="1" dirty="0">
                <a:solidFill>
                  <a:srgbClr val="FFFF00"/>
                </a:solidFill>
                <a:latin typeface="Sakkal Majalla" pitchFamily="2" charset="-78"/>
                <a:cs typeface="+mj-cs"/>
              </a:rPr>
              <a:t>عنترة بن شداد العبسي:</a:t>
            </a:r>
          </a:p>
          <a:p>
            <a:pPr algn="ctr" rtl="1"/>
            <a:endParaRPr lang="en-US" sz="4000" dirty="0">
              <a:latin typeface="Sakkal Majalla" pitchFamily="2" charset="-78"/>
              <a:cs typeface="Sakkal Majalla" pitchFamily="2" charset="-78"/>
            </a:endParaRPr>
          </a:p>
          <a:p>
            <a:pPr algn="r" rtl="1"/>
            <a:r>
              <a:rPr lang="ar-SA" sz="4000" dirty="0">
                <a:latin typeface="Sakkal Majalla" pitchFamily="2" charset="-78"/>
                <a:cs typeface="Sakkal Majalla" pitchFamily="2" charset="-78"/>
              </a:rPr>
              <a:t>          </a:t>
            </a:r>
            <a:r>
              <a:rPr lang="ar-SA" sz="4000" b="1" dirty="0">
                <a:latin typeface="Sakkal Majalla" pitchFamily="2" charset="-78"/>
                <a:cs typeface="+mj-cs"/>
              </a:rPr>
              <a:t>يا دار عبلة بالجواء تكلّمي      </a:t>
            </a:r>
          </a:p>
          <a:p>
            <a:pPr algn="r" rtl="1"/>
            <a:r>
              <a:rPr lang="ar-SA" sz="4000" b="1" dirty="0">
                <a:latin typeface="Sakkal Majalla" pitchFamily="2" charset="-78"/>
                <a:cs typeface="+mj-cs"/>
              </a:rPr>
              <a:t>                      </a:t>
            </a:r>
            <a:r>
              <a:rPr lang="ar-SA" sz="4000" b="1" dirty="0" smtClean="0">
                <a:latin typeface="Sakkal Majalla" pitchFamily="2" charset="-78"/>
                <a:cs typeface="+mj-cs"/>
              </a:rPr>
              <a:t> </a:t>
            </a:r>
            <a:r>
              <a:rPr lang="ar-SA" sz="4000" b="1" dirty="0">
                <a:latin typeface="Sakkal Majalla" pitchFamily="2" charset="-78"/>
                <a:cs typeface="+mj-cs"/>
              </a:rPr>
              <a:t>وعِمِي صباحاً دارَ عبلة واسْلمي</a:t>
            </a:r>
            <a:endParaRPr lang="en-US" sz="4000" b="1" dirty="0">
              <a:latin typeface="Sakkal Majalla" pitchFamily="2" charset="-78"/>
              <a:cs typeface="+mj-cs"/>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95168B84-1CFC-4DBF-955C-61A561B6953F}"/>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wd">
                                    <p:tmPct val="10000"/>
                                  </p:iterate>
                                  <p:childTnLst>
                                    <p:set>
                                      <p:cBhvr>
                                        <p:cTn id="6" dur="1" fill="hold">
                                          <p:stCondLst>
                                            <p:cond delay="0"/>
                                          </p:stCondLst>
                                        </p:cTn>
                                        <p:tgtEl>
                                          <p:spTgt spid="20481">
                                            <p:txEl>
                                              <p:pRg st="3" end="3"/>
                                            </p:txEl>
                                          </p:spTgt>
                                        </p:tgtEl>
                                        <p:attrNameLst>
                                          <p:attrName>style.visibility</p:attrName>
                                        </p:attrNameLst>
                                      </p:cBhvr>
                                      <p:to>
                                        <p:strVal val="visible"/>
                                      </p:to>
                                    </p:set>
                                    <p:anim calcmode="lin" valueType="num">
                                      <p:cBhvr additive="base">
                                        <p:cTn id="7" dur="1000" fill="hold"/>
                                        <p:tgtEl>
                                          <p:spTgt spid="20481">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0481">
                                            <p:txEl>
                                              <p:pRg st="3" end="3"/>
                                            </p:txEl>
                                          </p:spTgt>
                                        </p:tgtEl>
                                        <p:attrNameLst>
                                          <p:attrName>ppt_y</p:attrName>
                                        </p:attrNameLst>
                                      </p:cBhvr>
                                      <p:tavLst>
                                        <p:tav tm="0">
                                          <p:val>
                                            <p:strVal val="1+#ppt_h/2"/>
                                          </p:val>
                                        </p:tav>
                                        <p:tav tm="100000">
                                          <p:val>
                                            <p:strVal val="#ppt_y"/>
                                          </p:val>
                                        </p:tav>
                                      </p:tavLst>
                                    </p:anim>
                                  </p:childTnLst>
                                </p:cTn>
                              </p:par>
                            </p:childTnLst>
                          </p:cTn>
                        </p:par>
                        <p:par>
                          <p:cTn id="9" fill="hold">
                            <p:stCondLst>
                              <p:cond delay="1500"/>
                            </p:stCondLst>
                            <p:childTnLst>
                              <p:par>
                                <p:cTn id="10" presetID="2" presetClass="entr" presetSubtype="4" fill="hold" nodeType="afterEffect">
                                  <p:stCondLst>
                                    <p:cond delay="0"/>
                                  </p:stCondLst>
                                  <p:iterate type="wd">
                                    <p:tmPct val="10000"/>
                                  </p:iterate>
                                  <p:childTnLst>
                                    <p:set>
                                      <p:cBhvr>
                                        <p:cTn id="11" dur="1" fill="hold">
                                          <p:stCondLst>
                                            <p:cond delay="0"/>
                                          </p:stCondLst>
                                        </p:cTn>
                                        <p:tgtEl>
                                          <p:spTgt spid="20481">
                                            <p:txEl>
                                              <p:pRg st="4" end="4"/>
                                            </p:txEl>
                                          </p:spTgt>
                                        </p:tgtEl>
                                        <p:attrNameLst>
                                          <p:attrName>style.visibility</p:attrName>
                                        </p:attrNameLst>
                                      </p:cBhvr>
                                      <p:to>
                                        <p:strVal val="visible"/>
                                      </p:to>
                                    </p:set>
                                    <p:anim calcmode="lin" valueType="num">
                                      <p:cBhvr additive="base">
                                        <p:cTn id="12" dur="1000" fill="hold"/>
                                        <p:tgtEl>
                                          <p:spTgt spid="20481">
                                            <p:txEl>
                                              <p:pRg st="4" end="4"/>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2048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28800"/>
            <a:ext cx="9144000" cy="3785652"/>
          </a:xfrm>
          <a:prstGeom prst="rect">
            <a:avLst/>
          </a:prstGeom>
        </p:spPr>
        <p:txBody>
          <a:bodyPr wrap="square">
            <a:spAutoFit/>
          </a:bodyPr>
          <a:lstStyle/>
          <a:p>
            <a:pPr algn="r" rtl="1"/>
            <a:r>
              <a:rPr lang="ar-SA" sz="4000" b="1" dirty="0">
                <a:solidFill>
                  <a:srgbClr val="FFFF00"/>
                </a:solidFill>
                <a:latin typeface="Sakkal Majalla" pitchFamily="2" charset="-78"/>
                <a:cs typeface="+mj-cs"/>
              </a:rPr>
              <a:t>          عمرو بن كلثوم التغلبي</a:t>
            </a:r>
            <a:r>
              <a:rPr lang="ar-SA" sz="4000" dirty="0" smtClean="0">
                <a:solidFill>
                  <a:srgbClr val="FFFF00"/>
                </a:solidFill>
                <a:latin typeface="Sakkal Majalla" pitchFamily="2" charset="-78"/>
                <a:cs typeface="+mj-cs"/>
              </a:rPr>
              <a:t>:</a:t>
            </a:r>
            <a:endParaRPr lang="en-US" sz="4000" dirty="0" smtClean="0">
              <a:solidFill>
                <a:srgbClr val="FFFF00"/>
              </a:solidFill>
              <a:latin typeface="Sakkal Majalla" pitchFamily="2" charset="-78"/>
              <a:cs typeface="+mj-cs"/>
            </a:endParaRPr>
          </a:p>
          <a:p>
            <a:pPr algn="r" rtl="1"/>
            <a:endParaRPr lang="en-US" sz="4000" dirty="0">
              <a:solidFill>
                <a:srgbClr val="FFFF00"/>
              </a:solidFill>
              <a:latin typeface="Sakkal Majalla" pitchFamily="2" charset="-78"/>
              <a:cs typeface="+mj-cs"/>
            </a:endParaRPr>
          </a:p>
          <a:p>
            <a:pPr algn="r" rtl="1"/>
            <a:r>
              <a:rPr lang="ar-SA" sz="4000" dirty="0">
                <a:latin typeface="Sakkal Majalla" pitchFamily="2" charset="-78"/>
                <a:cs typeface="Sakkal Majalla" pitchFamily="2" charset="-78"/>
              </a:rPr>
              <a:t>          </a:t>
            </a:r>
            <a:r>
              <a:rPr lang="ar-SA" sz="4000" dirty="0">
                <a:latin typeface="Sakkal Majalla" pitchFamily="2" charset="-78"/>
                <a:cs typeface="+mj-cs"/>
              </a:rPr>
              <a:t>ألا هبّي بصحنك فاصبَحينا   </a:t>
            </a:r>
          </a:p>
          <a:p>
            <a:pPr algn="r" rtl="1"/>
            <a:r>
              <a:rPr lang="ar-SA" sz="4000" dirty="0">
                <a:latin typeface="Sakkal Majalla" pitchFamily="2" charset="-78"/>
                <a:cs typeface="+mj-cs"/>
              </a:rPr>
              <a:t>                           ولا تبقي خمور الأندرينا</a:t>
            </a:r>
            <a:endParaRPr lang="en-US" sz="4000" dirty="0">
              <a:latin typeface="Sakkal Majalla" pitchFamily="2" charset="-78"/>
              <a:cs typeface="+mj-cs"/>
            </a:endParaRPr>
          </a:p>
          <a:p>
            <a:pPr algn="r" rtl="1"/>
            <a:r>
              <a:rPr lang="ar-SA" sz="4000" dirty="0">
                <a:latin typeface="Sakkal Majalla" pitchFamily="2" charset="-78"/>
                <a:cs typeface="Sakkal Majalla" pitchFamily="2" charset="-78"/>
              </a:rPr>
              <a:t> </a:t>
            </a:r>
            <a:endParaRPr lang="en-US" sz="4000" dirty="0">
              <a:latin typeface="Sakkal Majalla" pitchFamily="2" charset="-78"/>
              <a:cs typeface="Sakkal Majalla" pitchFamily="2" charset="-78"/>
            </a:endParaRPr>
          </a:p>
          <a:p>
            <a:pPr algn="r" rtl="1"/>
            <a:endParaRPr lang="ar-SA" sz="4000" dirty="0">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95168B84-1CFC-4DBF-955C-61A561B6953F}"/>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iterate type="wd">
                                    <p:tmPct val="10000"/>
                                  </p:iterate>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0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par>
                          <p:cTn id="9" fill="hold">
                            <p:stCondLst>
                              <p:cond delay="1400"/>
                            </p:stCondLst>
                            <p:childTnLst>
                              <p:par>
                                <p:cTn id="10" presetID="2" presetClass="entr" presetSubtype="2" fill="hold" nodeType="afterEffect">
                                  <p:stCondLst>
                                    <p:cond delay="0"/>
                                  </p:stCondLst>
                                  <p:iterate type="wd">
                                    <p:tmPct val="10000"/>
                                  </p:iterate>
                                  <p:childTnLst>
                                    <p:set>
                                      <p:cBhvr>
                                        <p:cTn id="11" dur="1" fill="hold">
                                          <p:stCondLst>
                                            <p:cond delay="0"/>
                                          </p:stCondLst>
                                        </p:cTn>
                                        <p:tgtEl>
                                          <p:spTgt spid="2">
                                            <p:txEl>
                                              <p:pRg st="3" end="3"/>
                                            </p:txEl>
                                          </p:spTgt>
                                        </p:tgtEl>
                                        <p:attrNameLst>
                                          <p:attrName>style.visibility</p:attrName>
                                        </p:attrNameLst>
                                      </p:cBhvr>
                                      <p:to>
                                        <p:strVal val="visible"/>
                                      </p:to>
                                    </p:set>
                                    <p:anim calcmode="lin" valueType="num">
                                      <p:cBhvr additive="base">
                                        <p:cTn id="12" dur="10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563763"/>
            <a:ext cx="907199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en-US" sz="4000" b="1" dirty="0" smtClean="0">
                <a:solidFill>
                  <a:srgbClr val="FFFF00"/>
                </a:solidFill>
                <a:latin typeface="Sakkal Majalla" pitchFamily="2" charset="-78"/>
                <a:cs typeface="+mj-cs"/>
              </a:rPr>
              <a:t>      </a:t>
            </a:r>
            <a:r>
              <a:rPr lang="ar-SA" sz="4000" b="1" dirty="0" smtClean="0">
                <a:solidFill>
                  <a:srgbClr val="FFFF00"/>
                </a:solidFill>
                <a:latin typeface="Sakkal Majalla" pitchFamily="2" charset="-78"/>
                <a:cs typeface="+mj-cs"/>
              </a:rPr>
              <a:t>لبيد </a:t>
            </a:r>
            <a:r>
              <a:rPr lang="ar-SA" sz="4000" b="1" dirty="0">
                <a:solidFill>
                  <a:srgbClr val="FFFF00"/>
                </a:solidFill>
                <a:latin typeface="Sakkal Majalla" pitchFamily="2" charset="-78"/>
                <a:cs typeface="+mj-cs"/>
              </a:rPr>
              <a:t>بن ربيعة العامري:</a:t>
            </a:r>
          </a:p>
          <a:p>
            <a:pPr algn="r" rtl="1"/>
            <a:endParaRPr lang="en-US" sz="4000" dirty="0">
              <a:latin typeface="Sakkal Majalla" pitchFamily="2" charset="-78"/>
              <a:cs typeface="Sakkal Majalla" pitchFamily="2" charset="-78"/>
            </a:endParaRPr>
          </a:p>
          <a:p>
            <a:pPr algn="r" rtl="1"/>
            <a:r>
              <a:rPr lang="ar-SA" sz="4000" dirty="0">
                <a:latin typeface="Sakkal Majalla" pitchFamily="2" charset="-78"/>
                <a:cs typeface="Sakkal Majalla" pitchFamily="2" charset="-78"/>
              </a:rPr>
              <a:t>         </a:t>
            </a:r>
            <a:r>
              <a:rPr lang="ar-SA" sz="4000" dirty="0">
                <a:latin typeface="Sakkal Majalla" pitchFamily="2" charset="-78"/>
                <a:cs typeface="+mj-cs"/>
              </a:rPr>
              <a:t>عفت الديار محلّها فمقامُها      </a:t>
            </a:r>
          </a:p>
          <a:p>
            <a:pPr algn="r" rtl="1"/>
            <a:r>
              <a:rPr lang="ar-SA" sz="4000" dirty="0">
                <a:latin typeface="Sakkal Majalla" pitchFamily="2" charset="-78"/>
                <a:cs typeface="+mj-cs"/>
              </a:rPr>
              <a:t>                         بمنى تأبّد غولها فرجامها</a:t>
            </a:r>
            <a:endParaRPr lang="en-US" sz="4000" dirty="0">
              <a:latin typeface="Sakkal Majalla" pitchFamily="2" charset="-78"/>
              <a:cs typeface="+mj-cs"/>
            </a:endParaRPr>
          </a:p>
          <a:p>
            <a:pPr algn="r" defTabSz="914400" rtl="1" fontAlgn="base">
              <a:spcBef>
                <a:spcPct val="0"/>
              </a:spcBef>
              <a:spcAft>
                <a:spcPct val="0"/>
              </a:spcAft>
            </a:pPr>
            <a:endParaRPr lang="ar-SA" sz="4000" b="1"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3C4C8B96-DBDE-46E3-B9DD-032A72EB0BF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5">
                                            <p:txEl>
                                              <p:pRg st="2" end="2"/>
                                            </p:txEl>
                                          </p:spTgt>
                                        </p:tgtEl>
                                        <p:attrNameLst>
                                          <p:attrName>style.visibility</p:attrName>
                                        </p:attrNameLst>
                                      </p:cBhvr>
                                      <p:to>
                                        <p:strVal val="visible"/>
                                      </p:to>
                                    </p:set>
                                    <p:anim calcmode="lin" valueType="num">
                                      <p:cBhvr additive="base">
                                        <p:cTn id="7" dur="1000" fill="hold"/>
                                        <p:tgtEl>
                                          <p:spTgt spid="1025">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1025">
                                            <p:txEl>
                                              <p:pRg st="3" end="3"/>
                                            </p:txEl>
                                          </p:spTgt>
                                        </p:tgtEl>
                                        <p:attrNameLst>
                                          <p:attrName>style.visibility</p:attrName>
                                        </p:attrNameLst>
                                      </p:cBhvr>
                                      <p:to>
                                        <p:strVal val="visible"/>
                                      </p:to>
                                    </p:set>
                                    <p:anim calcmode="lin" valueType="num">
                                      <p:cBhvr additive="base">
                                        <p:cTn id="12" dur="1000" fill="hold"/>
                                        <p:tgtEl>
                                          <p:spTgt spid="1025">
                                            <p:txEl>
                                              <p:pRg st="3" end="3"/>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102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683568" y="1902896"/>
            <a:ext cx="7488832"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3600" b="1" dirty="0">
                <a:solidFill>
                  <a:srgbClr val="FFFF00"/>
                </a:solidFill>
                <a:latin typeface="Sakkal Majalla" pitchFamily="2" charset="-78"/>
                <a:cs typeface="+mj-cs"/>
              </a:rPr>
              <a:t>الحارث بن حلّزة اليشكري:</a:t>
            </a:r>
          </a:p>
          <a:p>
            <a:pPr algn="r" rtl="1"/>
            <a:endParaRPr lang="en-US" sz="3600" dirty="0">
              <a:latin typeface="Sakkal Majalla" pitchFamily="2" charset="-78"/>
              <a:cs typeface="Sakkal Majalla" pitchFamily="2" charset="-78"/>
            </a:endParaRPr>
          </a:p>
          <a:p>
            <a:pPr algn="r" rtl="1"/>
            <a:r>
              <a:rPr lang="ar-SA" sz="3600" dirty="0">
                <a:latin typeface="Sakkal Majalla" pitchFamily="2" charset="-78"/>
                <a:cs typeface="Sakkal Majalla" pitchFamily="2" charset="-78"/>
              </a:rPr>
              <a:t>          </a:t>
            </a:r>
            <a:r>
              <a:rPr lang="ar-SA" sz="3600" dirty="0">
                <a:latin typeface="Sakkal Majalla" pitchFamily="2" charset="-78"/>
                <a:cs typeface="+mj-cs"/>
              </a:rPr>
              <a:t>آذنتنا ببينها أسماء    </a:t>
            </a:r>
          </a:p>
          <a:p>
            <a:pPr algn="r" rtl="1"/>
            <a:r>
              <a:rPr lang="ar-SA" sz="3600" dirty="0">
                <a:latin typeface="Sakkal Majalla" pitchFamily="2" charset="-78"/>
                <a:cs typeface="+mj-cs"/>
              </a:rPr>
              <a:t>                         ربّ ثاوٍ يملّ منه الثّواء</a:t>
            </a:r>
            <a:endParaRPr lang="en-US" sz="3600" dirty="0">
              <a:latin typeface="Sakkal Majalla" pitchFamily="2" charset="-78"/>
              <a:cs typeface="+mj-cs"/>
            </a:endParaRPr>
          </a:p>
          <a:p>
            <a:pPr marR="0" lvl="0" indent="0" algn="r" defTabSz="914400" rtl="1" fontAlgn="base">
              <a:lnSpc>
                <a:spcPct val="100000"/>
              </a:lnSpc>
              <a:spcBef>
                <a:spcPct val="0"/>
              </a:spcBef>
              <a:spcAft>
                <a:spcPct val="0"/>
              </a:spcAft>
              <a:buClrTx/>
              <a:buSzTx/>
              <a:buFontTx/>
              <a:buNone/>
              <a:tabLst/>
            </a:pPr>
            <a:endParaRPr kumimoji="0" lang="ar-SA" sz="3600" b="0" i="0" u="none" strike="noStrike" cap="none" normalizeH="0" baseline="0" dirty="0">
              <a:ln>
                <a:noFill/>
              </a:ln>
              <a:gradFill>
                <a:gsLst>
                  <a:gs pos="0">
                    <a:srgbClr val="000000"/>
                  </a:gs>
                  <a:gs pos="39999">
                    <a:srgbClr val="0A128C"/>
                  </a:gs>
                  <a:gs pos="70000">
                    <a:srgbClr val="181CC7"/>
                  </a:gs>
                  <a:gs pos="88000">
                    <a:srgbClr val="7005D4"/>
                  </a:gs>
                  <a:gs pos="100000">
                    <a:srgbClr val="8C3D91"/>
                  </a:gs>
                </a:gsLst>
                <a:lin ang="5400000" scaled="0"/>
              </a:gra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32D9151-01F9-4BD9-A19F-A74706BA7FE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1000"/>
                                  </p:stCondLst>
                                  <p:iterate type="wd">
                                    <p:tmAbs val="25"/>
                                  </p:iterate>
                                  <p:childTnLst>
                                    <p:set>
                                      <p:cBhvr override="childStyle">
                                        <p:cTn id="6" dur="indefinite"/>
                                        <p:tgtEl>
                                          <p:spTgt spid="27649">
                                            <p:txEl>
                                              <p:pRg st="2" end="2"/>
                                            </p:txEl>
                                          </p:spTgt>
                                        </p:tgtEl>
                                        <p:attrNameLst>
                                          <p:attrName>style.fontWeight</p:attrName>
                                        </p:attrNameLst>
                                      </p:cBhvr>
                                      <p:to>
                                        <p:strVal val="bold"/>
                                      </p:to>
                                    </p:set>
                                  </p:childTnLst>
                                </p:cTn>
                              </p:par>
                            </p:childTnLst>
                          </p:cTn>
                        </p:par>
                        <p:par>
                          <p:cTn id="7" fill="hold">
                            <p:stCondLst>
                              <p:cond delay="1100"/>
                            </p:stCondLst>
                            <p:childTnLst>
                              <p:par>
                                <p:cTn id="8" presetID="15" presetClass="emph" presetSubtype="0" nodeType="afterEffect">
                                  <p:stCondLst>
                                    <p:cond delay="0"/>
                                  </p:stCondLst>
                                  <p:iterate type="lt">
                                    <p:tmAbs val="25"/>
                                  </p:iterate>
                                  <p:childTnLst>
                                    <p:set>
                                      <p:cBhvr override="childStyle">
                                        <p:cTn id="9" dur="indefinite"/>
                                        <p:tgtEl>
                                          <p:spTgt spid="27649">
                                            <p:txEl>
                                              <p:pRg st="3" end="3"/>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44D77D35-1A5F-499F-8C92-53581968D0A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7" name="Rectangle 1"/>
          <p:cNvSpPr>
            <a:spLocks noChangeArrowheads="1"/>
          </p:cNvSpPr>
          <p:nvPr/>
        </p:nvSpPr>
        <p:spPr bwMode="auto">
          <a:xfrm>
            <a:off x="0" y="1316088"/>
            <a:ext cx="9144000"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Low"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rgbClr val="FFFF00"/>
                </a:solidFill>
                <a:effectLst/>
                <a:latin typeface="Sakkal Majalla" pitchFamily="2" charset="-78"/>
                <a:ea typeface="Times New Roman" pitchFamily="18" charset="0"/>
                <a:cs typeface="+mj-cs"/>
              </a:rPr>
              <a:t>عبيد بن الأبرص الأسدي: </a:t>
            </a:r>
          </a:p>
          <a:p>
            <a:pPr marL="0" marR="0" lvl="0" indent="457200" algn="justLow"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45720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أقفر من أهله ملْحوبُ  </a:t>
            </a:r>
          </a:p>
          <a:p>
            <a:pPr marL="0" marR="0" lvl="0" indent="457200" algn="justLow" defTabSz="914400" rtl="1" eaLnBrk="0" fontAlgn="base" latinLnBrk="0" hangingPunct="0">
              <a:lnSpc>
                <a:spcPct val="100000"/>
              </a:lnSpc>
              <a:spcBef>
                <a:spcPct val="0"/>
              </a:spcBef>
              <a:spcAft>
                <a:spcPct val="0"/>
              </a:spcAft>
              <a:buClrTx/>
              <a:buSzTx/>
              <a:buFontTx/>
              <a:buNone/>
              <a:tabLst/>
            </a:pPr>
            <a:r>
              <a:rPr lang="ar-SA" sz="4000" dirty="0">
                <a:latin typeface="Sakkal Majalla" pitchFamily="2" charset="-78"/>
                <a:ea typeface="Times New Roman" pitchFamily="18" charset="0"/>
                <a:cs typeface="Sakkal Majalla" pitchFamily="2" charset="-78"/>
              </a:rPr>
              <a:t>                        </a:t>
            </a: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فالقطّبيات فالذَّنوب</a:t>
            </a:r>
            <a:endParaRPr kumimoji="0" lang="ar-SA" sz="48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
          <p:cNvSpPr/>
          <p:nvPr/>
        </p:nvSpPr>
        <p:spPr>
          <a:xfrm>
            <a:off x="-468560" y="980728"/>
            <a:ext cx="9612560" cy="3170099"/>
          </a:xfrm>
          <a:prstGeom prst="rect">
            <a:avLst/>
          </a:prstGeom>
        </p:spPr>
        <p:txBody>
          <a:bodyPr wrap="square">
            <a:spAutoFit/>
          </a:bodyPr>
          <a:lstStyle/>
          <a:p>
            <a:pPr algn="r" rtl="1"/>
            <a:r>
              <a:rPr lang="ar-SA" sz="3200" b="1" dirty="0">
                <a:latin typeface="Sakkal Majalla" pitchFamily="2" charset="-78"/>
                <a:cs typeface="Sakkal Majalla" pitchFamily="2" charset="-78"/>
              </a:rPr>
              <a:t>            </a:t>
            </a:r>
          </a:p>
          <a:p>
            <a:pPr algn="r" rtl="1"/>
            <a:endParaRPr lang="ar-SA" sz="3200" b="1" dirty="0">
              <a:latin typeface="Sakkal Majalla" pitchFamily="2" charset="-78"/>
              <a:cs typeface="Sakkal Majalla" pitchFamily="2" charset="-78"/>
            </a:endParaRPr>
          </a:p>
          <a:p>
            <a:pPr algn="r" rtl="1"/>
            <a:r>
              <a:rPr lang="ar-SA" sz="3200" b="1" dirty="0">
                <a:latin typeface="Sakkal Majalla" pitchFamily="2" charset="-78"/>
                <a:cs typeface="+mj-cs"/>
              </a:rPr>
              <a:t>                      </a:t>
            </a:r>
            <a:r>
              <a:rPr lang="ar-SA" sz="3200" b="1" dirty="0">
                <a:solidFill>
                  <a:srgbClr val="FFFF00"/>
                </a:solidFill>
                <a:latin typeface="Sakkal Majalla" pitchFamily="2" charset="-78"/>
                <a:cs typeface="+mj-cs"/>
              </a:rPr>
              <a:t>الأعشى</a:t>
            </a:r>
            <a:r>
              <a:rPr lang="ar-SA" sz="3200" b="1" dirty="0">
                <a:latin typeface="Sakkal Majalla" pitchFamily="2" charset="-78"/>
                <a:cs typeface="+mj-cs"/>
              </a:rPr>
              <a:t>:</a:t>
            </a:r>
            <a:endParaRPr lang="en-US" sz="3200" dirty="0">
              <a:latin typeface="Sakkal Majalla" pitchFamily="2" charset="-78"/>
              <a:cs typeface="+mj-cs"/>
            </a:endParaRPr>
          </a:p>
          <a:p>
            <a:pPr algn="r" rtl="1"/>
            <a:r>
              <a:rPr lang="ar-SA" sz="3600" dirty="0">
                <a:latin typeface="Sakkal Majalla" pitchFamily="2" charset="-78"/>
                <a:cs typeface="Sakkal Majalla" pitchFamily="2" charset="-78"/>
              </a:rPr>
              <a:t>          </a:t>
            </a:r>
            <a:r>
              <a:rPr lang="ar-SA" sz="3600" dirty="0">
                <a:latin typeface="Sakkal Majalla" pitchFamily="2" charset="-78"/>
                <a:cs typeface="+mj-cs"/>
              </a:rPr>
              <a:t>ودّع هريرة إن الركبَ مرتحلُ   </a:t>
            </a:r>
          </a:p>
          <a:p>
            <a:pPr algn="r" rtl="1"/>
            <a:r>
              <a:rPr lang="ar-SA" sz="3600" dirty="0">
                <a:latin typeface="Sakkal Majalla" pitchFamily="2" charset="-78"/>
                <a:cs typeface="+mj-cs"/>
              </a:rPr>
              <a:t>                                 وهل تطيق وداعاً أيّها الرجل؟!</a:t>
            </a:r>
            <a:endParaRPr lang="en-US" sz="3600" dirty="0">
              <a:latin typeface="Sakkal Majalla" pitchFamily="2" charset="-78"/>
              <a:cs typeface="+mj-cs"/>
            </a:endParaRPr>
          </a:p>
          <a:p>
            <a:pPr algn="r"/>
            <a:endParaRPr lang="ar-SA" sz="3200" b="1"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D86EC2E0-D0D1-4772-9E35-06FAE1484B6F}"/>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24744"/>
            <a:ext cx="7920880" cy="4401205"/>
          </a:xfrm>
          <a:prstGeom prst="rect">
            <a:avLst/>
          </a:prstGeom>
        </p:spPr>
        <p:txBody>
          <a:bodyPr wrap="square">
            <a:spAutoFit/>
          </a:bodyPr>
          <a:lstStyle/>
          <a:p>
            <a:pPr algn="r" rtl="1"/>
            <a:r>
              <a:rPr lang="ar-SA" sz="4000" dirty="0">
                <a:latin typeface="Sakkal Majalla" pitchFamily="2" charset="-78"/>
                <a:cs typeface="Sakkal Majalla" pitchFamily="2" charset="-78"/>
              </a:rPr>
              <a:t> </a:t>
            </a:r>
            <a:endParaRPr lang="en-US" sz="4000" dirty="0">
              <a:latin typeface="Sakkal Majalla" pitchFamily="2" charset="-78"/>
              <a:cs typeface="Sakkal Majalla" pitchFamily="2" charset="-78"/>
            </a:endParaRPr>
          </a:p>
          <a:p>
            <a:pPr algn="r" rtl="1"/>
            <a:r>
              <a:rPr lang="ar-SA" sz="4000" b="1" dirty="0">
                <a:solidFill>
                  <a:srgbClr val="FFFF00"/>
                </a:solidFill>
                <a:latin typeface="Sakkal Majalla" pitchFamily="2" charset="-78"/>
                <a:cs typeface="+mj-cs"/>
              </a:rPr>
              <a:t>              النابغة الذبياني:</a:t>
            </a:r>
            <a:endParaRPr lang="en-US" sz="4000" dirty="0">
              <a:solidFill>
                <a:srgbClr val="FFFF00"/>
              </a:solidFill>
              <a:latin typeface="Sakkal Majalla" pitchFamily="2" charset="-78"/>
              <a:cs typeface="+mj-cs"/>
            </a:endParaRPr>
          </a:p>
          <a:p>
            <a:pPr algn="r" rtl="1"/>
            <a:r>
              <a:rPr lang="ar-SA" sz="4000" dirty="0">
                <a:latin typeface="Sakkal Majalla" pitchFamily="2" charset="-78"/>
                <a:cs typeface="Sakkal Majalla" pitchFamily="2" charset="-78"/>
              </a:rPr>
              <a:t>          يا دار ميّة بالعلياء فالسّند    </a:t>
            </a:r>
          </a:p>
          <a:p>
            <a:pPr algn="r" rtl="1"/>
            <a:r>
              <a:rPr lang="ar-SA" sz="4000" dirty="0">
                <a:latin typeface="Sakkal Majalla" pitchFamily="2" charset="-78"/>
                <a:cs typeface="Sakkal Majalla" pitchFamily="2" charset="-78"/>
              </a:rPr>
              <a:t>                      أقْوَتْ، وطال عليها سالفُ الأمدِ</a:t>
            </a:r>
            <a:endParaRPr lang="en-US" sz="4000" dirty="0">
              <a:latin typeface="Sakkal Majalla" pitchFamily="2" charset="-78"/>
              <a:cs typeface="Sakkal Majalla" pitchFamily="2" charset="-78"/>
            </a:endParaRPr>
          </a:p>
          <a:p>
            <a:pPr algn="r" rtl="1"/>
            <a:endParaRPr lang="en-US" sz="4000" dirty="0" smtClean="0">
              <a:solidFill>
                <a:srgbClr val="FFFF00"/>
              </a:solidFill>
              <a:latin typeface="Sakkal Majalla" pitchFamily="2" charset="-78"/>
              <a:cs typeface="Sakkal Majalla" pitchFamily="2" charset="-78"/>
            </a:endParaRPr>
          </a:p>
          <a:p>
            <a:pPr algn="r" rtl="1"/>
            <a:r>
              <a:rPr lang="ar-SA" sz="4000" dirty="0" smtClean="0">
                <a:solidFill>
                  <a:srgbClr val="FFFF00"/>
                </a:solidFill>
                <a:latin typeface="Sakkal Majalla" pitchFamily="2" charset="-78"/>
                <a:cs typeface="Sakkal Majalla" pitchFamily="2" charset="-78"/>
              </a:rPr>
              <a:t>       </a:t>
            </a:r>
            <a:r>
              <a:rPr lang="en-US" sz="4000" dirty="0" smtClean="0">
                <a:solidFill>
                  <a:srgbClr val="FFFF00"/>
                </a:solidFill>
                <a:latin typeface="Sakkal Majalla" pitchFamily="2" charset="-78"/>
                <a:cs typeface="Sakkal Majalla" pitchFamily="2" charset="-78"/>
              </a:rPr>
              <a:t>                  </a:t>
            </a:r>
            <a:r>
              <a:rPr lang="ar-SA" sz="4000" dirty="0" smtClean="0">
                <a:solidFill>
                  <a:srgbClr val="FFFF00"/>
                </a:solidFill>
                <a:latin typeface="Sakkal Majalla" pitchFamily="2" charset="-78"/>
                <a:cs typeface="Sakkal Majalla" pitchFamily="2" charset="-78"/>
              </a:rPr>
              <a:t> </a:t>
            </a:r>
            <a:r>
              <a:rPr lang="ar-SA" sz="4000" dirty="0">
                <a:solidFill>
                  <a:srgbClr val="FFFF00"/>
                </a:solidFill>
                <a:latin typeface="Sakkal Majalla" pitchFamily="2" charset="-78"/>
                <a:cs typeface="Sakkal Majalla" pitchFamily="2" charset="-78"/>
              </a:rPr>
              <a:t>*    </a:t>
            </a:r>
            <a:r>
              <a:rPr lang="ar-SA" sz="4000" dirty="0" smtClean="0">
                <a:solidFill>
                  <a:srgbClr val="FFFF00"/>
                </a:solidFill>
                <a:latin typeface="Sakkal Majalla" pitchFamily="2" charset="-78"/>
                <a:cs typeface="Sakkal Majalla" pitchFamily="2" charset="-78"/>
              </a:rPr>
              <a:t>    </a:t>
            </a:r>
            <a:r>
              <a:rPr lang="ar-SA" sz="4000" dirty="0">
                <a:solidFill>
                  <a:srgbClr val="FFFF00"/>
                </a:solidFill>
                <a:latin typeface="Sakkal Majalla" pitchFamily="2" charset="-78"/>
                <a:cs typeface="Sakkal Majalla" pitchFamily="2" charset="-78"/>
              </a:rPr>
              <a:t>*     </a:t>
            </a:r>
            <a:r>
              <a:rPr lang="ar-SA" sz="4000" dirty="0" smtClean="0">
                <a:solidFill>
                  <a:srgbClr val="FFFF00"/>
                </a:solidFill>
                <a:latin typeface="Sakkal Majalla" pitchFamily="2" charset="-78"/>
                <a:cs typeface="Sakkal Majalla" pitchFamily="2" charset="-78"/>
              </a:rPr>
              <a:t>    </a:t>
            </a:r>
            <a:r>
              <a:rPr lang="ar-SA" sz="4000" dirty="0">
                <a:solidFill>
                  <a:srgbClr val="FFFF00"/>
                </a:solidFill>
                <a:latin typeface="Sakkal Majalla" pitchFamily="2" charset="-78"/>
                <a:cs typeface="Sakkal Majalla" pitchFamily="2" charset="-78"/>
              </a:rPr>
              <a:t>*</a:t>
            </a:r>
            <a:endParaRPr lang="en-US" sz="4000" dirty="0">
              <a:solidFill>
                <a:srgbClr val="FFFF00"/>
              </a:solidFill>
              <a:latin typeface="Sakkal Majalla" pitchFamily="2" charset="-78"/>
              <a:cs typeface="Sakkal Majalla" pitchFamily="2" charset="-78"/>
            </a:endParaRPr>
          </a:p>
          <a:p>
            <a:pPr algn="r"/>
            <a:endParaRPr lang="en-US" sz="4000" b="1"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0126D3EA-D3D1-4120-83E2-933B7B66998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Calibri" pitchFamily="34" charset="0"/>
                <a:cs typeface="Calibri" pitchFamily="34" charset="0"/>
              </a:rPr>
              <a:t>الشعر ديوان العرب</a:t>
            </a:r>
          </a:p>
          <a:p>
            <a:pPr algn="ctr" rtl="1"/>
            <a:endParaRPr lang="en-US" sz="4400" dirty="0">
              <a:solidFill>
                <a:srgbClr val="FFFF00"/>
              </a:solidFill>
              <a:latin typeface="Calibri" pitchFamily="34" charset="0"/>
              <a:cs typeface="Calibri" pitchFamily="34" charset="0"/>
            </a:endParaRPr>
          </a:p>
          <a:p>
            <a:pPr algn="ctr" rtl="1"/>
            <a:r>
              <a:rPr lang="ar-SA" sz="4400" dirty="0">
                <a:solidFill>
                  <a:srgbClr val="FFFF00"/>
                </a:solidFill>
                <a:latin typeface="Calibri" pitchFamily="34" charset="0"/>
                <a:cs typeface="Calibri" pitchFamily="34" charset="0"/>
              </a:rPr>
              <a:t>المعلّقات: قصائد من ذهب</a:t>
            </a:r>
            <a:endParaRPr lang="en-US" sz="4400" dirty="0">
              <a:solidFill>
                <a:srgbClr val="FFFF00"/>
              </a:solidFill>
              <a:latin typeface="Calibri" pitchFamily="34" charset="0"/>
              <a:cs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0126D3EA-D3D1-4120-83E2-933B7B66998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5" name="Rectangle 1"/>
          <p:cNvSpPr>
            <a:spLocks noChangeArrowheads="1"/>
          </p:cNvSpPr>
          <p:nvPr/>
        </p:nvSpPr>
        <p:spPr bwMode="auto">
          <a:xfrm>
            <a:off x="0" y="1210110"/>
            <a:ext cx="8676456" cy="3231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r" defTabSz="914400" rtl="1" eaLnBrk="1" fontAlgn="base" latinLnBrk="0" hangingPunct="1">
              <a:lnSpc>
                <a:spcPct val="100000"/>
              </a:lnSpc>
              <a:spcBef>
                <a:spcPct val="0"/>
              </a:spcBef>
              <a:spcAft>
                <a:spcPct val="0"/>
              </a:spcAft>
              <a:buClrTx/>
              <a:buSzTx/>
              <a:buFontTx/>
              <a:buNone/>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تعليق على المعلقات:</a:t>
            </a:r>
            <a:endParaRPr kumimoji="0" lang="ar-SA" sz="4400" b="0"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endParaRPr>
          </a:p>
          <a:p>
            <a:pPr marL="0" marR="0" lvl="0" indent="457200" algn="r" defTabSz="914400" rtl="0"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mj-cs"/>
              </a:rPr>
              <a:t>هذه إذن مطالع القصائد المشهورات التي تسمع بها، قد تجد بعضَ لفظِها غريباً، ولكنّها في كل حال عربية اللفظ، والتركيب، والموسيقى، فيها ما في لغتنا اليوم من مفردات وإيقاعات، وإذا أنشدناها مراتٍ ألفناها، ووجدناها قريبةً منا، تذكّرنا بمنابع شعرنا، ونستعيد معها اللغةَ البكرَ التي لم يستهلكْها الاستعمال. </a:t>
            </a:r>
            <a:endParaRPr kumimoji="0" lang="ar-SA" sz="4000" b="1"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0126D3EA-D3D1-4120-83E2-933B7B66998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1" name="Rectangle 1"/>
          <p:cNvSpPr>
            <a:spLocks noChangeArrowheads="1"/>
          </p:cNvSpPr>
          <p:nvPr/>
        </p:nvSpPr>
        <p:spPr bwMode="auto">
          <a:xfrm>
            <a:off x="323528" y="1825080"/>
            <a:ext cx="8604448"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mj-cs"/>
              </a:rPr>
              <a:t>تبعد عنا المعلقات أكثرَ من ألفٍ وخمسمائةِ سنة، ومع ذلك نحن قادرون على قراءتها وفهمها بقليل أو كثير من التأمّل والتأنّي، إنها أحد كنوز اللغة العربية في ينابيعها الأولى.</a:t>
            </a:r>
            <a:endParaRPr kumimoji="0" lang="ar-SA" sz="4800" b="0" i="0" u="none" strike="noStrike" cap="none" normalizeH="0" baseline="0" dirty="0">
              <a:ln>
                <a:noFill/>
              </a:ln>
              <a:solidFill>
                <a:schemeClr val="tx1"/>
              </a:solidFill>
              <a:effectLst/>
              <a:latin typeface="Sakkal Majalla" pitchFamily="2" charset="-78"/>
              <a:cs typeface="+mj-cs"/>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96752"/>
            <a:ext cx="8208912" cy="4401205"/>
          </a:xfrm>
          <a:prstGeom prst="rect">
            <a:avLst/>
          </a:prstGeom>
        </p:spPr>
        <p:txBody>
          <a:bodyPr wrap="square">
            <a:spAutoFit/>
          </a:bodyPr>
          <a:lstStyle/>
          <a:p>
            <a:pPr algn="r" eaLnBrk="0" fontAlgn="base" hangingPunct="0">
              <a:spcBef>
                <a:spcPct val="0"/>
              </a:spcBef>
              <a:spcAft>
                <a:spcPct val="0"/>
              </a:spcAft>
            </a:pPr>
            <a:r>
              <a:rPr lang="ar-SA" sz="4000" dirty="0">
                <a:solidFill>
                  <a:srgbClr val="FFFF00"/>
                </a:solidFill>
                <a:latin typeface="Simplified Arabic" panose="02020603050405020304" pitchFamily="18" charset="-78"/>
                <a:cs typeface="Simplified Arabic" panose="02020603050405020304" pitchFamily="18" charset="-78"/>
              </a:rPr>
              <a:t>ولعل إتقانَ اللغة العربية لا ينفصل عن التمكّن من قراءة الشعر القديم، لأنه الكَنزُ العربيّ الخالد، بمفرداته، وأصواته، وتراكيبه، وأساليبه، وقبل هذا بمعانيه وأخْيلته.</a:t>
            </a:r>
            <a:endParaRPr lang="en-US" sz="4000" dirty="0">
              <a:solidFill>
                <a:srgbClr val="FFFF00"/>
              </a:solidFill>
              <a:latin typeface="Simplified Arabic" panose="02020603050405020304" pitchFamily="18" charset="-78"/>
              <a:cs typeface="Simplified Arabic" panose="02020603050405020304" pitchFamily="18" charset="-78"/>
            </a:endParaRPr>
          </a:p>
          <a:p>
            <a:pPr algn="r" eaLnBrk="0" fontAlgn="base" hangingPunct="0">
              <a:spcBef>
                <a:spcPct val="0"/>
              </a:spcBef>
              <a:spcAft>
                <a:spcPct val="0"/>
              </a:spcAft>
            </a:pPr>
            <a:r>
              <a:rPr lang="ar-SA" sz="4000" dirty="0">
                <a:solidFill>
                  <a:srgbClr val="FFFF00"/>
                </a:solidFill>
                <a:latin typeface="Simplified Arabic" panose="02020603050405020304" pitchFamily="18" charset="-78"/>
                <a:cs typeface="Simplified Arabic" panose="02020603050405020304" pitchFamily="18" charset="-78"/>
              </a:rPr>
              <a:t> وقديماً قال النقاد: الشعرُ ديوانُ العرب، لأنه سجلُّ حضارتهم ووجدانهم، ومرآةُ حياتهم وتطلّعاتهم. </a:t>
            </a:r>
            <a:endParaRPr lang="en-US" sz="4000" dirty="0">
              <a:solidFill>
                <a:srgbClr val="FFFF00"/>
              </a:solidFill>
              <a:latin typeface="Simplified Arabic" panose="02020603050405020304" pitchFamily="18" charset="-78"/>
              <a:cs typeface="Simplified Arabic" panose="02020603050405020304" pitchFamily="18" charset="-78"/>
            </a:endParaRPr>
          </a:p>
          <a:p>
            <a:pPr lvl="0" algn="r" eaLnBrk="0" fontAlgn="base" hangingPunct="0">
              <a:spcBef>
                <a:spcPct val="0"/>
              </a:spcBef>
              <a:spcAft>
                <a:spcPct val="0"/>
              </a:spcAft>
            </a:pPr>
            <a:endParaRPr lang="ar-SA" sz="4000" b="1" dirty="0">
              <a:solidFill>
                <a:srgbClr val="FFFF00"/>
              </a:solidFill>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8DCC3B11-7C95-497C-9470-1D5C66F69A8D}"/>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0126D3EA-D3D1-4120-83E2-933B7B669982}"/>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ndrosik_-_03_-_Be_careful.mp3">
            <a:hlinkClick r:id="" action="ppaction://media"/>
          </p:cNvPr>
          <p:cNvPicPr>
            <a:picLocks noRot="1" noChangeAspect="1"/>
          </p:cNvPicPr>
          <p:nvPr>
            <a:audioFile r:link="rId1"/>
          </p:nvPr>
        </p:nvPicPr>
        <p:blipFill>
          <a:blip r:embed="rId4" cstate="print"/>
          <a:stretch>
            <a:fillRect/>
          </a:stretch>
        </p:blipFill>
        <p:spPr>
          <a:xfrm>
            <a:off x="-304800" y="-304800"/>
            <a:ext cx="304800" cy="304800"/>
          </a:xfrm>
          <a:prstGeom prst="rect">
            <a:avLst/>
          </a:prstGeom>
        </p:spPr>
      </p:pic>
      <p:sp>
        <p:nvSpPr>
          <p:cNvPr id="3" name="Rectangle 2"/>
          <p:cNvSpPr/>
          <p:nvPr/>
        </p:nvSpPr>
        <p:spPr>
          <a:xfrm>
            <a:off x="1152498" y="1994124"/>
            <a:ext cx="7036891" cy="1569660"/>
          </a:xfrm>
          <a:prstGeom prst="rect">
            <a:avLst/>
          </a:prstGeom>
        </p:spPr>
        <p:txBody>
          <a:bodyPr wrap="square">
            <a:spAutoFit/>
          </a:bodyPr>
          <a:lstStyle/>
          <a:p>
            <a:pPr lvl="0" algn="ctr" defTabSz="914400" rtl="1" fontAlgn="base">
              <a:spcBef>
                <a:spcPct val="0"/>
              </a:spcBef>
              <a:spcAft>
                <a:spcPct val="0"/>
              </a:spcAft>
            </a:pPr>
            <a:r>
              <a:rPr lang="ar-SA" sz="9600" b="1" dirty="0">
                <a:solidFill>
                  <a:srgbClr val="FFFF00"/>
                </a:solidFill>
                <a:latin typeface="Sakkal Majalla" pitchFamily="2" charset="-78"/>
                <a:ea typeface="Times New Roman" pitchFamily="18" charset="0"/>
                <a:cs typeface="Sakkal Majalla" pitchFamily="2" charset="-78"/>
              </a:rPr>
              <a:t>المعجم والمفردات:</a:t>
            </a:r>
            <a:endParaRPr lang="ar-SA" sz="9600" dirty="0">
              <a:solidFill>
                <a:srgbClr val="FFFF00"/>
              </a:solidFill>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0126D3EA-D3D1-4120-83E2-933B7B66998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 name="Rectangle 1"/>
          <p:cNvSpPr>
            <a:spLocks noChangeArrowheads="1"/>
          </p:cNvSpPr>
          <p:nvPr/>
        </p:nvSpPr>
        <p:spPr bwMode="auto">
          <a:xfrm>
            <a:off x="1115616" y="1628800"/>
            <a:ext cx="756084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أسماء الأماكن الجغرافية:</a:t>
            </a:r>
            <a:endParaRPr kumimoji="0" lang="en-US" b="0" i="0" u="none" strike="noStrike" cap="none" normalizeH="0" baseline="0" dirty="0">
              <a:ln>
                <a:noFill/>
              </a:ln>
              <a:solidFill>
                <a:srgbClr val="FFFF00"/>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أكثر الغريب في مطالع المعلقات يتمثل في أسماء الأماكن الجغرافية، وهي تبدو غريبة لأنها لم تعد مستعملة، فهي إذن مجرد أسماء، وليس فيها غرابةٌ إذا عرفنا دلالتها. ومن هذه الأماكن التي جاء ذكرها في مطالع المعلقات:</a:t>
            </a:r>
            <a:endParaRPr kumimoji="0" lang="ar-SA" sz="48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0126D3EA-D3D1-4120-83E2-933B7B669982}"/>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 name="Rectangle 1"/>
          <p:cNvSpPr>
            <a:spLocks noChangeArrowheads="1"/>
          </p:cNvSpPr>
          <p:nvPr/>
        </p:nvSpPr>
        <p:spPr bwMode="auto">
          <a:xfrm>
            <a:off x="467544" y="2348880"/>
            <a:ext cx="2664296"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endParaRPr lang="en-US" sz="4000" dirty="0">
              <a:latin typeface="Sakkal Majalla" pitchFamily="2" charset="-78"/>
              <a:cs typeface="Sakkal Majalla" pitchFamily="2" charset="-78"/>
            </a:endParaRPr>
          </a:p>
          <a:p>
            <a:pPr algn="ctr" rtl="1"/>
            <a:r>
              <a:rPr lang="ar-SA" sz="4000" b="1" dirty="0">
                <a:latin typeface="Sakkal Majalla" pitchFamily="2" charset="-78"/>
                <a:cs typeface="Sakkal Majalla" pitchFamily="2" charset="-78"/>
              </a:rPr>
              <a:t>المتثلّم</a:t>
            </a:r>
          </a:p>
        </p:txBody>
      </p:sp>
      <p:sp>
        <p:nvSpPr>
          <p:cNvPr id="4" name="Rectangle 3"/>
          <p:cNvSpPr/>
          <p:nvPr/>
        </p:nvSpPr>
        <p:spPr>
          <a:xfrm>
            <a:off x="6516216" y="1844824"/>
            <a:ext cx="3131840" cy="1200329"/>
          </a:xfrm>
          <a:prstGeom prst="rect">
            <a:avLst/>
          </a:prstGeom>
        </p:spPr>
        <p:txBody>
          <a:bodyPr wrap="square">
            <a:spAutoFit/>
          </a:bodyPr>
          <a:lstStyle/>
          <a:p>
            <a:pPr algn="ctr" rtl="1"/>
            <a:endParaRPr lang="en-US" sz="3600" dirty="0">
              <a:latin typeface="Sakkal Majalla" pitchFamily="2" charset="-78"/>
              <a:cs typeface="Sakkal Majalla" pitchFamily="2" charset="-78"/>
            </a:endParaRPr>
          </a:p>
          <a:p>
            <a:pPr algn="ctr" rtl="1"/>
            <a:r>
              <a:rPr lang="ar-SA" sz="3600" b="1" dirty="0">
                <a:latin typeface="Sakkal Majalla" pitchFamily="2" charset="-78"/>
                <a:cs typeface="Sakkal Majalla" pitchFamily="2" charset="-78"/>
              </a:rPr>
              <a:t>ملحوب</a:t>
            </a:r>
          </a:p>
        </p:txBody>
      </p:sp>
      <p:sp>
        <p:nvSpPr>
          <p:cNvPr id="2050" name="Rectangle 2"/>
          <p:cNvSpPr>
            <a:spLocks noChangeArrowheads="1"/>
          </p:cNvSpPr>
          <p:nvPr/>
        </p:nvSpPr>
        <p:spPr bwMode="auto">
          <a:xfrm>
            <a:off x="1475655" y="5538138"/>
            <a:ext cx="7668345"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فهذه كلها أسماءُ أماكنَ عرفوها، وعهدوها، وتجولوا فيها زماناً طويلاً، ولما مرّوا بها، ووجدوها خاليةً، بكَوها بكاءً صادقاً مرّاً، وتذكّروا عهد أنيسها.</a:t>
            </a:r>
            <a:endParaRPr kumimoji="0" lang="ar-SA" sz="3200" b="0" i="0" u="none" strike="noStrike" cap="none" normalizeH="0" baseline="0" dirty="0">
              <a:ln>
                <a:noFill/>
              </a:ln>
              <a:solidFill>
                <a:srgbClr val="FFFF00"/>
              </a:solidFill>
              <a:effectLst/>
              <a:latin typeface="Sakkal Majalla" pitchFamily="2" charset="-78"/>
              <a:cs typeface="Sakkal Majalla" pitchFamily="2" charset="-78"/>
            </a:endParaRPr>
          </a:p>
        </p:txBody>
      </p:sp>
      <p:sp>
        <p:nvSpPr>
          <p:cNvPr id="6" name="Rectangle 5"/>
          <p:cNvSpPr/>
          <p:nvPr/>
        </p:nvSpPr>
        <p:spPr>
          <a:xfrm>
            <a:off x="6300192" y="620688"/>
            <a:ext cx="1316387" cy="584775"/>
          </a:xfrm>
          <a:prstGeom prst="rect">
            <a:avLst/>
          </a:prstGeom>
        </p:spPr>
        <p:txBody>
          <a:bodyPr wrap="none">
            <a:spAutoFit/>
          </a:bodyPr>
          <a:lstStyle/>
          <a:p>
            <a:pPr algn="ctr" rtl="1"/>
            <a:r>
              <a:rPr lang="ar-SA" sz="3200" b="1" dirty="0">
                <a:latin typeface="Sakkal Majalla" pitchFamily="2" charset="-78"/>
                <a:cs typeface="Sakkal Majalla" pitchFamily="2" charset="-78"/>
              </a:rPr>
              <a:t>برقة ثهمد</a:t>
            </a:r>
          </a:p>
        </p:txBody>
      </p:sp>
      <p:sp>
        <p:nvSpPr>
          <p:cNvPr id="7" name="Rectangle 6"/>
          <p:cNvSpPr/>
          <p:nvPr/>
        </p:nvSpPr>
        <p:spPr>
          <a:xfrm>
            <a:off x="2915816" y="980728"/>
            <a:ext cx="1800200" cy="769441"/>
          </a:xfrm>
          <a:prstGeom prst="rect">
            <a:avLst/>
          </a:prstGeom>
        </p:spPr>
        <p:txBody>
          <a:bodyPr wrap="square">
            <a:spAutoFit/>
          </a:bodyPr>
          <a:lstStyle/>
          <a:p>
            <a:pPr algn="ctr" rtl="1"/>
            <a:r>
              <a:rPr lang="ar-SA" sz="4400" b="1" dirty="0">
                <a:latin typeface="Sakkal Majalla" pitchFamily="2" charset="-78"/>
                <a:cs typeface="Sakkal Majalla" pitchFamily="2" charset="-78"/>
              </a:rPr>
              <a:t>الجِواء</a:t>
            </a:r>
          </a:p>
        </p:txBody>
      </p:sp>
      <p:sp>
        <p:nvSpPr>
          <p:cNvPr id="8" name="Rectangle 7"/>
          <p:cNvSpPr/>
          <p:nvPr/>
        </p:nvSpPr>
        <p:spPr>
          <a:xfrm>
            <a:off x="7524328" y="4221088"/>
            <a:ext cx="1176925" cy="707886"/>
          </a:xfrm>
          <a:prstGeom prst="rect">
            <a:avLst/>
          </a:prstGeom>
        </p:spPr>
        <p:txBody>
          <a:bodyPr wrap="none">
            <a:spAutoFit/>
          </a:bodyPr>
          <a:lstStyle/>
          <a:p>
            <a:pPr algn="ctr" rtl="1"/>
            <a:r>
              <a:rPr lang="ar-SA" sz="4000" b="1" dirty="0">
                <a:latin typeface="Sakkal Majalla" pitchFamily="2" charset="-78"/>
                <a:cs typeface="Sakkal Majalla" pitchFamily="2" charset="-78"/>
              </a:rPr>
              <a:t>العلياء</a:t>
            </a:r>
          </a:p>
        </p:txBody>
      </p:sp>
      <p:sp>
        <p:nvSpPr>
          <p:cNvPr id="9" name="Rectangle 8"/>
          <p:cNvSpPr/>
          <p:nvPr/>
        </p:nvSpPr>
        <p:spPr>
          <a:xfrm>
            <a:off x="5364088" y="2348880"/>
            <a:ext cx="1013419" cy="646331"/>
          </a:xfrm>
          <a:prstGeom prst="rect">
            <a:avLst/>
          </a:prstGeom>
        </p:spPr>
        <p:txBody>
          <a:bodyPr wrap="none">
            <a:spAutoFit/>
          </a:bodyPr>
          <a:lstStyle/>
          <a:p>
            <a:pPr algn="ctr" rtl="1"/>
            <a:r>
              <a:rPr lang="ar-SA" sz="3600" b="1" dirty="0">
                <a:latin typeface="Sakkal Majalla" pitchFamily="2" charset="-78"/>
                <a:cs typeface="Sakkal Majalla" pitchFamily="2" charset="-78"/>
              </a:rPr>
              <a:t>السند</a:t>
            </a:r>
          </a:p>
        </p:txBody>
      </p:sp>
      <p:sp>
        <p:nvSpPr>
          <p:cNvPr id="10" name="Rectangle 9"/>
          <p:cNvSpPr/>
          <p:nvPr/>
        </p:nvSpPr>
        <p:spPr>
          <a:xfrm>
            <a:off x="2699792" y="2132856"/>
            <a:ext cx="2335897" cy="830997"/>
          </a:xfrm>
          <a:prstGeom prst="rect">
            <a:avLst/>
          </a:prstGeom>
        </p:spPr>
        <p:txBody>
          <a:bodyPr wrap="none">
            <a:spAutoFit/>
          </a:bodyPr>
          <a:lstStyle/>
          <a:p>
            <a:pPr lvl="0" algn="ctr" defTabSz="914400" rtl="1" fontAlgn="base">
              <a:spcBef>
                <a:spcPct val="0"/>
              </a:spcBef>
              <a:spcAft>
                <a:spcPct val="0"/>
              </a:spcAft>
            </a:pPr>
            <a:r>
              <a:rPr lang="ar-SA" sz="4800" b="1" dirty="0">
                <a:latin typeface="Sakkal Majalla" pitchFamily="2" charset="-78"/>
                <a:ea typeface="Times New Roman" pitchFamily="18" charset="0"/>
                <a:cs typeface="Sakkal Majalla" pitchFamily="2" charset="-78"/>
              </a:rPr>
              <a:t>سقط اللوى</a:t>
            </a:r>
          </a:p>
        </p:txBody>
      </p:sp>
      <p:sp>
        <p:nvSpPr>
          <p:cNvPr id="11" name="Rectangle 10"/>
          <p:cNvSpPr/>
          <p:nvPr/>
        </p:nvSpPr>
        <p:spPr>
          <a:xfrm>
            <a:off x="3275856" y="4365104"/>
            <a:ext cx="1249060" cy="646331"/>
          </a:xfrm>
          <a:prstGeom prst="rect">
            <a:avLst/>
          </a:prstGeom>
        </p:spPr>
        <p:txBody>
          <a:bodyPr wrap="none">
            <a:spAutoFit/>
          </a:bodyPr>
          <a:lstStyle/>
          <a:p>
            <a:pPr lvl="0" algn="ctr" defTabSz="914400" rtl="1" eaLnBrk="0" fontAlgn="base" hangingPunct="0">
              <a:spcBef>
                <a:spcPct val="0"/>
              </a:spcBef>
              <a:spcAft>
                <a:spcPct val="0"/>
              </a:spcAft>
            </a:pPr>
            <a:r>
              <a:rPr lang="ar-SA" sz="3600" b="1" dirty="0">
                <a:latin typeface="Sakkal Majalla" pitchFamily="2" charset="-78"/>
                <a:ea typeface="Times New Roman" pitchFamily="18" charset="0"/>
                <a:cs typeface="Sakkal Majalla" pitchFamily="2" charset="-78"/>
              </a:rPr>
              <a:t>الدَّخول</a:t>
            </a:r>
            <a:endParaRPr lang="en-US" sz="3600" dirty="0">
              <a:latin typeface="Sakkal Majalla" pitchFamily="2" charset="-78"/>
              <a:cs typeface="Sakkal Majalla" pitchFamily="2" charset="-78"/>
            </a:endParaRPr>
          </a:p>
        </p:txBody>
      </p:sp>
      <p:sp>
        <p:nvSpPr>
          <p:cNvPr id="12" name="Rectangle 11"/>
          <p:cNvSpPr/>
          <p:nvPr/>
        </p:nvSpPr>
        <p:spPr>
          <a:xfrm>
            <a:off x="5858019" y="3573016"/>
            <a:ext cx="1192955" cy="769441"/>
          </a:xfrm>
          <a:prstGeom prst="rect">
            <a:avLst/>
          </a:prstGeom>
        </p:spPr>
        <p:txBody>
          <a:bodyPr wrap="none">
            <a:spAutoFit/>
          </a:bodyPr>
          <a:lstStyle/>
          <a:p>
            <a:pPr lvl="0" algn="ctr" defTabSz="914400" rtl="1" eaLnBrk="0" fontAlgn="base" hangingPunct="0">
              <a:spcBef>
                <a:spcPct val="0"/>
              </a:spcBef>
              <a:spcAft>
                <a:spcPct val="0"/>
              </a:spcAft>
            </a:pPr>
            <a:r>
              <a:rPr lang="ar-SA" sz="4400" b="1" dirty="0">
                <a:latin typeface="Sakkal Majalla" pitchFamily="2" charset="-78"/>
                <a:ea typeface="Times New Roman" pitchFamily="18" charset="0"/>
                <a:cs typeface="Sakkal Majalla" pitchFamily="2" charset="-78"/>
              </a:rPr>
              <a:t>حومل</a:t>
            </a:r>
          </a:p>
        </p:txBody>
      </p:sp>
      <p:sp>
        <p:nvSpPr>
          <p:cNvPr id="13" name="Rectangle 12"/>
          <p:cNvSpPr/>
          <p:nvPr/>
        </p:nvSpPr>
        <p:spPr>
          <a:xfrm>
            <a:off x="899592" y="692696"/>
            <a:ext cx="2106667" cy="646331"/>
          </a:xfrm>
          <a:prstGeom prst="rect">
            <a:avLst/>
          </a:prstGeom>
        </p:spPr>
        <p:txBody>
          <a:bodyPr wrap="none">
            <a:spAutoFit/>
          </a:bodyPr>
          <a:lstStyle/>
          <a:p>
            <a:pPr algn="ctr" rtl="1"/>
            <a:r>
              <a:rPr lang="ar-SA" sz="3600" b="1" dirty="0">
                <a:latin typeface="Sakkal Majalla" pitchFamily="2" charset="-78"/>
                <a:cs typeface="Sakkal Majalla" pitchFamily="2" charset="-78"/>
              </a:rPr>
              <a:t>حومانة الدراج</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9" fill="hold" nodeType="after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7">
                                            <p:txEl>
                                              <p:pRg st="0" end="0"/>
                                            </p:txEl>
                                          </p:spTgt>
                                        </p:tgtEl>
                                        <p:attrNameLst>
                                          <p:attrName>ppt_y</p:attrName>
                                        </p:attrNameLst>
                                      </p:cBhvr>
                                      <p:tavLst>
                                        <p:tav tm="0">
                                          <p:val>
                                            <p:strVal val="0-#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8" fill="hold" nodeType="after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 calcmode="lin" valueType="num">
                                      <p:cBhvr additive="base">
                                        <p:cTn id="28"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par>
                          <p:cTn id="30" fill="hold">
                            <p:stCondLst>
                              <p:cond delay="2000"/>
                            </p:stCondLst>
                            <p:childTnLst>
                              <p:par>
                                <p:cTn id="31" presetID="2" presetClass="entr" presetSubtype="12" fill="hold" nodeType="after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anim calcmode="lin" valueType="num">
                                      <p:cBhvr additive="base">
                                        <p:cTn id="3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35" fill="hold">
                            <p:stCondLst>
                              <p:cond delay="2500"/>
                            </p:stCondLst>
                            <p:childTnLst>
                              <p:par>
                                <p:cTn id="36" presetID="2" presetClass="entr" presetSubtype="6" fill="hold" nodeType="afterEffect">
                                  <p:stCondLst>
                                    <p:cond delay="0"/>
                                  </p:stCondLst>
                                  <p:childTnLst>
                                    <p:set>
                                      <p:cBhvr>
                                        <p:cTn id="37" dur="1" fill="hold">
                                          <p:stCondLst>
                                            <p:cond delay="0"/>
                                          </p:stCondLst>
                                        </p:cTn>
                                        <p:tgtEl>
                                          <p:spTgt spid="8">
                                            <p:txEl>
                                              <p:pRg st="0" end="0"/>
                                            </p:txEl>
                                          </p:spTgt>
                                        </p:tgtEl>
                                        <p:attrNameLst>
                                          <p:attrName>style.visibility</p:attrName>
                                        </p:attrNameLst>
                                      </p:cBhvr>
                                      <p:to>
                                        <p:strVal val="visible"/>
                                      </p:to>
                                    </p:set>
                                    <p:anim calcmode="lin" valueType="num">
                                      <p:cBhvr additive="base">
                                        <p:cTn id="38"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3000"/>
                            </p:stCondLst>
                            <p:childTnLst>
                              <p:par>
                                <p:cTn id="41" presetID="2" presetClass="entr" presetSubtype="2" fill="hold" nodeType="after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anim calcmode="lin" valueType="num">
                                      <p:cBhvr additive="base">
                                        <p:cTn id="43"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45" fill="hold">
                            <p:stCondLst>
                              <p:cond delay="3500"/>
                            </p:stCondLst>
                            <p:childTnLst>
                              <p:par>
                                <p:cTn id="46" presetID="2" presetClass="entr" presetSubtype="3" fill="hold" nodeType="afterEffect">
                                  <p:stCondLst>
                                    <p:cond delay="0"/>
                                  </p:stCondLst>
                                  <p:childTnLst>
                                    <p:set>
                                      <p:cBhvr>
                                        <p:cTn id="47" dur="1" fill="hold">
                                          <p:stCondLst>
                                            <p:cond delay="0"/>
                                          </p:stCondLst>
                                        </p:cTn>
                                        <p:tgtEl>
                                          <p:spTgt spid="10">
                                            <p:txEl>
                                              <p:pRg st="0" end="0"/>
                                            </p:txEl>
                                          </p:spTgt>
                                        </p:tgtEl>
                                        <p:attrNameLst>
                                          <p:attrName>style.visibility</p:attrName>
                                        </p:attrNameLst>
                                      </p:cBhvr>
                                      <p:to>
                                        <p:strVal val="visible"/>
                                      </p:to>
                                    </p:set>
                                    <p:anim calcmode="lin" valueType="num">
                                      <p:cBhvr additive="base">
                                        <p:cTn id="48" dur="500" fill="hold"/>
                                        <p:tgtEl>
                                          <p:spTgt spid="10">
                                            <p:txEl>
                                              <p:pRg st="0" end="0"/>
                                            </p:txEl>
                                          </p:spTgt>
                                        </p:tgtEl>
                                        <p:attrNameLst>
                                          <p:attrName>ppt_x</p:attrName>
                                        </p:attrNameLst>
                                      </p:cBhvr>
                                      <p:tavLst>
                                        <p:tav tm="0">
                                          <p:val>
                                            <p:strVal val="1+#ppt_w/2"/>
                                          </p:val>
                                        </p:tav>
                                        <p:tav tm="100000">
                                          <p:val>
                                            <p:strVal val="#ppt_x"/>
                                          </p:val>
                                        </p:tav>
                                      </p:tavLst>
                                    </p:anim>
                                    <p:anim calcmode="lin" valueType="num">
                                      <p:cBhvr additive="base">
                                        <p:cTn id="49" dur="500" fill="hold"/>
                                        <p:tgtEl>
                                          <p:spTgt spid="10">
                                            <p:txEl>
                                              <p:pRg st="0" end="0"/>
                                            </p:txEl>
                                          </p:spTgt>
                                        </p:tgtEl>
                                        <p:attrNameLst>
                                          <p:attrName>ppt_y</p:attrName>
                                        </p:attrNameLst>
                                      </p:cBhvr>
                                      <p:tavLst>
                                        <p:tav tm="0">
                                          <p:val>
                                            <p:strVal val="0-#ppt_h/2"/>
                                          </p:val>
                                        </p:tav>
                                        <p:tav tm="100000">
                                          <p:val>
                                            <p:strVal val="#ppt_y"/>
                                          </p:val>
                                        </p:tav>
                                      </p:tavLst>
                                    </p:anim>
                                  </p:childTnLst>
                                </p:cTn>
                              </p:par>
                            </p:childTnLst>
                          </p:cTn>
                        </p:par>
                        <p:par>
                          <p:cTn id="50" fill="hold">
                            <p:stCondLst>
                              <p:cond delay="4000"/>
                            </p:stCondLst>
                            <p:childTnLst>
                              <p:par>
                                <p:cTn id="51" presetID="2" presetClass="entr" presetSubtype="4" fill="hold" grpId="0" nodeType="afterEffect">
                                  <p:stCondLst>
                                    <p:cond delay="0"/>
                                  </p:stCondLst>
                                  <p:childTnLst>
                                    <p:set>
                                      <p:cBhvr>
                                        <p:cTn id="52" dur="1" fill="hold">
                                          <p:stCondLst>
                                            <p:cond delay="0"/>
                                          </p:stCondLst>
                                        </p:cTn>
                                        <p:tgtEl>
                                          <p:spTgt spid="2049"/>
                                        </p:tgtEl>
                                        <p:attrNameLst>
                                          <p:attrName>style.visibility</p:attrName>
                                        </p:attrNameLst>
                                      </p:cBhvr>
                                      <p:to>
                                        <p:strVal val="visible"/>
                                      </p:to>
                                    </p:set>
                                    <p:anim calcmode="lin" valueType="num">
                                      <p:cBhvr additive="base">
                                        <p:cTn id="53" dur="500" fill="hold"/>
                                        <p:tgtEl>
                                          <p:spTgt spid="2049"/>
                                        </p:tgtEl>
                                        <p:attrNameLst>
                                          <p:attrName>ppt_x</p:attrName>
                                        </p:attrNameLst>
                                      </p:cBhvr>
                                      <p:tavLst>
                                        <p:tav tm="0">
                                          <p:val>
                                            <p:strVal val="#ppt_x"/>
                                          </p:val>
                                        </p:tav>
                                        <p:tav tm="100000">
                                          <p:val>
                                            <p:strVal val="#ppt_x"/>
                                          </p:val>
                                        </p:tav>
                                      </p:tavLst>
                                    </p:anim>
                                    <p:anim calcmode="lin" valueType="num">
                                      <p:cBhvr additive="base">
                                        <p:cTn id="54" dur="500" fill="hold"/>
                                        <p:tgtEl>
                                          <p:spTgt spid="20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 grpId="0"/>
      <p:bldP spid="6" grpId="0"/>
      <p:bldP spid="11" grpId="0"/>
      <p:bldP spid="1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 name="Rectangle 1"/>
          <p:cNvSpPr>
            <a:spLocks noChangeArrowheads="1"/>
          </p:cNvSpPr>
          <p:nvPr/>
        </p:nvSpPr>
        <p:spPr bwMode="auto">
          <a:xfrm>
            <a:off x="0" y="1895346"/>
            <a:ext cx="91440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ألفاظ الطلل:</a:t>
            </a:r>
            <a:endParaRPr kumimoji="0" lang="en-US" sz="2000" b="0" i="0" u="none" strike="noStrike" cap="none" normalizeH="0" baseline="0" dirty="0">
              <a:ln>
                <a:noFill/>
              </a:ln>
              <a:solidFill>
                <a:srgbClr val="FFFF00"/>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هناك عدة ألفاظ استعملها الشعراء للدلالة على الديار الخالية المقفرة، وأهم هذه الكلماتِ الكلماتُ التالية: </a:t>
            </a:r>
            <a:endParaRPr kumimoji="0" lang="ar-SA" sz="5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1525183" y="1988840"/>
            <a:ext cx="6377067" cy="34778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Char char="•"/>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الطلل</a:t>
            </a: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مفرد، وجمعه: أطلال وطلول. </a:t>
            </a:r>
            <a:endParaRPr kumimoji="0" lang="en-US" sz="2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Char char="•"/>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الرسْم</a:t>
            </a: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مفرد، وجمعه رسوم.</a:t>
            </a:r>
            <a:endParaRPr kumimoji="0" lang="en-US" sz="2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Char char="•"/>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الدِّمْنة</a:t>
            </a: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مفرد، وجمعها: دِمَن.</a:t>
            </a:r>
            <a:endParaRPr kumimoji="0" lang="en-US" sz="2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Char char="•"/>
              <a:tabLst/>
            </a:pP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a:t>
            </a: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الدار</a:t>
            </a: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مفرد، وجمعها: ديار.</a:t>
            </a: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4400" b="1" i="0" u="none" strike="noStrike" cap="none" normalizeH="0" baseline="0" dirty="0">
                <a:ln>
                  <a:noFill/>
                </a:ln>
                <a:solidFill>
                  <a:srgbClr val="FFFF00"/>
                </a:solidFill>
                <a:effectLst/>
                <a:latin typeface="Sakkal Majalla" pitchFamily="2" charset="-78"/>
                <a:ea typeface="Times New Roman" pitchFamily="18" charset="0"/>
                <a:cs typeface="Sakkal Majalla" pitchFamily="2" charset="-78"/>
              </a:rPr>
              <a:t>المنزل</a:t>
            </a:r>
            <a:r>
              <a:rPr kumimoji="0" lang="ar-SA" sz="44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مفرد، وجمعه: منازل. </a:t>
            </a:r>
            <a:endParaRPr kumimoji="0" lang="ar-SA" sz="54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2465">
                                            <p:txEl>
                                              <p:pRg st="0" end="0"/>
                                            </p:txEl>
                                          </p:spTgt>
                                        </p:tgtEl>
                                        <p:attrNameLst>
                                          <p:attrName>style.visibility</p:attrName>
                                        </p:attrNameLst>
                                      </p:cBhvr>
                                      <p:to>
                                        <p:strVal val="visible"/>
                                      </p:to>
                                    </p:set>
                                    <p:animEffect transition="in" filter="fade">
                                      <p:cBhvr>
                                        <p:cTn id="7" dur="1000"/>
                                        <p:tgtEl>
                                          <p:spTgt spid="62465">
                                            <p:txEl>
                                              <p:pRg st="0" end="0"/>
                                            </p:txEl>
                                          </p:spTgt>
                                        </p:tgtEl>
                                      </p:cBhvr>
                                    </p:animEffect>
                                    <p:anim calcmode="lin" valueType="num">
                                      <p:cBhvr>
                                        <p:cTn id="8" dur="1000" fill="hold"/>
                                        <p:tgtEl>
                                          <p:spTgt spid="6246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246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2465">
                                            <p:txEl>
                                              <p:pRg st="1" end="1"/>
                                            </p:txEl>
                                          </p:spTgt>
                                        </p:tgtEl>
                                        <p:attrNameLst>
                                          <p:attrName>style.visibility</p:attrName>
                                        </p:attrNameLst>
                                      </p:cBhvr>
                                      <p:to>
                                        <p:strVal val="visible"/>
                                      </p:to>
                                    </p:set>
                                    <p:animEffect transition="in" filter="fade">
                                      <p:cBhvr>
                                        <p:cTn id="14" dur="1000"/>
                                        <p:tgtEl>
                                          <p:spTgt spid="62465">
                                            <p:txEl>
                                              <p:pRg st="1" end="1"/>
                                            </p:txEl>
                                          </p:spTgt>
                                        </p:tgtEl>
                                      </p:cBhvr>
                                    </p:animEffect>
                                    <p:anim calcmode="lin" valueType="num">
                                      <p:cBhvr>
                                        <p:cTn id="15" dur="1000" fill="hold"/>
                                        <p:tgtEl>
                                          <p:spTgt spid="6246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246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2465">
                                            <p:txEl>
                                              <p:pRg st="2" end="2"/>
                                            </p:txEl>
                                          </p:spTgt>
                                        </p:tgtEl>
                                        <p:attrNameLst>
                                          <p:attrName>style.visibility</p:attrName>
                                        </p:attrNameLst>
                                      </p:cBhvr>
                                      <p:to>
                                        <p:strVal val="visible"/>
                                      </p:to>
                                    </p:set>
                                    <p:animEffect transition="in" filter="fade">
                                      <p:cBhvr>
                                        <p:cTn id="21" dur="1000"/>
                                        <p:tgtEl>
                                          <p:spTgt spid="62465">
                                            <p:txEl>
                                              <p:pRg st="2" end="2"/>
                                            </p:txEl>
                                          </p:spTgt>
                                        </p:tgtEl>
                                      </p:cBhvr>
                                    </p:animEffect>
                                    <p:anim calcmode="lin" valueType="num">
                                      <p:cBhvr>
                                        <p:cTn id="22" dur="1000" fill="hold"/>
                                        <p:tgtEl>
                                          <p:spTgt spid="6246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246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2465">
                                            <p:txEl>
                                              <p:pRg st="3" end="3"/>
                                            </p:txEl>
                                          </p:spTgt>
                                        </p:tgtEl>
                                        <p:attrNameLst>
                                          <p:attrName>style.visibility</p:attrName>
                                        </p:attrNameLst>
                                      </p:cBhvr>
                                      <p:to>
                                        <p:strVal val="visible"/>
                                      </p:to>
                                    </p:set>
                                    <p:animEffect transition="in" filter="fade">
                                      <p:cBhvr>
                                        <p:cTn id="28" dur="1000"/>
                                        <p:tgtEl>
                                          <p:spTgt spid="62465">
                                            <p:txEl>
                                              <p:pRg st="3" end="3"/>
                                            </p:txEl>
                                          </p:spTgt>
                                        </p:tgtEl>
                                      </p:cBhvr>
                                    </p:animEffect>
                                    <p:anim calcmode="lin" valueType="num">
                                      <p:cBhvr>
                                        <p:cTn id="29" dur="1000" fill="hold"/>
                                        <p:tgtEl>
                                          <p:spTgt spid="6246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246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2465">
                                            <p:txEl>
                                              <p:pRg st="4" end="4"/>
                                            </p:txEl>
                                          </p:spTgt>
                                        </p:tgtEl>
                                        <p:attrNameLst>
                                          <p:attrName>style.visibility</p:attrName>
                                        </p:attrNameLst>
                                      </p:cBhvr>
                                      <p:to>
                                        <p:strVal val="visible"/>
                                      </p:to>
                                    </p:set>
                                    <p:animEffect transition="in" filter="fade">
                                      <p:cBhvr>
                                        <p:cTn id="35" dur="1000"/>
                                        <p:tgtEl>
                                          <p:spTgt spid="62465">
                                            <p:txEl>
                                              <p:pRg st="4" end="4"/>
                                            </p:txEl>
                                          </p:spTgt>
                                        </p:tgtEl>
                                      </p:cBhvr>
                                    </p:animEffect>
                                    <p:anim calcmode="lin" valueType="num">
                                      <p:cBhvr>
                                        <p:cTn id="36" dur="1000" fill="hold"/>
                                        <p:tgtEl>
                                          <p:spTgt spid="6246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246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101265" y="1412776"/>
            <a:ext cx="8791215"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استعمل الشعراء القدامى هذه الأسماء بصيغة المفرد، وصيغة الجمع، وهي من الألفاظ المتكررة في افتتاح القصائد العربية القديمة وفي مشاهد تصوير الأطلال، والبكاء عليها. ومن المميز في القصيدة العربية أن البكاء على الطلل موضوع افتتاحب، بمعنى أنه لا يرد في ثنايا القصيدة أو في نهايتها، وإنما له موقع التقديم والصدارة في القصيدة العربية القديمة.</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23528" y="1268760"/>
            <a:ext cx="849694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إنها بعد هذا الإيضاح ألفاظٌ سهلةٌ تدلّ على المكان الذي يبكون فراغَه وخلوَّه من أهله. ولو تفهّمناها لهان علينا أمرُ فهم المعلقات، وفهمنا شيئا من تعلّق الإنسان العربي بمكانه ووطنه، حتى لو كان مكاناً مقفراً خالياً. فقيمة المكان تتحدد بما فيه من ذكريات ولمسات إنسانية، وليس بما فيه من أطيانٍ وموجودات. وهكذا حوّل الشاعر العربي بثروته اللغوية المكان الفقير من حيث الطبيعة والمكوّنات، إلى مكان شديد الغنى، كل حبّة رمل فيه لا تكاد تقدّر بثمن.</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3" name="Rectangle 1"/>
          <p:cNvSpPr>
            <a:spLocks noChangeArrowheads="1"/>
          </p:cNvSpPr>
          <p:nvPr/>
        </p:nvSpPr>
        <p:spPr bwMode="auto">
          <a:xfrm>
            <a:off x="1560947" y="1454590"/>
            <a:ext cx="6545382" cy="193899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6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تدريبات</a:t>
            </a:r>
            <a:endParaRPr kumimoji="0" lang="en-US" sz="32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6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الفهم، والاستيعاب، والتذوق</a:t>
            </a:r>
            <a:endParaRPr kumimoji="0" lang="ar-SA" sz="72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4" name="Ondrosik_-_03_-_Be_careful.mp3">
            <a:hlinkClick r:id="" action="ppaction://media"/>
          </p:cNvPr>
          <p:cNvPicPr>
            <a:picLocks noRot="1" noChangeAspect="1"/>
          </p:cNvPicPr>
          <p:nvPr>
            <a:audioFile r:link="rId1"/>
          </p:nvPr>
        </p:nvPicPr>
        <p:blipFill>
          <a:blip r:embed="rId4" cstate="print"/>
          <a:stretch>
            <a:fillRect/>
          </a:stretch>
        </p:blipFill>
        <p:spPr>
          <a:xfrm>
            <a:off x="-540568" y="0"/>
            <a:ext cx="304800" cy="30480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69" name="Rectangle 1"/>
          <p:cNvSpPr>
            <a:spLocks noChangeArrowheads="1"/>
          </p:cNvSpPr>
          <p:nvPr/>
        </p:nvSpPr>
        <p:spPr bwMode="auto">
          <a:xfrm>
            <a:off x="0" y="1412776"/>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4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بعد أن صحبناك في جولة خاطفة مع بعض علامات الشعر العربي القديم، ممثلة في المعلّقات الخالدة، نريد الآن أن تختبر قراءتك واستيعابك لذلك الشعر، إلى أي حدّ أدركت مرامي الأبيات والأشعار التي مرت بك؟؟</a:t>
            </a:r>
            <a:endParaRPr kumimoji="0" lang="en-US" sz="2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4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تابع معي التدريب التالي. </a:t>
            </a:r>
            <a:endParaRPr kumimoji="0" lang="ar-SA" sz="5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Rectangle 2"/>
          <p:cNvSpPr>
            <a:spLocks noChangeArrowheads="1"/>
          </p:cNvSpPr>
          <p:nvPr/>
        </p:nvSpPr>
        <p:spPr bwMode="auto">
          <a:xfrm>
            <a:off x="0" y="-1121399"/>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sz="4000" b="1" dirty="0">
              <a:latin typeface="Sakkal Majalla" pitchFamily="2" charset="-78"/>
              <a:ea typeface="Times New Roman" pitchFamily="18" charset="0"/>
              <a:cs typeface="Sakkal Majalla"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sz="4000" b="1" dirty="0">
              <a:latin typeface="Sakkal Majalla" pitchFamily="2" charset="-78"/>
              <a:ea typeface="Times New Roman" pitchFamily="18" charset="0"/>
              <a:cs typeface="Sakkal Majalla"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الأول: </a:t>
            </a: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القصائد المسماة بـ "المعلّقات": </a:t>
            </a: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 defTabSz="914400" rtl="1" eaLnBrk="0" fontAlgn="base" latinLnBrk="0" hangingPunct="0">
              <a:lnSpc>
                <a:spcPct val="100000"/>
              </a:lnSpc>
              <a:spcBef>
                <a:spcPct val="0"/>
              </a:spcBef>
              <a:spcAft>
                <a:spcPct val="0"/>
              </a:spcAft>
              <a:buClrTx/>
              <a:buSzTx/>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أ.قصائد لامرئ القيس في الجاهلية.</a:t>
            </a: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 defTabSz="914400" rtl="1" eaLnBrk="0" fontAlgn="base" latinLnBrk="0" hangingPunct="0">
              <a:lnSpc>
                <a:spcPct val="100000"/>
              </a:lnSpc>
              <a:spcBef>
                <a:spcPct val="0"/>
              </a:spcBef>
              <a:spcAft>
                <a:spcPct val="0"/>
              </a:spcAft>
              <a:buClrTx/>
              <a:buSzTx/>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ب.قصائد لشعراء محدّدين من العصر الجاهلي.</a:t>
            </a: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 قصائد</a:t>
            </a:r>
            <a:r>
              <a:rPr kumimoji="0" lang="ar-SA" sz="4000" b="0" i="0" u="none" strike="noStrike" cap="none" normalizeH="0" dirty="0">
                <a:ln>
                  <a:noFill/>
                </a:ln>
                <a:solidFill>
                  <a:schemeClr val="tx1"/>
                </a:solidFill>
                <a:effectLst/>
                <a:latin typeface="Sakkal Majalla" pitchFamily="2" charset="-78"/>
                <a:ea typeface="Times New Roman" pitchFamily="18" charset="0"/>
                <a:cs typeface="Sakkal Majalla" pitchFamily="2" charset="-78"/>
              </a:rPr>
              <a:t> من العصر الحديث.</a:t>
            </a:r>
            <a:endPar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د. قصائد من العصر العباسي للمتنبي</a:t>
            </a:r>
            <a:r>
              <a:rPr kumimoji="0" lang="en-US" sz="4000" b="0" i="0" u="none" strike="noStrike" cap="none" normalizeH="0" baseline="0" dirty="0">
                <a:ln>
                  <a:noFill/>
                </a:ln>
                <a:solidFill>
                  <a:schemeClr val="tx1"/>
                </a:solidFill>
                <a:effectLst/>
                <a:latin typeface="Sakkal Majalla" pitchFamily="2" charset="-78"/>
                <a:cs typeface="Sakkal Majalla" pitchFamily="2" charset="-78"/>
              </a:rPr>
              <a:t>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8DCC3B11-7C95-497C-9470-1D5C66F69A8D}"/>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 name="Rectangle 1"/>
          <p:cNvSpPr>
            <a:spLocks noChangeArrowheads="1"/>
          </p:cNvSpPr>
          <p:nvPr/>
        </p:nvSpPr>
        <p:spPr bwMode="auto">
          <a:xfrm>
            <a:off x="971600" y="1177008"/>
            <a:ext cx="7310865"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defTabSz="914400" rtl="1" fontAlgn="base">
              <a:spcBef>
                <a:spcPct val="0"/>
              </a:spcBef>
              <a:spcAft>
                <a:spcPct val="0"/>
              </a:spcAft>
            </a:pPr>
            <a:r>
              <a:rPr lang="ar-SA" sz="4000" dirty="0">
                <a:solidFill>
                  <a:srgbClr val="FFFF00"/>
                </a:solidFill>
                <a:latin typeface="Simplified Arabic" panose="02020603050405020304" pitchFamily="18" charset="-78"/>
                <a:cs typeface="Simplified Arabic" panose="02020603050405020304" pitchFamily="18" charset="-78"/>
              </a:rPr>
              <a:t>دعونا إذن نقرأْ هذه المنتخبات من ذلك الديوان الكبير، لندعوَكم من خلالها إلى التّجوال في رياض الشعر العربي، لعلكم تلتقون في جنباتها بأصواتِ أسلافكم ، وتؤوبوا من اللقاء بشيء من جماليات "وادي عبقر". </a:t>
            </a:r>
            <a:endParaRPr lang="en-US" sz="4000" dirty="0" smtClean="0">
              <a:solidFill>
                <a:srgbClr val="FFFF00"/>
              </a:solidFill>
              <a:latin typeface="Simplified Arabic" panose="02020603050405020304" pitchFamily="18" charset="-78"/>
              <a:cs typeface="Simplified Arabic" panose="02020603050405020304" pitchFamily="18" charset="-78"/>
            </a:endParaRPr>
          </a:p>
          <a:p>
            <a:pPr algn="ctr" defTabSz="914400" rtl="1" fontAlgn="base">
              <a:spcBef>
                <a:spcPct val="0"/>
              </a:spcBef>
              <a:spcAft>
                <a:spcPct val="0"/>
              </a:spcAft>
            </a:pPr>
            <a:r>
              <a:rPr lang="en-US" sz="4000" dirty="0" smtClean="0">
                <a:latin typeface="Simplified Arabic" panose="02020603050405020304" pitchFamily="18" charset="-78"/>
                <a:cs typeface="Simplified Arabic" panose="02020603050405020304" pitchFamily="18" charset="-78"/>
              </a:rPr>
              <a:t>***</a:t>
            </a:r>
            <a:endParaRPr lang="en-US" sz="4000" dirty="0">
              <a:latin typeface="Simplified Arabic" panose="02020603050405020304" pitchFamily="18" charset="-78"/>
              <a:cs typeface="Simplified Arabic" panose="02020603050405020304" pitchFamily="18"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4000" b="0" i="0" u="none" strike="noStrike" cap="none" normalizeH="0" baseline="0" dirty="0">
              <a:ln>
                <a:noFill/>
              </a:ln>
              <a:solidFill>
                <a:srgbClr val="FFFF00"/>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5" name="Rectangle 1"/>
          <p:cNvSpPr>
            <a:spLocks noChangeArrowheads="1"/>
          </p:cNvSpPr>
          <p:nvPr/>
        </p:nvSpPr>
        <p:spPr bwMode="auto">
          <a:xfrm>
            <a:off x="0" y="1700808"/>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الثاني: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تسمية مجموعة من القصائد القديمة بالمعلقات تدلّ على:</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أ.أن العرب خبأوا تلك القصائد ولم يتداولوها.</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ب.أن العرب علّقوا تلك القصائد في أعناقهم.</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ج.أن العرب قدّروا قيمتها وأبرزوها واهتموا بها.</a:t>
            </a:r>
          </a:p>
          <a:p>
            <a:pPr marL="0" marR="0" lvl="0" indent="0" algn="r" defTabSz="914400" rtl="0"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د.أنها قصائد صعبة لا تعلق في الأذهان والعقول.</a:t>
            </a:r>
            <a:r>
              <a:rPr kumimoji="0" lang="en-US" sz="1600" b="0" i="0" u="none" strike="noStrike" cap="none" normalizeH="0" baseline="0" dirty="0">
                <a:ln>
                  <a:noFill/>
                </a:ln>
                <a:solidFill>
                  <a:schemeClr val="tx1"/>
                </a:solidFill>
                <a:effectLst/>
                <a:latin typeface="Sakkal Majalla" pitchFamily="2" charset="-78"/>
                <a:cs typeface="Sakkal Majalla" pitchFamily="2" charset="-78"/>
              </a:rPr>
              <a:t> </a:t>
            </a:r>
            <a:endParaRPr kumimoji="0" lang="en-US" sz="4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680" y="5430513"/>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1" name="Rectangle 1"/>
          <p:cNvSpPr>
            <a:spLocks noChangeArrowheads="1"/>
          </p:cNvSpPr>
          <p:nvPr/>
        </p:nvSpPr>
        <p:spPr bwMode="auto">
          <a:xfrm>
            <a:off x="0" y="1772816"/>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الثالث:</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أكثر موضوع يفتتح به شعراء المعلقات قصائدهم هو:</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أ.البكاء على الأطلال</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ب.المقدمة الخمرية</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ج.بكاء الشباب وذكر الزمان</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د.الفخر القبلي</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7" name="Rectangle 1"/>
          <p:cNvSpPr>
            <a:spLocks noChangeArrowheads="1"/>
          </p:cNvSpPr>
          <p:nvPr/>
        </p:nvSpPr>
        <p:spPr bwMode="auto">
          <a:xfrm>
            <a:off x="40681" y="2132856"/>
            <a:ext cx="9103319"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السؤال الرابع: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المصطلح الانسب لتسمية البيت الأول من القصيدة العربية القديمة هو:</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أ.المفتاح      ب.القفل      ج.الباب      د.المطلع</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3" name="Rectangle 1"/>
          <p:cNvSpPr>
            <a:spLocks noChangeArrowheads="1"/>
          </p:cNvSpPr>
          <p:nvPr/>
        </p:nvSpPr>
        <p:spPr bwMode="auto">
          <a:xfrm>
            <a:off x="0" y="1700808"/>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الخامس: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الخطاب في قول امرئ القيس "قفا نبك...":</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a:t>
            </a: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أ.لصاحب واحد</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ب.لصاحبين اثنين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ج.لامرأة واحدة يحبّها</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د.لمجموعة من الأصحاب</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44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89" name="Rectangle 1"/>
          <p:cNvSpPr>
            <a:spLocks noChangeArrowheads="1"/>
          </p:cNvSpPr>
          <p:nvPr/>
        </p:nvSpPr>
        <p:spPr bwMode="auto">
          <a:xfrm>
            <a:off x="0" y="1793721"/>
            <a:ext cx="9144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السادس:</a:t>
            </a:r>
            <a:endParaRPr kumimoji="0" lang="en-US" sz="1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الألفاظ الصعبة في بيت امرئ القيس (سقط اللوى، الدخول، حومل)، تدل على:</a:t>
            </a:r>
            <a:endParaRPr kumimoji="0" lang="en-US" sz="1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a:t>
            </a: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أ.أسماء نساء أحبّهن الشاعر</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ب.أسماء أماكن في بلاد العرب القديمة</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ج.أسماء وهمية اخترعها الشاعر</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د.أسماء نباتات قديمة أحبها الشاعر</a:t>
            </a:r>
            <a:endParaRPr kumimoji="0" lang="ar-SA" sz="3600" b="0" i="0" u="none" strike="noStrike" cap="none" normalizeH="0" baseline="0" dirty="0">
              <a:ln>
                <a:noFill/>
              </a:ln>
              <a:solidFill>
                <a:schemeClr val="tx1"/>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0" y="1434265"/>
            <a:ext cx="9144000"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السؤال السابع: </a:t>
            </a:r>
            <a:endParaRPr kumimoji="0" lang="en-US" sz="1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في قول عنترة: وعِمِي صباحاً دارَ عبلة واسلمي</a:t>
            </a:r>
            <a:endParaRPr kumimoji="0" lang="en-US" sz="1400" b="0" i="0" u="none" strike="noStrike" cap="none" normalizeH="0" baseline="0" dirty="0">
              <a:ln>
                <a:noFill/>
              </a:ln>
              <a:solidFill>
                <a:schemeClr val="tx1"/>
              </a:solidFill>
              <a:effectLst/>
              <a:latin typeface="Sakkal Majalla" pitchFamily="2" charset="-78"/>
              <a:cs typeface="Sakkal Majalla" pitchFamily="2" charset="-78"/>
            </a:endParaRPr>
          </a:p>
          <a:p>
            <a:pPr lvl="1" algn="r" defTabSz="914400" rtl="1" eaLnBrk="0" fontAlgn="base" hangingPunct="0">
              <a:spcBef>
                <a:spcPct val="0"/>
              </a:spcBef>
              <a:spcAft>
                <a:spcPct val="0"/>
              </a:spcAf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أ.يحيّي عنترة ديار محبوبته عبلة، بتحية الصباح.</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lvl="1" algn="r" defTabSz="914400" rtl="1" eaLnBrk="0" fontAlgn="base" hangingPunct="0">
              <a:spcBef>
                <a:spcPct val="0"/>
              </a:spcBef>
              <a:spcAft>
                <a:spcPct val="0"/>
              </a:spcAf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ب.يشتم الشاعر ديار عبلة ويدعو عليها بالعمى.</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 يتحدّث إلى عمّه الذي رفض تزويجه من عبلة.</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lang="ar-SA" sz="3600" dirty="0">
                <a:latin typeface="Sakkal Majalla" pitchFamily="2" charset="-78"/>
                <a:ea typeface="Times New Roman" pitchFamily="18" charset="0"/>
                <a:cs typeface="Sakkal Majalla" pitchFamily="2" charset="-78"/>
              </a:rPr>
              <a:t>        </a:t>
            </a: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د. ينتقد الشاعر عبلة لأنها لا تحيّيه في الصباح.</a:t>
            </a:r>
            <a:endParaRPr kumimoji="0" lang="en-US" sz="3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0" y="1074222"/>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السؤال الثامن:</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في قول طرفة يصف ديار محبوبته وأطلالها: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تلوحُ كباقي الوشْم في ظاهر اليد</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أ.اختفت ملامح الدار تماما ولم يبق من أثرها شيء.</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ب.امّحت معالم الدار ولكن بقاياها ما زالت ظاهرة كبقايا الوشم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 يصوّر تلويحة يده لمحبوبته وهي تبتعد راحلة عن ديارها.</a:t>
            </a:r>
          </a:p>
          <a:p>
            <a:pPr lvl="0" algn="justLow" defTabSz="914400" rtl="1" eaLnBrk="0" fontAlgn="base" hangingPunct="0">
              <a:spcBef>
                <a:spcPct val="0"/>
              </a:spcBef>
              <a:spcAft>
                <a:spcPct val="0"/>
              </a:spcAft>
            </a:pPr>
            <a:r>
              <a:rPr lang="ar-SA" sz="4400" dirty="0">
                <a:latin typeface="Sakkal Majalla" pitchFamily="2" charset="-78"/>
                <a:cs typeface="Sakkal Majalla" pitchFamily="2" charset="-78"/>
              </a:rPr>
              <a:t>         د. يقصد أنّ حبّ خولة باقٍ في قلبه كالوشْم</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0" y="980728"/>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السؤال التاسع: </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إذا قارنّا بين مطالع المعلقات وجدناها متقاربة في طريقة         افتتاحها بالبكاء على أطلال المحبوبة أو ذكر رحيلها، ما عدا مطلع معلّقة:</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أ.امرؤ القيس</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ب.عمرو بن كلثوم</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ج.عنترة بن شدّاد</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د.زهير بن أبي سلمى</a:t>
            </a:r>
            <a:endParaRPr kumimoji="0" lang="ar-SA" sz="48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0" y="1700808"/>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السؤال العاشر: </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المقصود بالأطلال كما نفهم من الشعر الجاهلي:</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أ.الديار العامرة أثناء إقامة أهلها فيها</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ب.أغنية شعرية تغنيها السيدة أم كلثوم</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ج. بقايا الديار الخالية بعد رحيل سكانها</a:t>
            </a:r>
            <a:endParaRPr kumimoji="0" lang="en-US" sz="16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600" b="0"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د. الديار البارزة المطلّة المبنية من الحجارة</a:t>
            </a:r>
            <a:endParaRPr kumimoji="0" lang="ar-SA" sz="44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0" y="2194992"/>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أعزائي الطلبة</a:t>
            </a:r>
            <a:endParaRPr kumimoji="0" lang="en-US"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40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إلى هذا الحد انتهى لقاؤنا اليوم، آملين أن يكون فيه ما يغريكم بقراءة المعلقات أو بعضها، والاستمتاع بما فيها من غرابة وفصاحة. على أمل اللقاء بكم في درس آخر من دروس مهارات القراءة العربية، وإلى اللقاء.</a:t>
            </a:r>
            <a:endParaRPr kumimoji="0" lang="ar-SA" sz="4800" b="0" i="0" u="none" strike="noStrike" cap="none" normalizeH="0" baseline="0" dirty="0">
              <a:ln>
                <a:noFill/>
              </a:ln>
              <a:solidFill>
                <a:schemeClr val="tx1"/>
              </a:solidFill>
              <a:effectLst/>
              <a:latin typeface="Sakkal Majalla" pitchFamily="2" charset="-78"/>
              <a:cs typeface="Sakkal Majalla" pitchFamily="2" charset="-78"/>
            </a:endParaRPr>
          </a:p>
        </p:txBody>
      </p:sp>
      <p:pic>
        <p:nvPicPr>
          <p:cNvPr id="3" name="Picture 2">
            <a:extLst>
              <a:ext uri="{FF2B5EF4-FFF2-40B4-BE49-F238E27FC236}">
                <a16:creationId xmlns="" xmlns:a16="http://schemas.microsoft.com/office/drawing/2014/main" id="{A598FFF6-15F9-46D3-9B96-FDDAE69C510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83568" y="1758881"/>
            <a:ext cx="80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a:r>
              <a:rPr lang="ar-SA" sz="4400" dirty="0">
                <a:solidFill>
                  <a:srgbClr val="FFFF00"/>
                </a:solidFill>
                <a:latin typeface="Calibri" pitchFamily="34" charset="0"/>
                <a:cs typeface="Calibri" pitchFamily="34" charset="0"/>
              </a:rPr>
              <a:t>الشعر ديوان العرب</a:t>
            </a:r>
          </a:p>
          <a:p>
            <a:pPr algn="ctr" rtl="1"/>
            <a:endParaRPr lang="en-US" sz="4400" dirty="0">
              <a:solidFill>
                <a:srgbClr val="FFFF00"/>
              </a:solidFill>
              <a:latin typeface="Calibri" pitchFamily="34" charset="0"/>
              <a:cs typeface="Calibri" pitchFamily="34" charset="0"/>
            </a:endParaRPr>
          </a:p>
          <a:p>
            <a:pPr algn="ctr" rtl="1"/>
            <a:r>
              <a:rPr lang="ar-SA" sz="4400" dirty="0">
                <a:solidFill>
                  <a:srgbClr val="FFFF00"/>
                </a:solidFill>
                <a:latin typeface="Calibri" pitchFamily="34" charset="0"/>
                <a:cs typeface="Calibri" pitchFamily="34" charset="0"/>
              </a:rPr>
              <a:t>المعلّقات: قصائد من ذهب</a:t>
            </a:r>
            <a:endParaRPr lang="en-US" sz="4400" dirty="0">
              <a:solidFill>
                <a:srgbClr val="FFFF00"/>
              </a:solidFill>
              <a:latin typeface="Calibri" pitchFamily="34" charset="0"/>
              <a:cs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endParaRPr lang="ar-SA" sz="4400" b="1" dirty="0">
              <a:solidFill>
                <a:srgbClr val="FFFF00"/>
              </a:solidFill>
              <a:latin typeface="Simplified Arabic" pitchFamily="18" charset="-78"/>
              <a:cs typeface="Simplified Arabic" pitchFamily="18" charset="-78"/>
            </a:endParaRPr>
          </a:p>
        </p:txBody>
      </p:sp>
      <p:pic>
        <p:nvPicPr>
          <p:cNvPr id="3" name="Picture 2">
            <a:extLst>
              <a:ext uri="{FF2B5EF4-FFF2-40B4-BE49-F238E27FC236}">
                <a16:creationId xmlns="" xmlns:a16="http://schemas.microsoft.com/office/drawing/2014/main" id="{305C5744-5124-4358-A908-6428E758FDB1}"/>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8DCC3B11-7C95-497C-9470-1D5C66F69A8D}"/>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403648" y="1124744"/>
            <a:ext cx="6192688" cy="4031873"/>
          </a:xfrm>
          <a:prstGeom prst="rect">
            <a:avLst/>
          </a:prstGeom>
        </p:spPr>
        <p:txBody>
          <a:bodyPr wrap="square">
            <a:spAutoFit/>
          </a:bodyPr>
          <a:lstStyle/>
          <a:p>
            <a:pPr algn="just" rtl="1"/>
            <a:r>
              <a:rPr lang="ar-SA" sz="3200" b="1" dirty="0" smtClean="0">
                <a:latin typeface="Sakkal Majalla" pitchFamily="2" charset="-78"/>
                <a:cs typeface="Sakkal Majalla" pitchFamily="2" charset="-78"/>
              </a:rPr>
              <a:t>قال امرؤ القيس بن حُجْر في معلّقته الشهيرة:</a:t>
            </a:r>
            <a:endParaRPr lang="en-US" sz="3200" dirty="0" smtClean="0">
              <a:latin typeface="Sakkal Majalla" pitchFamily="2" charset="-78"/>
              <a:cs typeface="Sakkal Majalla" pitchFamily="2" charset="-78"/>
            </a:endParaRPr>
          </a:p>
          <a:p>
            <a:pPr algn="just" rtl="1"/>
            <a:r>
              <a:rPr lang="ar-SA" sz="3200" b="1" dirty="0" smtClean="0">
                <a:latin typeface="Sakkal Majalla" pitchFamily="2" charset="-78"/>
                <a:cs typeface="Sakkal Majalla" pitchFamily="2" charset="-78"/>
              </a:rPr>
              <a:t> </a:t>
            </a:r>
            <a:endParaRPr lang="en-US" sz="3200" dirty="0" smtClean="0">
              <a:solidFill>
                <a:srgbClr val="FFFF00"/>
              </a:solidFill>
              <a:latin typeface="Sakkal Majalla" pitchFamily="2" charset="-78"/>
              <a:cs typeface="Sakkal Majalla" pitchFamily="2" charset="-78"/>
            </a:endParaRPr>
          </a:p>
          <a:p>
            <a:pPr algn="just" rtl="1"/>
            <a:r>
              <a:rPr lang="ar-SA" sz="3200" b="1" dirty="0" smtClean="0">
                <a:solidFill>
                  <a:srgbClr val="FFFF00"/>
                </a:solidFill>
                <a:latin typeface="Sakkal Majalla" pitchFamily="2" charset="-78"/>
                <a:cs typeface="Sakkal Majalla" pitchFamily="2" charset="-78"/>
              </a:rPr>
              <a:t>قفا نبك من ذكرى حبيب ومنزلِ  </a:t>
            </a:r>
          </a:p>
          <a:p>
            <a:pPr algn="just" rtl="1"/>
            <a:r>
              <a:rPr lang="ar-SA" sz="3200" b="1" dirty="0" smtClean="0">
                <a:solidFill>
                  <a:srgbClr val="FFFF00"/>
                </a:solidFill>
                <a:latin typeface="Sakkal Majalla" pitchFamily="2" charset="-78"/>
                <a:cs typeface="Sakkal Majalla" pitchFamily="2" charset="-78"/>
              </a:rPr>
              <a:t>      بسقط اللوى بين الدخول فحومل</a:t>
            </a:r>
            <a:endParaRPr lang="en-US" sz="3200" dirty="0" smtClean="0">
              <a:solidFill>
                <a:srgbClr val="FFFF00"/>
              </a:solidFill>
              <a:latin typeface="Sakkal Majalla" pitchFamily="2" charset="-78"/>
              <a:cs typeface="Sakkal Majalla" pitchFamily="2" charset="-78"/>
            </a:endParaRPr>
          </a:p>
          <a:p>
            <a:pPr algn="just" rtl="1"/>
            <a:r>
              <a:rPr lang="ar-SA" sz="3200" b="1" dirty="0" smtClean="0">
                <a:solidFill>
                  <a:srgbClr val="FFFF00"/>
                </a:solidFill>
                <a:latin typeface="Sakkal Majalla" pitchFamily="2" charset="-78"/>
                <a:cs typeface="Sakkal Majalla" pitchFamily="2" charset="-78"/>
              </a:rPr>
              <a:t>فتوضح فالمقراة لم يعف رسمها     </a:t>
            </a:r>
          </a:p>
          <a:p>
            <a:pPr algn="just" rtl="1"/>
            <a:r>
              <a:rPr lang="ar-SA" sz="3200" b="1" dirty="0" smtClean="0">
                <a:solidFill>
                  <a:srgbClr val="FFFF00"/>
                </a:solidFill>
                <a:latin typeface="Sakkal Majalla" pitchFamily="2" charset="-78"/>
                <a:cs typeface="Sakkal Majalla" pitchFamily="2" charset="-78"/>
              </a:rPr>
              <a:t>       لما نسجتها من جنوب وشمألِ</a:t>
            </a:r>
            <a:endParaRPr lang="en-US" sz="3200" dirty="0" smtClean="0">
              <a:solidFill>
                <a:srgbClr val="FFFF00"/>
              </a:solidFill>
              <a:latin typeface="Sakkal Majalla" pitchFamily="2" charset="-78"/>
              <a:cs typeface="Sakkal Majalla" pitchFamily="2" charset="-78"/>
            </a:endParaRPr>
          </a:p>
          <a:p>
            <a:pPr algn="just" rtl="1"/>
            <a:r>
              <a:rPr lang="ar-SA" sz="3200" b="1" dirty="0" smtClean="0">
                <a:solidFill>
                  <a:srgbClr val="FFFF00"/>
                </a:solidFill>
                <a:latin typeface="Sakkal Majalla" pitchFamily="2" charset="-78"/>
                <a:cs typeface="Sakkal Majalla" pitchFamily="2" charset="-78"/>
              </a:rPr>
              <a:t>...................</a:t>
            </a:r>
            <a:endParaRPr lang="en-US" sz="3200" dirty="0" smtClean="0">
              <a:solidFill>
                <a:srgbClr val="FFFF00"/>
              </a:solidFill>
              <a:latin typeface="Sakkal Majalla" pitchFamily="2" charset="-78"/>
              <a:cs typeface="Sakkal Majalla" pitchFamily="2" charset="-78"/>
            </a:endParaRPr>
          </a:p>
          <a:p>
            <a:pPr algn="just" rtl="1"/>
            <a:endParaRPr lang="en-US" sz="3200" dirty="0">
              <a:solidFill>
                <a:srgbClr val="FFFF00"/>
              </a:solidFill>
              <a:latin typeface="Sakkal Majalla" pitchFamily="2" charset="-78"/>
              <a:cs typeface="Sakkal Majalla" pitchFamily="2" charset="-78"/>
            </a:endParaRPr>
          </a:p>
        </p:txBody>
      </p:sp>
    </p:spTree>
    <p:extLst>
      <p:ext uri="{BB962C8B-B14F-4D97-AF65-F5344CB8AC3E}">
        <p14:creationId xmlns:p14="http://schemas.microsoft.com/office/powerpoint/2010/main" val="2298535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AA1F8E13-AF54-4C23-8CA9-C27C7ED40F1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69" name="Rectangle 1"/>
          <p:cNvSpPr>
            <a:spLocks noChangeArrowheads="1"/>
          </p:cNvSpPr>
          <p:nvPr/>
        </p:nvSpPr>
        <p:spPr bwMode="auto">
          <a:xfrm>
            <a:off x="323528" y="1947029"/>
            <a:ext cx="8820472"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a:ln>
                  <a:noFill/>
                </a:ln>
                <a:solidFill>
                  <a:schemeClr val="tx1"/>
                </a:solidFill>
                <a:effectLst/>
                <a:latin typeface="Sakkal Majalla" pitchFamily="2" charset="-78"/>
                <a:ea typeface="Times New Roman" pitchFamily="18" charset="0"/>
                <a:cs typeface="Sakkal Majalla" pitchFamily="2" charset="-78"/>
              </a:rPr>
              <a:t>      </a:t>
            </a: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كأني غداة البين يوم تحمّلوا      </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لدى سمرات الحي ناقف حنظلِ</a:t>
            </a:r>
          </a:p>
          <a:p>
            <a:pPr marL="0" marR="0" lvl="0" indent="0" algn="justLow" defTabSz="914400" rtl="1"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Sakkal Majalla" pitchFamily="2" charset="-78"/>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وقوفاً بها صحْبي عليّ مطيَّهم       </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akkal Majalla" pitchFamily="2" charset="-78"/>
                <a:ea typeface="Times New Roman" pitchFamily="18" charset="0"/>
                <a:cs typeface="+mj-cs"/>
              </a:rPr>
              <a:t>                    يقولون: لا تهلكْ أسى وتجمّلِ</a:t>
            </a:r>
          </a:p>
          <a:p>
            <a:pPr marL="0" marR="0" lvl="0" indent="0" algn="justLow" defTabSz="914400" rtl="1" eaLnBrk="0" fontAlgn="base" latinLnBrk="0" hangingPunct="0">
              <a:lnSpc>
                <a:spcPct val="100000"/>
              </a:lnSpc>
              <a:spcBef>
                <a:spcPct val="0"/>
              </a:spcBef>
              <a:spcAft>
                <a:spcPct val="0"/>
              </a:spcAft>
              <a:buClrTx/>
              <a:buSzTx/>
              <a:buFontTx/>
              <a:buNone/>
              <a:tabLst/>
            </a:pPr>
            <a:r>
              <a:rPr lang="ar-SA" sz="3600" b="1" dirty="0">
                <a:latin typeface="Sakkal Majalla" pitchFamily="2" charset="-78"/>
                <a:ea typeface="Times New Roman" pitchFamily="18" charset="0"/>
                <a:cs typeface="Sakkal Majalla" pitchFamily="2" charset="-78"/>
              </a:rPr>
              <a:t>     </a:t>
            </a:r>
            <a:endParaRPr kumimoji="0" lang="ar-SA" sz="3600" b="0" i="0" u="none" strike="noStrike" cap="none" normalizeH="0" baseline="0" dirty="0">
              <a:ln>
                <a:noFill/>
              </a:ln>
              <a:solidFill>
                <a:srgbClr val="FFFF00"/>
              </a:solidFill>
              <a:effectLst/>
              <a:latin typeface="Sakkal Majalla" pitchFamily="2" charset="-78"/>
              <a:cs typeface="Sakkal Majalla" pitchFamily="2" charset="-78"/>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101265" y="2573615"/>
            <a:ext cx="8935231"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2800" b="1" dirty="0">
                <a:latin typeface="Sakkal Majalla" pitchFamily="2" charset="-78"/>
                <a:cs typeface="+mj-cs"/>
              </a:rPr>
              <a:t>  وليلٍ كموج البحر أرخى سدوله</a:t>
            </a:r>
            <a:endParaRPr lang="en-US" sz="2800" b="1" dirty="0">
              <a:latin typeface="Sakkal Majalla" pitchFamily="2" charset="-78"/>
              <a:cs typeface="+mj-cs"/>
            </a:endParaRPr>
          </a:p>
          <a:p>
            <a:pPr algn="r" rtl="1"/>
            <a:r>
              <a:rPr lang="en-US" sz="2800" b="1" dirty="0">
                <a:latin typeface="Sakkal Majalla" pitchFamily="2" charset="-78"/>
                <a:cs typeface="+mj-cs"/>
              </a:rPr>
              <a:t>						</a:t>
            </a:r>
            <a:r>
              <a:rPr lang="ar-SA" sz="2800" b="1" dirty="0">
                <a:latin typeface="Sakkal Majalla" pitchFamily="2" charset="-78"/>
                <a:cs typeface="+mj-cs"/>
              </a:rPr>
              <a:t> عليّ بأنواع الهموم ليبتلي</a:t>
            </a:r>
            <a:endParaRPr lang="en-US" sz="2800" dirty="0">
              <a:latin typeface="Sakkal Majalla" pitchFamily="2" charset="-78"/>
              <a:cs typeface="+mj-cs"/>
            </a:endParaRPr>
          </a:p>
          <a:p>
            <a:pPr algn="r" rtl="1"/>
            <a:r>
              <a:rPr lang="ar-SA" sz="2800" b="1" dirty="0">
                <a:latin typeface="Sakkal Majalla" pitchFamily="2" charset="-78"/>
                <a:cs typeface="+mj-cs"/>
              </a:rPr>
              <a:t>   ألا أيها الليل الطويل ألا انجلِ               </a:t>
            </a:r>
          </a:p>
          <a:p>
            <a:pPr algn="r" rtl="1"/>
            <a:r>
              <a:rPr lang="ar-SA" sz="2800" b="1" dirty="0">
                <a:latin typeface="Sakkal Majalla" pitchFamily="2" charset="-78"/>
                <a:cs typeface="+mj-cs"/>
              </a:rPr>
              <a:t>    </a:t>
            </a:r>
            <a:r>
              <a:rPr lang="en-US" sz="2800" b="1" dirty="0">
                <a:latin typeface="Sakkal Majalla" pitchFamily="2" charset="-78"/>
                <a:cs typeface="+mj-cs"/>
              </a:rPr>
              <a:t>					</a:t>
            </a:r>
            <a:r>
              <a:rPr lang="ar-SA" sz="2800" b="1" dirty="0">
                <a:latin typeface="Sakkal Majalla" pitchFamily="2" charset="-78"/>
                <a:cs typeface="+mj-cs"/>
              </a:rPr>
              <a:t> </a:t>
            </a:r>
            <a:r>
              <a:rPr lang="en-US" sz="2800" b="1" dirty="0">
                <a:latin typeface="Sakkal Majalla" pitchFamily="2" charset="-78"/>
                <a:cs typeface="+mj-cs"/>
              </a:rPr>
              <a:t>  </a:t>
            </a:r>
            <a:r>
              <a:rPr lang="ar-SA" sz="2800" b="1" dirty="0">
                <a:latin typeface="Sakkal Majalla" pitchFamily="2" charset="-78"/>
                <a:cs typeface="+mj-cs"/>
              </a:rPr>
              <a:t> بصبحٍ وما الإصباح منك بأمثلِ</a:t>
            </a:r>
            <a:endParaRPr lang="en-US" sz="2800" dirty="0">
              <a:latin typeface="Sakkal Majalla" pitchFamily="2" charset="-78"/>
              <a:cs typeface="+mj-cs"/>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2800" b="0" i="0" u="none" strike="noStrike" cap="none" normalizeH="0" baseline="0" dirty="0">
              <a:ln>
                <a:noFill/>
              </a:ln>
              <a:solidFill>
                <a:schemeClr val="tx1"/>
              </a:solidFill>
              <a:effectLst/>
              <a:latin typeface="Sakkal Majalla" pitchFamily="2" charset="-78"/>
              <a:cs typeface="+mj-cs"/>
            </a:endParaRPr>
          </a:p>
        </p:txBody>
      </p:sp>
      <p:pic>
        <p:nvPicPr>
          <p:cNvPr id="3" name="Picture 2">
            <a:extLst>
              <a:ext uri="{FF2B5EF4-FFF2-40B4-BE49-F238E27FC236}">
                <a16:creationId xmlns="" xmlns:a16="http://schemas.microsoft.com/office/drawing/2014/main" id="{AA1F8E13-AF54-4C23-8CA9-C27C7ED40F17}"/>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65" y="541292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
  <TotalTime>835</TotalTime>
  <Words>1510</Words>
  <Application>Microsoft Office PowerPoint</Application>
  <PresentationFormat>On-screen Show (4:3)</PresentationFormat>
  <Paragraphs>247</Paragraphs>
  <Slides>59</Slides>
  <Notes>0</Notes>
  <HiddenSlides>0</HiddenSlides>
  <MMClips>2</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Adobe_5</cp:lastModifiedBy>
  <cp:revision>100</cp:revision>
  <dcterms:created xsi:type="dcterms:W3CDTF">2017-07-08T08:19:39Z</dcterms:created>
  <dcterms:modified xsi:type="dcterms:W3CDTF">2017-08-17T08:35:52Z</dcterms:modified>
</cp:coreProperties>
</file>