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57" r:id="rId3"/>
    <p:sldId id="258" r:id="rId4"/>
    <p:sldId id="259" r:id="rId5"/>
    <p:sldId id="260" r:id="rId6"/>
    <p:sldId id="261"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188982" y="4724400"/>
            <a:ext cx="6475638"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3" name="Subtitle 2"/>
          <p:cNvSpPr>
            <a:spLocks noGrp="1"/>
          </p:cNvSpPr>
          <p:nvPr>
            <p:ph type="subTitle" idx="1"/>
          </p:nvPr>
        </p:nvSpPr>
        <p:spPr>
          <a:xfrm>
            <a:off x="1142107" y="5105400"/>
            <a:ext cx="6859786"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142107" y="1905000"/>
            <a:ext cx="6859786"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4064368390"/>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142108" y="1514475"/>
            <a:ext cx="7929246"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3412570662"/>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4338754" y="3480593"/>
            <a:ext cx="6492240" cy="48019"/>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456128" y="277814"/>
            <a:ext cx="6859787"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7773233" y="274640"/>
            <a:ext cx="1028968" cy="5901747"/>
          </a:xfrm>
        </p:spPr>
        <p:txBody>
          <a:bodyPr vert="eaVert"/>
          <a:lstStyle/>
          <a:p>
            <a:r>
              <a:rPr lang="en-US"/>
              <a:t>Click to edit Master title style</a:t>
            </a:r>
            <a:endParaRPr/>
          </a:p>
        </p:txBody>
      </p:sp>
    </p:spTree>
    <p:extLst>
      <p:ext uri="{BB962C8B-B14F-4D97-AF65-F5344CB8AC3E}">
        <p14:creationId xmlns:p14="http://schemas.microsoft.com/office/powerpoint/2010/main" val="2165920062"/>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142108" y="1514475"/>
            <a:ext cx="7929246"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68649074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188982" y="4724400"/>
            <a:ext cx="6475638"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7" y="5102526"/>
            <a:ext cx="6859786"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142107" y="1905000"/>
            <a:ext cx="6859786"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1738351552"/>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142108" y="1514475"/>
            <a:ext cx="7929246"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4686332" y="1905000"/>
            <a:ext cx="3315562"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142107" y="1905000"/>
            <a:ext cx="3315563"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3726284157"/>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142108" y="1514475"/>
            <a:ext cx="7929246"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4688616" y="2819400"/>
            <a:ext cx="3313277"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8616"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2107" y="2819400"/>
            <a:ext cx="3313277"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142107"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275366930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142108" y="1514475"/>
            <a:ext cx="7929246"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73534827"/>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47007694"/>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3314242" y="1630822"/>
            <a:ext cx="4719500"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3533436" y="1905000"/>
            <a:ext cx="4253068"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142107" y="3429000"/>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2150563894"/>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085908" y="1630822"/>
            <a:ext cx="4719500"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309719" y="1884311"/>
            <a:ext cx="4253068"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5931014" y="3411748"/>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2912333825"/>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a:defRPr sz="1000">
                <a:solidFill>
                  <a:schemeClr val="bg1"/>
                </a:solidFill>
              </a:defRPr>
            </a:lvl1pPr>
          </a:lstStyle>
          <a:p>
            <a:fld id="{9AFE8FB1-0A7A-443E-AAF7-31D4FA1AA312}" type="datetimeFigureOut">
              <a:rPr lang="en-US" smtClean="0">
                <a:solidFill>
                  <a:prstClr val="white"/>
                </a:solidFill>
              </a:rPr>
              <a:pPr/>
              <a:t>2/22/2018</a:t>
            </a:fld>
            <a:endParaRPr lang="en-US" dirty="0">
              <a:solidFill>
                <a:prstClr val="white"/>
              </a:solidFill>
            </a:endParaRPr>
          </a:p>
        </p:txBody>
      </p:sp>
      <p:sp>
        <p:nvSpPr>
          <p:cNvPr id="5" name="Footer Placeholder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a:defRPr sz="1000">
                <a:solidFill>
                  <a:schemeClr val="bg1"/>
                </a:solidFill>
              </a:defRPr>
            </a:lvl1pPr>
          </a:lstStyle>
          <a:p>
            <a:endParaRPr lang="en-US" dirty="0">
              <a:solidFill>
                <a:prstClr val="white"/>
              </a:solidFill>
            </a:endParaRPr>
          </a:p>
        </p:txBody>
      </p:sp>
      <p:sp>
        <p:nvSpPr>
          <p:cNvPr id="6" name="Slide Number Placeholder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a:defRPr sz="1000">
                <a:solidFill>
                  <a:schemeClr val="bg1"/>
                </a:solidFill>
              </a:defRPr>
            </a:lvl1p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2966514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itle 2"/>
          <p:cNvSpPr>
            <a:spLocks noGrp="1"/>
          </p:cNvSpPr>
          <p:nvPr>
            <p:ph type="ctrTitle"/>
          </p:nvPr>
        </p:nvSpPr>
        <p:spPr>
          <a:xfrm>
            <a:off x="1066800" y="381000"/>
            <a:ext cx="6859786" cy="2667000"/>
          </a:xfrm>
        </p:spPr>
        <p:txBody>
          <a:bodyPr/>
          <a:lstStyle/>
          <a:p>
            <a:pPr algn="ctr"/>
            <a:r>
              <a:rPr lang="ar-JO" sz="7200" b="1" dirty="0">
                <a:solidFill>
                  <a:srgbClr val="FFFF00"/>
                </a:solidFill>
                <a:latin typeface="Arial" panose="020B0604020202020204" pitchFamily="34" charset="0"/>
                <a:cs typeface="Arial" panose="020B0604020202020204" pitchFamily="34" charset="0"/>
              </a:rPr>
              <a:t>المفرد والمثنى والجمع</a:t>
            </a:r>
            <a:endParaRPr lang="en-US" sz="7200" dirty="0"/>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2400" y="3581400"/>
            <a:ext cx="1221432" cy="1113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870384"/>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905000"/>
            <a:ext cx="7992888" cy="4836368"/>
          </a:xfrm>
        </p:spPr>
        <p:txBody>
          <a:bodyPr>
            <a:normAutofit/>
          </a:bodyPr>
          <a:lstStyle/>
          <a:p>
            <a:pPr marL="0" indent="0" algn="r" rtl="1">
              <a:buNone/>
            </a:pPr>
            <a:r>
              <a:rPr lang="ar-JO" sz="2800" dirty="0">
                <a:latin typeface="Arial" panose="020B0604020202020204" pitchFamily="34" charset="0"/>
                <a:cs typeface="Arial" panose="020B0604020202020204" pitchFamily="34" charset="0"/>
              </a:rPr>
              <a:t>   1 - تَعِبَ الْعَامَلُ.                1- تَعِبَ الْعَامِلانِ.</a:t>
            </a:r>
          </a:p>
          <a:p>
            <a:pPr marL="0" indent="0" algn="r" rtl="1">
              <a:buNone/>
            </a:pPr>
            <a:r>
              <a:rPr lang="ar-JO" sz="2800" dirty="0">
                <a:latin typeface="Arial" panose="020B0604020202020204" pitchFamily="34" charset="0"/>
                <a:cs typeface="Arial" panose="020B0604020202020204" pitchFamily="34" charset="0"/>
              </a:rPr>
              <a:t>   2- حَضَرَ الْمُهَنْدِسُ.             2- حَضَرَ الْمُهَنْدِسَانِ.</a:t>
            </a:r>
          </a:p>
          <a:p>
            <a:pPr marL="0" indent="0" algn="r" rtl="1">
              <a:buNone/>
            </a:pPr>
            <a:r>
              <a:rPr lang="ar-JO" sz="2800" dirty="0">
                <a:latin typeface="Arial" panose="020B0604020202020204" pitchFamily="34" charset="0"/>
                <a:cs typeface="Arial" panose="020B0604020202020204" pitchFamily="34" charset="0"/>
              </a:rPr>
              <a:t>   3- نَادَيْتُ الْبَائِعَ.                 3- نَادَيْتُ الْبَائِعَيْنِ.</a:t>
            </a:r>
          </a:p>
          <a:p>
            <a:pPr marL="0" indent="0" algn="r" rtl="1">
              <a:buNone/>
            </a:pPr>
            <a:r>
              <a:rPr lang="ar-JO" sz="2800" dirty="0">
                <a:latin typeface="Arial" panose="020B0604020202020204" pitchFamily="34" charset="0"/>
                <a:cs typeface="Arial" panose="020B0604020202020204" pitchFamily="34" charset="0"/>
              </a:rPr>
              <a:t>   4- أَثنَيْتُ عَلى الْمُهَذبَةِ.       4- أَثْنَيْتُ عُلى الْمُهَذبَتَين.</a:t>
            </a:r>
          </a:p>
          <a:p>
            <a:pPr marL="0" indent="0" algn="r" rtl="1">
              <a:buNone/>
            </a:pPr>
            <a:r>
              <a:rPr lang="ar-JO" sz="2800" dirty="0">
                <a:latin typeface="Arial" panose="020B0604020202020204" pitchFamily="34" charset="0"/>
                <a:cs typeface="Arial" panose="020B0604020202020204" pitchFamily="34" charset="0"/>
              </a:rPr>
              <a:t>   5- تَعِبَ الْعُمالُ.                 6 -حَضرَ الْمُهَنْدِسُونَ.  </a:t>
            </a:r>
          </a:p>
          <a:p>
            <a:pPr marL="0" indent="0" algn="r" rtl="1">
              <a:buNone/>
            </a:pPr>
            <a:r>
              <a:rPr lang="ar-JO" sz="2800" dirty="0">
                <a:latin typeface="Arial" panose="020B0604020202020204" pitchFamily="34" charset="0"/>
                <a:cs typeface="Arial" panose="020B0604020202020204" pitchFamily="34" charset="0"/>
              </a:rPr>
              <a:t>   7- ناديْت الْبائِعينَ.              8 -أَثْنَيْت عَلى الْمُهَذبَات </a:t>
            </a:r>
          </a:p>
          <a:p>
            <a:pPr algn="r" rtl="1"/>
            <a:endParaRPr lang="ar-JO" dirty="0"/>
          </a:p>
        </p:txBody>
      </p:sp>
      <p:sp>
        <p:nvSpPr>
          <p:cNvPr id="3" name="Title 2"/>
          <p:cNvSpPr>
            <a:spLocks noGrp="1"/>
          </p:cNvSpPr>
          <p:nvPr>
            <p:ph type="title"/>
          </p:nvPr>
        </p:nvSpPr>
        <p:spPr/>
        <p:txBody>
          <a:bodyPr/>
          <a:lstStyle/>
          <a:p>
            <a:pPr algn="ctr"/>
            <a:r>
              <a:rPr lang="ar-JO" b="1" dirty="0">
                <a:solidFill>
                  <a:srgbClr val="FFFF00"/>
                </a:solidFill>
                <a:latin typeface="Arial" panose="020B0604020202020204" pitchFamily="34" charset="0"/>
                <a:cs typeface="Arial" panose="020B0604020202020204" pitchFamily="34" charset="0"/>
              </a:rPr>
              <a:t>المفرد والمثنى والجمع</a:t>
            </a:r>
            <a:br>
              <a:rPr lang="ar-JO" b="1" dirty="0">
                <a:solidFill>
                  <a:srgbClr val="FFFF00"/>
                </a:solidFill>
                <a:latin typeface="Arial" panose="020B0604020202020204" pitchFamily="34" charset="0"/>
                <a:cs typeface="Arial" panose="020B0604020202020204" pitchFamily="34" charset="0"/>
              </a:rPr>
            </a:br>
            <a:r>
              <a:rPr lang="ar-JO" b="1" dirty="0">
                <a:solidFill>
                  <a:srgbClr val="FFFF00"/>
                </a:solidFill>
                <a:latin typeface="Arial" panose="020B0604020202020204" pitchFamily="34" charset="0"/>
                <a:cs typeface="Arial" panose="020B0604020202020204" pitchFamily="34" charset="0"/>
              </a:rPr>
              <a:t>الامثلة </a:t>
            </a: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5949280"/>
            <a:ext cx="674926" cy="57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6128242"/>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484784"/>
            <a:ext cx="8640960" cy="5207579"/>
          </a:xfrm>
          <a:prstGeom prst="rect">
            <a:avLst/>
          </a:prstGeom>
        </p:spPr>
        <p:txBody>
          <a:bodyPr wrap="square">
            <a:spAutoFit/>
          </a:bodyPr>
          <a:lstStyle/>
          <a:p>
            <a:pPr algn="justLow" rtl="1">
              <a:lnSpc>
                <a:spcPct val="90000"/>
              </a:lnSpc>
              <a:spcBef>
                <a:spcPts val="1800"/>
              </a:spcBef>
              <a:buClr>
                <a:srgbClr val="212745"/>
              </a:buClr>
              <a:buSzPct val="80000"/>
            </a:pPr>
            <a:r>
              <a:rPr lang="ar-JO" sz="3600" dirty="0">
                <a:solidFill>
                  <a:prstClr val="white"/>
                </a:solidFill>
                <a:latin typeface="Arial" panose="020B0604020202020204" pitchFamily="34" charset="0"/>
                <a:ea typeface="Calibri"/>
                <a:cs typeface="Arial" panose="020B0604020202020204" pitchFamily="34" charset="0"/>
              </a:rPr>
              <a:t>ا</a:t>
            </a:r>
            <a:r>
              <a:rPr lang="ar-SA" sz="3600" dirty="0">
                <a:solidFill>
                  <a:prstClr val="white"/>
                </a:solidFill>
                <a:latin typeface="Arial" panose="020B0604020202020204" pitchFamily="34" charset="0"/>
                <a:ea typeface="Calibri"/>
                <a:cs typeface="Arial" panose="020B0604020202020204" pitchFamily="34" charset="0"/>
              </a:rPr>
              <a:t>لكلمات الأخيرة في الأمثلة السابقة كلها أسماء، وإذا تأملنا هذه الأسماء في أمثلة القسم الأول وجدنا كل اسم منها يدل على شيء واحد، ويسمى مفرداً، وإذا تأملناها في القسم الثاني وجدنا كلا منها يدل على شيئين اثنين، ويزيد على المفرد ألفاً ونوناً أو</a:t>
            </a:r>
            <a:r>
              <a:rPr lang="ar-JO" sz="3600" dirty="0">
                <a:solidFill>
                  <a:prstClr val="white"/>
                </a:solidFill>
                <a:latin typeface="Arial" panose="020B0604020202020204" pitchFamily="34" charset="0"/>
                <a:ea typeface="Calibri"/>
                <a:cs typeface="Arial" panose="020B0604020202020204" pitchFamily="34" charset="0"/>
              </a:rPr>
              <a:t> </a:t>
            </a:r>
            <a:r>
              <a:rPr lang="ar-SA" sz="3600" dirty="0">
                <a:solidFill>
                  <a:prstClr val="white"/>
                </a:solidFill>
                <a:latin typeface="Arial" panose="020B0604020202020204" pitchFamily="34" charset="0"/>
                <a:ea typeface="Calibri"/>
                <a:cs typeface="Arial" panose="020B0604020202020204" pitchFamily="34" charset="0"/>
              </a:rPr>
              <a:t>ياء ونوناً في الآخر، ويسمى مثنى. أما في القسم الثالث فكل منها يدل على أكثر من اثنين، ويختلف عن المفرد إما بتغيير في الصورة كما في المثال الأول، أو بزيادة في الآخر كما في الأمثلة الباقية، ويسمى جمعاً</a:t>
            </a:r>
            <a:r>
              <a:rPr lang="en-US" sz="3600" dirty="0">
                <a:solidFill>
                  <a:prstClr val="white"/>
                </a:solidFill>
                <a:latin typeface="Simplified Arabic"/>
                <a:ea typeface="Calibri"/>
              </a:rPr>
              <a:t>.</a:t>
            </a:r>
            <a:endParaRPr lang="ar-JO" sz="3600" dirty="0">
              <a:solidFill>
                <a:prstClr val="white"/>
              </a:solidFill>
              <a:latin typeface="Simplified Arabic"/>
              <a:ea typeface="Calibri"/>
            </a:endParaRPr>
          </a:p>
          <a:p>
            <a:pPr algn="justLow" rtl="1">
              <a:lnSpc>
                <a:spcPct val="90000"/>
              </a:lnSpc>
              <a:spcBef>
                <a:spcPts val="1800"/>
              </a:spcBef>
              <a:buClr>
                <a:srgbClr val="212745"/>
              </a:buClr>
              <a:buSzPct val="80000"/>
            </a:pPr>
            <a:endParaRPr lang="ar-JO" sz="2400" dirty="0">
              <a:solidFill>
                <a:prstClr val="white"/>
              </a:solidFill>
              <a:latin typeface="Simplified Arabic"/>
            </a:endParaRPr>
          </a:p>
          <a:p>
            <a:pPr algn="justLow" rtl="1">
              <a:lnSpc>
                <a:spcPct val="90000"/>
              </a:lnSpc>
              <a:spcBef>
                <a:spcPts val="1800"/>
              </a:spcBef>
              <a:buClr>
                <a:srgbClr val="212745"/>
              </a:buClr>
              <a:buSzPct val="80000"/>
            </a:pPr>
            <a:endParaRPr lang="ar-JO" sz="2400" dirty="0">
              <a:solidFill>
                <a:prstClr val="white"/>
              </a:solidFill>
            </a:endParaRPr>
          </a:p>
        </p:txBody>
      </p:sp>
      <p:pic>
        <p:nvPicPr>
          <p:cNvPr id="3" name="Picture 2">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2105" y="5633947"/>
            <a:ext cx="674926" cy="57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946889"/>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1905000"/>
            <a:ext cx="7606358" cy="4836368"/>
          </a:xfrm>
        </p:spPr>
        <p:txBody>
          <a:bodyPr>
            <a:normAutofit/>
          </a:bodyPr>
          <a:lstStyle/>
          <a:p>
            <a:pPr marL="0" indent="0" algn="r" rtl="1">
              <a:buNone/>
            </a:pPr>
            <a:r>
              <a:rPr lang="en-US" dirty="0">
                <a:latin typeface="Simplified Arabic"/>
                <a:ea typeface="Calibri"/>
              </a:rPr>
              <a:t/>
            </a:r>
            <a:br>
              <a:rPr lang="en-US" dirty="0">
                <a:latin typeface="Simplified Arabic"/>
                <a:ea typeface="Calibri"/>
              </a:rPr>
            </a:br>
            <a:r>
              <a:rPr lang="ar-SA" sz="3200" dirty="0">
                <a:latin typeface="Arial" panose="020B0604020202020204" pitchFamily="34" charset="0"/>
                <a:ea typeface="Calibri"/>
                <a:cs typeface="Arial" panose="020B0604020202020204" pitchFamily="34" charset="0"/>
              </a:rPr>
              <a:t>عين في النص الآتي المفرد والمثنى والجمع</a:t>
            </a:r>
            <a:r>
              <a:rPr lang="en-US" dirty="0">
                <a:latin typeface="Simplified Arabic"/>
                <a:ea typeface="Calibri"/>
              </a:rPr>
              <a:t>:</a:t>
            </a:r>
            <a:br>
              <a:rPr lang="en-US" dirty="0">
                <a:latin typeface="Simplified Arabic"/>
                <a:ea typeface="Calibri"/>
              </a:rPr>
            </a:br>
            <a:r>
              <a:rPr lang="ar-SA" sz="3200" dirty="0">
                <a:latin typeface="Arial" panose="020B0604020202020204" pitchFamily="34" charset="0"/>
                <a:ea typeface="Calibri"/>
                <a:cs typeface="Arial" panose="020B0604020202020204" pitchFamily="34" charset="0"/>
              </a:rPr>
              <a:t>ذهبتُ مرة لزيارة صديق، فأدخلني في حجرة لها ثلاثة شبابيك و بابان، جدرانها مزينة بالصور والرسوم، وأرضها مفروشة بالبُسُط</a:t>
            </a:r>
            <a:r>
              <a:rPr lang="ar-JO" sz="3200" dirty="0">
                <a:latin typeface="Arial" panose="020B0604020202020204" pitchFamily="34" charset="0"/>
                <a:ea typeface="Calibri"/>
                <a:cs typeface="Arial" panose="020B0604020202020204" pitchFamily="34" charset="0"/>
              </a:rPr>
              <a:t>،</a:t>
            </a:r>
            <a:r>
              <a:rPr lang="ar-SA" sz="3200" dirty="0">
                <a:latin typeface="Arial" panose="020B0604020202020204" pitchFamily="34" charset="0"/>
                <a:ea typeface="Calibri"/>
                <a:cs typeface="Arial" panose="020B0604020202020204" pitchFamily="34" charset="0"/>
              </a:rPr>
              <a:t> وفيها أرائك مصفوفة، وفي أحد جوانبها خزانة كتب عجيبة، ورأيت هناك رجلين جالسين يذكران أخبار المخترعين، و يقصان ما يشوق المستمعين من الحكايات اللطيفة والنوادر الطريفة</a:t>
            </a:r>
            <a:r>
              <a:rPr lang="en-US" sz="3200" dirty="0">
                <a:latin typeface="Arial" panose="020B0604020202020204" pitchFamily="34" charset="0"/>
                <a:ea typeface="Calibri"/>
                <a:cs typeface="Arial" panose="020B0604020202020204" pitchFamily="34" charset="0"/>
              </a:rPr>
              <a:t>.</a:t>
            </a:r>
            <a:r>
              <a:rPr lang="en-US" dirty="0">
                <a:latin typeface="Simplified Arabic"/>
                <a:ea typeface="Calibri"/>
              </a:rPr>
              <a:t/>
            </a:r>
            <a:br>
              <a:rPr lang="en-US" dirty="0">
                <a:latin typeface="Simplified Arabic"/>
                <a:ea typeface="Calibri"/>
              </a:rPr>
            </a:br>
            <a:endParaRPr lang="ar-JO" dirty="0"/>
          </a:p>
        </p:txBody>
      </p:sp>
      <p:sp>
        <p:nvSpPr>
          <p:cNvPr id="3" name="Title 2"/>
          <p:cNvSpPr>
            <a:spLocks noGrp="1"/>
          </p:cNvSpPr>
          <p:nvPr>
            <p:ph type="title"/>
          </p:nvPr>
        </p:nvSpPr>
        <p:spPr>
          <a:xfrm>
            <a:off x="1331640" y="188640"/>
            <a:ext cx="6859785" cy="1020762"/>
          </a:xfrm>
        </p:spPr>
        <p:txBody>
          <a:bodyPr/>
          <a:lstStyle/>
          <a:p>
            <a:pPr algn="ctr"/>
            <a:r>
              <a:rPr lang="ar-JO" b="1" dirty="0">
                <a:solidFill>
                  <a:srgbClr val="FFFF00"/>
                </a:solidFill>
                <a:latin typeface="Arial" panose="020B0604020202020204" pitchFamily="34" charset="0"/>
                <a:cs typeface="Arial" panose="020B0604020202020204" pitchFamily="34" charset="0"/>
              </a:rPr>
              <a:t>تدريب (1)</a:t>
            </a: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406" y="5878705"/>
            <a:ext cx="720080" cy="57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3326178"/>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905000"/>
            <a:ext cx="7534350" cy="4692352"/>
          </a:xfrm>
        </p:spPr>
        <p:txBody>
          <a:bodyPr/>
          <a:lstStyle/>
          <a:p>
            <a:pPr marL="0" indent="0" algn="r" rtl="1">
              <a:buNone/>
            </a:pPr>
            <a:r>
              <a:rPr lang="ar-JO" sz="3200" dirty="0">
                <a:latin typeface="Arial" panose="020B0604020202020204" pitchFamily="34" charset="0"/>
                <a:cs typeface="Arial" panose="020B0604020202020204" pitchFamily="34" charset="0"/>
              </a:rPr>
              <a:t>ثن الأسماء الآتية:</a:t>
            </a:r>
          </a:p>
          <a:p>
            <a:pPr marL="0" indent="0" algn="ctr" rtl="1">
              <a:buNone/>
            </a:pPr>
            <a:r>
              <a:rPr lang="ar-JO" sz="3600" dirty="0">
                <a:latin typeface="Arial" panose="020B0604020202020204" pitchFamily="34" charset="0"/>
                <a:cs typeface="Arial" panose="020B0604020202020204" pitchFamily="34" charset="0"/>
              </a:rPr>
              <a:t>باب  .  شجرة  .  طريق  .  عصفور  .  كريم ذكى  .  حديقة  .  نهر  .  كتاب  .  ورقة </a:t>
            </a:r>
          </a:p>
          <a:p>
            <a:pPr algn="ctr"/>
            <a:endParaRPr lang="ar-JO" sz="360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142108" y="476672"/>
            <a:ext cx="6859785" cy="818728"/>
          </a:xfrm>
        </p:spPr>
        <p:txBody>
          <a:bodyPr>
            <a:normAutofit/>
          </a:bodyPr>
          <a:lstStyle/>
          <a:p>
            <a:pPr marL="274320" lvl="0" indent="-274320" algn="ctr">
              <a:spcBef>
                <a:spcPts val="1800"/>
              </a:spcBef>
            </a:pPr>
            <a:r>
              <a:rPr lang="ar-JO" sz="2800" b="1" dirty="0">
                <a:solidFill>
                  <a:srgbClr val="FFFF00"/>
                </a:solidFill>
                <a:latin typeface="Arial" panose="020B0604020202020204" pitchFamily="34" charset="0"/>
                <a:ea typeface="+mn-ea"/>
                <a:cs typeface="Arial" panose="020B0604020202020204" pitchFamily="34" charset="0"/>
              </a:rPr>
              <a:t>تدريب (2)</a:t>
            </a:r>
            <a:endParaRPr lang="ar-JO" sz="2800" b="1" dirty="0">
              <a:solidFill>
                <a:srgbClr val="FFFF0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5812162"/>
            <a:ext cx="602918" cy="632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3284259"/>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905000"/>
            <a:ext cx="7678366" cy="4764360"/>
          </a:xfrm>
        </p:spPr>
        <p:txBody>
          <a:bodyPr/>
          <a:lstStyle/>
          <a:p>
            <a:pPr marL="0" indent="0" algn="r" rtl="1">
              <a:buNone/>
            </a:pPr>
            <a:r>
              <a:rPr lang="en-US" dirty="0">
                <a:latin typeface="Simplified Arabic"/>
                <a:ea typeface="Calibri"/>
              </a:rPr>
              <a:t/>
            </a:r>
            <a:br>
              <a:rPr lang="en-US" dirty="0">
                <a:latin typeface="Simplified Arabic"/>
                <a:ea typeface="Calibri"/>
              </a:rPr>
            </a:br>
            <a:r>
              <a:rPr lang="ar-SA" sz="3200" dirty="0">
                <a:latin typeface="Arial" panose="020B0604020202020204" pitchFamily="34" charset="0"/>
                <a:ea typeface="Calibri"/>
                <a:cs typeface="Arial" panose="020B0604020202020204" pitchFamily="34" charset="0"/>
              </a:rPr>
              <a:t>رُدّ الجموع الآتية إلى مفرداتها، واستعمل كل مفرد في جملة مفيدة</a:t>
            </a:r>
            <a:r>
              <a:rPr lang="en-US" sz="3200" dirty="0">
                <a:latin typeface="Arial" panose="020B0604020202020204" pitchFamily="34" charset="0"/>
                <a:ea typeface="Calibri"/>
                <a:cs typeface="Arial" panose="020B0604020202020204" pitchFamily="34" charset="0"/>
              </a:rPr>
              <a:t>:</a:t>
            </a:r>
            <a:br>
              <a:rPr lang="en-US" sz="3200" dirty="0">
                <a:latin typeface="Arial" panose="020B0604020202020204" pitchFamily="34" charset="0"/>
                <a:ea typeface="Calibri"/>
                <a:cs typeface="Arial" panose="020B0604020202020204" pitchFamily="34" charset="0"/>
              </a:rPr>
            </a:br>
            <a:endParaRPr lang="ar-JO" sz="3200" dirty="0">
              <a:latin typeface="Arial" panose="020B0604020202020204" pitchFamily="34" charset="0"/>
              <a:ea typeface="Calibri"/>
              <a:cs typeface="Arial" panose="020B0604020202020204" pitchFamily="34" charset="0"/>
            </a:endParaRPr>
          </a:p>
          <a:p>
            <a:pPr marL="0" indent="0" algn="ctr" rtl="1">
              <a:buNone/>
            </a:pPr>
            <a:r>
              <a:rPr lang="ar-SA" sz="3200" dirty="0">
                <a:solidFill>
                  <a:srgbClr val="FFFF00"/>
                </a:solidFill>
                <a:latin typeface="Arial" panose="020B0604020202020204" pitchFamily="34" charset="0"/>
                <a:ea typeface="Calibri"/>
                <a:cs typeface="Arial" panose="020B0604020202020204" pitchFamily="34" charset="0"/>
              </a:rPr>
              <a:t>نجوم  .  بساتين  .  مؤمنات  .  بحار  .  سُفُن</a:t>
            </a:r>
            <a:r>
              <a:rPr lang="ar-JO" sz="3200" dirty="0">
                <a:solidFill>
                  <a:srgbClr val="FFFF00"/>
                </a:solidFill>
                <a:latin typeface="Arial" panose="020B0604020202020204" pitchFamily="34" charset="0"/>
                <a:ea typeface="Calibri"/>
                <a:cs typeface="Arial" panose="020B0604020202020204" pitchFamily="34" charset="0"/>
              </a:rPr>
              <a:t> </a:t>
            </a:r>
            <a:r>
              <a:rPr lang="ar-SA" sz="3200" dirty="0">
                <a:solidFill>
                  <a:srgbClr val="FFFF00"/>
                </a:solidFill>
                <a:latin typeface="Arial" panose="020B0604020202020204" pitchFamily="34" charset="0"/>
                <a:ea typeface="Calibri"/>
                <a:cs typeface="Arial" panose="020B0604020202020204" pitchFamily="34" charset="0"/>
              </a:rPr>
              <a:t>حُجُرات  .  فنادق  .  جنود  .  أطباء  .  مخترعون</a:t>
            </a:r>
            <a:endParaRPr lang="ar-JO" sz="3200" dirty="0">
              <a:solidFill>
                <a:srgbClr val="FFFF00"/>
              </a:solidFill>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normAutofit/>
          </a:bodyPr>
          <a:lstStyle/>
          <a:p>
            <a:pPr algn="ctr"/>
            <a:r>
              <a:rPr lang="ar-SA" sz="3600" b="1" dirty="0">
                <a:solidFill>
                  <a:srgbClr val="FFFF00"/>
                </a:solidFill>
                <a:latin typeface="Arial" panose="020B0604020202020204" pitchFamily="34" charset="0"/>
                <a:ea typeface="Calibri"/>
                <a:cs typeface="Arial" panose="020B0604020202020204" pitchFamily="34" charset="0"/>
              </a:rPr>
              <a:t>تدريب (3)</a:t>
            </a:r>
            <a:endParaRPr lang="ar-JO" sz="3600" b="1" dirty="0">
              <a:solidFill>
                <a:srgbClr val="FFFF0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5805264"/>
            <a:ext cx="576064" cy="668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4552519"/>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053239"/>
            <a:ext cx="8424936" cy="2086725"/>
          </a:xfrm>
          <a:prstGeom prst="rect">
            <a:avLst/>
          </a:prstGeom>
        </p:spPr>
        <p:txBody>
          <a:bodyPr wrap="square">
            <a:spAutoFit/>
          </a:bodyPr>
          <a:lstStyle/>
          <a:p>
            <a:pPr algn="ctr" rtl="1">
              <a:lnSpc>
                <a:spcPct val="90000"/>
              </a:lnSpc>
              <a:buClr>
                <a:srgbClr val="212745"/>
              </a:buClr>
              <a:buSzPct val="80000"/>
            </a:pPr>
            <a:r>
              <a:rPr lang="ar-JO" sz="4800" spc="-25" dirty="0">
                <a:solidFill>
                  <a:prstClr val="white"/>
                </a:solidFill>
                <a:latin typeface="Arial" panose="020B0604020202020204" pitchFamily="34" charset="0"/>
                <a:ea typeface="Times New Roman" panose="02020603050405020304" pitchFamily="18" charset="0"/>
                <a:cs typeface="Arial" panose="020B0604020202020204" pitchFamily="34" charset="0"/>
              </a:rPr>
              <a:t>نكتفي اليوم و إلى </a:t>
            </a:r>
            <a:r>
              <a:rPr lang="ar-JO" sz="4800" spc="-25" dirty="0" smtClean="0">
                <a:solidFill>
                  <a:prstClr val="white"/>
                </a:solidFill>
                <a:latin typeface="Arial" panose="020B0604020202020204" pitchFamily="34" charset="0"/>
                <a:ea typeface="Times New Roman" panose="02020603050405020304" pitchFamily="18" charset="0"/>
                <a:cs typeface="Arial" panose="020B0604020202020204" pitchFamily="34" charset="0"/>
              </a:rPr>
              <a:t>اللقاء</a:t>
            </a:r>
            <a:endParaRPr lang="ar-JO" sz="4800" spc="-25" dirty="0">
              <a:solidFill>
                <a:prstClr val="white"/>
              </a:solidFill>
              <a:latin typeface="Arial" panose="020B0604020202020204" pitchFamily="34" charset="0"/>
              <a:ea typeface="Times New Roman" panose="02020603050405020304" pitchFamily="18" charset="0"/>
              <a:cs typeface="Arial" panose="020B0604020202020204" pitchFamily="34" charset="0"/>
            </a:endParaRPr>
          </a:p>
          <a:p>
            <a:pPr algn="ctr" rtl="1">
              <a:lnSpc>
                <a:spcPct val="90000"/>
              </a:lnSpc>
              <a:buClr>
                <a:srgbClr val="212745"/>
              </a:buClr>
              <a:buSzPct val="80000"/>
            </a:pPr>
            <a:r>
              <a:rPr lang="ar-JO" sz="4800" spc="-25" dirty="0">
                <a:solidFill>
                  <a:prstClr val="white"/>
                </a:solidFill>
                <a:latin typeface="Arial" panose="020B0604020202020204" pitchFamily="34" charset="0"/>
                <a:ea typeface="Times New Roman" panose="02020603050405020304" pitchFamily="18" charset="0"/>
                <a:cs typeface="Arial" panose="020B0604020202020204" pitchFamily="34" charset="0"/>
              </a:rPr>
              <a:t> </a:t>
            </a:r>
            <a:r>
              <a:rPr lang="ar-JO"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rPr>
              <a:t>في </a:t>
            </a:r>
            <a:r>
              <a:rPr lang="ar-SA"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rPr>
              <a:t> درس </a:t>
            </a:r>
            <a:r>
              <a:rPr lang="ar-JO"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rPr>
              <a:t> جديد </a:t>
            </a:r>
          </a:p>
          <a:p>
            <a:pPr algn="ctr" rtl="1">
              <a:lnSpc>
                <a:spcPct val="90000"/>
              </a:lnSpc>
              <a:buClr>
                <a:srgbClr val="212745"/>
              </a:buClr>
              <a:buSzPct val="80000"/>
            </a:pPr>
            <a:r>
              <a:rPr lang="ar-JO"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rPr>
              <a:t>من مادة عربي استدراكي </a:t>
            </a:r>
            <a:endParaRPr lang="en-US"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endParaRPr>
          </a:p>
        </p:txBody>
      </p:sp>
      <p:pic>
        <p:nvPicPr>
          <p:cNvPr id="3" name="Picture 2">
            <a:extLst>
              <a:ext uri="{FF2B5EF4-FFF2-40B4-BE49-F238E27FC236}">
                <a16:creationId xmlns:a16="http://schemas.microsoft.com/office/drawing/2014/main" xmlns="" id="{CF37F699-4A74-4DD2-9237-B4CD57956279}"/>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5589240"/>
            <a:ext cx="674926" cy="651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179770"/>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xmlns=""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otalTime>0</TotalTime>
  <Words>204</Words>
  <Application>Microsoft Office PowerPoint</Application>
  <PresentationFormat>On-screen Show (4:3)</PresentationFormat>
  <Paragraphs>20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Student presentation</vt:lpstr>
      <vt:lpstr>المفرد والمثنى والجمع</vt:lpstr>
      <vt:lpstr>المفرد والمثنى والجمع الامثلة </vt:lpstr>
      <vt:lpstr>PowerPoint Presentation</vt:lpstr>
      <vt:lpstr>تدريب (1)</vt:lpstr>
      <vt:lpstr>تدريب (2)</vt:lpstr>
      <vt:lpstr>تدريب (3)</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المفرد والمثنى والجمع الامثلة </dc:title>
  <dc:creator>SmartBoard</dc:creator>
  <cp:lastModifiedBy>WhiteBoard</cp:lastModifiedBy>
  <cp:revision>2</cp:revision>
  <dcterms:created xsi:type="dcterms:W3CDTF">2006-08-16T00:00:00Z</dcterms:created>
  <dcterms:modified xsi:type="dcterms:W3CDTF">2018-02-22T10:13:34Z</dcterms:modified>
</cp:coreProperties>
</file>