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6" r:id="rId2"/>
    <p:sldId id="557" r:id="rId3"/>
    <p:sldId id="555" r:id="rId4"/>
    <p:sldId id="544" r:id="rId5"/>
    <p:sldId id="545" r:id="rId6"/>
    <p:sldId id="554" r:id="rId7"/>
    <p:sldId id="546" r:id="rId8"/>
    <p:sldId id="481" r:id="rId9"/>
    <p:sldId id="548" r:id="rId10"/>
    <p:sldId id="549" r:id="rId11"/>
    <p:sldId id="550" r:id="rId12"/>
    <p:sldId id="561" r:id="rId13"/>
    <p:sldId id="556" r:id="rId14"/>
    <p:sldId id="551" r:id="rId15"/>
    <p:sldId id="552" r:id="rId16"/>
    <p:sldId id="559" r:id="rId17"/>
    <p:sldId id="553" r:id="rId18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00FF"/>
    <a:srgbClr val="0000FF"/>
    <a:srgbClr val="00CC00"/>
    <a:srgbClr val="FFFF00"/>
    <a:srgbClr val="00FF00"/>
    <a:srgbClr val="66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8" autoAdjust="0"/>
    <p:restoredTop sz="94660"/>
  </p:normalViewPr>
  <p:slideViewPr>
    <p:cSldViewPr>
      <p:cViewPr>
        <p:scale>
          <a:sx n="75" d="100"/>
          <a:sy n="75" d="100"/>
        </p:scale>
        <p:origin x="-2682" y="-858"/>
      </p:cViewPr>
      <p:guideLst>
        <p:guide orient="horz" pos="4159"/>
        <p:guide orient="horz" pos="1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38" y="-90"/>
      </p:cViewPr>
      <p:guideLst>
        <p:guide orient="horz" pos="310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CC703-F2E8-4C60-8D05-BB25F8BE7271}" type="doc">
      <dgm:prSet loTypeId="urn:microsoft.com/office/officeart/2005/8/layout/pyramid2" loCatId="list" qsTypeId="urn:microsoft.com/office/officeart/2005/8/quickstyle/3d5" qsCatId="3D" csTypeId="urn:microsoft.com/office/officeart/2005/8/colors/colorful2" csCatId="colorful" phldr="1"/>
      <dgm:spPr/>
    </dgm:pt>
    <dgm:pt modelId="{51035E3C-287E-4089-BAB3-39F3DE33D4F2}">
      <dgm:prSet phldrT="[Text]" custT="1"/>
      <dgm:spPr/>
      <dgm:t>
        <a:bodyPr/>
        <a:lstStyle/>
        <a:p>
          <a:pPr rtl="1"/>
          <a:r>
            <a:rPr lang="ar-JO" sz="4000" b="1" dirty="0" smtClean="0">
              <a:solidFill>
                <a:srgbClr val="0000FF"/>
              </a:solidFill>
            </a:rPr>
            <a:t>المفهوم</a:t>
          </a:r>
          <a:endParaRPr lang="ar-JO" sz="4000" b="1" dirty="0">
            <a:solidFill>
              <a:srgbClr val="0000FF"/>
            </a:solidFill>
          </a:endParaRPr>
        </a:p>
      </dgm:t>
    </dgm:pt>
    <dgm:pt modelId="{74D47466-F8A7-4C84-8764-A09BF277ECF8}" type="parTrans" cxnId="{670F7302-09AE-4E37-93D1-B78996EDE486}">
      <dgm:prSet/>
      <dgm:spPr/>
      <dgm:t>
        <a:bodyPr/>
        <a:lstStyle/>
        <a:p>
          <a:pPr rtl="1"/>
          <a:endParaRPr lang="ar-JO"/>
        </a:p>
      </dgm:t>
    </dgm:pt>
    <dgm:pt modelId="{8DADC4AF-F296-4DDD-83CA-42FF03BC0B7E}" type="sibTrans" cxnId="{670F7302-09AE-4E37-93D1-B78996EDE486}">
      <dgm:prSet/>
      <dgm:spPr/>
      <dgm:t>
        <a:bodyPr/>
        <a:lstStyle/>
        <a:p>
          <a:pPr rtl="1"/>
          <a:endParaRPr lang="ar-JO"/>
        </a:p>
      </dgm:t>
    </dgm:pt>
    <dgm:pt modelId="{10F46814-94F5-4496-8E1A-DE06E1FA7FE4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chemeClr val="accent6">
                  <a:lumMod val="75000"/>
                </a:schemeClr>
              </a:solidFill>
            </a:rPr>
            <a:t>سبب التسمية</a:t>
          </a:r>
          <a:endParaRPr lang="ar-JO" b="1" dirty="0">
            <a:solidFill>
              <a:schemeClr val="accent6">
                <a:lumMod val="75000"/>
              </a:schemeClr>
            </a:solidFill>
          </a:endParaRPr>
        </a:p>
      </dgm:t>
    </dgm:pt>
    <dgm:pt modelId="{BC01B768-D15F-4445-A393-6F83748FB4C8}" type="parTrans" cxnId="{72ACEC6D-BD9E-4D83-A6BA-18049927C5E8}">
      <dgm:prSet/>
      <dgm:spPr/>
      <dgm:t>
        <a:bodyPr/>
        <a:lstStyle/>
        <a:p>
          <a:pPr rtl="1"/>
          <a:endParaRPr lang="ar-JO"/>
        </a:p>
      </dgm:t>
    </dgm:pt>
    <dgm:pt modelId="{F3AD6585-B80F-4C09-A835-45E0EBCA6D79}" type="sibTrans" cxnId="{72ACEC6D-BD9E-4D83-A6BA-18049927C5E8}">
      <dgm:prSet/>
      <dgm:spPr/>
      <dgm:t>
        <a:bodyPr/>
        <a:lstStyle/>
        <a:p>
          <a:pPr rtl="1"/>
          <a:endParaRPr lang="ar-JO"/>
        </a:p>
      </dgm:t>
    </dgm:pt>
    <dgm:pt modelId="{8FDED289-1880-4833-86EC-4CCEF049349D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chemeClr val="accent1">
                  <a:lumMod val="50000"/>
                </a:schemeClr>
              </a:solidFill>
            </a:rPr>
            <a:t>مواضع خلط </a:t>
          </a:r>
          <a:endParaRPr lang="ar-JO" b="1" dirty="0">
            <a:solidFill>
              <a:schemeClr val="accent1">
                <a:lumMod val="50000"/>
              </a:schemeClr>
            </a:solidFill>
          </a:endParaRPr>
        </a:p>
      </dgm:t>
    </dgm:pt>
    <dgm:pt modelId="{B5DB170F-1A02-41F9-A5EF-1A39DBCE921C}" type="parTrans" cxnId="{A2067CDE-435D-4585-973C-C7017589AB00}">
      <dgm:prSet/>
      <dgm:spPr/>
      <dgm:t>
        <a:bodyPr/>
        <a:lstStyle/>
        <a:p>
          <a:pPr rtl="1"/>
          <a:endParaRPr lang="ar-JO"/>
        </a:p>
      </dgm:t>
    </dgm:pt>
    <dgm:pt modelId="{AB94A4FA-94E9-4FC5-B1D3-A533007BC532}" type="sibTrans" cxnId="{A2067CDE-435D-4585-973C-C7017589AB00}">
      <dgm:prSet/>
      <dgm:spPr/>
      <dgm:t>
        <a:bodyPr/>
        <a:lstStyle/>
        <a:p>
          <a:pPr rtl="1"/>
          <a:endParaRPr lang="ar-JO"/>
        </a:p>
      </dgm:t>
    </dgm:pt>
    <dgm:pt modelId="{8384CA47-5F7B-47AA-97DF-EC08DAAE1A77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7030A0"/>
              </a:solidFill>
            </a:rPr>
            <a:t>تدريبات</a:t>
          </a:r>
          <a:endParaRPr lang="ar-JO" dirty="0">
            <a:solidFill>
              <a:srgbClr val="7030A0"/>
            </a:solidFill>
          </a:endParaRPr>
        </a:p>
      </dgm:t>
    </dgm:pt>
    <dgm:pt modelId="{6D497DDF-B422-4E78-8C39-3C02C312BA1C}" type="sibTrans" cxnId="{4127ADA8-E144-4A9C-B91F-3DCD37B0F9DB}">
      <dgm:prSet/>
      <dgm:spPr/>
      <dgm:t>
        <a:bodyPr/>
        <a:lstStyle/>
        <a:p>
          <a:pPr rtl="1"/>
          <a:endParaRPr lang="ar-JO"/>
        </a:p>
      </dgm:t>
    </dgm:pt>
    <dgm:pt modelId="{A678A6F8-DF2B-4FE1-BC71-056152219EDD}" type="parTrans" cxnId="{4127ADA8-E144-4A9C-B91F-3DCD37B0F9DB}">
      <dgm:prSet/>
      <dgm:spPr/>
      <dgm:t>
        <a:bodyPr/>
        <a:lstStyle/>
        <a:p>
          <a:pPr rtl="1"/>
          <a:endParaRPr lang="ar-JO"/>
        </a:p>
      </dgm:t>
    </dgm:pt>
    <dgm:pt modelId="{9462D1FA-56CD-41C2-B041-285E736F42B4}" type="pres">
      <dgm:prSet presAssocID="{723CC703-F2E8-4C60-8D05-BB25F8BE7271}" presName="compositeShape" presStyleCnt="0">
        <dgm:presLayoutVars>
          <dgm:dir/>
          <dgm:resizeHandles/>
        </dgm:presLayoutVars>
      </dgm:prSet>
      <dgm:spPr/>
    </dgm:pt>
    <dgm:pt modelId="{AC5DA074-84CC-444F-A0B5-57ECEB2F95F6}" type="pres">
      <dgm:prSet presAssocID="{723CC703-F2E8-4C60-8D05-BB25F8BE7271}" presName="pyramid" presStyleLbl="node1" presStyleIdx="0" presStyleCnt="1"/>
      <dgm:spPr/>
    </dgm:pt>
    <dgm:pt modelId="{983A3B27-27D1-4547-9DF0-DB8196F3B26A}" type="pres">
      <dgm:prSet presAssocID="{723CC703-F2E8-4C60-8D05-BB25F8BE7271}" presName="theList" presStyleCnt="0"/>
      <dgm:spPr/>
    </dgm:pt>
    <dgm:pt modelId="{3D728887-E2BF-464D-8B5E-DBC1D6FE10DE}" type="pres">
      <dgm:prSet presAssocID="{51035E3C-287E-4089-BAB3-39F3DE33D4F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49BCD05-8FCA-452C-AAF1-4A6992387CBF}" type="pres">
      <dgm:prSet presAssocID="{51035E3C-287E-4089-BAB3-39F3DE33D4F2}" presName="aSpace" presStyleCnt="0"/>
      <dgm:spPr/>
    </dgm:pt>
    <dgm:pt modelId="{B8DCB7F6-7D92-4801-8110-3AA513A1945B}" type="pres">
      <dgm:prSet presAssocID="{10F46814-94F5-4496-8E1A-DE06E1FA7FE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233F967-119D-42C0-B1DA-19F0EF675F50}" type="pres">
      <dgm:prSet presAssocID="{10F46814-94F5-4496-8E1A-DE06E1FA7FE4}" presName="aSpace" presStyleCnt="0"/>
      <dgm:spPr/>
    </dgm:pt>
    <dgm:pt modelId="{4BC65F4E-65BB-4E43-9A1A-2A7EB738FF1D}" type="pres">
      <dgm:prSet presAssocID="{8FDED289-1880-4833-86EC-4CCEF049349D}" presName="aNode" presStyleLbl="fgAcc1" presStyleIdx="2" presStyleCnt="4" custLinFactNeighborX="668" custLinFactNeighborY="5243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19C024B-D74F-4613-8ED6-D068376ACB18}" type="pres">
      <dgm:prSet presAssocID="{8FDED289-1880-4833-86EC-4CCEF049349D}" presName="aSpace" presStyleCnt="0"/>
      <dgm:spPr/>
    </dgm:pt>
    <dgm:pt modelId="{A0806B18-CE67-48E0-9857-2FCED59D9B15}" type="pres">
      <dgm:prSet presAssocID="{8384CA47-5F7B-47AA-97DF-EC08DAAE1A7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581634A-84D2-4629-9AB7-DDB759820F9B}" type="pres">
      <dgm:prSet presAssocID="{8384CA47-5F7B-47AA-97DF-EC08DAAE1A77}" presName="aSpace" presStyleCnt="0"/>
      <dgm:spPr/>
    </dgm:pt>
  </dgm:ptLst>
  <dgm:cxnLst>
    <dgm:cxn modelId="{54DC21F5-AF43-414A-827C-F616C90A5E27}" type="presOf" srcId="{8384CA47-5F7B-47AA-97DF-EC08DAAE1A77}" destId="{A0806B18-CE67-48E0-9857-2FCED59D9B15}" srcOrd="0" destOrd="0" presId="urn:microsoft.com/office/officeart/2005/8/layout/pyramid2"/>
    <dgm:cxn modelId="{72ACEC6D-BD9E-4D83-A6BA-18049927C5E8}" srcId="{723CC703-F2E8-4C60-8D05-BB25F8BE7271}" destId="{10F46814-94F5-4496-8E1A-DE06E1FA7FE4}" srcOrd="1" destOrd="0" parTransId="{BC01B768-D15F-4445-A393-6F83748FB4C8}" sibTransId="{F3AD6585-B80F-4C09-A835-45E0EBCA6D79}"/>
    <dgm:cxn modelId="{4127ADA8-E144-4A9C-B91F-3DCD37B0F9DB}" srcId="{723CC703-F2E8-4C60-8D05-BB25F8BE7271}" destId="{8384CA47-5F7B-47AA-97DF-EC08DAAE1A77}" srcOrd="3" destOrd="0" parTransId="{A678A6F8-DF2B-4FE1-BC71-056152219EDD}" sibTransId="{6D497DDF-B422-4E78-8C39-3C02C312BA1C}"/>
    <dgm:cxn modelId="{1CE271D7-48DA-444A-809A-4DAFE9CFF89D}" type="presOf" srcId="{51035E3C-287E-4089-BAB3-39F3DE33D4F2}" destId="{3D728887-E2BF-464D-8B5E-DBC1D6FE10DE}" srcOrd="0" destOrd="0" presId="urn:microsoft.com/office/officeart/2005/8/layout/pyramid2"/>
    <dgm:cxn modelId="{CE3A097D-83E4-4EBC-8388-3AABFCE0D68F}" type="presOf" srcId="{8FDED289-1880-4833-86EC-4CCEF049349D}" destId="{4BC65F4E-65BB-4E43-9A1A-2A7EB738FF1D}" srcOrd="0" destOrd="0" presId="urn:microsoft.com/office/officeart/2005/8/layout/pyramid2"/>
    <dgm:cxn modelId="{FF9C77DB-B633-4D13-9715-8D6F489BA309}" type="presOf" srcId="{723CC703-F2E8-4C60-8D05-BB25F8BE7271}" destId="{9462D1FA-56CD-41C2-B041-285E736F42B4}" srcOrd="0" destOrd="0" presId="urn:microsoft.com/office/officeart/2005/8/layout/pyramid2"/>
    <dgm:cxn modelId="{A2067CDE-435D-4585-973C-C7017589AB00}" srcId="{723CC703-F2E8-4C60-8D05-BB25F8BE7271}" destId="{8FDED289-1880-4833-86EC-4CCEF049349D}" srcOrd="2" destOrd="0" parTransId="{B5DB170F-1A02-41F9-A5EF-1A39DBCE921C}" sibTransId="{AB94A4FA-94E9-4FC5-B1D3-A533007BC532}"/>
    <dgm:cxn modelId="{1FB4B40E-4188-434A-9F65-85DCFAEA8659}" type="presOf" srcId="{10F46814-94F5-4496-8E1A-DE06E1FA7FE4}" destId="{B8DCB7F6-7D92-4801-8110-3AA513A1945B}" srcOrd="0" destOrd="0" presId="urn:microsoft.com/office/officeart/2005/8/layout/pyramid2"/>
    <dgm:cxn modelId="{670F7302-09AE-4E37-93D1-B78996EDE486}" srcId="{723CC703-F2E8-4C60-8D05-BB25F8BE7271}" destId="{51035E3C-287E-4089-BAB3-39F3DE33D4F2}" srcOrd="0" destOrd="0" parTransId="{74D47466-F8A7-4C84-8764-A09BF277ECF8}" sibTransId="{8DADC4AF-F296-4DDD-83CA-42FF03BC0B7E}"/>
    <dgm:cxn modelId="{D74D7A70-8E64-4AB8-9FBC-A4A27313FEAD}" type="presParOf" srcId="{9462D1FA-56CD-41C2-B041-285E736F42B4}" destId="{AC5DA074-84CC-444F-A0B5-57ECEB2F95F6}" srcOrd="0" destOrd="0" presId="urn:microsoft.com/office/officeart/2005/8/layout/pyramid2"/>
    <dgm:cxn modelId="{4CC5D7E6-34EE-4358-BA20-3C572A777331}" type="presParOf" srcId="{9462D1FA-56CD-41C2-B041-285E736F42B4}" destId="{983A3B27-27D1-4547-9DF0-DB8196F3B26A}" srcOrd="1" destOrd="0" presId="urn:microsoft.com/office/officeart/2005/8/layout/pyramid2"/>
    <dgm:cxn modelId="{D1F74A15-D547-4C9C-B2DC-5D35942991F0}" type="presParOf" srcId="{983A3B27-27D1-4547-9DF0-DB8196F3B26A}" destId="{3D728887-E2BF-464D-8B5E-DBC1D6FE10DE}" srcOrd="0" destOrd="0" presId="urn:microsoft.com/office/officeart/2005/8/layout/pyramid2"/>
    <dgm:cxn modelId="{93B3368A-5EDD-44FD-996C-B7966675BE45}" type="presParOf" srcId="{983A3B27-27D1-4547-9DF0-DB8196F3B26A}" destId="{149BCD05-8FCA-452C-AAF1-4A6992387CBF}" srcOrd="1" destOrd="0" presId="urn:microsoft.com/office/officeart/2005/8/layout/pyramid2"/>
    <dgm:cxn modelId="{837EBEFF-89B6-4D95-AFEB-FB9CD5863785}" type="presParOf" srcId="{983A3B27-27D1-4547-9DF0-DB8196F3B26A}" destId="{B8DCB7F6-7D92-4801-8110-3AA513A1945B}" srcOrd="2" destOrd="0" presId="urn:microsoft.com/office/officeart/2005/8/layout/pyramid2"/>
    <dgm:cxn modelId="{025CA6C4-6516-42B0-88FA-2845B46951F9}" type="presParOf" srcId="{983A3B27-27D1-4547-9DF0-DB8196F3B26A}" destId="{7233F967-119D-42C0-B1DA-19F0EF675F50}" srcOrd="3" destOrd="0" presId="urn:microsoft.com/office/officeart/2005/8/layout/pyramid2"/>
    <dgm:cxn modelId="{FA7388F1-B889-4F46-94F7-20D809CF93CD}" type="presParOf" srcId="{983A3B27-27D1-4547-9DF0-DB8196F3B26A}" destId="{4BC65F4E-65BB-4E43-9A1A-2A7EB738FF1D}" srcOrd="4" destOrd="0" presId="urn:microsoft.com/office/officeart/2005/8/layout/pyramid2"/>
    <dgm:cxn modelId="{FDC68BEC-5245-41B5-BBA7-73B7868B0758}" type="presParOf" srcId="{983A3B27-27D1-4547-9DF0-DB8196F3B26A}" destId="{619C024B-D74F-4613-8ED6-D068376ACB18}" srcOrd="5" destOrd="0" presId="urn:microsoft.com/office/officeart/2005/8/layout/pyramid2"/>
    <dgm:cxn modelId="{4EC8CFD7-BDFA-4A51-AE55-EA28FF493083}" type="presParOf" srcId="{983A3B27-27D1-4547-9DF0-DB8196F3B26A}" destId="{A0806B18-CE67-48E0-9857-2FCED59D9B15}" srcOrd="6" destOrd="0" presId="urn:microsoft.com/office/officeart/2005/8/layout/pyramid2"/>
    <dgm:cxn modelId="{A1F826FF-D9AE-4914-B7F9-8430A4D1000A}" type="presParOf" srcId="{983A3B27-27D1-4547-9DF0-DB8196F3B26A}" destId="{E581634A-84D2-4629-9AB7-DDB759820F9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A074-84CC-444F-A0B5-57ECEB2F95F6}">
      <dsp:nvSpPr>
        <dsp:cNvPr id="0" name=""/>
        <dsp:cNvSpPr/>
      </dsp:nvSpPr>
      <dsp:spPr>
        <a:xfrm>
          <a:off x="774680" y="0"/>
          <a:ext cx="5212556" cy="521255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8887-E2BF-464D-8B5E-DBC1D6FE10DE}">
      <dsp:nvSpPr>
        <dsp:cNvPr id="0" name=""/>
        <dsp:cNvSpPr/>
      </dsp:nvSpPr>
      <dsp:spPr>
        <a:xfrm>
          <a:off x="3380958" y="521764"/>
          <a:ext cx="3388161" cy="9264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solidFill>
                <a:srgbClr val="0000FF"/>
              </a:solidFill>
            </a:rPr>
            <a:t>المفهوم</a:t>
          </a:r>
          <a:endParaRPr lang="ar-JO" sz="4000" b="1" kern="1200" dirty="0">
            <a:solidFill>
              <a:srgbClr val="0000FF"/>
            </a:solidFill>
          </a:endParaRPr>
        </a:p>
      </dsp:txBody>
      <dsp:txXfrm>
        <a:off x="3426184" y="566990"/>
        <a:ext cx="3297709" cy="835998"/>
      </dsp:txXfrm>
    </dsp:sp>
    <dsp:sp modelId="{B8DCB7F6-7D92-4801-8110-3AA513A1945B}">
      <dsp:nvSpPr>
        <dsp:cNvPr id="0" name=""/>
        <dsp:cNvSpPr/>
      </dsp:nvSpPr>
      <dsp:spPr>
        <a:xfrm>
          <a:off x="3380958" y="1564021"/>
          <a:ext cx="3388161" cy="9264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00076"/>
              <a:satOff val="-30802"/>
              <a:lumOff val="1111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solidFill>
                <a:schemeClr val="accent6">
                  <a:lumMod val="75000"/>
                </a:schemeClr>
              </a:solidFill>
            </a:rPr>
            <a:t>سبب التسمية</a:t>
          </a:r>
          <a:endParaRPr lang="ar-JO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26184" y="1609247"/>
        <a:ext cx="3297709" cy="835998"/>
      </dsp:txXfrm>
    </dsp:sp>
    <dsp:sp modelId="{4BC65F4E-65BB-4E43-9A1A-2A7EB738FF1D}">
      <dsp:nvSpPr>
        <dsp:cNvPr id="0" name=""/>
        <dsp:cNvSpPr/>
      </dsp:nvSpPr>
      <dsp:spPr>
        <a:xfrm>
          <a:off x="3403591" y="2666999"/>
          <a:ext cx="3388161" cy="9264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200153"/>
              <a:satOff val="-61604"/>
              <a:lumOff val="222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solidFill>
                <a:schemeClr val="accent1">
                  <a:lumMod val="50000"/>
                </a:schemeClr>
              </a:solidFill>
            </a:rPr>
            <a:t>مواضع خلط </a:t>
          </a:r>
          <a:endParaRPr lang="ar-JO" sz="4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48817" y="2712225"/>
        <a:ext cx="3297709" cy="835998"/>
      </dsp:txXfrm>
    </dsp:sp>
    <dsp:sp modelId="{A0806B18-CE67-48E0-9857-2FCED59D9B15}">
      <dsp:nvSpPr>
        <dsp:cNvPr id="0" name=""/>
        <dsp:cNvSpPr/>
      </dsp:nvSpPr>
      <dsp:spPr>
        <a:xfrm>
          <a:off x="3380958" y="3648534"/>
          <a:ext cx="3388161" cy="9264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solidFill>
                <a:srgbClr val="7030A0"/>
              </a:solidFill>
            </a:rPr>
            <a:t>تدريبات</a:t>
          </a:r>
          <a:endParaRPr lang="ar-JO" sz="4000" kern="1200" dirty="0">
            <a:solidFill>
              <a:srgbClr val="7030A0"/>
            </a:solidFill>
          </a:endParaRPr>
        </a:p>
      </dsp:txBody>
      <dsp:txXfrm>
        <a:off x="3426184" y="3693760"/>
        <a:ext cx="3297709" cy="83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2DEB4EBF-2ACE-49EA-B0C9-60862A14F4F8}" type="datetime8">
              <a:rPr lang="en-US" altLang="en-US"/>
              <a:pPr>
                <a:defRPr/>
              </a:pPr>
              <a:t>2/22/2018 12:15 PM</a:t>
            </a:fld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0DD25261-50A4-4AC3-B526-EB2FD345EE3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1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98925" y="217488"/>
            <a:ext cx="1014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300" y="217488"/>
            <a:ext cx="1522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E34E2880-9E28-4C32-91D6-06D14C6FC8A7}" type="datetime8">
              <a:rPr lang="en-US" altLang="en-US"/>
              <a:pPr>
                <a:defRPr/>
              </a:pPr>
              <a:t>2/22/2018 12:15 PM</a:t>
            </a:fld>
            <a:endParaRPr lang="en-US" altLang="en-US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13" y="612775"/>
            <a:ext cx="6772275" cy="507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6388" y="5819775"/>
            <a:ext cx="61849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38363" y="217488"/>
            <a:ext cx="417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27738" y="217488"/>
            <a:ext cx="381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9C2AB5DA-A583-4283-B799-4A09CB1EB64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86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k Blue Title 3"/>
          <p:cNvPicPr>
            <a:picLocks noChangeAspect="1" noChangeArrowheads="1"/>
          </p:cNvPicPr>
          <p:nvPr userDrawn="1"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1" r="7396"/>
          <a:stretch>
            <a:fillRect/>
          </a:stretch>
        </p:blipFill>
        <p:spPr bwMode="invGray">
          <a:xfrm>
            <a:off x="6127750" y="0"/>
            <a:ext cx="233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Dk Blue Tit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1600" y="674688"/>
            <a:ext cx="8280400" cy="1255712"/>
            <a:chOff x="64" y="905"/>
            <a:chExt cx="5216" cy="791"/>
          </a:xfrm>
        </p:grpSpPr>
        <p:sp>
          <p:nvSpPr>
            <p:cNvPr id="7" name="Freeform 15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4274 h 630"/>
                <a:gd name="T2" fmla="*/ 3544 w 4122"/>
                <a:gd name="T3" fmla="*/ 7254 h 630"/>
                <a:gd name="T4" fmla="*/ 3680 w 4122"/>
                <a:gd name="T5" fmla="*/ 13160 h 630"/>
                <a:gd name="T6" fmla="*/ 3616 w 4122"/>
                <a:gd name="T7" fmla="*/ 13052 h 630"/>
                <a:gd name="T8" fmla="*/ 3534 w 4122"/>
                <a:gd name="T9" fmla="*/ 7693 h 630"/>
                <a:gd name="T10" fmla="*/ 17 w 4122"/>
                <a:gd name="T11" fmla="*/ 4842 h 630"/>
                <a:gd name="T12" fmla="*/ 0 w 4122"/>
                <a:gd name="T13" fmla="*/ 427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rgbClr val="47005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20258 w 1059"/>
                <a:gd name="T1" fmla="*/ 0 h 172"/>
                <a:gd name="T2" fmla="*/ 2821 w 1059"/>
                <a:gd name="T3" fmla="*/ 2907 h 172"/>
                <a:gd name="T4" fmla="*/ 3396 w 1059"/>
                <a:gd name="T5" fmla="*/ 3440 h 172"/>
                <a:gd name="T6" fmla="*/ 20258 w 1059"/>
                <a:gd name="T7" fmla="*/ 476 h 172"/>
                <a:gd name="T8" fmla="*/ 20258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94463" cy="57943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0"/>
          <a:lstStyle>
            <a:lvl1pPr>
              <a:defRPr sz="3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239000" cy="1098550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1860407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6719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822325"/>
            <a:ext cx="1981200" cy="352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22325"/>
            <a:ext cx="5791200" cy="352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4242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257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822325"/>
            <a:ext cx="7924800" cy="352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1103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24237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373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3627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7850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4940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27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71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953747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9268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4"/>
          <a:stretch>
            <a:fillRect/>
          </a:stretch>
        </p:blipFill>
        <p:spPr bwMode="invGray">
          <a:xfrm>
            <a:off x="0" y="0"/>
            <a:ext cx="92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73238"/>
            <a:ext cx="7924800" cy="2570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Text Header</a:t>
            </a:r>
          </a:p>
          <a:p>
            <a:pPr lvl="1"/>
            <a:r>
              <a:rPr lang="en-US" altLang="en-US" smtClean="0"/>
              <a:t>First level bullet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24"/>
          <p:cNvGrpSpPr>
            <a:grpSpLocks/>
          </p:cNvGrpSpPr>
          <p:nvPr userDrawn="1"/>
        </p:nvGrpSpPr>
        <p:grpSpPr bwMode="auto">
          <a:xfrm>
            <a:off x="25400" y="-36513"/>
            <a:ext cx="8280400" cy="1255713"/>
            <a:chOff x="64" y="905"/>
            <a:chExt cx="5216" cy="791"/>
          </a:xfrm>
        </p:grpSpPr>
        <p:sp>
          <p:nvSpPr>
            <p:cNvPr id="1031" name="Freeform 22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4274 h 630"/>
                <a:gd name="T2" fmla="*/ 3544 w 4122"/>
                <a:gd name="T3" fmla="*/ 7254 h 630"/>
                <a:gd name="T4" fmla="*/ 3680 w 4122"/>
                <a:gd name="T5" fmla="*/ 13160 h 630"/>
                <a:gd name="T6" fmla="*/ 3616 w 4122"/>
                <a:gd name="T7" fmla="*/ 13052 h 630"/>
                <a:gd name="T8" fmla="*/ 3534 w 4122"/>
                <a:gd name="T9" fmla="*/ 7693 h 630"/>
                <a:gd name="T10" fmla="*/ 17 w 4122"/>
                <a:gd name="T11" fmla="*/ 4842 h 630"/>
                <a:gd name="T12" fmla="*/ 0 w 4122"/>
                <a:gd name="T13" fmla="*/ 427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Freeform 23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20258 w 1059"/>
                <a:gd name="T1" fmla="*/ 0 h 172"/>
                <a:gd name="T2" fmla="*/ 2821 w 1059"/>
                <a:gd name="T3" fmla="*/ 2907 h 172"/>
                <a:gd name="T4" fmla="*/ 3396 w 1059"/>
                <a:gd name="T5" fmla="*/ 3440 h 172"/>
                <a:gd name="T6" fmla="*/ 20258 w 1059"/>
                <a:gd name="T7" fmla="*/ 476 h 172"/>
                <a:gd name="T8" fmla="*/ 20258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7005E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822325"/>
            <a:ext cx="79232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 i="1">
          <a:solidFill>
            <a:srgbClr val="FFFF66"/>
          </a:solidFill>
          <a:latin typeface="+mn-lt"/>
          <a:ea typeface="+mn-ea"/>
          <a:cs typeface="+mn-cs"/>
        </a:defRPr>
      </a:lvl1pPr>
      <a:lvl2pPr marL="690563" indent="-3444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309688" indent="-2778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3pPr>
      <a:lvl4pPr marL="1892300" indent="-293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+mn-lt"/>
        </a:defRPr>
      </a:lvl4pPr>
      <a:lvl5pPr marL="25130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5pPr>
      <a:lvl6pPr marL="29702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6pPr>
      <a:lvl7pPr marL="34274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7pPr>
      <a:lvl8pPr marL="38846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8pPr>
      <a:lvl9pPr marL="43418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3079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1143000"/>
            <a:ext cx="6400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الثالثة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endParaRPr lang="en-US" altLang="en-US" sz="3200" b="1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altLang="en-US" sz="3200" b="1">
              <a:solidFill>
                <a:srgbClr val="FFFF00"/>
              </a:solidFill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algn="ctr"/>
            <a:r>
              <a:rPr lang="ar-JO" altLang="en-US" sz="3200" b="1">
                <a:solidFill>
                  <a:srgbClr val="FFFF00"/>
                </a:solidFill>
              </a:rPr>
              <a:t>الدرس الأول</a:t>
            </a:r>
          </a:p>
          <a:p>
            <a:pPr algn="ctr"/>
            <a:r>
              <a:rPr lang="ar-JO" altLang="en-US" sz="4800" b="1"/>
              <a:t>الألف الفارقة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3- 1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3082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83" name="Rectangle 1"/>
          <p:cNvSpPr>
            <a:spLocks noChangeArrowheads="1"/>
          </p:cNvSpPr>
          <p:nvPr/>
        </p:nvSpPr>
        <p:spPr bwMode="auto">
          <a:xfrm rot="1748079">
            <a:off x="4872038" y="26685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2000" b="1">
                <a:solidFill>
                  <a:srgbClr val="FFFFFF"/>
                </a:solidFill>
                <a:cs typeface="Calibri" pitchFamily="34" charset="0"/>
              </a:rPr>
              <a:t>الحروف التي "</a:t>
            </a:r>
            <a:r>
              <a:rPr lang="ar-JO" altLang="en-US" sz="2000" b="1">
                <a:solidFill>
                  <a:srgbClr val="FFFF00"/>
                </a:solidFill>
                <a:cs typeface="Calibri" pitchFamily="34" charset="0"/>
              </a:rPr>
              <a:t>تلفظ ولا تكتب</a:t>
            </a:r>
            <a:r>
              <a:rPr lang="ar-JO" altLang="en-US" sz="2000" b="1">
                <a:solidFill>
                  <a:srgbClr val="FFFFFF"/>
                </a:solidFill>
                <a:cs typeface="Calibri" pitchFamily="34" charset="0"/>
              </a:rPr>
              <a:t>" والحروف التي "</a:t>
            </a:r>
            <a:r>
              <a:rPr lang="ar-JO" altLang="en-US" sz="2000" b="1">
                <a:solidFill>
                  <a:srgbClr val="FFFF00"/>
                </a:solidFill>
                <a:cs typeface="Calibri" pitchFamily="34" charset="0"/>
              </a:rPr>
              <a:t>تكتب ولا تلفظ</a:t>
            </a:r>
            <a:r>
              <a:rPr lang="ar-JO" altLang="en-US" sz="2000" b="1">
                <a:solidFill>
                  <a:srgbClr val="FFFFFF"/>
                </a:solidFill>
                <a:cs typeface="Calibri" pitchFamily="34" charset="0"/>
              </a:rPr>
              <a:t>"  </a:t>
            </a:r>
            <a:endParaRPr lang="en-US" altLang="en-US" sz="2000" b="1">
              <a:ea typeface="Calibri" pitchFamily="34" charset="0"/>
              <a:cs typeface="Arial" charset="0"/>
            </a:endParaRPr>
          </a:p>
        </p:txBody>
      </p:sp>
      <p:sp>
        <p:nvSpPr>
          <p:cNvPr id="3084" name="Right Arrow 2"/>
          <p:cNvSpPr>
            <a:spLocks noChangeArrowheads="1"/>
          </p:cNvSpPr>
          <p:nvPr/>
        </p:nvSpPr>
        <p:spPr bwMode="auto">
          <a:xfrm rot="8499330">
            <a:off x="4332288" y="2852738"/>
            <a:ext cx="1828800" cy="352425"/>
          </a:xfrm>
          <a:prstGeom prst="rightArrow">
            <a:avLst>
              <a:gd name="adj1" fmla="val 50000"/>
              <a:gd name="adj2" fmla="val 499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838200"/>
            <a:ext cx="762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76200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7188"/>
            <a:ext cx="76200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Freeform 6"/>
          <p:cNvSpPr>
            <a:spLocks/>
          </p:cNvSpPr>
          <p:nvPr/>
        </p:nvSpPr>
        <p:spPr bwMode="auto">
          <a:xfrm>
            <a:off x="1524000" y="1054100"/>
            <a:ext cx="1117600" cy="927100"/>
          </a:xfrm>
          <a:custGeom>
            <a:avLst/>
            <a:gdLst>
              <a:gd name="T0" fmla="*/ 1549597 w 850900"/>
              <a:gd name="T1" fmla="*/ 0 h 838200"/>
              <a:gd name="T2" fmla="*/ 1209442 w 850900"/>
              <a:gd name="T3" fmla="*/ 114044 h 838200"/>
              <a:gd name="T4" fmla="*/ 1096056 w 850900"/>
              <a:gd name="T5" fmla="*/ 152059 h 838200"/>
              <a:gd name="T6" fmla="*/ 982674 w 850900"/>
              <a:gd name="T7" fmla="*/ 171067 h 838200"/>
              <a:gd name="T8" fmla="*/ 869288 w 850900"/>
              <a:gd name="T9" fmla="*/ 209080 h 838200"/>
              <a:gd name="T10" fmla="*/ 755902 w 850900"/>
              <a:gd name="T11" fmla="*/ 228087 h 838200"/>
              <a:gd name="T12" fmla="*/ 529130 w 850900"/>
              <a:gd name="T13" fmla="*/ 304117 h 838200"/>
              <a:gd name="T14" fmla="*/ 415747 w 850900"/>
              <a:gd name="T15" fmla="*/ 342130 h 838200"/>
              <a:gd name="T16" fmla="*/ 340154 w 850900"/>
              <a:gd name="T17" fmla="*/ 399152 h 838200"/>
              <a:gd name="T18" fmla="*/ 226772 w 850900"/>
              <a:gd name="T19" fmla="*/ 456174 h 838200"/>
              <a:gd name="T20" fmla="*/ 151180 w 850900"/>
              <a:gd name="T21" fmla="*/ 570217 h 838200"/>
              <a:gd name="T22" fmla="*/ 75589 w 850900"/>
              <a:gd name="T23" fmla="*/ 627239 h 838200"/>
              <a:gd name="T24" fmla="*/ 0 w 850900"/>
              <a:gd name="T25" fmla="*/ 741283 h 838200"/>
              <a:gd name="T26" fmla="*/ 37795 w 850900"/>
              <a:gd name="T27" fmla="*/ 969369 h 838200"/>
              <a:gd name="T28" fmla="*/ 113386 w 850900"/>
              <a:gd name="T29" fmla="*/ 1026391 h 838200"/>
              <a:gd name="T30" fmla="*/ 491336 w 850900"/>
              <a:gd name="T31" fmla="*/ 1121428 h 838200"/>
              <a:gd name="T32" fmla="*/ 718106 w 850900"/>
              <a:gd name="T33" fmla="*/ 1178449 h 838200"/>
              <a:gd name="T34" fmla="*/ 831491 w 850900"/>
              <a:gd name="T35" fmla="*/ 1216464 h 838200"/>
              <a:gd name="T36" fmla="*/ 982674 w 850900"/>
              <a:gd name="T37" fmla="*/ 1235472 h 838200"/>
              <a:gd name="T38" fmla="*/ 1096056 w 850900"/>
              <a:gd name="T39" fmla="*/ 1254480 h 838200"/>
              <a:gd name="T40" fmla="*/ 1700779 w 850900"/>
              <a:gd name="T41" fmla="*/ 1235472 h 838200"/>
              <a:gd name="T42" fmla="*/ 1965343 w 850900"/>
              <a:gd name="T43" fmla="*/ 1216464 h 838200"/>
              <a:gd name="T44" fmla="*/ 2343294 w 850900"/>
              <a:gd name="T45" fmla="*/ 1178449 h 838200"/>
              <a:gd name="T46" fmla="*/ 2532271 w 850900"/>
              <a:gd name="T47" fmla="*/ 1007385 h 838200"/>
              <a:gd name="T48" fmla="*/ 2494474 w 850900"/>
              <a:gd name="T49" fmla="*/ 893342 h 838200"/>
              <a:gd name="T50" fmla="*/ 2456680 w 850900"/>
              <a:gd name="T51" fmla="*/ 722276 h 838200"/>
              <a:gd name="T52" fmla="*/ 2381091 w 850900"/>
              <a:gd name="T53" fmla="*/ 665253 h 838200"/>
              <a:gd name="T54" fmla="*/ 2267705 w 850900"/>
              <a:gd name="T55" fmla="*/ 456174 h 838200"/>
              <a:gd name="T56" fmla="*/ 2154319 w 850900"/>
              <a:gd name="T57" fmla="*/ 418158 h 838200"/>
              <a:gd name="T58" fmla="*/ 2116523 w 850900"/>
              <a:gd name="T59" fmla="*/ 361138 h 838200"/>
              <a:gd name="T60" fmla="*/ 1889753 w 850900"/>
              <a:gd name="T61" fmla="*/ 266103 h 838200"/>
              <a:gd name="T62" fmla="*/ 1625189 w 850900"/>
              <a:gd name="T63" fmla="*/ 228087 h 838200"/>
              <a:gd name="T64" fmla="*/ 1398417 w 850900"/>
              <a:gd name="T65" fmla="*/ 190072 h 838200"/>
              <a:gd name="T66" fmla="*/ 1285031 w 850900"/>
              <a:gd name="T67" fmla="*/ 171067 h 838200"/>
              <a:gd name="T68" fmla="*/ 1171649 w 850900"/>
              <a:gd name="T69" fmla="*/ 152059 h 838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50900" h="838200">
                <a:moveTo>
                  <a:pt x="520700" y="0"/>
                </a:moveTo>
                <a:cubicBezTo>
                  <a:pt x="408839" y="89489"/>
                  <a:pt x="504896" y="19916"/>
                  <a:pt x="406400" y="76200"/>
                </a:cubicBezTo>
                <a:cubicBezTo>
                  <a:pt x="393148" y="83773"/>
                  <a:pt x="381952" y="94774"/>
                  <a:pt x="368300" y="101600"/>
                </a:cubicBezTo>
                <a:cubicBezTo>
                  <a:pt x="356326" y="107587"/>
                  <a:pt x="342174" y="108313"/>
                  <a:pt x="330200" y="114300"/>
                </a:cubicBezTo>
                <a:cubicBezTo>
                  <a:pt x="316548" y="121126"/>
                  <a:pt x="305752" y="132874"/>
                  <a:pt x="292100" y="139700"/>
                </a:cubicBezTo>
                <a:cubicBezTo>
                  <a:pt x="280126" y="145687"/>
                  <a:pt x="265702" y="145899"/>
                  <a:pt x="254000" y="152400"/>
                </a:cubicBezTo>
                <a:cubicBezTo>
                  <a:pt x="227315" y="167225"/>
                  <a:pt x="203200" y="186267"/>
                  <a:pt x="177800" y="203200"/>
                </a:cubicBezTo>
                <a:lnTo>
                  <a:pt x="139700" y="228600"/>
                </a:lnTo>
                <a:cubicBezTo>
                  <a:pt x="131233" y="241300"/>
                  <a:pt x="124071" y="254974"/>
                  <a:pt x="114300" y="266700"/>
                </a:cubicBezTo>
                <a:cubicBezTo>
                  <a:pt x="102802" y="280498"/>
                  <a:pt x="84922" y="289100"/>
                  <a:pt x="76200" y="304800"/>
                </a:cubicBezTo>
                <a:cubicBezTo>
                  <a:pt x="63197" y="328205"/>
                  <a:pt x="65652" y="358723"/>
                  <a:pt x="50800" y="381000"/>
                </a:cubicBezTo>
                <a:cubicBezTo>
                  <a:pt x="42333" y="393700"/>
                  <a:pt x="31599" y="405152"/>
                  <a:pt x="25400" y="419100"/>
                </a:cubicBezTo>
                <a:cubicBezTo>
                  <a:pt x="14526" y="443566"/>
                  <a:pt x="0" y="495300"/>
                  <a:pt x="0" y="495300"/>
                </a:cubicBezTo>
                <a:cubicBezTo>
                  <a:pt x="4233" y="546100"/>
                  <a:pt x="2703" y="597714"/>
                  <a:pt x="12700" y="647700"/>
                </a:cubicBezTo>
                <a:cubicBezTo>
                  <a:pt x="15693" y="662667"/>
                  <a:pt x="26613" y="675749"/>
                  <a:pt x="38100" y="685800"/>
                </a:cubicBezTo>
                <a:cubicBezTo>
                  <a:pt x="98582" y="738722"/>
                  <a:pt x="101975" y="733519"/>
                  <a:pt x="165100" y="749300"/>
                </a:cubicBezTo>
                <a:cubicBezTo>
                  <a:pt x="274289" y="822093"/>
                  <a:pt x="136140" y="734820"/>
                  <a:pt x="241300" y="787400"/>
                </a:cubicBezTo>
                <a:cubicBezTo>
                  <a:pt x="254952" y="794226"/>
                  <a:pt x="265371" y="806787"/>
                  <a:pt x="279400" y="812800"/>
                </a:cubicBezTo>
                <a:cubicBezTo>
                  <a:pt x="295443" y="819676"/>
                  <a:pt x="313417" y="820705"/>
                  <a:pt x="330200" y="825500"/>
                </a:cubicBezTo>
                <a:cubicBezTo>
                  <a:pt x="343072" y="829178"/>
                  <a:pt x="355600" y="833967"/>
                  <a:pt x="368300" y="838200"/>
                </a:cubicBezTo>
                <a:cubicBezTo>
                  <a:pt x="436033" y="833967"/>
                  <a:pt x="503890" y="831379"/>
                  <a:pt x="571500" y="825500"/>
                </a:cubicBezTo>
                <a:cubicBezTo>
                  <a:pt x="601322" y="822907"/>
                  <a:pt x="630814" y="817352"/>
                  <a:pt x="660400" y="812800"/>
                </a:cubicBezTo>
                <a:cubicBezTo>
                  <a:pt x="741361" y="800344"/>
                  <a:pt x="720061" y="804235"/>
                  <a:pt x="787400" y="787400"/>
                </a:cubicBezTo>
                <a:cubicBezTo>
                  <a:pt x="845626" y="700061"/>
                  <a:pt x="828547" y="740160"/>
                  <a:pt x="850900" y="673100"/>
                </a:cubicBezTo>
                <a:cubicBezTo>
                  <a:pt x="846667" y="647700"/>
                  <a:pt x="841603" y="622424"/>
                  <a:pt x="838200" y="596900"/>
                </a:cubicBezTo>
                <a:cubicBezTo>
                  <a:pt x="833134" y="558902"/>
                  <a:pt x="834797" y="519790"/>
                  <a:pt x="825500" y="482600"/>
                </a:cubicBezTo>
                <a:cubicBezTo>
                  <a:pt x="821798" y="467792"/>
                  <a:pt x="808567" y="457200"/>
                  <a:pt x="800100" y="444500"/>
                </a:cubicBezTo>
                <a:cubicBezTo>
                  <a:pt x="796139" y="424696"/>
                  <a:pt x="776874" y="314716"/>
                  <a:pt x="762000" y="304800"/>
                </a:cubicBezTo>
                <a:lnTo>
                  <a:pt x="723900" y="279400"/>
                </a:lnTo>
                <a:cubicBezTo>
                  <a:pt x="719667" y="266700"/>
                  <a:pt x="718626" y="252439"/>
                  <a:pt x="711200" y="241300"/>
                </a:cubicBezTo>
                <a:cubicBezTo>
                  <a:pt x="697156" y="220234"/>
                  <a:pt x="658428" y="189514"/>
                  <a:pt x="635000" y="177800"/>
                </a:cubicBezTo>
                <a:cubicBezTo>
                  <a:pt x="613660" y="167130"/>
                  <a:pt x="566445" y="158504"/>
                  <a:pt x="546100" y="152400"/>
                </a:cubicBezTo>
                <a:cubicBezTo>
                  <a:pt x="520455" y="144707"/>
                  <a:pt x="495300" y="135467"/>
                  <a:pt x="469900" y="127000"/>
                </a:cubicBezTo>
                <a:lnTo>
                  <a:pt x="431800" y="114300"/>
                </a:lnTo>
                <a:lnTo>
                  <a:pt x="393700" y="1016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52400" y="838200"/>
            <a:ext cx="1371600" cy="838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/>
              <a:t>اشتدوا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9700" y="2590800"/>
            <a:ext cx="1371600" cy="838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/>
              <a:t>تكرهوا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" y="4729163"/>
            <a:ext cx="1371600" cy="838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/>
              <a:t>أدعو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511300" y="76200"/>
            <a:ext cx="5795963" cy="6858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altLang="en-US" sz="2400" b="1" dirty="0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نماذج مقتطعة من أخطاء الطلبة في كتابة الألف الفارقة</a:t>
            </a:r>
            <a:endParaRPr lang="en-US" altLang="en-US" sz="2000" b="1" dirty="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b="1" dirty="0" smtClean="0">
                <a:solidFill>
                  <a:srgbClr val="FFFFFF"/>
                </a:solidFill>
                <a:latin typeface="Traditional Arabic" pitchFamily="18" charset="-78"/>
                <a:ea typeface="Calibri" pitchFamily="34" charset="0"/>
                <a:cs typeface="Arial" charset="0"/>
              </a:rPr>
              <a:t> </a:t>
            </a:r>
            <a:endParaRPr lang="en-US" altLang="en-US" sz="1800" b="1" dirty="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82"/>
          <p:cNvSpPr txBox="1"/>
          <p:nvPr/>
        </p:nvSpPr>
        <p:spPr>
          <a:xfrm>
            <a:off x="1138238" y="1524000"/>
            <a:ext cx="7853362" cy="3429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50000"/>
              </a:lnSpc>
              <a:spcAft>
                <a:spcPts val="1000"/>
              </a:spcAft>
              <a:defRPr/>
            </a:pPr>
            <a:r>
              <a:rPr lang="ar-JO" altLang="en-US" sz="3600" b="1" smtClean="0">
                <a:solidFill>
                  <a:srgbClr val="0000E5"/>
                </a:solidFill>
                <a:latin typeface="Arial" charset="0"/>
                <a:ea typeface="Calibri" pitchFamily="34" charset="0"/>
                <a:cs typeface="Calibri" pitchFamily="34" charset="0"/>
              </a:rPr>
              <a:t>استقيمو  -  وقَفوا  -  لم يشكرو  -  نرجوا  -  لن يوافقوا  - قولوا  – لاعبوا كرة القدم  -  مقيموا الصلاة  -  تحلوا الحياةُ –  رسامو الفنِّ الساخر -  أدعوا  الله</a:t>
            </a:r>
            <a:endParaRPr lang="en-US" altLang="en-US" sz="3600" smtClean="0">
              <a:solidFill>
                <a:srgbClr val="0000E5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sz="3200" smtClean="0">
                <a:solidFill>
                  <a:srgbClr val="0000E5"/>
                </a:solidFill>
                <a:latin typeface="Arial" charset="0"/>
                <a:ea typeface="Calibri" pitchFamily="34" charset="0"/>
                <a:cs typeface="Arial" charset="0"/>
              </a:rPr>
              <a:t> </a:t>
            </a:r>
          </a:p>
        </p:txBody>
      </p:sp>
      <p:pic>
        <p:nvPicPr>
          <p:cNvPr id="13315" name="Picture 3" descr="نتيجة بحث الصور عن ‪no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029200"/>
            <a:ext cx="13763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/>
            <a:r>
              <a:rPr lang="ar-JO" altLang="en-US" sz="3200" b="1"/>
              <a:t>ضع دائرة حول الكلمات التي كتبت خطأ فيما يلي، ثم صوبها:</a:t>
            </a:r>
          </a:p>
        </p:txBody>
      </p:sp>
      <p:sp>
        <p:nvSpPr>
          <p:cNvPr id="7" name="Freeform 6"/>
          <p:cNvSpPr/>
          <p:nvPr/>
        </p:nvSpPr>
        <p:spPr>
          <a:xfrm>
            <a:off x="7086600" y="1498600"/>
            <a:ext cx="1752600" cy="1047750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10000" y="1498600"/>
            <a:ext cx="1752600" cy="1047750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09800" y="1492250"/>
            <a:ext cx="1460500" cy="1046163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18025" y="2362200"/>
            <a:ext cx="968375" cy="1047750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04938" y="2197100"/>
            <a:ext cx="966787" cy="1047750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92825" y="3070225"/>
            <a:ext cx="1069975" cy="1046163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26000" y="3905250"/>
            <a:ext cx="968375" cy="1047750"/>
          </a:xfrm>
          <a:custGeom>
            <a:avLst/>
            <a:gdLst>
              <a:gd name="connsiteX0" fmla="*/ 1651000 w 1752600"/>
              <a:gd name="connsiteY0" fmla="*/ 88900 h 1047274"/>
              <a:gd name="connsiteX1" fmla="*/ 1587500 w 1752600"/>
              <a:gd name="connsiteY1" fmla="*/ 50800 h 1047274"/>
              <a:gd name="connsiteX2" fmla="*/ 1549400 w 1752600"/>
              <a:gd name="connsiteY2" fmla="*/ 25400 h 1047274"/>
              <a:gd name="connsiteX3" fmla="*/ 1460500 w 1752600"/>
              <a:gd name="connsiteY3" fmla="*/ 0 h 1047274"/>
              <a:gd name="connsiteX4" fmla="*/ 1193800 w 1752600"/>
              <a:gd name="connsiteY4" fmla="*/ 12700 h 1047274"/>
              <a:gd name="connsiteX5" fmla="*/ 1066800 w 1752600"/>
              <a:gd name="connsiteY5" fmla="*/ 50800 h 1047274"/>
              <a:gd name="connsiteX6" fmla="*/ 1016000 w 1752600"/>
              <a:gd name="connsiteY6" fmla="*/ 63500 h 1047274"/>
              <a:gd name="connsiteX7" fmla="*/ 939800 w 1752600"/>
              <a:gd name="connsiteY7" fmla="*/ 88900 h 1047274"/>
              <a:gd name="connsiteX8" fmla="*/ 838200 w 1752600"/>
              <a:gd name="connsiteY8" fmla="*/ 114300 h 1047274"/>
              <a:gd name="connsiteX9" fmla="*/ 800100 w 1752600"/>
              <a:gd name="connsiteY9" fmla="*/ 127000 h 1047274"/>
              <a:gd name="connsiteX10" fmla="*/ 749300 w 1752600"/>
              <a:gd name="connsiteY10" fmla="*/ 139700 h 1047274"/>
              <a:gd name="connsiteX11" fmla="*/ 673100 w 1752600"/>
              <a:gd name="connsiteY11" fmla="*/ 165100 h 1047274"/>
              <a:gd name="connsiteX12" fmla="*/ 558800 w 1752600"/>
              <a:gd name="connsiteY12" fmla="*/ 177800 h 1047274"/>
              <a:gd name="connsiteX13" fmla="*/ 482600 w 1752600"/>
              <a:gd name="connsiteY13" fmla="*/ 203200 h 1047274"/>
              <a:gd name="connsiteX14" fmla="*/ 381000 w 1752600"/>
              <a:gd name="connsiteY14" fmla="*/ 228600 h 1047274"/>
              <a:gd name="connsiteX15" fmla="*/ 304800 w 1752600"/>
              <a:gd name="connsiteY15" fmla="*/ 254000 h 1047274"/>
              <a:gd name="connsiteX16" fmla="*/ 266700 w 1752600"/>
              <a:gd name="connsiteY16" fmla="*/ 266700 h 1047274"/>
              <a:gd name="connsiteX17" fmla="*/ 190500 w 1752600"/>
              <a:gd name="connsiteY17" fmla="*/ 304800 h 1047274"/>
              <a:gd name="connsiteX18" fmla="*/ 152400 w 1752600"/>
              <a:gd name="connsiteY18" fmla="*/ 330200 h 1047274"/>
              <a:gd name="connsiteX19" fmla="*/ 101600 w 1752600"/>
              <a:gd name="connsiteY19" fmla="*/ 355600 h 1047274"/>
              <a:gd name="connsiteX20" fmla="*/ 25400 w 1752600"/>
              <a:gd name="connsiteY20" fmla="*/ 431800 h 1047274"/>
              <a:gd name="connsiteX21" fmla="*/ 0 w 1752600"/>
              <a:gd name="connsiteY21" fmla="*/ 508000 h 1047274"/>
              <a:gd name="connsiteX22" fmla="*/ 38100 w 1752600"/>
              <a:gd name="connsiteY22" fmla="*/ 660400 h 1047274"/>
              <a:gd name="connsiteX23" fmla="*/ 50800 w 1752600"/>
              <a:gd name="connsiteY23" fmla="*/ 698500 h 1047274"/>
              <a:gd name="connsiteX24" fmla="*/ 76200 w 1752600"/>
              <a:gd name="connsiteY24" fmla="*/ 736600 h 1047274"/>
              <a:gd name="connsiteX25" fmla="*/ 88900 w 1752600"/>
              <a:gd name="connsiteY25" fmla="*/ 774700 h 1047274"/>
              <a:gd name="connsiteX26" fmla="*/ 127000 w 1752600"/>
              <a:gd name="connsiteY26" fmla="*/ 800100 h 1047274"/>
              <a:gd name="connsiteX27" fmla="*/ 177800 w 1752600"/>
              <a:gd name="connsiteY27" fmla="*/ 876300 h 1047274"/>
              <a:gd name="connsiteX28" fmla="*/ 292100 w 1752600"/>
              <a:gd name="connsiteY28" fmla="*/ 939800 h 1047274"/>
              <a:gd name="connsiteX29" fmla="*/ 330200 w 1752600"/>
              <a:gd name="connsiteY29" fmla="*/ 965200 h 1047274"/>
              <a:gd name="connsiteX30" fmla="*/ 622300 w 1752600"/>
              <a:gd name="connsiteY30" fmla="*/ 977900 h 1047274"/>
              <a:gd name="connsiteX31" fmla="*/ 660400 w 1752600"/>
              <a:gd name="connsiteY31" fmla="*/ 990600 h 1047274"/>
              <a:gd name="connsiteX32" fmla="*/ 914400 w 1752600"/>
              <a:gd name="connsiteY32" fmla="*/ 1016000 h 1047274"/>
              <a:gd name="connsiteX33" fmla="*/ 1473200 w 1752600"/>
              <a:gd name="connsiteY33" fmla="*/ 1016000 h 1047274"/>
              <a:gd name="connsiteX34" fmla="*/ 1549400 w 1752600"/>
              <a:gd name="connsiteY34" fmla="*/ 990600 h 1047274"/>
              <a:gd name="connsiteX35" fmla="*/ 1587500 w 1752600"/>
              <a:gd name="connsiteY35" fmla="*/ 977900 h 1047274"/>
              <a:gd name="connsiteX36" fmla="*/ 1663700 w 1752600"/>
              <a:gd name="connsiteY36" fmla="*/ 927100 h 1047274"/>
              <a:gd name="connsiteX37" fmla="*/ 1676400 w 1752600"/>
              <a:gd name="connsiteY37" fmla="*/ 889000 h 1047274"/>
              <a:gd name="connsiteX38" fmla="*/ 1701800 w 1752600"/>
              <a:gd name="connsiteY38" fmla="*/ 850900 h 1047274"/>
              <a:gd name="connsiteX39" fmla="*/ 1727200 w 1752600"/>
              <a:gd name="connsiteY39" fmla="*/ 774700 h 1047274"/>
              <a:gd name="connsiteX40" fmla="*/ 1739900 w 1752600"/>
              <a:gd name="connsiteY40" fmla="*/ 622300 h 1047274"/>
              <a:gd name="connsiteX41" fmla="*/ 1752600 w 1752600"/>
              <a:gd name="connsiteY41" fmla="*/ 584200 h 1047274"/>
              <a:gd name="connsiteX42" fmla="*/ 1739900 w 1752600"/>
              <a:gd name="connsiteY42" fmla="*/ 469900 h 1047274"/>
              <a:gd name="connsiteX43" fmla="*/ 1727200 w 1752600"/>
              <a:gd name="connsiteY43" fmla="*/ 431800 h 1047274"/>
              <a:gd name="connsiteX44" fmla="*/ 1651000 w 1752600"/>
              <a:gd name="connsiteY44" fmla="*/ 368300 h 1047274"/>
              <a:gd name="connsiteX45" fmla="*/ 1587500 w 1752600"/>
              <a:gd name="connsiteY45" fmla="*/ 292100 h 1047274"/>
              <a:gd name="connsiteX46" fmla="*/ 1549400 w 1752600"/>
              <a:gd name="connsiteY46" fmla="*/ 266700 h 1047274"/>
              <a:gd name="connsiteX47" fmla="*/ 1485900 w 1752600"/>
              <a:gd name="connsiteY47" fmla="*/ 215900 h 1047274"/>
              <a:gd name="connsiteX48" fmla="*/ 1447800 w 1752600"/>
              <a:gd name="connsiteY48" fmla="*/ 190500 h 1047274"/>
              <a:gd name="connsiteX49" fmla="*/ 1409700 w 1752600"/>
              <a:gd name="connsiteY49" fmla="*/ 177800 h 1047274"/>
              <a:gd name="connsiteX50" fmla="*/ 1358900 w 1752600"/>
              <a:gd name="connsiteY50" fmla="*/ 152400 h 1047274"/>
              <a:gd name="connsiteX51" fmla="*/ 1117600 w 1752600"/>
              <a:gd name="connsiteY51" fmla="*/ 139700 h 10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2600" h="1047274">
                <a:moveTo>
                  <a:pt x="1651000" y="88900"/>
                </a:moveTo>
                <a:cubicBezTo>
                  <a:pt x="1629833" y="76200"/>
                  <a:pt x="1608432" y="63883"/>
                  <a:pt x="1587500" y="50800"/>
                </a:cubicBezTo>
                <a:cubicBezTo>
                  <a:pt x="1574557" y="42710"/>
                  <a:pt x="1563052" y="32226"/>
                  <a:pt x="1549400" y="25400"/>
                </a:cubicBezTo>
                <a:cubicBezTo>
                  <a:pt x="1531180" y="16290"/>
                  <a:pt x="1476776" y="4069"/>
                  <a:pt x="1460500" y="0"/>
                </a:cubicBezTo>
                <a:cubicBezTo>
                  <a:pt x="1371600" y="4233"/>
                  <a:pt x="1282517" y="5603"/>
                  <a:pt x="1193800" y="12700"/>
                </a:cubicBezTo>
                <a:cubicBezTo>
                  <a:pt x="1164157" y="15071"/>
                  <a:pt x="1087262" y="45685"/>
                  <a:pt x="1066800" y="50800"/>
                </a:cubicBezTo>
                <a:cubicBezTo>
                  <a:pt x="1049867" y="55033"/>
                  <a:pt x="1032718" y="58484"/>
                  <a:pt x="1016000" y="63500"/>
                </a:cubicBezTo>
                <a:cubicBezTo>
                  <a:pt x="990355" y="71193"/>
                  <a:pt x="965775" y="82406"/>
                  <a:pt x="939800" y="88900"/>
                </a:cubicBezTo>
                <a:cubicBezTo>
                  <a:pt x="905933" y="97367"/>
                  <a:pt x="871318" y="103261"/>
                  <a:pt x="838200" y="114300"/>
                </a:cubicBezTo>
                <a:cubicBezTo>
                  <a:pt x="825500" y="118533"/>
                  <a:pt x="812972" y="123322"/>
                  <a:pt x="800100" y="127000"/>
                </a:cubicBezTo>
                <a:cubicBezTo>
                  <a:pt x="783317" y="131795"/>
                  <a:pt x="766018" y="134684"/>
                  <a:pt x="749300" y="139700"/>
                </a:cubicBezTo>
                <a:cubicBezTo>
                  <a:pt x="723655" y="147393"/>
                  <a:pt x="699710" y="162143"/>
                  <a:pt x="673100" y="165100"/>
                </a:cubicBezTo>
                <a:lnTo>
                  <a:pt x="558800" y="177800"/>
                </a:lnTo>
                <a:cubicBezTo>
                  <a:pt x="533400" y="186267"/>
                  <a:pt x="508575" y="196706"/>
                  <a:pt x="482600" y="203200"/>
                </a:cubicBezTo>
                <a:cubicBezTo>
                  <a:pt x="448733" y="211667"/>
                  <a:pt x="414118" y="217561"/>
                  <a:pt x="381000" y="228600"/>
                </a:cubicBezTo>
                <a:lnTo>
                  <a:pt x="304800" y="254000"/>
                </a:lnTo>
                <a:cubicBezTo>
                  <a:pt x="292100" y="258233"/>
                  <a:pt x="277839" y="259274"/>
                  <a:pt x="266700" y="266700"/>
                </a:cubicBezTo>
                <a:cubicBezTo>
                  <a:pt x="157511" y="339493"/>
                  <a:pt x="295660" y="252220"/>
                  <a:pt x="190500" y="304800"/>
                </a:cubicBezTo>
                <a:cubicBezTo>
                  <a:pt x="176848" y="311626"/>
                  <a:pt x="165652" y="322627"/>
                  <a:pt x="152400" y="330200"/>
                </a:cubicBezTo>
                <a:cubicBezTo>
                  <a:pt x="135962" y="339593"/>
                  <a:pt x="117654" y="345566"/>
                  <a:pt x="101600" y="355600"/>
                </a:cubicBezTo>
                <a:cubicBezTo>
                  <a:pt x="67208" y="377095"/>
                  <a:pt x="41904" y="394666"/>
                  <a:pt x="25400" y="431800"/>
                </a:cubicBezTo>
                <a:cubicBezTo>
                  <a:pt x="14526" y="456266"/>
                  <a:pt x="0" y="508000"/>
                  <a:pt x="0" y="508000"/>
                </a:cubicBezTo>
                <a:cubicBezTo>
                  <a:pt x="17102" y="610610"/>
                  <a:pt x="4557" y="559771"/>
                  <a:pt x="38100" y="660400"/>
                </a:cubicBezTo>
                <a:cubicBezTo>
                  <a:pt x="42333" y="673100"/>
                  <a:pt x="43374" y="687361"/>
                  <a:pt x="50800" y="698500"/>
                </a:cubicBezTo>
                <a:cubicBezTo>
                  <a:pt x="59267" y="711200"/>
                  <a:pt x="69374" y="722948"/>
                  <a:pt x="76200" y="736600"/>
                </a:cubicBezTo>
                <a:cubicBezTo>
                  <a:pt x="82187" y="748574"/>
                  <a:pt x="80537" y="764247"/>
                  <a:pt x="88900" y="774700"/>
                </a:cubicBezTo>
                <a:cubicBezTo>
                  <a:pt x="98435" y="786619"/>
                  <a:pt x="114300" y="791633"/>
                  <a:pt x="127000" y="800100"/>
                </a:cubicBezTo>
                <a:cubicBezTo>
                  <a:pt x="143933" y="825500"/>
                  <a:pt x="152400" y="859367"/>
                  <a:pt x="177800" y="876300"/>
                </a:cubicBezTo>
                <a:cubicBezTo>
                  <a:pt x="418060" y="1036473"/>
                  <a:pt x="157979" y="872740"/>
                  <a:pt x="292100" y="939800"/>
                </a:cubicBezTo>
                <a:cubicBezTo>
                  <a:pt x="305752" y="946626"/>
                  <a:pt x="315037" y="963450"/>
                  <a:pt x="330200" y="965200"/>
                </a:cubicBezTo>
                <a:cubicBezTo>
                  <a:pt x="427016" y="976371"/>
                  <a:pt x="524933" y="973667"/>
                  <a:pt x="622300" y="977900"/>
                </a:cubicBezTo>
                <a:cubicBezTo>
                  <a:pt x="635000" y="982133"/>
                  <a:pt x="647273" y="987975"/>
                  <a:pt x="660400" y="990600"/>
                </a:cubicBezTo>
                <a:cubicBezTo>
                  <a:pt x="737297" y="1005979"/>
                  <a:pt x="842340" y="1010457"/>
                  <a:pt x="914400" y="1016000"/>
                </a:cubicBezTo>
                <a:cubicBezTo>
                  <a:pt x="1122621" y="1068055"/>
                  <a:pt x="1014791" y="1045896"/>
                  <a:pt x="1473200" y="1016000"/>
                </a:cubicBezTo>
                <a:cubicBezTo>
                  <a:pt x="1499917" y="1014258"/>
                  <a:pt x="1524000" y="999067"/>
                  <a:pt x="1549400" y="990600"/>
                </a:cubicBezTo>
                <a:cubicBezTo>
                  <a:pt x="1562100" y="986367"/>
                  <a:pt x="1576361" y="985326"/>
                  <a:pt x="1587500" y="977900"/>
                </a:cubicBezTo>
                <a:lnTo>
                  <a:pt x="1663700" y="927100"/>
                </a:lnTo>
                <a:cubicBezTo>
                  <a:pt x="1667933" y="914400"/>
                  <a:pt x="1670413" y="900974"/>
                  <a:pt x="1676400" y="889000"/>
                </a:cubicBezTo>
                <a:cubicBezTo>
                  <a:pt x="1683226" y="875348"/>
                  <a:pt x="1695601" y="864848"/>
                  <a:pt x="1701800" y="850900"/>
                </a:cubicBezTo>
                <a:cubicBezTo>
                  <a:pt x="1712674" y="826434"/>
                  <a:pt x="1727200" y="774700"/>
                  <a:pt x="1727200" y="774700"/>
                </a:cubicBezTo>
                <a:cubicBezTo>
                  <a:pt x="1731433" y="723900"/>
                  <a:pt x="1733163" y="672829"/>
                  <a:pt x="1739900" y="622300"/>
                </a:cubicBezTo>
                <a:cubicBezTo>
                  <a:pt x="1741669" y="609030"/>
                  <a:pt x="1752600" y="597587"/>
                  <a:pt x="1752600" y="584200"/>
                </a:cubicBezTo>
                <a:cubicBezTo>
                  <a:pt x="1752600" y="545866"/>
                  <a:pt x="1746202" y="507713"/>
                  <a:pt x="1739900" y="469900"/>
                </a:cubicBezTo>
                <a:cubicBezTo>
                  <a:pt x="1737699" y="456695"/>
                  <a:pt x="1734626" y="442939"/>
                  <a:pt x="1727200" y="431800"/>
                </a:cubicBezTo>
                <a:cubicBezTo>
                  <a:pt x="1699373" y="390059"/>
                  <a:pt x="1686142" y="397585"/>
                  <a:pt x="1651000" y="368300"/>
                </a:cubicBezTo>
                <a:cubicBezTo>
                  <a:pt x="1526166" y="264272"/>
                  <a:pt x="1687400" y="392000"/>
                  <a:pt x="1587500" y="292100"/>
                </a:cubicBezTo>
                <a:cubicBezTo>
                  <a:pt x="1576707" y="281307"/>
                  <a:pt x="1562100" y="275167"/>
                  <a:pt x="1549400" y="266700"/>
                </a:cubicBezTo>
                <a:cubicBezTo>
                  <a:pt x="1506582" y="202474"/>
                  <a:pt x="1547244" y="246572"/>
                  <a:pt x="1485900" y="215900"/>
                </a:cubicBezTo>
                <a:cubicBezTo>
                  <a:pt x="1472248" y="209074"/>
                  <a:pt x="1461452" y="197326"/>
                  <a:pt x="1447800" y="190500"/>
                </a:cubicBezTo>
                <a:cubicBezTo>
                  <a:pt x="1435826" y="184513"/>
                  <a:pt x="1422005" y="183073"/>
                  <a:pt x="1409700" y="177800"/>
                </a:cubicBezTo>
                <a:cubicBezTo>
                  <a:pt x="1392299" y="170342"/>
                  <a:pt x="1377034" y="157840"/>
                  <a:pt x="1358900" y="152400"/>
                </a:cubicBezTo>
                <a:cubicBezTo>
                  <a:pt x="1286409" y="130653"/>
                  <a:pt x="1184508" y="139700"/>
                  <a:pt x="1117600" y="1397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9600" y="10668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 - نرجوا حضوركم </a:t>
            </a:r>
            <a:endParaRPr lang="en-US" altLang="en-US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محترفوا الألوان                                         </a:t>
            </a:r>
            <a:endParaRPr lang="en-US" altLang="en-US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إلى أصحابها الذين لم ترسوا عليهم المناقصة</a:t>
            </a: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عزيزوا النفس </a:t>
            </a:r>
            <a:endParaRPr lang="en-US" altLang="en-US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محاموا وموظفوا دائرة الأراضي </a:t>
            </a:r>
            <a:endParaRPr lang="en-US" altLang="en-US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لنسموا بكم في أجواء ملكية</a:t>
            </a:r>
            <a:endParaRPr lang="en-US" altLang="en-US" sz="2000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- خاصة قاطنوا المناطق                                  </a:t>
            </a:r>
            <a:endParaRPr lang="en-US" altLang="en-US" b="1">
              <a:latin typeface="Calibri" pitchFamily="34" charset="0"/>
              <a:cs typeface="Calibri" pitchFamily="34" charset="0"/>
            </a:endParaRPr>
          </a:p>
          <a:p>
            <a:pPr lvl="1" algn="r" rtl="1">
              <a:lnSpc>
                <a:spcPct val="150000"/>
              </a:lnSpc>
            </a:pPr>
            <a:r>
              <a:rPr lang="ar-JO" altLang="en-US" b="1">
                <a:latin typeface="Calibri" pitchFamily="34" charset="0"/>
                <a:cs typeface="Calibri" pitchFamily="34" charset="0"/>
              </a:rPr>
              <a:t> - حروب الفنانين والمبدعين صانعوا الدراما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981200" y="152400"/>
            <a:ext cx="6477000" cy="685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800" b="1" baseline="-25000">
                <a:solidFill>
                  <a:srgbClr val="0000E5"/>
                </a:solidFill>
                <a:latin typeface="Calibri" pitchFamily="34" charset="0"/>
                <a:cs typeface="Calibri" pitchFamily="34" charset="0"/>
              </a:rPr>
              <a:t>أخطاء في لغة الصحف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" y="914400"/>
            <a:ext cx="2667000" cy="5724624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(نرجو)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(محترفو) </a:t>
            </a: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(ترسو)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(عزيزو)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(محامو وموظفو)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(لنسمو)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(قاطنو)</a:t>
            </a: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ctr" rtl="1">
              <a:lnSpc>
                <a:spcPct val="150000"/>
              </a:lnSpc>
              <a:defRPr/>
            </a:pPr>
            <a:r>
              <a:rPr lang="ar-JO" alt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(صانعو)</a:t>
            </a:r>
            <a:endParaRPr lang="en-US" altLang="en-US" sz="2000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rtl="1">
              <a:lnSpc>
                <a:spcPct val="150000"/>
              </a:lnSpc>
              <a:defRPr/>
            </a:pPr>
            <a:endParaRPr lang="ar-JO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en-US" altLang="en-US" sz="2000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ar-JO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en-US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ar-JO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r" rtl="1">
              <a:defRPr/>
            </a:pPr>
            <a:endParaRPr lang="ar-JO" altLang="en-US" b="1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15367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0" y="1143000"/>
            <a:ext cx="64008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الثالثة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endParaRPr lang="en-US" altLang="en-US" sz="3200" b="1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altLang="en-US" sz="3200" b="1">
              <a:solidFill>
                <a:srgbClr val="FFFF00"/>
              </a:solidFill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algn="ctr"/>
            <a:r>
              <a:rPr lang="ar-JO" altLang="en-US" sz="3200" b="1">
                <a:solidFill>
                  <a:srgbClr val="FFFF00"/>
                </a:solidFill>
              </a:rPr>
              <a:t>الدرس الثاني</a:t>
            </a: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en-US" altLang="en-US" sz="4000" b="1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3- 2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15370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1143000" y="3173413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الحروف التي "</a:t>
            </a:r>
            <a:r>
              <a:rPr lang="ar-JO" altLang="en-US" b="1">
                <a:solidFill>
                  <a:srgbClr val="FFEBCC"/>
                </a:solidFill>
                <a:cs typeface="Calibri" pitchFamily="34" charset="0"/>
              </a:rPr>
              <a:t>تلفظ ولا تكتب</a:t>
            </a:r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" والحروف التي "</a:t>
            </a:r>
            <a:r>
              <a:rPr lang="ar-JO" altLang="en-US" b="1">
                <a:solidFill>
                  <a:srgbClr val="FFEBCC"/>
                </a:solidFill>
                <a:cs typeface="Calibri" pitchFamily="34" charset="0"/>
              </a:rPr>
              <a:t>تكتب ولا تلفظ</a:t>
            </a:r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"</a:t>
            </a:r>
          </a:p>
          <a:p>
            <a:pPr algn="ctr"/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  </a:t>
            </a:r>
            <a:endParaRPr lang="en-US" altLang="en-US" b="1">
              <a:solidFill>
                <a:srgbClr val="FF9696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295400"/>
            <a:ext cx="78089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2590800"/>
            <a:ext cx="4343400" cy="28622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</a:rPr>
              <a:t>ورد في العربية كلمات </a:t>
            </a:r>
            <a:r>
              <a:rPr lang="ar-JO" sz="3600" b="1" u="sng" dirty="0">
                <a:solidFill>
                  <a:schemeClr val="accent6">
                    <a:lumMod val="75000"/>
                  </a:schemeClr>
                </a:solidFill>
              </a:rPr>
              <a:t>تكتب فيها الحروف ولا تلفظ </a:t>
            </a:r>
            <a:r>
              <a:rPr lang="ar-JO" sz="3600" b="1" u="sng" dirty="0">
                <a:solidFill>
                  <a:srgbClr val="7030A0"/>
                </a:solidFill>
              </a:rPr>
              <a:t>أو</a:t>
            </a:r>
            <a:r>
              <a:rPr lang="ar-JO" sz="36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JO" sz="3600" b="1" u="sng" dirty="0">
                <a:solidFill>
                  <a:srgbClr val="00B050"/>
                </a:solidFill>
              </a:rPr>
              <a:t>تلفظ فيها الحروف ولا تكتب</a:t>
            </a:r>
            <a:r>
              <a:rPr lang="ar-JO" sz="3600" dirty="0">
                <a:solidFill>
                  <a:schemeClr val="tx2">
                    <a:lumMod val="50000"/>
                  </a:schemeClr>
                </a:solidFill>
              </a:rPr>
              <a:t>، ونوجز أهمها وأكثرها استعمالا فيما يأتي: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1295400" y="152400"/>
            <a:ext cx="7145338" cy="6858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altLang="en-US" sz="20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مهارة الكتابة</a:t>
            </a:r>
            <a:r>
              <a:rPr lang="ar-SA" altLang="en-US" sz="20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 :   </a:t>
            </a:r>
            <a:r>
              <a:rPr lang="ar-JO" altLang="en-US" sz="20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الحروف التي "</a:t>
            </a:r>
            <a:r>
              <a:rPr lang="ar-JO" altLang="en-US" sz="2000" b="1" smtClean="0">
                <a:solidFill>
                  <a:srgbClr val="FFFF00"/>
                </a:solidFill>
                <a:latin typeface="Arial" charset="0"/>
                <a:ea typeface="Calibri" pitchFamily="34" charset="0"/>
                <a:cs typeface="Calibri" pitchFamily="34" charset="0"/>
              </a:rPr>
              <a:t>تلفظ ولا تكتب</a:t>
            </a:r>
            <a:r>
              <a:rPr lang="ar-JO" altLang="en-US" sz="20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" والحروف التي "</a:t>
            </a:r>
            <a:r>
              <a:rPr lang="ar-JO" altLang="en-US" sz="2000" b="1" smtClean="0">
                <a:solidFill>
                  <a:srgbClr val="FFFF00"/>
                </a:solidFill>
                <a:latin typeface="Arial" charset="0"/>
                <a:ea typeface="Calibri" pitchFamily="34" charset="0"/>
                <a:cs typeface="Calibri" pitchFamily="34" charset="0"/>
              </a:rPr>
              <a:t>تكتب ولا تلفظ</a:t>
            </a:r>
            <a:r>
              <a:rPr lang="ar-JO" altLang="en-US" sz="20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"  </a:t>
            </a:r>
            <a:endParaRPr lang="en-US" altLang="en-US" sz="1800" b="1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b="1" smtClean="0">
                <a:solidFill>
                  <a:srgbClr val="FFFFFF"/>
                </a:solidFill>
                <a:latin typeface="Traditional Arabic" pitchFamily="18" charset="-78"/>
                <a:ea typeface="Calibri" pitchFamily="34" charset="0"/>
                <a:cs typeface="Arial" charset="0"/>
              </a:rPr>
              <a:t> </a:t>
            </a:r>
            <a:endParaRPr lang="en-US" altLang="en-US" sz="1800" b="1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35413" y="99060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3" name="Text Box 2079"/>
          <p:cNvSpPr txBox="1"/>
          <p:nvPr/>
        </p:nvSpPr>
        <p:spPr>
          <a:xfrm rot="237325">
            <a:off x="4896707" y="1741797"/>
            <a:ext cx="4251767" cy="462214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 algn="just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1300" b="1">
                <a:solidFill>
                  <a:srgbClr val="7030A0"/>
                </a:solidFill>
                <a:ea typeface="Calibri"/>
                <a:cs typeface="Traditional Arabic"/>
              </a:rPr>
              <a:t> </a:t>
            </a:r>
            <a:endParaRPr lang="en-US" sz="1100">
              <a:solidFill>
                <a:srgbClr val="7030A0"/>
              </a:solidFill>
              <a:ea typeface="Calibri"/>
              <a:cs typeface="Arial"/>
            </a:endParaRPr>
          </a:p>
        </p:txBody>
      </p:sp>
      <p:sp>
        <p:nvSpPr>
          <p:cNvPr id="17414" name="Text Box 5130"/>
          <p:cNvSpPr txBox="1">
            <a:spLocks noChangeArrowheads="1"/>
          </p:cNvSpPr>
          <p:nvPr/>
        </p:nvSpPr>
        <p:spPr bwMode="auto">
          <a:xfrm rot="340645">
            <a:off x="5191125" y="2794000"/>
            <a:ext cx="38433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C91A1A"/>
                </a:solidFill>
                <a:latin typeface="Calibri" pitchFamily="34" charset="0"/>
                <a:cs typeface="Calibri" pitchFamily="34" charset="0"/>
              </a:rPr>
              <a:t>              1-    الألف:  </a:t>
            </a:r>
            <a:endParaRPr lang="en-US" altLang="en-US" sz="2000" b="1">
              <a:solidFill>
                <a:srgbClr val="C91A1A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ar-JO" altLang="en-US" sz="2400" b="1">
                <a:solidFill>
                  <a:srgbClr val="BF7300"/>
                </a:solidFill>
                <a:latin typeface="Calibri" pitchFamily="34" charset="0"/>
                <a:cs typeface="Calibri" pitchFamily="34" charset="0"/>
              </a:rPr>
              <a:t>الألف الفارقة</a:t>
            </a: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" في الأفعال،  "كتبوا ، لم يعملوا، اجلسوا"، </a:t>
            </a:r>
            <a:r>
              <a:rPr lang="ar-JO" altLang="en-US" sz="2400" b="1">
                <a:solidFill>
                  <a:srgbClr val="0000E5"/>
                </a:solidFill>
                <a:latin typeface="Calibri" pitchFamily="34" charset="0"/>
                <a:cs typeface="Calibri" pitchFamily="34" charset="0"/>
              </a:rPr>
              <a:t>الألف في "مائة وملحقاتها</a:t>
            </a: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".</a:t>
            </a:r>
            <a:endParaRPr lang="ar-JO" altLang="en-US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C91A1A"/>
                </a:solidFill>
                <a:latin typeface="Calibri" pitchFamily="34" charset="0"/>
                <a:cs typeface="Calibri" pitchFamily="34" charset="0"/>
              </a:rPr>
              <a:t>2-   الواو: </a:t>
            </a:r>
          </a:p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عمرو ، أولئك، أولات</a:t>
            </a:r>
            <a:endParaRPr lang="en-US" altLang="en-US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r" rtl="1">
              <a:lnSpc>
                <a:spcPct val="115000"/>
              </a:lnSpc>
            </a:pP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en-US" altLang="en-US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en-US" altLang="en-US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solidFill>
                  <a:srgbClr val="7030A0"/>
                </a:solidFill>
                <a:latin typeface="Calibri" pitchFamily="34" charset="0"/>
                <a:cs typeface="Traditional Arabic" pitchFamily="18" charset="-78"/>
              </a:rPr>
              <a:t> </a:t>
            </a:r>
            <a:endParaRPr lang="en-US" altLang="en-US" sz="20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 rot="204212">
            <a:off x="5219700" y="2057400"/>
            <a:ext cx="3786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b="1">
                <a:solidFill>
                  <a:srgbClr val="CC00FF"/>
                </a:solidFill>
              </a:rPr>
              <a:t>الحروف التي تكتب ولا تلفظ</a:t>
            </a:r>
            <a:endParaRPr lang="en-US" altLang="en-US">
              <a:solidFill>
                <a:srgbClr val="CC00FF"/>
              </a:solidFill>
            </a:endParaRPr>
          </a:p>
          <a:p>
            <a:endParaRPr lang="ar-JO" altLang="en-US">
              <a:solidFill>
                <a:srgbClr val="CC00FF"/>
              </a:solidFill>
            </a:endParaRPr>
          </a:p>
        </p:txBody>
      </p:sp>
      <p:sp>
        <p:nvSpPr>
          <p:cNvPr id="6" name="Text Box 2073"/>
          <p:cNvSpPr txBox="1"/>
          <p:nvPr/>
        </p:nvSpPr>
        <p:spPr>
          <a:xfrm rot="21067972">
            <a:off x="914157" y="1227329"/>
            <a:ext cx="3486577" cy="53528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just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1300" b="1">
                <a:ea typeface="Calibri"/>
                <a:cs typeface="Traditional Arabic"/>
              </a:rPr>
              <a:t> </a:t>
            </a:r>
            <a:endParaRPr lang="en-US" sz="1100">
              <a:ea typeface="Calibri"/>
              <a:cs typeface="Arial"/>
            </a:endParaRPr>
          </a:p>
        </p:txBody>
      </p:sp>
      <p:sp>
        <p:nvSpPr>
          <p:cNvPr id="17419" name="TextBox 6"/>
          <p:cNvSpPr txBox="1">
            <a:spLocks noChangeArrowheads="1"/>
          </p:cNvSpPr>
          <p:nvPr/>
        </p:nvSpPr>
        <p:spPr bwMode="auto">
          <a:xfrm rot="-520077">
            <a:off x="661988" y="1252538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b="1">
                <a:solidFill>
                  <a:srgbClr val="00B050"/>
                </a:solidFill>
              </a:rPr>
              <a:t>الحروف التي تلفظ ولا تكتب</a:t>
            </a:r>
            <a:endParaRPr lang="en-US" altLang="en-US">
              <a:solidFill>
                <a:srgbClr val="00B050"/>
              </a:solidFill>
            </a:endParaRPr>
          </a:p>
          <a:p>
            <a:endParaRPr lang="ar-JO" altLang="en-US">
              <a:solidFill>
                <a:srgbClr val="00B050"/>
              </a:solidFill>
            </a:endParaRPr>
          </a:p>
        </p:txBody>
      </p:sp>
      <p:sp>
        <p:nvSpPr>
          <p:cNvPr id="17420" name="Text Box 1"/>
          <p:cNvSpPr txBox="1">
            <a:spLocks noChangeArrowheads="1"/>
          </p:cNvSpPr>
          <p:nvPr/>
        </p:nvSpPr>
        <p:spPr bwMode="auto">
          <a:xfrm rot="-453182">
            <a:off x="1171575" y="1898650"/>
            <a:ext cx="28638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C91A1A"/>
                </a:solidFill>
                <a:latin typeface="Calibri" pitchFamily="34" charset="0"/>
                <a:cs typeface="Calibri" pitchFamily="34" charset="0"/>
              </a:rPr>
              <a:t> 1. الألف:  </a:t>
            </a:r>
            <a:r>
              <a:rPr lang="ar-JO" altLang="en-US" sz="2400" b="1">
                <a:solidFill>
                  <a:srgbClr val="2F7FFF"/>
                </a:solidFill>
                <a:latin typeface="Calibri" pitchFamily="34" charset="0"/>
                <a:cs typeface="Calibri" pitchFamily="34" charset="0"/>
              </a:rPr>
              <a:t>لكن ، أسماء الإشارة "هذا، هذه، هذان، هؤلاء،  ذلك" أولئك ، هكذا،  إله، الله، الرحمن، إسحق.</a:t>
            </a:r>
            <a:endParaRPr lang="en-US" altLang="en-US" sz="2000" b="1">
              <a:solidFill>
                <a:srgbClr val="2F7FFF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</a:pPr>
            <a:r>
              <a:rPr lang="en-US" altLang="en-US" sz="2400" b="1">
                <a:latin typeface="Calibri" pitchFamily="34" charset="0"/>
                <a:cs typeface="Calibri" pitchFamily="34" charset="0"/>
              </a:rPr>
              <a:t> </a:t>
            </a:r>
            <a:endParaRPr lang="en-US" altLang="en-US" sz="2000" b="1"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</a:pPr>
            <a:r>
              <a:rPr lang="ar-JO" altLang="en-US" sz="2400" b="1">
                <a:solidFill>
                  <a:srgbClr val="C91A1A"/>
                </a:solidFill>
                <a:latin typeface="Calibri" pitchFamily="34" charset="0"/>
                <a:cs typeface="Calibri" pitchFamily="34" charset="0"/>
              </a:rPr>
              <a:t>2. الواو:  </a:t>
            </a:r>
            <a:r>
              <a:rPr lang="ar-JO" altLang="en-US" sz="2400" b="1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داود، طاوس</a:t>
            </a:r>
            <a:r>
              <a:rPr lang="ar-JO" altLang="en-US" sz="2400" b="1">
                <a:latin typeface="Calibri" pitchFamily="34" charset="0"/>
                <a:cs typeface="Calibri" pitchFamily="34" charset="0"/>
              </a:rPr>
              <a:t>.</a:t>
            </a:r>
            <a:endParaRPr lang="en-US" altLang="en-US" sz="2000" b="1"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</a:pPr>
            <a:endParaRPr lang="en-US" altLang="en-US" sz="2000" b="1"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solidFill>
                  <a:srgbClr val="C91A1A"/>
                </a:solidFill>
                <a:latin typeface="Calibri" pitchFamily="34" charset="0"/>
                <a:cs typeface="Calibri" pitchFamily="34" charset="0"/>
              </a:rPr>
              <a:t>3. اللام: </a:t>
            </a:r>
            <a:r>
              <a:rPr lang="ar-JO" altLang="en-US" sz="2400" b="1">
                <a:solidFill>
                  <a:srgbClr val="004CC6"/>
                </a:solidFill>
                <a:latin typeface="Calibri" pitchFamily="34" charset="0"/>
                <a:cs typeface="Calibri" pitchFamily="34" charset="0"/>
              </a:rPr>
              <a:t>الذي، التي، الذين.</a:t>
            </a:r>
            <a:endParaRPr lang="en-US" altLang="en-US" sz="2000" b="1">
              <a:solidFill>
                <a:srgbClr val="004CC6"/>
              </a:solidFill>
              <a:latin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latin typeface="Calibri" pitchFamily="34" charset="0"/>
                <a:cs typeface="Traditional Arabic" pitchFamily="18" charset="-78"/>
              </a:rPr>
              <a:t> </a:t>
            </a:r>
            <a:endParaRPr lang="en-US" altLang="en-US" sz="2000" b="1">
              <a:latin typeface="Calibri" pitchFamily="34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42075" y="381000"/>
            <a:ext cx="2473325" cy="8874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JO" sz="4400" b="1" dirty="0">
                <a:solidFill>
                  <a:schemeClr val="bg2"/>
                </a:solidFill>
              </a:rPr>
              <a:t>لاكن</a:t>
            </a:r>
            <a:endParaRPr lang="en-US" sz="4000" b="1" dirty="0">
              <a:solidFill>
                <a:schemeClr val="bg2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 bwMode="auto">
          <a:xfrm flipV="1">
            <a:off x="4067175" y="457200"/>
            <a:ext cx="2641600" cy="105727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wn Arrow 1"/>
          <p:cNvSpPr>
            <a:spLocks noChangeArrowheads="1"/>
          </p:cNvSpPr>
          <p:nvPr/>
        </p:nvSpPr>
        <p:spPr bwMode="auto">
          <a:xfrm rot="2787599">
            <a:off x="5904707" y="4869656"/>
            <a:ext cx="685800" cy="2555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979988" y="4760913"/>
            <a:ext cx="887412" cy="573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b="1"/>
              <a:t>مئة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6450013" y="5638800"/>
            <a:ext cx="393700" cy="2286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186488" y="5867400"/>
            <a:ext cx="1357312" cy="573088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ar-JO" b="1" dirty="0">
                <a:solidFill>
                  <a:schemeClr val="tx1"/>
                </a:solidFill>
                <a:latin typeface="Times New Roman" pitchFamily="18" charset="0"/>
              </a:rPr>
              <a:t>أولائك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1905000"/>
            <a:ext cx="7620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JO" altLang="en-US" sz="3600" b="1"/>
              <a:t>كنت أعلم أنها لن تحضر؛ ولاكن تمسكت بالأمل.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2819400"/>
            <a:ext cx="7620000" cy="762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r" rtl="1">
              <a:defRPr/>
            </a:pPr>
            <a:r>
              <a:rPr lang="ar-JO" sz="3600" b="1" dirty="0">
                <a:solidFill>
                  <a:schemeClr val="tx2">
                    <a:lumMod val="50000"/>
                  </a:schemeClr>
                </a:solidFill>
              </a:rPr>
              <a:t>لن أتحدث عن ذالك الأمر الآن.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30300" y="3733800"/>
            <a:ext cx="7620000" cy="762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r" rtl="1">
              <a:defRPr/>
            </a:pPr>
            <a:r>
              <a:rPr lang="ar-JO" sz="3600" b="1" dirty="0">
                <a:solidFill>
                  <a:schemeClr val="accent6">
                    <a:lumMod val="75000"/>
                  </a:schemeClr>
                </a:solidFill>
              </a:rPr>
              <a:t>هاؤلاء هم الصادقون، فلا تبتعد عنهم.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04900" y="4648200"/>
            <a:ext cx="7620000" cy="762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r" rtl="1">
              <a:defRPr/>
            </a:pPr>
            <a:r>
              <a:rPr lang="ar-JO" sz="3600" b="1" dirty="0">
                <a:solidFill>
                  <a:srgbClr val="336600"/>
                </a:solidFill>
              </a:rPr>
              <a:t>أخي داوود يهوى القراءة ويعشق الليل.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04800"/>
            <a:ext cx="55626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rgbClr val="7030A0"/>
                </a:solidFill>
                <a:latin typeface="Times New Roman" pitchFamily="18" charset="0"/>
              </a:rPr>
              <a:t>صوِّبِ الأخطاء الإملائية في الجمل الآتية: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551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7200" b="1" dirty="0" smtClean="0">
                <a:solidFill>
                  <a:schemeClr val="accent5">
                    <a:lumMod val="75000"/>
                  </a:schemeClr>
                </a:solidFill>
                <a:latin typeface="Sitka Small" pitchFamily="2" charset="0"/>
                <a:cs typeface="Times New Roman" pitchFamily="18" charset="0"/>
              </a:rPr>
              <a:t>شكرا لمتابعتكم </a:t>
            </a:r>
            <a:endParaRPr lang="en-US" altLang="en-US" sz="7200" b="1" dirty="0" smtClean="0">
              <a:solidFill>
                <a:schemeClr val="accent5">
                  <a:lumMod val="75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60424" name="Picture 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89375" cy="388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36_3_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5638800"/>
            <a:ext cx="619125" cy="60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4103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0" y="1143000"/>
            <a:ext cx="64008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الثالثة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endParaRPr lang="en-US" altLang="en-US" sz="3200" b="1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en-US" altLang="en-US" sz="3200" b="1">
              <a:solidFill>
                <a:srgbClr val="FFFF00"/>
              </a:solidFill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algn="ctr"/>
            <a:r>
              <a:rPr lang="ar-JO" altLang="en-US" sz="3200" b="1">
                <a:solidFill>
                  <a:srgbClr val="FFFF00"/>
                </a:solidFill>
              </a:rPr>
              <a:t>الدرس الثاني</a:t>
            </a: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en-US" altLang="en-US" sz="4000" b="1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3- 2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algn="ctr"/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4106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07" name="Rectangle 1"/>
          <p:cNvSpPr>
            <a:spLocks noChangeArrowheads="1"/>
          </p:cNvSpPr>
          <p:nvPr/>
        </p:nvSpPr>
        <p:spPr bwMode="auto">
          <a:xfrm>
            <a:off x="1143000" y="3173413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الحروف التي "</a:t>
            </a:r>
            <a:r>
              <a:rPr lang="ar-JO" altLang="en-US" b="1">
                <a:solidFill>
                  <a:srgbClr val="FFEBCC"/>
                </a:solidFill>
                <a:cs typeface="Calibri" pitchFamily="34" charset="0"/>
              </a:rPr>
              <a:t>تلفظ ولا تكتب</a:t>
            </a:r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" والحروف التي "</a:t>
            </a:r>
            <a:r>
              <a:rPr lang="ar-JO" altLang="en-US" b="1">
                <a:solidFill>
                  <a:srgbClr val="FFEBCC"/>
                </a:solidFill>
                <a:cs typeface="Calibri" pitchFamily="34" charset="0"/>
              </a:rPr>
              <a:t>تكتب ولا تلفظ</a:t>
            </a:r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"</a:t>
            </a:r>
          </a:p>
          <a:p>
            <a:pPr algn="ctr"/>
            <a:r>
              <a:rPr lang="ar-JO" altLang="en-US" b="1">
                <a:solidFill>
                  <a:srgbClr val="FF9696"/>
                </a:solidFill>
                <a:cs typeface="Calibri" pitchFamily="34" charset="0"/>
              </a:rPr>
              <a:t>  </a:t>
            </a:r>
            <a:endParaRPr lang="en-US" altLang="en-US" b="1">
              <a:solidFill>
                <a:srgbClr val="FF9696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1295400" y="762000"/>
          <a:ext cx="7543800" cy="521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24400" y="152400"/>
            <a:ext cx="44196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r" rtl="1">
              <a:defRPr/>
            </a:pPr>
            <a:r>
              <a:rPr lang="ar-JO" b="1" dirty="0"/>
              <a:t>[ </a:t>
            </a:r>
            <a:r>
              <a:rPr lang="ar-JO" b="1" dirty="0">
                <a:solidFill>
                  <a:srgbClr val="CC00FF"/>
                </a:solidFill>
              </a:rPr>
              <a:t>الألف الفارقة </a:t>
            </a:r>
            <a:r>
              <a:rPr lang="ar-JO" b="1" dirty="0"/>
              <a:t>]   أهداف الموضوع:</a:t>
            </a:r>
            <a:endParaRPr lang="ar-J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3213" cy="708025"/>
          </a:xfrm>
        </p:spPr>
        <p:txBody>
          <a:bodyPr/>
          <a:lstStyle/>
          <a:p>
            <a:pPr algn="r" rtl="1"/>
            <a:r>
              <a:rPr lang="ar-JO" altLang="en-US" smtClean="0">
                <a:solidFill>
                  <a:schemeClr val="accent1"/>
                </a:solidFill>
              </a:rPr>
              <a:t>الألف الفارقة    [  المفهوم  ] </a:t>
            </a:r>
          </a:p>
        </p:txBody>
      </p:sp>
      <p:pic>
        <p:nvPicPr>
          <p:cNvPr id="5" name="Picture 14" descr="Sticky note pic colorful post it note clip 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7281863" cy="533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2884488"/>
            <a:ext cx="3124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rgbClr val="C00000"/>
                </a:solidFill>
              </a:rPr>
              <a:t>الألف الفارقة</a:t>
            </a:r>
            <a:r>
              <a:rPr lang="ar-JO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هي ألف تزاد بعد ضمير "</a:t>
            </a:r>
            <a:r>
              <a:rPr lang="ar-JO" b="1" u="sng" dirty="0">
                <a:solidFill>
                  <a:srgbClr val="336600"/>
                </a:solidFill>
              </a:rPr>
              <a:t>واو الجماعة</a:t>
            </a:r>
            <a:r>
              <a:rPr lang="ar-JO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" المتطرف المتصل بالفعل سواء أكان ماضيا أو مضارعا أو أمرا.</a:t>
            </a:r>
          </a:p>
        </p:txBody>
      </p:sp>
      <p:sp>
        <p:nvSpPr>
          <p:cNvPr id="7" name="Freeform 6"/>
          <p:cNvSpPr/>
          <p:nvPr/>
        </p:nvSpPr>
        <p:spPr>
          <a:xfrm>
            <a:off x="4572000" y="3327400"/>
            <a:ext cx="685800" cy="558800"/>
          </a:xfrm>
          <a:custGeom>
            <a:avLst/>
            <a:gdLst>
              <a:gd name="connsiteX0" fmla="*/ 660400 w 685800"/>
              <a:gd name="connsiteY0" fmla="*/ 0 h 558800"/>
              <a:gd name="connsiteX1" fmla="*/ 254000 w 685800"/>
              <a:gd name="connsiteY1" fmla="*/ 12700 h 558800"/>
              <a:gd name="connsiteX2" fmla="*/ 177800 w 685800"/>
              <a:gd name="connsiteY2" fmla="*/ 38100 h 558800"/>
              <a:gd name="connsiteX3" fmla="*/ 139700 w 685800"/>
              <a:gd name="connsiteY3" fmla="*/ 50800 h 558800"/>
              <a:gd name="connsiteX4" fmla="*/ 63500 w 685800"/>
              <a:gd name="connsiteY4" fmla="*/ 101600 h 558800"/>
              <a:gd name="connsiteX5" fmla="*/ 12700 w 685800"/>
              <a:gd name="connsiteY5" fmla="*/ 165100 h 558800"/>
              <a:gd name="connsiteX6" fmla="*/ 0 w 685800"/>
              <a:gd name="connsiteY6" fmla="*/ 203200 h 558800"/>
              <a:gd name="connsiteX7" fmla="*/ 38100 w 685800"/>
              <a:gd name="connsiteY7" fmla="*/ 330200 h 558800"/>
              <a:gd name="connsiteX8" fmla="*/ 76200 w 685800"/>
              <a:gd name="connsiteY8" fmla="*/ 355600 h 558800"/>
              <a:gd name="connsiteX9" fmla="*/ 139700 w 685800"/>
              <a:gd name="connsiteY9" fmla="*/ 419100 h 558800"/>
              <a:gd name="connsiteX10" fmla="*/ 215900 w 685800"/>
              <a:gd name="connsiteY10" fmla="*/ 482600 h 558800"/>
              <a:gd name="connsiteX11" fmla="*/ 292100 w 685800"/>
              <a:gd name="connsiteY11" fmla="*/ 508000 h 558800"/>
              <a:gd name="connsiteX12" fmla="*/ 330200 w 685800"/>
              <a:gd name="connsiteY12" fmla="*/ 533400 h 558800"/>
              <a:gd name="connsiteX13" fmla="*/ 444500 w 685800"/>
              <a:gd name="connsiteY13" fmla="*/ 558800 h 558800"/>
              <a:gd name="connsiteX14" fmla="*/ 609600 w 685800"/>
              <a:gd name="connsiteY14" fmla="*/ 520700 h 558800"/>
              <a:gd name="connsiteX15" fmla="*/ 647700 w 685800"/>
              <a:gd name="connsiteY15" fmla="*/ 482600 h 558800"/>
              <a:gd name="connsiteX16" fmla="*/ 673100 w 685800"/>
              <a:gd name="connsiteY16" fmla="*/ 406400 h 558800"/>
              <a:gd name="connsiteX17" fmla="*/ 685800 w 685800"/>
              <a:gd name="connsiteY17" fmla="*/ 368300 h 558800"/>
              <a:gd name="connsiteX18" fmla="*/ 647700 w 685800"/>
              <a:gd name="connsiteY18" fmla="*/ 152400 h 558800"/>
              <a:gd name="connsiteX19" fmla="*/ 622300 w 685800"/>
              <a:gd name="connsiteY19" fmla="*/ 114300 h 558800"/>
              <a:gd name="connsiteX20" fmla="*/ 584200 w 685800"/>
              <a:gd name="connsiteY20" fmla="*/ 88900 h 558800"/>
              <a:gd name="connsiteX21" fmla="*/ 558800 w 685800"/>
              <a:gd name="connsiteY21" fmla="*/ 50800 h 558800"/>
              <a:gd name="connsiteX22" fmla="*/ 482600 w 685800"/>
              <a:gd name="connsiteY22" fmla="*/ 254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" h="558800">
                <a:moveTo>
                  <a:pt x="660400" y="0"/>
                </a:moveTo>
                <a:cubicBezTo>
                  <a:pt x="524933" y="4233"/>
                  <a:pt x="389112" y="2033"/>
                  <a:pt x="254000" y="12700"/>
                </a:cubicBezTo>
                <a:cubicBezTo>
                  <a:pt x="227309" y="14807"/>
                  <a:pt x="203200" y="29633"/>
                  <a:pt x="177800" y="38100"/>
                </a:cubicBezTo>
                <a:cubicBezTo>
                  <a:pt x="165100" y="42333"/>
                  <a:pt x="150839" y="43374"/>
                  <a:pt x="139700" y="50800"/>
                </a:cubicBezTo>
                <a:lnTo>
                  <a:pt x="63500" y="101600"/>
                </a:lnTo>
                <a:cubicBezTo>
                  <a:pt x="31578" y="197365"/>
                  <a:pt x="78352" y="83036"/>
                  <a:pt x="12700" y="165100"/>
                </a:cubicBezTo>
                <a:cubicBezTo>
                  <a:pt x="4337" y="175553"/>
                  <a:pt x="4233" y="190500"/>
                  <a:pt x="0" y="203200"/>
                </a:cubicBezTo>
                <a:cubicBezTo>
                  <a:pt x="5084" y="223535"/>
                  <a:pt x="28824" y="324016"/>
                  <a:pt x="38100" y="330200"/>
                </a:cubicBezTo>
                <a:lnTo>
                  <a:pt x="76200" y="355600"/>
                </a:lnTo>
                <a:cubicBezTo>
                  <a:pt x="122767" y="425450"/>
                  <a:pt x="76200" y="366183"/>
                  <a:pt x="139700" y="419100"/>
                </a:cubicBezTo>
                <a:cubicBezTo>
                  <a:pt x="173880" y="447584"/>
                  <a:pt x="175359" y="464582"/>
                  <a:pt x="215900" y="482600"/>
                </a:cubicBezTo>
                <a:cubicBezTo>
                  <a:pt x="240366" y="493474"/>
                  <a:pt x="269823" y="493148"/>
                  <a:pt x="292100" y="508000"/>
                </a:cubicBezTo>
                <a:cubicBezTo>
                  <a:pt x="304800" y="516467"/>
                  <a:pt x="316548" y="526574"/>
                  <a:pt x="330200" y="533400"/>
                </a:cubicBezTo>
                <a:cubicBezTo>
                  <a:pt x="361464" y="549032"/>
                  <a:pt x="415234" y="553922"/>
                  <a:pt x="444500" y="558800"/>
                </a:cubicBezTo>
                <a:cubicBezTo>
                  <a:pt x="540127" y="549237"/>
                  <a:pt x="552805" y="568029"/>
                  <a:pt x="609600" y="520700"/>
                </a:cubicBezTo>
                <a:cubicBezTo>
                  <a:pt x="623398" y="509202"/>
                  <a:pt x="635000" y="495300"/>
                  <a:pt x="647700" y="482600"/>
                </a:cubicBezTo>
                <a:lnTo>
                  <a:pt x="673100" y="406400"/>
                </a:lnTo>
                <a:lnTo>
                  <a:pt x="685800" y="368300"/>
                </a:lnTo>
                <a:cubicBezTo>
                  <a:pt x="681757" y="323832"/>
                  <a:pt x="681541" y="203162"/>
                  <a:pt x="647700" y="152400"/>
                </a:cubicBezTo>
                <a:cubicBezTo>
                  <a:pt x="639233" y="139700"/>
                  <a:pt x="633093" y="125093"/>
                  <a:pt x="622300" y="114300"/>
                </a:cubicBezTo>
                <a:cubicBezTo>
                  <a:pt x="611507" y="103507"/>
                  <a:pt x="596900" y="97367"/>
                  <a:pt x="584200" y="88900"/>
                </a:cubicBezTo>
                <a:cubicBezTo>
                  <a:pt x="575733" y="76200"/>
                  <a:pt x="571743" y="58890"/>
                  <a:pt x="558800" y="50800"/>
                </a:cubicBezTo>
                <a:cubicBezTo>
                  <a:pt x="536096" y="36610"/>
                  <a:pt x="482600" y="25400"/>
                  <a:pt x="482600" y="25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20574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sz="4000" b="1">
                <a:solidFill>
                  <a:srgbClr val="FFFF00"/>
                </a:solidFill>
              </a:rPr>
              <a:t>سألوا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3608388"/>
            <a:ext cx="12954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JO" sz="4000" b="1" dirty="0">
                <a:solidFill>
                  <a:schemeClr val="accent2">
                    <a:lumMod val="75000"/>
                  </a:schemeClr>
                </a:solidFill>
              </a:rPr>
              <a:t>اعلموا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029200"/>
            <a:ext cx="1676400" cy="10763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JO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لن </a:t>
            </a:r>
          </a:p>
          <a:p>
            <a:pPr algn="ctr">
              <a:defRPr/>
            </a:pPr>
            <a:r>
              <a:rPr lang="ar-JO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يفعلوا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Sticky note pictu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858963"/>
            <a:ext cx="741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1247194">
            <a:off x="1666875" y="2825750"/>
            <a:ext cx="6172200" cy="2122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JO" sz="4400" b="1" dirty="0"/>
              <a:t>سميت بالفارقة لتفرق بين الواو التي هي </a:t>
            </a:r>
            <a:r>
              <a:rPr lang="ar-JO" sz="4400" b="1" dirty="0">
                <a:solidFill>
                  <a:srgbClr val="FFFF00"/>
                </a:solidFill>
              </a:rPr>
              <a:t>ضمير متصل </a:t>
            </a:r>
            <a:r>
              <a:rPr lang="ar-JO" sz="4400" b="1" dirty="0"/>
              <a:t>والواو التي من أصل الفعل.</a:t>
            </a:r>
            <a:endParaRPr lang="ar-JO" sz="4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733800" y="3443288"/>
            <a:ext cx="2446338" cy="887412"/>
          </a:xfrm>
          <a:custGeom>
            <a:avLst/>
            <a:gdLst>
              <a:gd name="connsiteX0" fmla="*/ 259308 w 3660951"/>
              <a:gd name="connsiteY0" fmla="*/ 341194 h 886009"/>
              <a:gd name="connsiteX1" fmla="*/ 395786 w 3660951"/>
              <a:gd name="connsiteY1" fmla="*/ 300251 h 886009"/>
              <a:gd name="connsiteX2" fmla="*/ 436729 w 3660951"/>
              <a:gd name="connsiteY2" fmla="*/ 286603 h 886009"/>
              <a:gd name="connsiteX3" fmla="*/ 545911 w 3660951"/>
              <a:gd name="connsiteY3" fmla="*/ 259307 h 886009"/>
              <a:gd name="connsiteX4" fmla="*/ 586854 w 3660951"/>
              <a:gd name="connsiteY4" fmla="*/ 245660 h 886009"/>
              <a:gd name="connsiteX5" fmla="*/ 641445 w 3660951"/>
              <a:gd name="connsiteY5" fmla="*/ 218364 h 886009"/>
              <a:gd name="connsiteX6" fmla="*/ 696036 w 3660951"/>
              <a:gd name="connsiteY6" fmla="*/ 204716 h 886009"/>
              <a:gd name="connsiteX7" fmla="*/ 791571 w 3660951"/>
              <a:gd name="connsiteY7" fmla="*/ 177421 h 886009"/>
              <a:gd name="connsiteX8" fmla="*/ 982639 w 3660951"/>
              <a:gd name="connsiteY8" fmla="*/ 150125 h 886009"/>
              <a:gd name="connsiteX9" fmla="*/ 1119117 w 3660951"/>
              <a:gd name="connsiteY9" fmla="*/ 109182 h 886009"/>
              <a:gd name="connsiteX10" fmla="*/ 1473959 w 3660951"/>
              <a:gd name="connsiteY10" fmla="*/ 95534 h 886009"/>
              <a:gd name="connsiteX11" fmla="*/ 1651380 w 3660951"/>
              <a:gd name="connsiteY11" fmla="*/ 68239 h 886009"/>
              <a:gd name="connsiteX12" fmla="*/ 1869744 w 3660951"/>
              <a:gd name="connsiteY12" fmla="*/ 27295 h 886009"/>
              <a:gd name="connsiteX13" fmla="*/ 1924335 w 3660951"/>
              <a:gd name="connsiteY13" fmla="*/ 13648 h 886009"/>
              <a:gd name="connsiteX14" fmla="*/ 2074460 w 3660951"/>
              <a:gd name="connsiteY14" fmla="*/ 0 h 886009"/>
              <a:gd name="connsiteX15" fmla="*/ 2988860 w 3660951"/>
              <a:gd name="connsiteY15" fmla="*/ 13648 h 886009"/>
              <a:gd name="connsiteX16" fmla="*/ 3125338 w 3660951"/>
              <a:gd name="connsiteY16" fmla="*/ 27295 h 886009"/>
              <a:gd name="connsiteX17" fmla="*/ 3248168 w 3660951"/>
              <a:gd name="connsiteY17" fmla="*/ 68239 h 886009"/>
              <a:gd name="connsiteX18" fmla="*/ 3343702 w 3660951"/>
              <a:gd name="connsiteY18" fmla="*/ 81886 h 886009"/>
              <a:gd name="connsiteX19" fmla="*/ 3425589 w 3660951"/>
              <a:gd name="connsiteY19" fmla="*/ 122830 h 886009"/>
              <a:gd name="connsiteX20" fmla="*/ 3507475 w 3660951"/>
              <a:gd name="connsiteY20" fmla="*/ 163773 h 886009"/>
              <a:gd name="connsiteX21" fmla="*/ 3548418 w 3660951"/>
              <a:gd name="connsiteY21" fmla="*/ 204716 h 886009"/>
              <a:gd name="connsiteX22" fmla="*/ 3589362 w 3660951"/>
              <a:gd name="connsiteY22" fmla="*/ 218364 h 886009"/>
              <a:gd name="connsiteX23" fmla="*/ 3643953 w 3660951"/>
              <a:gd name="connsiteY23" fmla="*/ 300251 h 886009"/>
              <a:gd name="connsiteX24" fmla="*/ 3643953 w 3660951"/>
              <a:gd name="connsiteY24" fmla="*/ 464024 h 886009"/>
              <a:gd name="connsiteX25" fmla="*/ 3630305 w 3660951"/>
              <a:gd name="connsiteY25" fmla="*/ 504967 h 886009"/>
              <a:gd name="connsiteX26" fmla="*/ 3466532 w 3660951"/>
              <a:gd name="connsiteY26" fmla="*/ 586854 h 886009"/>
              <a:gd name="connsiteX27" fmla="*/ 3425589 w 3660951"/>
              <a:gd name="connsiteY27" fmla="*/ 600501 h 886009"/>
              <a:gd name="connsiteX28" fmla="*/ 3302759 w 3660951"/>
              <a:gd name="connsiteY28" fmla="*/ 641445 h 886009"/>
              <a:gd name="connsiteX29" fmla="*/ 3220872 w 3660951"/>
              <a:gd name="connsiteY29" fmla="*/ 668740 h 886009"/>
              <a:gd name="connsiteX30" fmla="*/ 3084394 w 3660951"/>
              <a:gd name="connsiteY30" fmla="*/ 723331 h 886009"/>
              <a:gd name="connsiteX31" fmla="*/ 3029803 w 3660951"/>
              <a:gd name="connsiteY31" fmla="*/ 736979 h 886009"/>
              <a:gd name="connsiteX32" fmla="*/ 2934269 w 3660951"/>
              <a:gd name="connsiteY32" fmla="*/ 777922 h 886009"/>
              <a:gd name="connsiteX33" fmla="*/ 2620371 w 3660951"/>
              <a:gd name="connsiteY33" fmla="*/ 791570 h 886009"/>
              <a:gd name="connsiteX34" fmla="*/ 2156347 w 3660951"/>
              <a:gd name="connsiteY34" fmla="*/ 818865 h 886009"/>
              <a:gd name="connsiteX35" fmla="*/ 1228299 w 3660951"/>
              <a:gd name="connsiteY35" fmla="*/ 846161 h 886009"/>
              <a:gd name="connsiteX36" fmla="*/ 573206 w 3660951"/>
              <a:gd name="connsiteY36" fmla="*/ 846161 h 886009"/>
              <a:gd name="connsiteX37" fmla="*/ 300251 w 3660951"/>
              <a:gd name="connsiteY37" fmla="*/ 818865 h 886009"/>
              <a:gd name="connsiteX38" fmla="*/ 218365 w 3660951"/>
              <a:gd name="connsiteY38" fmla="*/ 791570 h 886009"/>
              <a:gd name="connsiteX39" fmla="*/ 122830 w 3660951"/>
              <a:gd name="connsiteY39" fmla="*/ 736979 h 886009"/>
              <a:gd name="connsiteX40" fmla="*/ 81887 w 3660951"/>
              <a:gd name="connsiteY40" fmla="*/ 696036 h 886009"/>
              <a:gd name="connsiteX41" fmla="*/ 27296 w 3660951"/>
              <a:gd name="connsiteY41" fmla="*/ 586854 h 886009"/>
              <a:gd name="connsiteX42" fmla="*/ 0 w 3660951"/>
              <a:gd name="connsiteY42" fmla="*/ 545910 h 886009"/>
              <a:gd name="connsiteX43" fmla="*/ 13648 w 3660951"/>
              <a:gd name="connsiteY43" fmla="*/ 450376 h 886009"/>
              <a:gd name="connsiteX44" fmla="*/ 95535 w 3660951"/>
              <a:gd name="connsiteY44" fmla="*/ 382137 h 886009"/>
              <a:gd name="connsiteX45" fmla="*/ 136478 w 3660951"/>
              <a:gd name="connsiteY45" fmla="*/ 354842 h 886009"/>
              <a:gd name="connsiteX46" fmla="*/ 327547 w 3660951"/>
              <a:gd name="connsiteY46" fmla="*/ 313898 h 886009"/>
              <a:gd name="connsiteX47" fmla="*/ 395786 w 3660951"/>
              <a:gd name="connsiteY47" fmla="*/ 286603 h 886009"/>
              <a:gd name="connsiteX48" fmla="*/ 450377 w 3660951"/>
              <a:gd name="connsiteY48" fmla="*/ 259307 h 8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951" h="886009">
                <a:moveTo>
                  <a:pt x="259308" y="341194"/>
                </a:moveTo>
                <a:cubicBezTo>
                  <a:pt x="453902" y="276328"/>
                  <a:pt x="251404" y="341502"/>
                  <a:pt x="395786" y="300251"/>
                </a:cubicBezTo>
                <a:cubicBezTo>
                  <a:pt x="409618" y="296299"/>
                  <a:pt x="422850" y="290388"/>
                  <a:pt x="436729" y="286603"/>
                </a:cubicBezTo>
                <a:cubicBezTo>
                  <a:pt x="472921" y="276732"/>
                  <a:pt x="510322" y="271169"/>
                  <a:pt x="545911" y="259307"/>
                </a:cubicBezTo>
                <a:cubicBezTo>
                  <a:pt x="559559" y="254758"/>
                  <a:pt x="573631" y="251327"/>
                  <a:pt x="586854" y="245660"/>
                </a:cubicBezTo>
                <a:cubicBezTo>
                  <a:pt x="605554" y="237646"/>
                  <a:pt x="622395" y="225508"/>
                  <a:pt x="641445" y="218364"/>
                </a:cubicBezTo>
                <a:cubicBezTo>
                  <a:pt x="659008" y="211778"/>
                  <a:pt x="678001" y="209869"/>
                  <a:pt x="696036" y="204716"/>
                </a:cubicBezTo>
                <a:cubicBezTo>
                  <a:pt x="756743" y="187371"/>
                  <a:pt x="720457" y="191644"/>
                  <a:pt x="791571" y="177421"/>
                </a:cubicBezTo>
                <a:cubicBezTo>
                  <a:pt x="857170" y="164301"/>
                  <a:pt x="915539" y="158513"/>
                  <a:pt x="982639" y="150125"/>
                </a:cubicBezTo>
                <a:cubicBezTo>
                  <a:pt x="995309" y="145902"/>
                  <a:pt x="1093338" y="110901"/>
                  <a:pt x="1119117" y="109182"/>
                </a:cubicBezTo>
                <a:cubicBezTo>
                  <a:pt x="1237223" y="101308"/>
                  <a:pt x="1355678" y="100083"/>
                  <a:pt x="1473959" y="95534"/>
                </a:cubicBezTo>
                <a:cubicBezTo>
                  <a:pt x="1563970" y="65530"/>
                  <a:pt x="1482491" y="89350"/>
                  <a:pt x="1651380" y="68239"/>
                </a:cubicBezTo>
                <a:cubicBezTo>
                  <a:pt x="1697443" y="62481"/>
                  <a:pt x="1842915" y="34002"/>
                  <a:pt x="1869744" y="27295"/>
                </a:cubicBezTo>
                <a:cubicBezTo>
                  <a:pt x="1887941" y="22746"/>
                  <a:pt x="1905743" y="16127"/>
                  <a:pt x="1924335" y="13648"/>
                </a:cubicBezTo>
                <a:cubicBezTo>
                  <a:pt x="1974142" y="7007"/>
                  <a:pt x="2024418" y="4549"/>
                  <a:pt x="2074460" y="0"/>
                </a:cubicBezTo>
                <a:lnTo>
                  <a:pt x="2988860" y="13648"/>
                </a:lnTo>
                <a:cubicBezTo>
                  <a:pt x="3034564" y="14835"/>
                  <a:pt x="3080078" y="20829"/>
                  <a:pt x="3125338" y="27295"/>
                </a:cubicBezTo>
                <a:cubicBezTo>
                  <a:pt x="3217149" y="40411"/>
                  <a:pt x="3144942" y="42433"/>
                  <a:pt x="3248168" y="68239"/>
                </a:cubicBezTo>
                <a:cubicBezTo>
                  <a:pt x="3279375" y="76041"/>
                  <a:pt x="3311857" y="77337"/>
                  <a:pt x="3343702" y="81886"/>
                </a:cubicBezTo>
                <a:cubicBezTo>
                  <a:pt x="3461028" y="160105"/>
                  <a:pt x="3312589" y="66331"/>
                  <a:pt x="3425589" y="122830"/>
                </a:cubicBezTo>
                <a:cubicBezTo>
                  <a:pt x="3531419" y="175744"/>
                  <a:pt x="3404560" y="129467"/>
                  <a:pt x="3507475" y="163773"/>
                </a:cubicBezTo>
                <a:cubicBezTo>
                  <a:pt x="3521123" y="177421"/>
                  <a:pt x="3532359" y="194010"/>
                  <a:pt x="3548418" y="204716"/>
                </a:cubicBezTo>
                <a:cubicBezTo>
                  <a:pt x="3560388" y="212696"/>
                  <a:pt x="3579189" y="208191"/>
                  <a:pt x="3589362" y="218364"/>
                </a:cubicBezTo>
                <a:cubicBezTo>
                  <a:pt x="3612559" y="241561"/>
                  <a:pt x="3643953" y="300251"/>
                  <a:pt x="3643953" y="300251"/>
                </a:cubicBezTo>
                <a:cubicBezTo>
                  <a:pt x="3668853" y="374954"/>
                  <a:pt x="3664268" y="342134"/>
                  <a:pt x="3643953" y="464024"/>
                </a:cubicBezTo>
                <a:cubicBezTo>
                  <a:pt x="3641588" y="478214"/>
                  <a:pt x="3640477" y="494795"/>
                  <a:pt x="3630305" y="504967"/>
                </a:cubicBezTo>
                <a:cubicBezTo>
                  <a:pt x="3577393" y="557878"/>
                  <a:pt x="3533131" y="564654"/>
                  <a:pt x="3466532" y="586854"/>
                </a:cubicBezTo>
                <a:lnTo>
                  <a:pt x="3425589" y="600501"/>
                </a:lnTo>
                <a:lnTo>
                  <a:pt x="3302759" y="641445"/>
                </a:lnTo>
                <a:cubicBezTo>
                  <a:pt x="3302748" y="641449"/>
                  <a:pt x="3220883" y="668735"/>
                  <a:pt x="3220872" y="668740"/>
                </a:cubicBezTo>
                <a:cubicBezTo>
                  <a:pt x="3164393" y="696980"/>
                  <a:pt x="3151858" y="706465"/>
                  <a:pt x="3084394" y="723331"/>
                </a:cubicBezTo>
                <a:cubicBezTo>
                  <a:pt x="3066197" y="727880"/>
                  <a:pt x="3047366" y="730393"/>
                  <a:pt x="3029803" y="736979"/>
                </a:cubicBezTo>
                <a:cubicBezTo>
                  <a:pt x="3007348" y="745400"/>
                  <a:pt x="2962691" y="775736"/>
                  <a:pt x="2934269" y="777922"/>
                </a:cubicBezTo>
                <a:cubicBezTo>
                  <a:pt x="2829846" y="785955"/>
                  <a:pt x="2725004" y="787021"/>
                  <a:pt x="2620371" y="791570"/>
                </a:cubicBezTo>
                <a:cubicBezTo>
                  <a:pt x="2446165" y="849639"/>
                  <a:pt x="2587946" y="806708"/>
                  <a:pt x="2156347" y="818865"/>
                </a:cubicBezTo>
                <a:cubicBezTo>
                  <a:pt x="1200346" y="845794"/>
                  <a:pt x="1990280" y="818947"/>
                  <a:pt x="1228299" y="846161"/>
                </a:cubicBezTo>
                <a:cubicBezTo>
                  <a:pt x="994639" y="924049"/>
                  <a:pt x="1179790" y="867445"/>
                  <a:pt x="573206" y="846161"/>
                </a:cubicBezTo>
                <a:cubicBezTo>
                  <a:pt x="480373" y="842904"/>
                  <a:pt x="391821" y="830312"/>
                  <a:pt x="300251" y="818865"/>
                </a:cubicBezTo>
                <a:cubicBezTo>
                  <a:pt x="272956" y="809767"/>
                  <a:pt x="241382" y="808833"/>
                  <a:pt x="218365" y="791570"/>
                </a:cubicBezTo>
                <a:cubicBezTo>
                  <a:pt x="152265" y="741995"/>
                  <a:pt x="185353" y="757820"/>
                  <a:pt x="122830" y="736979"/>
                </a:cubicBezTo>
                <a:cubicBezTo>
                  <a:pt x="109182" y="723331"/>
                  <a:pt x="92249" y="712319"/>
                  <a:pt x="81887" y="696036"/>
                </a:cubicBezTo>
                <a:cubicBezTo>
                  <a:pt x="60042" y="661708"/>
                  <a:pt x="49867" y="620710"/>
                  <a:pt x="27296" y="586854"/>
                </a:cubicBezTo>
                <a:lnTo>
                  <a:pt x="0" y="545910"/>
                </a:lnTo>
                <a:cubicBezTo>
                  <a:pt x="4549" y="514065"/>
                  <a:pt x="2655" y="480607"/>
                  <a:pt x="13648" y="450376"/>
                </a:cubicBezTo>
                <a:cubicBezTo>
                  <a:pt x="39332" y="379746"/>
                  <a:pt x="48122" y="405843"/>
                  <a:pt x="95535" y="382137"/>
                </a:cubicBezTo>
                <a:cubicBezTo>
                  <a:pt x="110206" y="374802"/>
                  <a:pt x="120917" y="360029"/>
                  <a:pt x="136478" y="354842"/>
                </a:cubicBezTo>
                <a:cubicBezTo>
                  <a:pt x="326847" y="291386"/>
                  <a:pt x="94618" y="407067"/>
                  <a:pt x="327547" y="313898"/>
                </a:cubicBezTo>
                <a:cubicBezTo>
                  <a:pt x="350293" y="304800"/>
                  <a:pt x="373874" y="297559"/>
                  <a:pt x="395786" y="286603"/>
                </a:cubicBezTo>
                <a:cubicBezTo>
                  <a:pt x="455425" y="256783"/>
                  <a:pt x="416191" y="259307"/>
                  <a:pt x="450377" y="25930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7174" name="Curved Up Arrow 6"/>
          <p:cNvSpPr>
            <a:spLocks noChangeArrowheads="1"/>
          </p:cNvSpPr>
          <p:nvPr/>
        </p:nvSpPr>
        <p:spPr bwMode="auto">
          <a:xfrm rot="11160158" flipH="1">
            <a:off x="3328988" y="279400"/>
            <a:ext cx="3900487" cy="1406525"/>
          </a:xfrm>
          <a:prstGeom prst="curvedUpArrow">
            <a:avLst>
              <a:gd name="adj1" fmla="val 25010"/>
              <a:gd name="adj2" fmla="val 49994"/>
              <a:gd name="adj3" fmla="val 505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4114800" y="581025"/>
            <a:ext cx="1854200" cy="1684338"/>
          </a:xfrm>
          <a:prstGeom prst="cloudCallout">
            <a:avLst>
              <a:gd name="adj1" fmla="val 124163"/>
              <a:gd name="adj2" fmla="val 57637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sz="3200" b="1" dirty="0">
                <a:solidFill>
                  <a:schemeClr val="tx1"/>
                </a:solidFill>
                <a:latin typeface="Times New Roman" pitchFamily="18" charset="0"/>
              </a:rPr>
              <a:t>سبب التسمية</a:t>
            </a:r>
          </a:p>
        </p:txBody>
      </p:sp>
      <p:sp>
        <p:nvSpPr>
          <p:cNvPr id="8" name="Freeform 7"/>
          <p:cNvSpPr/>
          <p:nvPr/>
        </p:nvSpPr>
        <p:spPr>
          <a:xfrm>
            <a:off x="3878263" y="4144963"/>
            <a:ext cx="2446337" cy="782637"/>
          </a:xfrm>
          <a:custGeom>
            <a:avLst/>
            <a:gdLst>
              <a:gd name="connsiteX0" fmla="*/ 259308 w 3660951"/>
              <a:gd name="connsiteY0" fmla="*/ 341194 h 886009"/>
              <a:gd name="connsiteX1" fmla="*/ 395786 w 3660951"/>
              <a:gd name="connsiteY1" fmla="*/ 300251 h 886009"/>
              <a:gd name="connsiteX2" fmla="*/ 436729 w 3660951"/>
              <a:gd name="connsiteY2" fmla="*/ 286603 h 886009"/>
              <a:gd name="connsiteX3" fmla="*/ 545911 w 3660951"/>
              <a:gd name="connsiteY3" fmla="*/ 259307 h 886009"/>
              <a:gd name="connsiteX4" fmla="*/ 586854 w 3660951"/>
              <a:gd name="connsiteY4" fmla="*/ 245660 h 886009"/>
              <a:gd name="connsiteX5" fmla="*/ 641445 w 3660951"/>
              <a:gd name="connsiteY5" fmla="*/ 218364 h 886009"/>
              <a:gd name="connsiteX6" fmla="*/ 696036 w 3660951"/>
              <a:gd name="connsiteY6" fmla="*/ 204716 h 886009"/>
              <a:gd name="connsiteX7" fmla="*/ 791571 w 3660951"/>
              <a:gd name="connsiteY7" fmla="*/ 177421 h 886009"/>
              <a:gd name="connsiteX8" fmla="*/ 982639 w 3660951"/>
              <a:gd name="connsiteY8" fmla="*/ 150125 h 886009"/>
              <a:gd name="connsiteX9" fmla="*/ 1119117 w 3660951"/>
              <a:gd name="connsiteY9" fmla="*/ 109182 h 886009"/>
              <a:gd name="connsiteX10" fmla="*/ 1473959 w 3660951"/>
              <a:gd name="connsiteY10" fmla="*/ 95534 h 886009"/>
              <a:gd name="connsiteX11" fmla="*/ 1651380 w 3660951"/>
              <a:gd name="connsiteY11" fmla="*/ 68239 h 886009"/>
              <a:gd name="connsiteX12" fmla="*/ 1869744 w 3660951"/>
              <a:gd name="connsiteY12" fmla="*/ 27295 h 886009"/>
              <a:gd name="connsiteX13" fmla="*/ 1924335 w 3660951"/>
              <a:gd name="connsiteY13" fmla="*/ 13648 h 886009"/>
              <a:gd name="connsiteX14" fmla="*/ 2074460 w 3660951"/>
              <a:gd name="connsiteY14" fmla="*/ 0 h 886009"/>
              <a:gd name="connsiteX15" fmla="*/ 2988860 w 3660951"/>
              <a:gd name="connsiteY15" fmla="*/ 13648 h 886009"/>
              <a:gd name="connsiteX16" fmla="*/ 3125338 w 3660951"/>
              <a:gd name="connsiteY16" fmla="*/ 27295 h 886009"/>
              <a:gd name="connsiteX17" fmla="*/ 3248168 w 3660951"/>
              <a:gd name="connsiteY17" fmla="*/ 68239 h 886009"/>
              <a:gd name="connsiteX18" fmla="*/ 3343702 w 3660951"/>
              <a:gd name="connsiteY18" fmla="*/ 81886 h 886009"/>
              <a:gd name="connsiteX19" fmla="*/ 3425589 w 3660951"/>
              <a:gd name="connsiteY19" fmla="*/ 122830 h 886009"/>
              <a:gd name="connsiteX20" fmla="*/ 3507475 w 3660951"/>
              <a:gd name="connsiteY20" fmla="*/ 163773 h 886009"/>
              <a:gd name="connsiteX21" fmla="*/ 3548418 w 3660951"/>
              <a:gd name="connsiteY21" fmla="*/ 204716 h 886009"/>
              <a:gd name="connsiteX22" fmla="*/ 3589362 w 3660951"/>
              <a:gd name="connsiteY22" fmla="*/ 218364 h 886009"/>
              <a:gd name="connsiteX23" fmla="*/ 3643953 w 3660951"/>
              <a:gd name="connsiteY23" fmla="*/ 300251 h 886009"/>
              <a:gd name="connsiteX24" fmla="*/ 3643953 w 3660951"/>
              <a:gd name="connsiteY24" fmla="*/ 464024 h 886009"/>
              <a:gd name="connsiteX25" fmla="*/ 3630305 w 3660951"/>
              <a:gd name="connsiteY25" fmla="*/ 504967 h 886009"/>
              <a:gd name="connsiteX26" fmla="*/ 3466532 w 3660951"/>
              <a:gd name="connsiteY26" fmla="*/ 586854 h 886009"/>
              <a:gd name="connsiteX27" fmla="*/ 3425589 w 3660951"/>
              <a:gd name="connsiteY27" fmla="*/ 600501 h 886009"/>
              <a:gd name="connsiteX28" fmla="*/ 3302759 w 3660951"/>
              <a:gd name="connsiteY28" fmla="*/ 641445 h 886009"/>
              <a:gd name="connsiteX29" fmla="*/ 3220872 w 3660951"/>
              <a:gd name="connsiteY29" fmla="*/ 668740 h 886009"/>
              <a:gd name="connsiteX30" fmla="*/ 3084394 w 3660951"/>
              <a:gd name="connsiteY30" fmla="*/ 723331 h 886009"/>
              <a:gd name="connsiteX31" fmla="*/ 3029803 w 3660951"/>
              <a:gd name="connsiteY31" fmla="*/ 736979 h 886009"/>
              <a:gd name="connsiteX32" fmla="*/ 2934269 w 3660951"/>
              <a:gd name="connsiteY32" fmla="*/ 777922 h 886009"/>
              <a:gd name="connsiteX33" fmla="*/ 2620371 w 3660951"/>
              <a:gd name="connsiteY33" fmla="*/ 791570 h 886009"/>
              <a:gd name="connsiteX34" fmla="*/ 2156347 w 3660951"/>
              <a:gd name="connsiteY34" fmla="*/ 818865 h 886009"/>
              <a:gd name="connsiteX35" fmla="*/ 1228299 w 3660951"/>
              <a:gd name="connsiteY35" fmla="*/ 846161 h 886009"/>
              <a:gd name="connsiteX36" fmla="*/ 573206 w 3660951"/>
              <a:gd name="connsiteY36" fmla="*/ 846161 h 886009"/>
              <a:gd name="connsiteX37" fmla="*/ 300251 w 3660951"/>
              <a:gd name="connsiteY37" fmla="*/ 818865 h 886009"/>
              <a:gd name="connsiteX38" fmla="*/ 218365 w 3660951"/>
              <a:gd name="connsiteY38" fmla="*/ 791570 h 886009"/>
              <a:gd name="connsiteX39" fmla="*/ 122830 w 3660951"/>
              <a:gd name="connsiteY39" fmla="*/ 736979 h 886009"/>
              <a:gd name="connsiteX40" fmla="*/ 81887 w 3660951"/>
              <a:gd name="connsiteY40" fmla="*/ 696036 h 886009"/>
              <a:gd name="connsiteX41" fmla="*/ 27296 w 3660951"/>
              <a:gd name="connsiteY41" fmla="*/ 586854 h 886009"/>
              <a:gd name="connsiteX42" fmla="*/ 0 w 3660951"/>
              <a:gd name="connsiteY42" fmla="*/ 545910 h 886009"/>
              <a:gd name="connsiteX43" fmla="*/ 13648 w 3660951"/>
              <a:gd name="connsiteY43" fmla="*/ 450376 h 886009"/>
              <a:gd name="connsiteX44" fmla="*/ 95535 w 3660951"/>
              <a:gd name="connsiteY44" fmla="*/ 382137 h 886009"/>
              <a:gd name="connsiteX45" fmla="*/ 136478 w 3660951"/>
              <a:gd name="connsiteY45" fmla="*/ 354842 h 886009"/>
              <a:gd name="connsiteX46" fmla="*/ 327547 w 3660951"/>
              <a:gd name="connsiteY46" fmla="*/ 313898 h 886009"/>
              <a:gd name="connsiteX47" fmla="*/ 395786 w 3660951"/>
              <a:gd name="connsiteY47" fmla="*/ 286603 h 886009"/>
              <a:gd name="connsiteX48" fmla="*/ 450377 w 3660951"/>
              <a:gd name="connsiteY48" fmla="*/ 259307 h 8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951" h="886009">
                <a:moveTo>
                  <a:pt x="259308" y="341194"/>
                </a:moveTo>
                <a:cubicBezTo>
                  <a:pt x="453902" y="276328"/>
                  <a:pt x="251404" y="341502"/>
                  <a:pt x="395786" y="300251"/>
                </a:cubicBezTo>
                <a:cubicBezTo>
                  <a:pt x="409618" y="296299"/>
                  <a:pt x="422850" y="290388"/>
                  <a:pt x="436729" y="286603"/>
                </a:cubicBezTo>
                <a:cubicBezTo>
                  <a:pt x="472921" y="276732"/>
                  <a:pt x="510322" y="271169"/>
                  <a:pt x="545911" y="259307"/>
                </a:cubicBezTo>
                <a:cubicBezTo>
                  <a:pt x="559559" y="254758"/>
                  <a:pt x="573631" y="251327"/>
                  <a:pt x="586854" y="245660"/>
                </a:cubicBezTo>
                <a:cubicBezTo>
                  <a:pt x="605554" y="237646"/>
                  <a:pt x="622395" y="225508"/>
                  <a:pt x="641445" y="218364"/>
                </a:cubicBezTo>
                <a:cubicBezTo>
                  <a:pt x="659008" y="211778"/>
                  <a:pt x="678001" y="209869"/>
                  <a:pt x="696036" y="204716"/>
                </a:cubicBezTo>
                <a:cubicBezTo>
                  <a:pt x="756743" y="187371"/>
                  <a:pt x="720457" y="191644"/>
                  <a:pt x="791571" y="177421"/>
                </a:cubicBezTo>
                <a:cubicBezTo>
                  <a:pt x="857170" y="164301"/>
                  <a:pt x="915539" y="158513"/>
                  <a:pt x="982639" y="150125"/>
                </a:cubicBezTo>
                <a:cubicBezTo>
                  <a:pt x="995309" y="145902"/>
                  <a:pt x="1093338" y="110901"/>
                  <a:pt x="1119117" y="109182"/>
                </a:cubicBezTo>
                <a:cubicBezTo>
                  <a:pt x="1237223" y="101308"/>
                  <a:pt x="1355678" y="100083"/>
                  <a:pt x="1473959" y="95534"/>
                </a:cubicBezTo>
                <a:cubicBezTo>
                  <a:pt x="1563970" y="65530"/>
                  <a:pt x="1482491" y="89350"/>
                  <a:pt x="1651380" y="68239"/>
                </a:cubicBezTo>
                <a:cubicBezTo>
                  <a:pt x="1697443" y="62481"/>
                  <a:pt x="1842915" y="34002"/>
                  <a:pt x="1869744" y="27295"/>
                </a:cubicBezTo>
                <a:cubicBezTo>
                  <a:pt x="1887941" y="22746"/>
                  <a:pt x="1905743" y="16127"/>
                  <a:pt x="1924335" y="13648"/>
                </a:cubicBezTo>
                <a:cubicBezTo>
                  <a:pt x="1974142" y="7007"/>
                  <a:pt x="2024418" y="4549"/>
                  <a:pt x="2074460" y="0"/>
                </a:cubicBezTo>
                <a:lnTo>
                  <a:pt x="2988860" y="13648"/>
                </a:lnTo>
                <a:cubicBezTo>
                  <a:pt x="3034564" y="14835"/>
                  <a:pt x="3080078" y="20829"/>
                  <a:pt x="3125338" y="27295"/>
                </a:cubicBezTo>
                <a:cubicBezTo>
                  <a:pt x="3217149" y="40411"/>
                  <a:pt x="3144942" y="42433"/>
                  <a:pt x="3248168" y="68239"/>
                </a:cubicBezTo>
                <a:cubicBezTo>
                  <a:pt x="3279375" y="76041"/>
                  <a:pt x="3311857" y="77337"/>
                  <a:pt x="3343702" y="81886"/>
                </a:cubicBezTo>
                <a:cubicBezTo>
                  <a:pt x="3461028" y="160105"/>
                  <a:pt x="3312589" y="66331"/>
                  <a:pt x="3425589" y="122830"/>
                </a:cubicBezTo>
                <a:cubicBezTo>
                  <a:pt x="3531419" y="175744"/>
                  <a:pt x="3404560" y="129467"/>
                  <a:pt x="3507475" y="163773"/>
                </a:cubicBezTo>
                <a:cubicBezTo>
                  <a:pt x="3521123" y="177421"/>
                  <a:pt x="3532359" y="194010"/>
                  <a:pt x="3548418" y="204716"/>
                </a:cubicBezTo>
                <a:cubicBezTo>
                  <a:pt x="3560388" y="212696"/>
                  <a:pt x="3579189" y="208191"/>
                  <a:pt x="3589362" y="218364"/>
                </a:cubicBezTo>
                <a:cubicBezTo>
                  <a:pt x="3612559" y="241561"/>
                  <a:pt x="3643953" y="300251"/>
                  <a:pt x="3643953" y="300251"/>
                </a:cubicBezTo>
                <a:cubicBezTo>
                  <a:pt x="3668853" y="374954"/>
                  <a:pt x="3664268" y="342134"/>
                  <a:pt x="3643953" y="464024"/>
                </a:cubicBezTo>
                <a:cubicBezTo>
                  <a:pt x="3641588" y="478214"/>
                  <a:pt x="3640477" y="494795"/>
                  <a:pt x="3630305" y="504967"/>
                </a:cubicBezTo>
                <a:cubicBezTo>
                  <a:pt x="3577393" y="557878"/>
                  <a:pt x="3533131" y="564654"/>
                  <a:pt x="3466532" y="586854"/>
                </a:cubicBezTo>
                <a:lnTo>
                  <a:pt x="3425589" y="600501"/>
                </a:lnTo>
                <a:lnTo>
                  <a:pt x="3302759" y="641445"/>
                </a:lnTo>
                <a:cubicBezTo>
                  <a:pt x="3302748" y="641449"/>
                  <a:pt x="3220883" y="668735"/>
                  <a:pt x="3220872" y="668740"/>
                </a:cubicBezTo>
                <a:cubicBezTo>
                  <a:pt x="3164393" y="696980"/>
                  <a:pt x="3151858" y="706465"/>
                  <a:pt x="3084394" y="723331"/>
                </a:cubicBezTo>
                <a:cubicBezTo>
                  <a:pt x="3066197" y="727880"/>
                  <a:pt x="3047366" y="730393"/>
                  <a:pt x="3029803" y="736979"/>
                </a:cubicBezTo>
                <a:cubicBezTo>
                  <a:pt x="3007348" y="745400"/>
                  <a:pt x="2962691" y="775736"/>
                  <a:pt x="2934269" y="777922"/>
                </a:cubicBezTo>
                <a:cubicBezTo>
                  <a:pt x="2829846" y="785955"/>
                  <a:pt x="2725004" y="787021"/>
                  <a:pt x="2620371" y="791570"/>
                </a:cubicBezTo>
                <a:cubicBezTo>
                  <a:pt x="2446165" y="849639"/>
                  <a:pt x="2587946" y="806708"/>
                  <a:pt x="2156347" y="818865"/>
                </a:cubicBezTo>
                <a:cubicBezTo>
                  <a:pt x="1200346" y="845794"/>
                  <a:pt x="1990280" y="818947"/>
                  <a:pt x="1228299" y="846161"/>
                </a:cubicBezTo>
                <a:cubicBezTo>
                  <a:pt x="994639" y="924049"/>
                  <a:pt x="1179790" y="867445"/>
                  <a:pt x="573206" y="846161"/>
                </a:cubicBezTo>
                <a:cubicBezTo>
                  <a:pt x="480373" y="842904"/>
                  <a:pt x="391821" y="830312"/>
                  <a:pt x="300251" y="818865"/>
                </a:cubicBezTo>
                <a:cubicBezTo>
                  <a:pt x="272956" y="809767"/>
                  <a:pt x="241382" y="808833"/>
                  <a:pt x="218365" y="791570"/>
                </a:cubicBezTo>
                <a:cubicBezTo>
                  <a:pt x="152265" y="741995"/>
                  <a:pt x="185353" y="757820"/>
                  <a:pt x="122830" y="736979"/>
                </a:cubicBezTo>
                <a:cubicBezTo>
                  <a:pt x="109182" y="723331"/>
                  <a:pt x="92249" y="712319"/>
                  <a:pt x="81887" y="696036"/>
                </a:cubicBezTo>
                <a:cubicBezTo>
                  <a:pt x="60042" y="661708"/>
                  <a:pt x="49867" y="620710"/>
                  <a:pt x="27296" y="586854"/>
                </a:cubicBezTo>
                <a:lnTo>
                  <a:pt x="0" y="545910"/>
                </a:lnTo>
                <a:cubicBezTo>
                  <a:pt x="4549" y="514065"/>
                  <a:pt x="2655" y="480607"/>
                  <a:pt x="13648" y="450376"/>
                </a:cubicBezTo>
                <a:cubicBezTo>
                  <a:pt x="39332" y="379746"/>
                  <a:pt x="48122" y="405843"/>
                  <a:pt x="95535" y="382137"/>
                </a:cubicBezTo>
                <a:cubicBezTo>
                  <a:pt x="110206" y="374802"/>
                  <a:pt x="120917" y="360029"/>
                  <a:pt x="136478" y="354842"/>
                </a:cubicBezTo>
                <a:cubicBezTo>
                  <a:pt x="326847" y="291386"/>
                  <a:pt x="94618" y="407067"/>
                  <a:pt x="327547" y="313898"/>
                </a:cubicBezTo>
                <a:cubicBezTo>
                  <a:pt x="350293" y="304800"/>
                  <a:pt x="373874" y="297559"/>
                  <a:pt x="395786" y="286603"/>
                </a:cubicBezTo>
                <a:cubicBezTo>
                  <a:pt x="455425" y="256783"/>
                  <a:pt x="416191" y="259307"/>
                  <a:pt x="450377" y="25930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7177" name="Picture 2" descr="نتيجة بحث الصور عن 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30188"/>
            <a:ext cx="5492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6400800" y="84138"/>
            <a:ext cx="270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sz="3600" b="1">
                <a:solidFill>
                  <a:schemeClr val="accent1"/>
                </a:solidFill>
              </a:rPr>
              <a:t>[ </a:t>
            </a:r>
            <a:r>
              <a:rPr lang="ar-JO" altLang="en-US" sz="3600" b="1">
                <a:solidFill>
                  <a:srgbClr val="FFFF00"/>
                </a:solidFill>
              </a:rPr>
              <a:t>سبب التسمية</a:t>
            </a:r>
            <a:r>
              <a:rPr lang="ar-JO" altLang="en-US" sz="3600" b="1">
                <a:solidFill>
                  <a:schemeClr val="accent1"/>
                </a:solidFill>
              </a:rPr>
              <a:t>] </a:t>
            </a:r>
            <a:endParaRPr lang="ar-JO" altLang="en-US" sz="3600"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2188" y="693738"/>
            <a:ext cx="7923212" cy="830262"/>
          </a:xfrm>
        </p:spPr>
        <p:txBody>
          <a:bodyPr/>
          <a:lstStyle/>
          <a:p>
            <a:pPr algn="ctr"/>
            <a:r>
              <a:rPr lang="ar-JO" altLang="en-US" sz="4800" smtClean="0"/>
              <a:t>ملخص القاعدة: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924800" cy="523875"/>
          </a:xfrm>
        </p:spPr>
        <p:txBody>
          <a:bodyPr/>
          <a:lstStyle/>
          <a:p>
            <a:r>
              <a:rPr lang="ar-JO" altLang="en-US" i="0" smtClean="0"/>
              <a:t>واو الجماعة في آخر الكلمة                        الألف الفارقة</a:t>
            </a:r>
          </a:p>
        </p:txBody>
      </p:sp>
      <p:sp>
        <p:nvSpPr>
          <p:cNvPr id="8196" name="Right Arrow 3"/>
          <p:cNvSpPr>
            <a:spLocks noChangeArrowheads="1"/>
          </p:cNvSpPr>
          <p:nvPr/>
        </p:nvSpPr>
        <p:spPr bwMode="auto">
          <a:xfrm rot="10800000">
            <a:off x="3429000" y="2514600"/>
            <a:ext cx="1752600" cy="152400"/>
          </a:xfrm>
          <a:prstGeom prst="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2" name="Oval 1"/>
          <p:cNvSpPr/>
          <p:nvPr/>
        </p:nvSpPr>
        <p:spPr bwMode="auto">
          <a:xfrm>
            <a:off x="5181600" y="3124200"/>
            <a:ext cx="3048000" cy="2438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JO" sz="8800" b="1" dirty="0">
                <a:solidFill>
                  <a:srgbClr val="CC00FF"/>
                </a:solidFill>
                <a:latin typeface="Times New Roman" pitchFamily="18" charset="0"/>
              </a:rPr>
              <a:t>و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524000" y="3048000"/>
            <a:ext cx="3048000" cy="2438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JO" sz="8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ا</a:t>
            </a:r>
          </a:p>
        </p:txBody>
      </p:sp>
      <p:sp>
        <p:nvSpPr>
          <p:cNvPr id="3" name="Curved Up Arrow 2"/>
          <p:cNvSpPr/>
          <p:nvPr/>
        </p:nvSpPr>
        <p:spPr bwMode="auto">
          <a:xfrm flipH="1">
            <a:off x="3479800" y="4876800"/>
            <a:ext cx="2590800" cy="1143000"/>
          </a:xfrm>
          <a:prstGeom prst="curvedUpArrow">
            <a:avLst>
              <a:gd name="adj1" fmla="val 50000"/>
              <a:gd name="adj2" fmla="val 50000"/>
              <a:gd name="adj3" fmla="val 25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457200"/>
          <a:ext cx="8915400" cy="5791200"/>
        </p:xfrm>
        <a:graphic>
          <a:graphicData uri="http://schemas.openxmlformats.org/drawingml/2006/table">
            <a:tbl>
              <a:tblPr rtl="1" firstRow="1" firstCol="1" bandRow="1">
                <a:tableStyleId>{85BE263C-DBD7-4A20-BB59-AAB30ACAA65A}</a:tableStyleId>
              </a:tblPr>
              <a:tblGrid>
                <a:gridCol w="2433509"/>
                <a:gridCol w="6481891"/>
              </a:tblGrid>
              <a:tr h="5977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نوع الفعل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المثال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14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>
                          <a:effectLst/>
                        </a:rPr>
                        <a:t>الفعل الماضي المنتهي بواو الجماعة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S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﴿</a:t>
                      </a:r>
                      <a:r>
                        <a:rPr lang="en-US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ar-JO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والذين لا يشهدون الزور وإذا مرّوا باللغو </a:t>
                      </a:r>
                      <a:r>
                        <a:rPr lang="ar-JO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مرّوا </a:t>
                      </a:r>
                      <a:r>
                        <a:rPr lang="ar-JO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كراما </a:t>
                      </a:r>
                      <a:r>
                        <a:rPr lang="ar-S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﴾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[سألوا  - عملوا – اجتهدوا – فكّروا – ناموا ]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20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الفعل المضارع المنتهي بواو الجماعة في حالتي النصب </a:t>
                      </a:r>
                      <a:r>
                        <a:rPr lang="ar-JO" sz="2400" b="1" dirty="0" smtClean="0">
                          <a:effectLst/>
                        </a:rPr>
                        <a:t>والجزم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 smtClean="0">
                          <a:effectLst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 smtClean="0">
                          <a:effectLst/>
                        </a:rPr>
                        <a:t>" </a:t>
                      </a:r>
                      <a:r>
                        <a:rPr lang="ar-JO" sz="2400" b="1" dirty="0">
                          <a:effectLst/>
                        </a:rPr>
                        <a:t>الأفعال الخمسة"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لم يفكروا جيدا في الأمر – لن يسافروا </a:t>
                      </a:r>
                      <a:r>
                        <a:rPr lang="ar-JO" sz="2400" b="1" dirty="0" smtClean="0">
                          <a:effectLst/>
                        </a:rPr>
                        <a:t>غدا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endParaRPr lang="ar-JO" sz="2400" b="1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SA" sz="2400" b="1" dirty="0" smtClean="0">
                          <a:effectLst/>
                        </a:rPr>
                        <a:t>﴿</a:t>
                      </a:r>
                      <a:r>
                        <a:rPr lang="ar-JO" sz="2400" b="1" dirty="0" smtClean="0">
                          <a:effectLst/>
                        </a:rPr>
                        <a:t> </a:t>
                      </a:r>
                      <a:r>
                        <a:rPr lang="ar-JO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كبر مَقْتًا عند الله أن تقولوا ما لا تفعلون</a:t>
                      </a:r>
                      <a:r>
                        <a:rPr lang="ar-SA" sz="2400" b="1" dirty="0">
                          <a:effectLst/>
                        </a:rPr>
                        <a:t>﴾</a:t>
                      </a:r>
                      <a:endParaRPr lang="en-US" sz="2400" b="1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endParaRPr lang="ar-JO" sz="2400" b="1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 smtClean="0">
                          <a:effectLst/>
                        </a:rPr>
                        <a:t>[</a:t>
                      </a:r>
                      <a:r>
                        <a:rPr lang="ar-JO" sz="2400" b="1" dirty="0">
                          <a:effectLst/>
                        </a:rPr>
                        <a:t>لا تسألوا  - كي يعملوا – لتجتهدوا – لمّا </a:t>
                      </a:r>
                      <a:r>
                        <a:rPr lang="ar-JO" sz="2400" b="1" dirty="0" smtClean="0">
                          <a:effectLst/>
                        </a:rPr>
                        <a:t>يفكّروا]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311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>
                          <a:effectLst/>
                        </a:rPr>
                        <a:t>فعل الأمر المنتهي بواو الجماعة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S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﴿ </a:t>
                      </a:r>
                      <a:r>
                        <a:rPr lang="ar-JO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فكلوا مما رزقكم الله حلالا طيبا واشكروا نعمة الله إن كنتم إياه تعبدون</a:t>
                      </a:r>
                      <a:r>
                        <a:rPr lang="ar-S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﴾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2355" algn="l"/>
                        </a:tabLst>
                      </a:pPr>
                      <a:r>
                        <a:rPr lang="ar-JO" sz="2400" b="1" dirty="0">
                          <a:effectLst/>
                        </a:rPr>
                        <a:t>[اسألوا  - اعلموا – تفكّروا – ساهِموا – </a:t>
                      </a:r>
                      <a:r>
                        <a:rPr lang="ar-JO" sz="2400" b="1" dirty="0" smtClean="0">
                          <a:effectLst/>
                        </a:rPr>
                        <a:t>علِّقوا </a:t>
                      </a:r>
                      <a:r>
                        <a:rPr lang="ar-JO" sz="2400" b="1" dirty="0">
                          <a:effectLst/>
                        </a:rPr>
                        <a:t>]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10243" name="Picture 4" descr="Cartoon sticky note clip art cartoon sticky not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610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 rot="-524725">
            <a:off x="3394075" y="773113"/>
            <a:ext cx="47212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15000"/>
              </a:lnSpc>
              <a:buFont typeface="Arial" charset="0"/>
              <a:buChar char="-"/>
            </a:pPr>
            <a:r>
              <a:rPr lang="ar-JO" altLang="en-US" sz="3600" b="1">
                <a:solidFill>
                  <a:srgbClr val="CC00FF"/>
                </a:solidFill>
                <a:cs typeface="Calibri" pitchFamily="34" charset="0"/>
              </a:rPr>
              <a:t>لا تزاد الألف </a:t>
            </a:r>
            <a:r>
              <a:rPr lang="ar-JO" altLang="en-US" sz="3600" b="1">
                <a:solidFill>
                  <a:srgbClr val="2F7FFF"/>
                </a:solidFill>
                <a:cs typeface="Calibri" pitchFamily="34" charset="0"/>
              </a:rPr>
              <a:t>بعد </a:t>
            </a:r>
            <a:r>
              <a:rPr lang="ar-JO" altLang="en-US" sz="3600" b="1" u="sng">
                <a:solidFill>
                  <a:srgbClr val="C91A1A"/>
                </a:solidFill>
                <a:cs typeface="Calibri" pitchFamily="34" charset="0"/>
              </a:rPr>
              <a:t>الواو الأصلية </a:t>
            </a:r>
            <a:r>
              <a:rPr lang="ar-JO" altLang="en-US" sz="3600" b="1">
                <a:solidFill>
                  <a:srgbClr val="2F7FFF"/>
                </a:solidFill>
                <a:cs typeface="Calibri" pitchFamily="34" charset="0"/>
              </a:rPr>
              <a:t>في الأفعال، فلا نقول: " </a:t>
            </a:r>
            <a:r>
              <a:rPr lang="ar-JO" altLang="en-US" sz="3600" b="1">
                <a:solidFill>
                  <a:srgbClr val="BF7300"/>
                </a:solidFill>
                <a:cs typeface="Calibri" pitchFamily="34" charset="0"/>
              </a:rPr>
              <a:t>أرجوا، نرجوا، ترجوا، يرجوا</a:t>
            </a:r>
            <a:r>
              <a:rPr lang="ar-JO" altLang="en-US" sz="3600" b="1">
                <a:solidFill>
                  <a:srgbClr val="2F7FFF"/>
                </a:solidFill>
                <a:cs typeface="Calibri" pitchFamily="34" charset="0"/>
              </a:rPr>
              <a:t>"؛ بل نقول: </a:t>
            </a:r>
          </a:p>
          <a:p>
            <a:pPr algn="ctr" rtl="1">
              <a:lnSpc>
                <a:spcPct val="115000"/>
              </a:lnSpc>
            </a:pPr>
            <a:endParaRPr lang="ar-JO" altLang="en-US" sz="3600" b="1">
              <a:solidFill>
                <a:srgbClr val="2F7FFF"/>
              </a:solidFill>
              <a:cs typeface="Calibri" pitchFamily="34" charset="0"/>
            </a:endParaRPr>
          </a:p>
          <a:p>
            <a:pPr algn="ctr" rtl="1">
              <a:lnSpc>
                <a:spcPct val="115000"/>
              </a:lnSpc>
            </a:pPr>
            <a:endParaRPr lang="ar-JO" altLang="en-US" sz="3600" b="1">
              <a:solidFill>
                <a:srgbClr val="2F7FFF"/>
              </a:solidFill>
              <a:cs typeface="Calibri" pitchFamily="34" charset="0"/>
            </a:endParaRPr>
          </a:p>
          <a:p>
            <a:pPr algn="ctr" rtl="1">
              <a:lnSpc>
                <a:spcPct val="115000"/>
              </a:lnSpc>
            </a:pPr>
            <a:r>
              <a:rPr lang="ar-JO" altLang="en-US" sz="3600" b="1">
                <a:solidFill>
                  <a:srgbClr val="2F7FFF"/>
                </a:solidFill>
                <a:cs typeface="Calibri" pitchFamily="34" charset="0"/>
              </a:rPr>
              <a:t> «أرجو، نرجو، ترجو، يرجو»</a:t>
            </a:r>
            <a:endParaRPr lang="en-US" altLang="en-US" sz="3600" b="1">
              <a:solidFill>
                <a:srgbClr val="2F7F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 rot="21246480">
            <a:off x="4978400" y="725488"/>
            <a:ext cx="2297113" cy="627062"/>
          </a:xfrm>
          <a:custGeom>
            <a:avLst/>
            <a:gdLst>
              <a:gd name="connsiteX0" fmla="*/ 109182 w 1583140"/>
              <a:gd name="connsiteY0" fmla="*/ 191068 h 627797"/>
              <a:gd name="connsiteX1" fmla="*/ 177421 w 1583140"/>
              <a:gd name="connsiteY1" fmla="*/ 150125 h 627797"/>
              <a:gd name="connsiteX2" fmla="*/ 218364 w 1583140"/>
              <a:gd name="connsiteY2" fmla="*/ 122829 h 627797"/>
              <a:gd name="connsiteX3" fmla="*/ 300251 w 1583140"/>
              <a:gd name="connsiteY3" fmla="*/ 95534 h 627797"/>
              <a:gd name="connsiteX4" fmla="*/ 341194 w 1583140"/>
              <a:gd name="connsiteY4" fmla="*/ 68238 h 627797"/>
              <a:gd name="connsiteX5" fmla="*/ 450376 w 1583140"/>
              <a:gd name="connsiteY5" fmla="*/ 40943 h 627797"/>
              <a:gd name="connsiteX6" fmla="*/ 655093 w 1583140"/>
              <a:gd name="connsiteY6" fmla="*/ 0 h 627797"/>
              <a:gd name="connsiteX7" fmla="*/ 1323833 w 1583140"/>
              <a:gd name="connsiteY7" fmla="*/ 13647 h 627797"/>
              <a:gd name="connsiteX8" fmla="*/ 1433015 w 1583140"/>
              <a:gd name="connsiteY8" fmla="*/ 54591 h 627797"/>
              <a:gd name="connsiteX9" fmla="*/ 1514902 w 1583140"/>
              <a:gd name="connsiteY9" fmla="*/ 81886 h 627797"/>
              <a:gd name="connsiteX10" fmla="*/ 1583140 w 1583140"/>
              <a:gd name="connsiteY10" fmla="*/ 204716 h 627797"/>
              <a:gd name="connsiteX11" fmla="*/ 1528549 w 1583140"/>
              <a:gd name="connsiteY11" fmla="*/ 409432 h 627797"/>
              <a:gd name="connsiteX12" fmla="*/ 1446663 w 1583140"/>
              <a:gd name="connsiteY12" fmla="*/ 464023 h 627797"/>
              <a:gd name="connsiteX13" fmla="*/ 1405719 w 1583140"/>
              <a:gd name="connsiteY13" fmla="*/ 491319 h 627797"/>
              <a:gd name="connsiteX14" fmla="*/ 1323833 w 1583140"/>
              <a:gd name="connsiteY14" fmla="*/ 518614 h 627797"/>
              <a:gd name="connsiteX15" fmla="*/ 1282890 w 1583140"/>
              <a:gd name="connsiteY15" fmla="*/ 545910 h 627797"/>
              <a:gd name="connsiteX16" fmla="*/ 1241946 w 1583140"/>
              <a:gd name="connsiteY16" fmla="*/ 559558 h 627797"/>
              <a:gd name="connsiteX17" fmla="*/ 1105469 w 1583140"/>
              <a:gd name="connsiteY17" fmla="*/ 586853 h 627797"/>
              <a:gd name="connsiteX18" fmla="*/ 928048 w 1583140"/>
              <a:gd name="connsiteY18" fmla="*/ 614149 h 627797"/>
              <a:gd name="connsiteX19" fmla="*/ 696036 w 1583140"/>
              <a:gd name="connsiteY19" fmla="*/ 627797 h 627797"/>
              <a:gd name="connsiteX20" fmla="*/ 286603 w 1583140"/>
              <a:gd name="connsiteY20" fmla="*/ 614149 h 627797"/>
              <a:gd name="connsiteX21" fmla="*/ 245660 w 1583140"/>
              <a:gd name="connsiteY21" fmla="*/ 600501 h 627797"/>
              <a:gd name="connsiteX22" fmla="*/ 150125 w 1583140"/>
              <a:gd name="connsiteY22" fmla="*/ 586853 h 627797"/>
              <a:gd name="connsiteX23" fmla="*/ 109182 w 1583140"/>
              <a:gd name="connsiteY23" fmla="*/ 573205 h 627797"/>
              <a:gd name="connsiteX24" fmla="*/ 40943 w 1583140"/>
              <a:gd name="connsiteY24" fmla="*/ 491319 h 627797"/>
              <a:gd name="connsiteX25" fmla="*/ 13648 w 1583140"/>
              <a:gd name="connsiteY25" fmla="*/ 409432 h 627797"/>
              <a:gd name="connsiteX26" fmla="*/ 0 w 1583140"/>
              <a:gd name="connsiteY26" fmla="*/ 368489 h 627797"/>
              <a:gd name="connsiteX27" fmla="*/ 13648 w 1583140"/>
              <a:gd name="connsiteY27" fmla="*/ 327546 h 627797"/>
              <a:gd name="connsiteX28" fmla="*/ 136478 w 1583140"/>
              <a:gd name="connsiteY28" fmla="*/ 259307 h 627797"/>
              <a:gd name="connsiteX29" fmla="*/ 218364 w 1583140"/>
              <a:gd name="connsiteY29" fmla="*/ 232011 h 627797"/>
              <a:gd name="connsiteX30" fmla="*/ 259308 w 1583140"/>
              <a:gd name="connsiteY30" fmla="*/ 218364 h 627797"/>
              <a:gd name="connsiteX31" fmla="*/ 286603 w 1583140"/>
              <a:gd name="connsiteY31" fmla="*/ 204716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83140" h="627797">
                <a:moveTo>
                  <a:pt x="109182" y="191068"/>
                </a:moveTo>
                <a:cubicBezTo>
                  <a:pt x="131928" y="177420"/>
                  <a:pt x="154927" y="164184"/>
                  <a:pt x="177421" y="150125"/>
                </a:cubicBezTo>
                <a:cubicBezTo>
                  <a:pt x="191330" y="141432"/>
                  <a:pt x="203375" y="129491"/>
                  <a:pt x="218364" y="122829"/>
                </a:cubicBezTo>
                <a:cubicBezTo>
                  <a:pt x="244656" y="111144"/>
                  <a:pt x="272955" y="104632"/>
                  <a:pt x="300251" y="95534"/>
                </a:cubicBezTo>
                <a:cubicBezTo>
                  <a:pt x="315812" y="90347"/>
                  <a:pt x="325779" y="73843"/>
                  <a:pt x="341194" y="68238"/>
                </a:cubicBezTo>
                <a:cubicBezTo>
                  <a:pt x="376449" y="55418"/>
                  <a:pt x="413982" y="50041"/>
                  <a:pt x="450376" y="40943"/>
                </a:cubicBezTo>
                <a:cubicBezTo>
                  <a:pt x="643932" y="-7445"/>
                  <a:pt x="399738" y="28371"/>
                  <a:pt x="655093" y="0"/>
                </a:cubicBezTo>
                <a:lnTo>
                  <a:pt x="1323833" y="13647"/>
                </a:lnTo>
                <a:cubicBezTo>
                  <a:pt x="1420901" y="17242"/>
                  <a:pt x="1363759" y="23811"/>
                  <a:pt x="1433015" y="54591"/>
                </a:cubicBezTo>
                <a:cubicBezTo>
                  <a:pt x="1459307" y="66276"/>
                  <a:pt x="1514902" y="81886"/>
                  <a:pt x="1514902" y="81886"/>
                </a:cubicBezTo>
                <a:cubicBezTo>
                  <a:pt x="1577473" y="175743"/>
                  <a:pt x="1559120" y="132651"/>
                  <a:pt x="1583140" y="204716"/>
                </a:cubicBezTo>
                <a:cubicBezTo>
                  <a:pt x="1572368" y="333990"/>
                  <a:pt x="1606651" y="348686"/>
                  <a:pt x="1528549" y="409432"/>
                </a:cubicBezTo>
                <a:cubicBezTo>
                  <a:pt x="1502654" y="429572"/>
                  <a:pt x="1473958" y="445826"/>
                  <a:pt x="1446663" y="464023"/>
                </a:cubicBezTo>
                <a:cubicBezTo>
                  <a:pt x="1433015" y="473122"/>
                  <a:pt x="1421280" y="486132"/>
                  <a:pt x="1405719" y="491319"/>
                </a:cubicBezTo>
                <a:lnTo>
                  <a:pt x="1323833" y="518614"/>
                </a:lnTo>
                <a:cubicBezTo>
                  <a:pt x="1310185" y="527713"/>
                  <a:pt x="1297561" y="538574"/>
                  <a:pt x="1282890" y="545910"/>
                </a:cubicBezTo>
                <a:cubicBezTo>
                  <a:pt x="1270023" y="552344"/>
                  <a:pt x="1255964" y="556323"/>
                  <a:pt x="1241946" y="559558"/>
                </a:cubicBezTo>
                <a:cubicBezTo>
                  <a:pt x="1196741" y="569990"/>
                  <a:pt x="1150961" y="577755"/>
                  <a:pt x="1105469" y="586853"/>
                </a:cubicBezTo>
                <a:cubicBezTo>
                  <a:pt x="1032617" y="601423"/>
                  <a:pt x="1010676" y="607539"/>
                  <a:pt x="928048" y="614149"/>
                </a:cubicBezTo>
                <a:cubicBezTo>
                  <a:pt x="850824" y="620327"/>
                  <a:pt x="773373" y="623248"/>
                  <a:pt x="696036" y="627797"/>
                </a:cubicBezTo>
                <a:cubicBezTo>
                  <a:pt x="559558" y="623248"/>
                  <a:pt x="422906" y="622410"/>
                  <a:pt x="286603" y="614149"/>
                </a:cubicBezTo>
                <a:cubicBezTo>
                  <a:pt x="272243" y="613279"/>
                  <a:pt x="259767" y="603322"/>
                  <a:pt x="245660" y="600501"/>
                </a:cubicBezTo>
                <a:cubicBezTo>
                  <a:pt x="214116" y="594192"/>
                  <a:pt x="181970" y="591402"/>
                  <a:pt x="150125" y="586853"/>
                </a:cubicBezTo>
                <a:cubicBezTo>
                  <a:pt x="136477" y="582304"/>
                  <a:pt x="121152" y="581185"/>
                  <a:pt x="109182" y="573205"/>
                </a:cubicBezTo>
                <a:cubicBezTo>
                  <a:pt x="77658" y="552189"/>
                  <a:pt x="61084" y="521530"/>
                  <a:pt x="40943" y="491319"/>
                </a:cubicBezTo>
                <a:lnTo>
                  <a:pt x="13648" y="409432"/>
                </a:lnTo>
                <a:lnTo>
                  <a:pt x="0" y="368489"/>
                </a:lnTo>
                <a:cubicBezTo>
                  <a:pt x="4549" y="354841"/>
                  <a:pt x="5668" y="339516"/>
                  <a:pt x="13648" y="327546"/>
                </a:cubicBezTo>
                <a:cubicBezTo>
                  <a:pt x="48671" y="275011"/>
                  <a:pt x="75434" y="279655"/>
                  <a:pt x="136478" y="259307"/>
                </a:cubicBezTo>
                <a:lnTo>
                  <a:pt x="218364" y="232011"/>
                </a:lnTo>
                <a:cubicBezTo>
                  <a:pt x="232012" y="227462"/>
                  <a:pt x="246441" y="224798"/>
                  <a:pt x="259308" y="218364"/>
                </a:cubicBezTo>
                <a:lnTo>
                  <a:pt x="286603" y="20471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10246" name="Picture 2" descr="نتيجة بحث الصور عن خط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876425"/>
            <a:ext cx="5492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نتيجة بحث الصور عن صح و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62475"/>
            <a:ext cx="13795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/>
          <p:nvPr/>
        </p:nvSpPr>
        <p:spPr>
          <a:xfrm flipH="1">
            <a:off x="104775" y="-180975"/>
            <a:ext cx="3760788" cy="91598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3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  <a:t>ملاحظتان مهمتان:</a:t>
            </a:r>
            <a:endParaRPr lang="en-US" sz="32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11267" name="Picture 4" descr="Cartoon sticky note clip art cartoon sticky not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610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 rot="-524725">
            <a:off x="3394075" y="468313"/>
            <a:ext cx="47212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15000"/>
              </a:lnSpc>
              <a:buFont typeface="Arial" charset="0"/>
              <a:buChar char="-"/>
            </a:pPr>
            <a:r>
              <a:rPr lang="ar-JO" altLang="en-US" sz="3600" b="1">
                <a:solidFill>
                  <a:srgbClr val="0000E5"/>
                </a:solidFill>
                <a:cs typeface="Calibri" pitchFamily="34" charset="0"/>
              </a:rPr>
              <a:t>لا تزاد الألف بعد </a:t>
            </a:r>
            <a:r>
              <a:rPr lang="ar-JO" altLang="en-US" sz="3600" b="1" u="sng">
                <a:solidFill>
                  <a:srgbClr val="C91A1A"/>
                </a:solidFill>
                <a:cs typeface="Calibri" pitchFamily="34" charset="0"/>
              </a:rPr>
              <a:t>واو جمع المذكر السالم</a:t>
            </a:r>
            <a:r>
              <a:rPr lang="ar-JO" altLang="en-US" sz="3600" b="1">
                <a:solidFill>
                  <a:srgbClr val="0000E5"/>
                </a:solidFill>
                <a:cs typeface="Calibri" pitchFamily="34" charset="0"/>
              </a:rPr>
              <a:t> في حالة الإضافة، فلا نقول: "</a:t>
            </a:r>
            <a:r>
              <a:rPr lang="ar-JO" altLang="en-US" sz="3600" b="1">
                <a:solidFill>
                  <a:srgbClr val="00B050"/>
                </a:solidFill>
                <a:cs typeface="Calibri" pitchFamily="34" charset="0"/>
              </a:rPr>
              <a:t>مهندسوا الشركة أكْفاء</a:t>
            </a:r>
            <a:r>
              <a:rPr lang="ar-JO" altLang="en-US" sz="3600" b="1">
                <a:solidFill>
                  <a:srgbClr val="0000E5"/>
                </a:solidFill>
                <a:cs typeface="Calibri" pitchFamily="34" charset="0"/>
              </a:rPr>
              <a:t>"؛ بل نقول "</a:t>
            </a:r>
            <a:r>
              <a:rPr lang="ar-JO" altLang="en-US" sz="3600" b="1">
                <a:solidFill>
                  <a:srgbClr val="CC00FF"/>
                </a:solidFill>
                <a:cs typeface="Calibri" pitchFamily="34" charset="0"/>
              </a:rPr>
              <a:t>مهندسو الشركة أكْفاء</a:t>
            </a:r>
            <a:r>
              <a:rPr lang="ar-JO" altLang="en-US" sz="3600" b="1">
                <a:solidFill>
                  <a:srgbClr val="0000E5"/>
                </a:solidFill>
                <a:cs typeface="Calibri" pitchFamily="34" charset="0"/>
              </a:rPr>
              <a:t>"</a:t>
            </a:r>
            <a:endParaRPr lang="en-US" altLang="en-US" sz="3600" b="1">
              <a:solidFill>
                <a:srgbClr val="0000E5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 rot="-534494">
            <a:off x="1450975" y="4508500"/>
            <a:ext cx="715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sz="3200" b="1">
                <a:solidFill>
                  <a:srgbClr val="861212"/>
                </a:solidFill>
                <a:cs typeface="Calibri" pitchFamily="34" charset="0"/>
              </a:rPr>
              <a:t>إنهم مراقبوا حركة السير .... مفكروا العالم الإسلامي</a:t>
            </a:r>
            <a:endParaRPr lang="ar-JO" altLang="en-US" sz="3200" b="1">
              <a:solidFill>
                <a:srgbClr val="86121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51625" y="4305300"/>
            <a:ext cx="434975" cy="495300"/>
          </a:xfrm>
          <a:custGeom>
            <a:avLst/>
            <a:gdLst>
              <a:gd name="connsiteX0" fmla="*/ 191148 w 327625"/>
              <a:gd name="connsiteY0" fmla="*/ 0 h 354842"/>
              <a:gd name="connsiteX1" fmla="*/ 68318 w 327625"/>
              <a:gd name="connsiteY1" fmla="*/ 27296 h 354842"/>
              <a:gd name="connsiteX2" fmla="*/ 27374 w 327625"/>
              <a:gd name="connsiteY2" fmla="*/ 54591 h 354842"/>
              <a:gd name="connsiteX3" fmla="*/ 13727 w 327625"/>
              <a:gd name="connsiteY3" fmla="*/ 204717 h 354842"/>
              <a:gd name="connsiteX4" fmla="*/ 27374 w 327625"/>
              <a:gd name="connsiteY4" fmla="*/ 245660 h 354842"/>
              <a:gd name="connsiteX5" fmla="*/ 81965 w 327625"/>
              <a:gd name="connsiteY5" fmla="*/ 327547 h 354842"/>
              <a:gd name="connsiteX6" fmla="*/ 163852 w 327625"/>
              <a:gd name="connsiteY6" fmla="*/ 354842 h 354842"/>
              <a:gd name="connsiteX7" fmla="*/ 313977 w 327625"/>
              <a:gd name="connsiteY7" fmla="*/ 300251 h 354842"/>
              <a:gd name="connsiteX8" fmla="*/ 327625 w 327625"/>
              <a:gd name="connsiteY8" fmla="*/ 259308 h 354842"/>
              <a:gd name="connsiteX9" fmla="*/ 273034 w 327625"/>
              <a:gd name="connsiteY9" fmla="*/ 109183 h 354842"/>
              <a:gd name="connsiteX10" fmla="*/ 191148 w 327625"/>
              <a:gd name="connsiteY10" fmla="*/ 81887 h 354842"/>
              <a:gd name="connsiteX11" fmla="*/ 109261 w 327625"/>
              <a:gd name="connsiteY11" fmla="*/ 27296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625" h="354842">
                <a:moveTo>
                  <a:pt x="191148" y="0"/>
                </a:moveTo>
                <a:cubicBezTo>
                  <a:pt x="179002" y="2429"/>
                  <a:pt x="85184" y="20068"/>
                  <a:pt x="68318" y="27296"/>
                </a:cubicBezTo>
                <a:cubicBezTo>
                  <a:pt x="53242" y="33757"/>
                  <a:pt x="41022" y="45493"/>
                  <a:pt x="27374" y="54591"/>
                </a:cubicBezTo>
                <a:cubicBezTo>
                  <a:pt x="-3839" y="148231"/>
                  <a:pt x="-8319" y="116531"/>
                  <a:pt x="13727" y="204717"/>
                </a:cubicBezTo>
                <a:cubicBezTo>
                  <a:pt x="17216" y="218673"/>
                  <a:pt x="20388" y="233084"/>
                  <a:pt x="27374" y="245660"/>
                </a:cubicBezTo>
                <a:cubicBezTo>
                  <a:pt x="43305" y="274337"/>
                  <a:pt x="50843" y="317173"/>
                  <a:pt x="81965" y="327547"/>
                </a:cubicBezTo>
                <a:lnTo>
                  <a:pt x="163852" y="354842"/>
                </a:lnTo>
                <a:cubicBezTo>
                  <a:pt x="269647" y="343087"/>
                  <a:pt x="277105" y="373996"/>
                  <a:pt x="313977" y="300251"/>
                </a:cubicBezTo>
                <a:cubicBezTo>
                  <a:pt x="320411" y="287384"/>
                  <a:pt x="323076" y="272956"/>
                  <a:pt x="327625" y="259308"/>
                </a:cubicBezTo>
                <a:cubicBezTo>
                  <a:pt x="324874" y="248304"/>
                  <a:pt x="308668" y="131455"/>
                  <a:pt x="273034" y="109183"/>
                </a:cubicBezTo>
                <a:cubicBezTo>
                  <a:pt x="248636" y="93934"/>
                  <a:pt x="215088" y="97847"/>
                  <a:pt x="191148" y="81887"/>
                </a:cubicBezTo>
                <a:lnTo>
                  <a:pt x="109261" y="27296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05200" y="4694238"/>
            <a:ext cx="457200" cy="563562"/>
          </a:xfrm>
          <a:custGeom>
            <a:avLst/>
            <a:gdLst>
              <a:gd name="connsiteX0" fmla="*/ 191148 w 327625"/>
              <a:gd name="connsiteY0" fmla="*/ 0 h 354842"/>
              <a:gd name="connsiteX1" fmla="*/ 68318 w 327625"/>
              <a:gd name="connsiteY1" fmla="*/ 27296 h 354842"/>
              <a:gd name="connsiteX2" fmla="*/ 27374 w 327625"/>
              <a:gd name="connsiteY2" fmla="*/ 54591 h 354842"/>
              <a:gd name="connsiteX3" fmla="*/ 13727 w 327625"/>
              <a:gd name="connsiteY3" fmla="*/ 204717 h 354842"/>
              <a:gd name="connsiteX4" fmla="*/ 27374 w 327625"/>
              <a:gd name="connsiteY4" fmla="*/ 245660 h 354842"/>
              <a:gd name="connsiteX5" fmla="*/ 81965 w 327625"/>
              <a:gd name="connsiteY5" fmla="*/ 327547 h 354842"/>
              <a:gd name="connsiteX6" fmla="*/ 163852 w 327625"/>
              <a:gd name="connsiteY6" fmla="*/ 354842 h 354842"/>
              <a:gd name="connsiteX7" fmla="*/ 313977 w 327625"/>
              <a:gd name="connsiteY7" fmla="*/ 300251 h 354842"/>
              <a:gd name="connsiteX8" fmla="*/ 327625 w 327625"/>
              <a:gd name="connsiteY8" fmla="*/ 259308 h 354842"/>
              <a:gd name="connsiteX9" fmla="*/ 273034 w 327625"/>
              <a:gd name="connsiteY9" fmla="*/ 109183 h 354842"/>
              <a:gd name="connsiteX10" fmla="*/ 191148 w 327625"/>
              <a:gd name="connsiteY10" fmla="*/ 81887 h 354842"/>
              <a:gd name="connsiteX11" fmla="*/ 109261 w 327625"/>
              <a:gd name="connsiteY11" fmla="*/ 27296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625" h="354842">
                <a:moveTo>
                  <a:pt x="191148" y="0"/>
                </a:moveTo>
                <a:cubicBezTo>
                  <a:pt x="179002" y="2429"/>
                  <a:pt x="85184" y="20068"/>
                  <a:pt x="68318" y="27296"/>
                </a:cubicBezTo>
                <a:cubicBezTo>
                  <a:pt x="53242" y="33757"/>
                  <a:pt x="41022" y="45493"/>
                  <a:pt x="27374" y="54591"/>
                </a:cubicBezTo>
                <a:cubicBezTo>
                  <a:pt x="-3839" y="148231"/>
                  <a:pt x="-8319" y="116531"/>
                  <a:pt x="13727" y="204717"/>
                </a:cubicBezTo>
                <a:cubicBezTo>
                  <a:pt x="17216" y="218673"/>
                  <a:pt x="20388" y="233084"/>
                  <a:pt x="27374" y="245660"/>
                </a:cubicBezTo>
                <a:cubicBezTo>
                  <a:pt x="43305" y="274337"/>
                  <a:pt x="50843" y="317173"/>
                  <a:pt x="81965" y="327547"/>
                </a:cubicBezTo>
                <a:lnTo>
                  <a:pt x="163852" y="354842"/>
                </a:lnTo>
                <a:cubicBezTo>
                  <a:pt x="269647" y="343087"/>
                  <a:pt x="277105" y="373996"/>
                  <a:pt x="313977" y="300251"/>
                </a:cubicBezTo>
                <a:cubicBezTo>
                  <a:pt x="320411" y="287384"/>
                  <a:pt x="323076" y="272956"/>
                  <a:pt x="327625" y="259308"/>
                </a:cubicBezTo>
                <a:cubicBezTo>
                  <a:pt x="324874" y="248304"/>
                  <a:pt x="308668" y="131455"/>
                  <a:pt x="273034" y="109183"/>
                </a:cubicBezTo>
                <a:cubicBezTo>
                  <a:pt x="248636" y="93934"/>
                  <a:pt x="215088" y="97847"/>
                  <a:pt x="191148" y="81887"/>
                </a:cubicBezTo>
                <a:lnTo>
                  <a:pt x="109261" y="27296"/>
                </a:lnTo>
              </a:path>
            </a:pathLst>
          </a:cu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21246480">
            <a:off x="5299075" y="420688"/>
            <a:ext cx="2297113" cy="627062"/>
          </a:xfrm>
          <a:custGeom>
            <a:avLst/>
            <a:gdLst>
              <a:gd name="connsiteX0" fmla="*/ 109182 w 1583140"/>
              <a:gd name="connsiteY0" fmla="*/ 191068 h 627797"/>
              <a:gd name="connsiteX1" fmla="*/ 177421 w 1583140"/>
              <a:gd name="connsiteY1" fmla="*/ 150125 h 627797"/>
              <a:gd name="connsiteX2" fmla="*/ 218364 w 1583140"/>
              <a:gd name="connsiteY2" fmla="*/ 122829 h 627797"/>
              <a:gd name="connsiteX3" fmla="*/ 300251 w 1583140"/>
              <a:gd name="connsiteY3" fmla="*/ 95534 h 627797"/>
              <a:gd name="connsiteX4" fmla="*/ 341194 w 1583140"/>
              <a:gd name="connsiteY4" fmla="*/ 68238 h 627797"/>
              <a:gd name="connsiteX5" fmla="*/ 450376 w 1583140"/>
              <a:gd name="connsiteY5" fmla="*/ 40943 h 627797"/>
              <a:gd name="connsiteX6" fmla="*/ 655093 w 1583140"/>
              <a:gd name="connsiteY6" fmla="*/ 0 h 627797"/>
              <a:gd name="connsiteX7" fmla="*/ 1323833 w 1583140"/>
              <a:gd name="connsiteY7" fmla="*/ 13647 h 627797"/>
              <a:gd name="connsiteX8" fmla="*/ 1433015 w 1583140"/>
              <a:gd name="connsiteY8" fmla="*/ 54591 h 627797"/>
              <a:gd name="connsiteX9" fmla="*/ 1514902 w 1583140"/>
              <a:gd name="connsiteY9" fmla="*/ 81886 h 627797"/>
              <a:gd name="connsiteX10" fmla="*/ 1583140 w 1583140"/>
              <a:gd name="connsiteY10" fmla="*/ 204716 h 627797"/>
              <a:gd name="connsiteX11" fmla="*/ 1528549 w 1583140"/>
              <a:gd name="connsiteY11" fmla="*/ 409432 h 627797"/>
              <a:gd name="connsiteX12" fmla="*/ 1446663 w 1583140"/>
              <a:gd name="connsiteY12" fmla="*/ 464023 h 627797"/>
              <a:gd name="connsiteX13" fmla="*/ 1405719 w 1583140"/>
              <a:gd name="connsiteY13" fmla="*/ 491319 h 627797"/>
              <a:gd name="connsiteX14" fmla="*/ 1323833 w 1583140"/>
              <a:gd name="connsiteY14" fmla="*/ 518614 h 627797"/>
              <a:gd name="connsiteX15" fmla="*/ 1282890 w 1583140"/>
              <a:gd name="connsiteY15" fmla="*/ 545910 h 627797"/>
              <a:gd name="connsiteX16" fmla="*/ 1241946 w 1583140"/>
              <a:gd name="connsiteY16" fmla="*/ 559558 h 627797"/>
              <a:gd name="connsiteX17" fmla="*/ 1105469 w 1583140"/>
              <a:gd name="connsiteY17" fmla="*/ 586853 h 627797"/>
              <a:gd name="connsiteX18" fmla="*/ 928048 w 1583140"/>
              <a:gd name="connsiteY18" fmla="*/ 614149 h 627797"/>
              <a:gd name="connsiteX19" fmla="*/ 696036 w 1583140"/>
              <a:gd name="connsiteY19" fmla="*/ 627797 h 627797"/>
              <a:gd name="connsiteX20" fmla="*/ 286603 w 1583140"/>
              <a:gd name="connsiteY20" fmla="*/ 614149 h 627797"/>
              <a:gd name="connsiteX21" fmla="*/ 245660 w 1583140"/>
              <a:gd name="connsiteY21" fmla="*/ 600501 h 627797"/>
              <a:gd name="connsiteX22" fmla="*/ 150125 w 1583140"/>
              <a:gd name="connsiteY22" fmla="*/ 586853 h 627797"/>
              <a:gd name="connsiteX23" fmla="*/ 109182 w 1583140"/>
              <a:gd name="connsiteY23" fmla="*/ 573205 h 627797"/>
              <a:gd name="connsiteX24" fmla="*/ 40943 w 1583140"/>
              <a:gd name="connsiteY24" fmla="*/ 491319 h 627797"/>
              <a:gd name="connsiteX25" fmla="*/ 13648 w 1583140"/>
              <a:gd name="connsiteY25" fmla="*/ 409432 h 627797"/>
              <a:gd name="connsiteX26" fmla="*/ 0 w 1583140"/>
              <a:gd name="connsiteY26" fmla="*/ 368489 h 627797"/>
              <a:gd name="connsiteX27" fmla="*/ 13648 w 1583140"/>
              <a:gd name="connsiteY27" fmla="*/ 327546 h 627797"/>
              <a:gd name="connsiteX28" fmla="*/ 136478 w 1583140"/>
              <a:gd name="connsiteY28" fmla="*/ 259307 h 627797"/>
              <a:gd name="connsiteX29" fmla="*/ 218364 w 1583140"/>
              <a:gd name="connsiteY29" fmla="*/ 232011 h 627797"/>
              <a:gd name="connsiteX30" fmla="*/ 259308 w 1583140"/>
              <a:gd name="connsiteY30" fmla="*/ 218364 h 627797"/>
              <a:gd name="connsiteX31" fmla="*/ 286603 w 1583140"/>
              <a:gd name="connsiteY31" fmla="*/ 204716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83140" h="627797">
                <a:moveTo>
                  <a:pt x="109182" y="191068"/>
                </a:moveTo>
                <a:cubicBezTo>
                  <a:pt x="131928" y="177420"/>
                  <a:pt x="154927" y="164184"/>
                  <a:pt x="177421" y="150125"/>
                </a:cubicBezTo>
                <a:cubicBezTo>
                  <a:pt x="191330" y="141432"/>
                  <a:pt x="203375" y="129491"/>
                  <a:pt x="218364" y="122829"/>
                </a:cubicBezTo>
                <a:cubicBezTo>
                  <a:pt x="244656" y="111144"/>
                  <a:pt x="272955" y="104632"/>
                  <a:pt x="300251" y="95534"/>
                </a:cubicBezTo>
                <a:cubicBezTo>
                  <a:pt x="315812" y="90347"/>
                  <a:pt x="325779" y="73843"/>
                  <a:pt x="341194" y="68238"/>
                </a:cubicBezTo>
                <a:cubicBezTo>
                  <a:pt x="376449" y="55418"/>
                  <a:pt x="413982" y="50041"/>
                  <a:pt x="450376" y="40943"/>
                </a:cubicBezTo>
                <a:cubicBezTo>
                  <a:pt x="643932" y="-7445"/>
                  <a:pt x="399738" y="28371"/>
                  <a:pt x="655093" y="0"/>
                </a:cubicBezTo>
                <a:lnTo>
                  <a:pt x="1323833" y="13647"/>
                </a:lnTo>
                <a:cubicBezTo>
                  <a:pt x="1420901" y="17242"/>
                  <a:pt x="1363759" y="23811"/>
                  <a:pt x="1433015" y="54591"/>
                </a:cubicBezTo>
                <a:cubicBezTo>
                  <a:pt x="1459307" y="66276"/>
                  <a:pt x="1514902" y="81886"/>
                  <a:pt x="1514902" y="81886"/>
                </a:cubicBezTo>
                <a:cubicBezTo>
                  <a:pt x="1577473" y="175743"/>
                  <a:pt x="1559120" y="132651"/>
                  <a:pt x="1583140" y="204716"/>
                </a:cubicBezTo>
                <a:cubicBezTo>
                  <a:pt x="1572368" y="333990"/>
                  <a:pt x="1606651" y="348686"/>
                  <a:pt x="1528549" y="409432"/>
                </a:cubicBezTo>
                <a:cubicBezTo>
                  <a:pt x="1502654" y="429572"/>
                  <a:pt x="1473958" y="445826"/>
                  <a:pt x="1446663" y="464023"/>
                </a:cubicBezTo>
                <a:cubicBezTo>
                  <a:pt x="1433015" y="473122"/>
                  <a:pt x="1421280" y="486132"/>
                  <a:pt x="1405719" y="491319"/>
                </a:cubicBezTo>
                <a:lnTo>
                  <a:pt x="1323833" y="518614"/>
                </a:lnTo>
                <a:cubicBezTo>
                  <a:pt x="1310185" y="527713"/>
                  <a:pt x="1297561" y="538574"/>
                  <a:pt x="1282890" y="545910"/>
                </a:cubicBezTo>
                <a:cubicBezTo>
                  <a:pt x="1270023" y="552344"/>
                  <a:pt x="1255964" y="556323"/>
                  <a:pt x="1241946" y="559558"/>
                </a:cubicBezTo>
                <a:cubicBezTo>
                  <a:pt x="1196741" y="569990"/>
                  <a:pt x="1150961" y="577755"/>
                  <a:pt x="1105469" y="586853"/>
                </a:cubicBezTo>
                <a:cubicBezTo>
                  <a:pt x="1032617" y="601423"/>
                  <a:pt x="1010676" y="607539"/>
                  <a:pt x="928048" y="614149"/>
                </a:cubicBezTo>
                <a:cubicBezTo>
                  <a:pt x="850824" y="620327"/>
                  <a:pt x="773373" y="623248"/>
                  <a:pt x="696036" y="627797"/>
                </a:cubicBezTo>
                <a:cubicBezTo>
                  <a:pt x="559558" y="623248"/>
                  <a:pt x="422906" y="622410"/>
                  <a:pt x="286603" y="614149"/>
                </a:cubicBezTo>
                <a:cubicBezTo>
                  <a:pt x="272243" y="613279"/>
                  <a:pt x="259767" y="603322"/>
                  <a:pt x="245660" y="600501"/>
                </a:cubicBezTo>
                <a:cubicBezTo>
                  <a:pt x="214116" y="594192"/>
                  <a:pt x="181970" y="591402"/>
                  <a:pt x="150125" y="586853"/>
                </a:cubicBezTo>
                <a:cubicBezTo>
                  <a:pt x="136477" y="582304"/>
                  <a:pt x="121152" y="581185"/>
                  <a:pt x="109182" y="573205"/>
                </a:cubicBezTo>
                <a:cubicBezTo>
                  <a:pt x="77658" y="552189"/>
                  <a:pt x="61084" y="521530"/>
                  <a:pt x="40943" y="491319"/>
                </a:cubicBezTo>
                <a:lnTo>
                  <a:pt x="13648" y="409432"/>
                </a:lnTo>
                <a:lnTo>
                  <a:pt x="0" y="368489"/>
                </a:lnTo>
                <a:cubicBezTo>
                  <a:pt x="4549" y="354841"/>
                  <a:pt x="5668" y="339516"/>
                  <a:pt x="13648" y="327546"/>
                </a:cubicBezTo>
                <a:cubicBezTo>
                  <a:pt x="48671" y="275011"/>
                  <a:pt x="75434" y="279655"/>
                  <a:pt x="136478" y="259307"/>
                </a:cubicBezTo>
                <a:lnTo>
                  <a:pt x="218364" y="232011"/>
                </a:lnTo>
                <a:cubicBezTo>
                  <a:pt x="232012" y="227462"/>
                  <a:pt x="246441" y="224798"/>
                  <a:pt x="259308" y="218364"/>
                </a:cubicBezTo>
                <a:lnTo>
                  <a:pt x="286603" y="20471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7400" y="2406650"/>
            <a:ext cx="579438" cy="641350"/>
          </a:xfrm>
          <a:custGeom>
            <a:avLst/>
            <a:gdLst>
              <a:gd name="connsiteX0" fmla="*/ 109182 w 1583140"/>
              <a:gd name="connsiteY0" fmla="*/ 191068 h 627797"/>
              <a:gd name="connsiteX1" fmla="*/ 177421 w 1583140"/>
              <a:gd name="connsiteY1" fmla="*/ 150125 h 627797"/>
              <a:gd name="connsiteX2" fmla="*/ 218364 w 1583140"/>
              <a:gd name="connsiteY2" fmla="*/ 122829 h 627797"/>
              <a:gd name="connsiteX3" fmla="*/ 300251 w 1583140"/>
              <a:gd name="connsiteY3" fmla="*/ 95534 h 627797"/>
              <a:gd name="connsiteX4" fmla="*/ 341194 w 1583140"/>
              <a:gd name="connsiteY4" fmla="*/ 68238 h 627797"/>
              <a:gd name="connsiteX5" fmla="*/ 450376 w 1583140"/>
              <a:gd name="connsiteY5" fmla="*/ 40943 h 627797"/>
              <a:gd name="connsiteX6" fmla="*/ 655093 w 1583140"/>
              <a:gd name="connsiteY6" fmla="*/ 0 h 627797"/>
              <a:gd name="connsiteX7" fmla="*/ 1323833 w 1583140"/>
              <a:gd name="connsiteY7" fmla="*/ 13647 h 627797"/>
              <a:gd name="connsiteX8" fmla="*/ 1433015 w 1583140"/>
              <a:gd name="connsiteY8" fmla="*/ 54591 h 627797"/>
              <a:gd name="connsiteX9" fmla="*/ 1514902 w 1583140"/>
              <a:gd name="connsiteY9" fmla="*/ 81886 h 627797"/>
              <a:gd name="connsiteX10" fmla="*/ 1583140 w 1583140"/>
              <a:gd name="connsiteY10" fmla="*/ 204716 h 627797"/>
              <a:gd name="connsiteX11" fmla="*/ 1528549 w 1583140"/>
              <a:gd name="connsiteY11" fmla="*/ 409432 h 627797"/>
              <a:gd name="connsiteX12" fmla="*/ 1446663 w 1583140"/>
              <a:gd name="connsiteY12" fmla="*/ 464023 h 627797"/>
              <a:gd name="connsiteX13" fmla="*/ 1405719 w 1583140"/>
              <a:gd name="connsiteY13" fmla="*/ 491319 h 627797"/>
              <a:gd name="connsiteX14" fmla="*/ 1323833 w 1583140"/>
              <a:gd name="connsiteY14" fmla="*/ 518614 h 627797"/>
              <a:gd name="connsiteX15" fmla="*/ 1282890 w 1583140"/>
              <a:gd name="connsiteY15" fmla="*/ 545910 h 627797"/>
              <a:gd name="connsiteX16" fmla="*/ 1241946 w 1583140"/>
              <a:gd name="connsiteY16" fmla="*/ 559558 h 627797"/>
              <a:gd name="connsiteX17" fmla="*/ 1105469 w 1583140"/>
              <a:gd name="connsiteY17" fmla="*/ 586853 h 627797"/>
              <a:gd name="connsiteX18" fmla="*/ 928048 w 1583140"/>
              <a:gd name="connsiteY18" fmla="*/ 614149 h 627797"/>
              <a:gd name="connsiteX19" fmla="*/ 696036 w 1583140"/>
              <a:gd name="connsiteY19" fmla="*/ 627797 h 627797"/>
              <a:gd name="connsiteX20" fmla="*/ 286603 w 1583140"/>
              <a:gd name="connsiteY20" fmla="*/ 614149 h 627797"/>
              <a:gd name="connsiteX21" fmla="*/ 245660 w 1583140"/>
              <a:gd name="connsiteY21" fmla="*/ 600501 h 627797"/>
              <a:gd name="connsiteX22" fmla="*/ 150125 w 1583140"/>
              <a:gd name="connsiteY22" fmla="*/ 586853 h 627797"/>
              <a:gd name="connsiteX23" fmla="*/ 109182 w 1583140"/>
              <a:gd name="connsiteY23" fmla="*/ 573205 h 627797"/>
              <a:gd name="connsiteX24" fmla="*/ 40943 w 1583140"/>
              <a:gd name="connsiteY24" fmla="*/ 491319 h 627797"/>
              <a:gd name="connsiteX25" fmla="*/ 13648 w 1583140"/>
              <a:gd name="connsiteY25" fmla="*/ 409432 h 627797"/>
              <a:gd name="connsiteX26" fmla="*/ 0 w 1583140"/>
              <a:gd name="connsiteY26" fmla="*/ 368489 h 627797"/>
              <a:gd name="connsiteX27" fmla="*/ 13648 w 1583140"/>
              <a:gd name="connsiteY27" fmla="*/ 327546 h 627797"/>
              <a:gd name="connsiteX28" fmla="*/ 136478 w 1583140"/>
              <a:gd name="connsiteY28" fmla="*/ 259307 h 627797"/>
              <a:gd name="connsiteX29" fmla="*/ 218364 w 1583140"/>
              <a:gd name="connsiteY29" fmla="*/ 232011 h 627797"/>
              <a:gd name="connsiteX30" fmla="*/ 259308 w 1583140"/>
              <a:gd name="connsiteY30" fmla="*/ 218364 h 627797"/>
              <a:gd name="connsiteX31" fmla="*/ 286603 w 1583140"/>
              <a:gd name="connsiteY31" fmla="*/ 204716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83140" h="627797">
                <a:moveTo>
                  <a:pt x="109182" y="191068"/>
                </a:moveTo>
                <a:cubicBezTo>
                  <a:pt x="131928" y="177420"/>
                  <a:pt x="154927" y="164184"/>
                  <a:pt x="177421" y="150125"/>
                </a:cubicBezTo>
                <a:cubicBezTo>
                  <a:pt x="191330" y="141432"/>
                  <a:pt x="203375" y="129491"/>
                  <a:pt x="218364" y="122829"/>
                </a:cubicBezTo>
                <a:cubicBezTo>
                  <a:pt x="244656" y="111144"/>
                  <a:pt x="272955" y="104632"/>
                  <a:pt x="300251" y="95534"/>
                </a:cubicBezTo>
                <a:cubicBezTo>
                  <a:pt x="315812" y="90347"/>
                  <a:pt x="325779" y="73843"/>
                  <a:pt x="341194" y="68238"/>
                </a:cubicBezTo>
                <a:cubicBezTo>
                  <a:pt x="376449" y="55418"/>
                  <a:pt x="413982" y="50041"/>
                  <a:pt x="450376" y="40943"/>
                </a:cubicBezTo>
                <a:cubicBezTo>
                  <a:pt x="643932" y="-7445"/>
                  <a:pt x="399738" y="28371"/>
                  <a:pt x="655093" y="0"/>
                </a:cubicBezTo>
                <a:lnTo>
                  <a:pt x="1323833" y="13647"/>
                </a:lnTo>
                <a:cubicBezTo>
                  <a:pt x="1420901" y="17242"/>
                  <a:pt x="1363759" y="23811"/>
                  <a:pt x="1433015" y="54591"/>
                </a:cubicBezTo>
                <a:cubicBezTo>
                  <a:pt x="1459307" y="66276"/>
                  <a:pt x="1514902" y="81886"/>
                  <a:pt x="1514902" y="81886"/>
                </a:cubicBezTo>
                <a:cubicBezTo>
                  <a:pt x="1577473" y="175743"/>
                  <a:pt x="1559120" y="132651"/>
                  <a:pt x="1583140" y="204716"/>
                </a:cubicBezTo>
                <a:cubicBezTo>
                  <a:pt x="1572368" y="333990"/>
                  <a:pt x="1606651" y="348686"/>
                  <a:pt x="1528549" y="409432"/>
                </a:cubicBezTo>
                <a:cubicBezTo>
                  <a:pt x="1502654" y="429572"/>
                  <a:pt x="1473958" y="445826"/>
                  <a:pt x="1446663" y="464023"/>
                </a:cubicBezTo>
                <a:cubicBezTo>
                  <a:pt x="1433015" y="473122"/>
                  <a:pt x="1421280" y="486132"/>
                  <a:pt x="1405719" y="491319"/>
                </a:cubicBezTo>
                <a:lnTo>
                  <a:pt x="1323833" y="518614"/>
                </a:lnTo>
                <a:cubicBezTo>
                  <a:pt x="1310185" y="527713"/>
                  <a:pt x="1297561" y="538574"/>
                  <a:pt x="1282890" y="545910"/>
                </a:cubicBezTo>
                <a:cubicBezTo>
                  <a:pt x="1270023" y="552344"/>
                  <a:pt x="1255964" y="556323"/>
                  <a:pt x="1241946" y="559558"/>
                </a:cubicBezTo>
                <a:cubicBezTo>
                  <a:pt x="1196741" y="569990"/>
                  <a:pt x="1150961" y="577755"/>
                  <a:pt x="1105469" y="586853"/>
                </a:cubicBezTo>
                <a:cubicBezTo>
                  <a:pt x="1032617" y="601423"/>
                  <a:pt x="1010676" y="607539"/>
                  <a:pt x="928048" y="614149"/>
                </a:cubicBezTo>
                <a:cubicBezTo>
                  <a:pt x="850824" y="620327"/>
                  <a:pt x="773373" y="623248"/>
                  <a:pt x="696036" y="627797"/>
                </a:cubicBezTo>
                <a:cubicBezTo>
                  <a:pt x="559558" y="623248"/>
                  <a:pt x="422906" y="622410"/>
                  <a:pt x="286603" y="614149"/>
                </a:cubicBezTo>
                <a:cubicBezTo>
                  <a:pt x="272243" y="613279"/>
                  <a:pt x="259767" y="603322"/>
                  <a:pt x="245660" y="600501"/>
                </a:cubicBezTo>
                <a:cubicBezTo>
                  <a:pt x="214116" y="594192"/>
                  <a:pt x="181970" y="591402"/>
                  <a:pt x="150125" y="586853"/>
                </a:cubicBezTo>
                <a:cubicBezTo>
                  <a:pt x="136477" y="582304"/>
                  <a:pt x="121152" y="581185"/>
                  <a:pt x="109182" y="573205"/>
                </a:cubicBezTo>
                <a:cubicBezTo>
                  <a:pt x="77658" y="552189"/>
                  <a:pt x="61084" y="521530"/>
                  <a:pt x="40943" y="491319"/>
                </a:cubicBezTo>
                <a:lnTo>
                  <a:pt x="13648" y="409432"/>
                </a:lnTo>
                <a:lnTo>
                  <a:pt x="0" y="368489"/>
                </a:lnTo>
                <a:cubicBezTo>
                  <a:pt x="4549" y="354841"/>
                  <a:pt x="5668" y="339516"/>
                  <a:pt x="13648" y="327546"/>
                </a:cubicBezTo>
                <a:cubicBezTo>
                  <a:pt x="48671" y="275011"/>
                  <a:pt x="75434" y="279655"/>
                  <a:pt x="136478" y="259307"/>
                </a:cubicBezTo>
                <a:lnTo>
                  <a:pt x="218364" y="232011"/>
                </a:lnTo>
                <a:cubicBezTo>
                  <a:pt x="232012" y="227462"/>
                  <a:pt x="246441" y="224798"/>
                  <a:pt x="259308" y="218364"/>
                </a:cubicBezTo>
                <a:lnTo>
                  <a:pt x="286603" y="204716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11274" name="Picture 2" descr="نتيجة بحث الصور عن خط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35188"/>
            <a:ext cx="5492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نتيجة بحث الصور عن صح و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429000"/>
            <a:ext cx="13795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Down Arrow 3"/>
          <p:cNvSpPr>
            <a:spLocks noChangeArrowheads="1"/>
          </p:cNvSpPr>
          <p:nvPr/>
        </p:nvSpPr>
        <p:spPr bwMode="auto">
          <a:xfrm>
            <a:off x="7032625" y="4694238"/>
            <a:ext cx="511175" cy="563562"/>
          </a:xfrm>
          <a:prstGeom prst="down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94488" y="5191125"/>
            <a:ext cx="1839912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مراقبون</a:t>
            </a:r>
          </a:p>
        </p:txBody>
      </p:sp>
      <p:sp>
        <p:nvSpPr>
          <p:cNvPr id="11278" name="Down Arrow 13"/>
          <p:cNvSpPr>
            <a:spLocks noChangeArrowheads="1"/>
          </p:cNvSpPr>
          <p:nvPr/>
        </p:nvSpPr>
        <p:spPr bwMode="auto">
          <a:xfrm>
            <a:off x="3865563" y="5106988"/>
            <a:ext cx="511175" cy="565150"/>
          </a:xfrm>
          <a:prstGeom prst="down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27425" y="5605463"/>
            <a:ext cx="1839913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مفكرون</a:t>
            </a:r>
          </a:p>
        </p:txBody>
      </p:sp>
      <p:sp>
        <p:nvSpPr>
          <p:cNvPr id="16" name="Left Arrow 15"/>
          <p:cNvSpPr/>
          <p:nvPr/>
        </p:nvSpPr>
        <p:spPr>
          <a:xfrm flipH="1">
            <a:off x="104775" y="-180975"/>
            <a:ext cx="3760788" cy="91598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3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  <a:t>ملاحظتان مهمتان:</a:t>
            </a:r>
            <a:endParaRPr lang="en-US" sz="32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245E"/>
      </a:dk2>
      <a:lt2>
        <a:srgbClr val="CCCCFF"/>
      </a:lt2>
      <a:accent1>
        <a:srgbClr val="FF9900"/>
      </a:accent1>
      <a:accent2>
        <a:srgbClr val="FF5050"/>
      </a:accent2>
      <a:accent3>
        <a:srgbClr val="AAACB6"/>
      </a:accent3>
      <a:accent4>
        <a:srgbClr val="DADADA"/>
      </a:accent4>
      <a:accent5>
        <a:srgbClr val="FFCAAA"/>
      </a:accent5>
      <a:accent6>
        <a:srgbClr val="E74848"/>
      </a:accent6>
      <a:hlink>
        <a:srgbClr val="0066FF"/>
      </a:hlink>
      <a:folHlink>
        <a:srgbClr val="00CC99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32142</TotalTime>
  <Words>641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Times New Roman</vt:lpstr>
      <vt:lpstr>Arial</vt:lpstr>
      <vt:lpstr>Tahoma</vt:lpstr>
      <vt:lpstr>Wingdings</vt:lpstr>
      <vt:lpstr>Simplified Arabic</vt:lpstr>
      <vt:lpstr>Calibri</vt:lpstr>
      <vt:lpstr>Traditional Arabic</vt:lpstr>
      <vt:lpstr>Sitka Small</vt:lpstr>
      <vt:lpstr>Default Design</vt:lpstr>
      <vt:lpstr>PowerPoint Presentation</vt:lpstr>
      <vt:lpstr>PowerPoint Presentation</vt:lpstr>
      <vt:lpstr>PowerPoint Presentation</vt:lpstr>
      <vt:lpstr>الألف الفارقة    [  المفهوم  ] </vt:lpstr>
      <vt:lpstr>PowerPoint Presentation</vt:lpstr>
      <vt:lpstr>ملخص القاعدة: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DesignWrite,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Maria Smith Brown - Ext. 251</dc:creator>
  <cp:lastModifiedBy>WhiteBoard</cp:lastModifiedBy>
  <cp:revision>788</cp:revision>
  <cp:lastPrinted>2018-01-25T07:34:10Z</cp:lastPrinted>
  <dcterms:created xsi:type="dcterms:W3CDTF">2001-11-13T19:12:10Z</dcterms:created>
  <dcterms:modified xsi:type="dcterms:W3CDTF">2018-02-22T10:16:03Z</dcterms:modified>
</cp:coreProperties>
</file>