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312" r:id="rId2"/>
    <p:sldId id="359" r:id="rId3"/>
    <p:sldId id="313" r:id="rId4"/>
    <p:sldId id="345"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60" r:id="rId19"/>
    <p:sldId id="361" r:id="rId20"/>
    <p:sldId id="362" r:id="rId21"/>
    <p:sldId id="363" r:id="rId22"/>
    <p:sldId id="364" r:id="rId23"/>
    <p:sldId id="365" r:id="rId24"/>
    <p:sldId id="366" r:id="rId25"/>
    <p:sldId id="367" r:id="rId26"/>
    <p:sldId id="368" r:id="rId27"/>
    <p:sldId id="369" r:id="rId28"/>
    <p:sldId id="370" r:id="rId29"/>
    <p:sldId id="371" r:id="rId30"/>
    <p:sldId id="372" r:id="rId31"/>
    <p:sldId id="373" r:id="rId32"/>
    <p:sldId id="374" r:id="rId33"/>
    <p:sldId id="375" r:id="rId34"/>
    <p:sldId id="376" r:id="rId35"/>
    <p:sldId id="377" r:id="rId36"/>
    <p:sldId id="378"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8"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65868819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25963798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15097755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208727331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49269591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6134509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114898237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69835988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893185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306886613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8/13/2017</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88449668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pPr defTabSz="914400"/>
            <a:fld id="{9AFE8FB1-0A7A-443E-AAF7-31D4FA1AA312}" type="datetimeFigureOut">
              <a:rPr lang="en-US" smtClean="0">
                <a:solidFill>
                  <a:prstClr val="white"/>
                </a:solidFill>
              </a:rPr>
              <a:pPr defTabSz="914400"/>
              <a:t>8/13/2017</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pPr defTabSz="914400"/>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pPr defTabSz="914400"/>
            <a:fld id="{25BA54BD-C84D-46CE-8B72-31BFB26ABA43}" type="slidenum">
              <a:rPr lang="en-US" smtClean="0">
                <a:solidFill>
                  <a:prstClr val="white"/>
                </a:solidFill>
              </a:rPr>
              <a:pPr defTabSz="914400"/>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139409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99592" y="4953000"/>
            <a:ext cx="8064895" cy="1066800"/>
          </a:xfrm>
        </p:spPr>
        <p:txBody>
          <a:bodyPr>
            <a:noAutofit/>
          </a:bodyPr>
          <a:lstStyle/>
          <a:p>
            <a:pPr algn="ctr" rtl="1"/>
            <a:r>
              <a:rPr lang="ar-SA" sz="4400" b="1" spc="-25" dirty="0">
                <a:solidFill>
                  <a:srgbClr val="FFFF00"/>
                </a:solidFill>
                <a:latin typeface="Arial" panose="020B0604020202020204" pitchFamily="34" charset="0"/>
                <a:cs typeface="Simplified Arabic" panose="02020603050405020304" pitchFamily="18" charset="-78"/>
              </a:rPr>
              <a:t>من النثر العربي القديم</a:t>
            </a:r>
            <a:endParaRPr lang="en-US" sz="4400" b="1" spc="-25" dirty="0">
              <a:solidFill>
                <a:srgbClr val="FFFF00"/>
              </a:solidFill>
              <a:latin typeface="Arial" panose="020B0604020202020204" pitchFamily="34" charset="0"/>
              <a:cs typeface="Simplified Arabic" panose="02020603050405020304" pitchFamily="18" charset="-78"/>
            </a:endParaRPr>
          </a:p>
          <a:p>
            <a:pPr algn="ctr" rtl="1"/>
            <a:endParaRPr lang="en-US" sz="44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sp>
        <p:nvSpPr>
          <p:cNvPr id="4" name="Title 3"/>
          <p:cNvSpPr>
            <a:spLocks noGrp="1"/>
          </p:cNvSpPr>
          <p:nvPr>
            <p:ph type="ctrTitle"/>
          </p:nvPr>
        </p:nvSpPr>
        <p:spPr>
          <a:xfrm>
            <a:off x="1027778" y="598940"/>
            <a:ext cx="6859786" cy="1600200"/>
          </a:xfrm>
        </p:spPr>
        <p:txBody>
          <a:bodyPr/>
          <a:lstStyle/>
          <a:p>
            <a:pPr algn="ctr" rtl="1"/>
            <a:r>
              <a:rPr lang="ar-SA"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مختارات نثرية</a:t>
            </a:r>
            <a:endParaRPr lang="en-US"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6" name="Picture 5">
            <a:extLst>
              <a:ext uri="{FF2B5EF4-FFF2-40B4-BE49-F238E27FC236}">
                <a16:creationId xmlns:a16="http://schemas.microsoft.com/office/drawing/2014/main" xmlns=""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022" y="2543618"/>
            <a:ext cx="1371957" cy="1720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554946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55576" y="1518828"/>
            <a:ext cx="7661275" cy="4648200"/>
          </a:xfrm>
        </p:spPr>
        <p:txBody>
          <a:bodyPr>
            <a:normAutofit/>
          </a:bodyPr>
          <a:lstStyle/>
          <a:p>
            <a:pPr marL="0" marR="0" algn="just" rtl="1">
              <a:spcBef>
                <a:spcPts val="0"/>
              </a:spcBef>
              <a:spcAft>
                <a:spcPts val="0"/>
              </a:spcAft>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النص الذي قرأناه أقرب إلى "خبر" طريف يضيء موقفاً من مواقف حياة أبي عبيدة عندما كان يشتغل في التعليم ويقدم محاضراته ودروسه العلمية في جامع البصرة. وقد جاءت طرافته من اجتماع عدد من العامة بين حضور مجلسه، وما طرحوه عليه من أسئلة خاطئة، أي أنها تقوم على وهم أو قراءة خاطئة. ولما تكرر الخطأ قل صبر المعلّم تدريجيا حتى قطع درسه وفرّ من ذلك المجلس.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algn="r" rtl="1">
              <a:spcBef>
                <a:spcPts val="0"/>
              </a:spcBef>
            </a:pPr>
            <a:r>
              <a:rPr lang="ar-SA" sz="4800" b="1" spc="-25" dirty="0">
                <a:solidFill>
                  <a:srgbClr val="FFFF00"/>
                </a:solidFill>
                <a:latin typeface="Arial" panose="020B0604020202020204" pitchFamily="34" charset="0"/>
                <a:cs typeface="Simplified Arabic" panose="02020603050405020304" pitchFamily="18" charset="-78"/>
              </a:rPr>
              <a:t>فكرة النص: </a:t>
            </a:r>
            <a:endParaRPr lang="en-US" sz="4800" b="1" spc="-25" dirty="0">
              <a:solidFill>
                <a:srgbClr val="FFFF00"/>
              </a:solidFill>
              <a:latin typeface="Arial" panose="020B0604020202020204" pitchFamily="34" charset="0"/>
              <a:cs typeface="Simplified Arabic" panose="02020603050405020304" pitchFamily="18" charset="-78"/>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8824330"/>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44971" y="1518828"/>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الفكرة إذن جاءت من خلال الأسلوب القصصي الإخباري، ومحورها حول </a:t>
            </a:r>
            <a:r>
              <a:rPr lang="ar-SA" sz="3600" b="1" spc="-25" dirty="0">
                <a:latin typeface="Arial" panose="020B0604020202020204" pitchFamily="34" charset="0"/>
                <a:ea typeface="Times New Roman" panose="02020603050405020304" pitchFamily="18" charset="0"/>
                <a:cs typeface="Simplified Arabic" panose="02020603050405020304" pitchFamily="18" charset="-78"/>
              </a:rPr>
              <a:t>الخطأ في اللغة</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فالناس يخطئون قديما وحديثا في القراءة والفهم. لا يقتصر الخطأ إذن على أبناء عصرنا. ولكن ربما كان القدماء أحرص على التصحيح والتصويب، ولم يكن الخطأ مقبولا في البيئات العلمية، أما اليوم فقد شاع الخطأ، حتى قل الصواب!</a:t>
            </a:r>
            <a:endParaRPr lang="en-US" sz="36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endParaRPr lang="en-US" sz="36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r>
              <a:rPr lang="en-US" sz="40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0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410162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115616" y="1277353"/>
            <a:ext cx="7661275" cy="4648200"/>
          </a:xfrm>
        </p:spPr>
        <p:txBody>
          <a:bodyPr>
            <a:normAutofit fontScale="92500"/>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لنتوثّق من فهمنا لخبر أبي عبيدة مع بعض حضور مجلسه العلمي، يمكننا أن نطرح عدة أسئلة، ولكنها أسئلة جادة ليست كالأسئلة الغريبة التي حظي بها أبو عبيدة في ذلك اليوم الاستثنائي من حياته العلمية.</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ما الأسئلة التي وجهت إليه؟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سنتابع أو نراجع الأسئلة الثلاثة التي شكّلت عماد الخبر وأساس بنائه، فإذا فهمناها وراجعناها أمكننا أن نفهم الخبر بشكل أشد وضوحاً وتفصيلاً، وأمكننا أن ندرك من خلال ذلك بعض احتمالات وقوع الخطأ في اللغة قراءة وفهما.</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b="1" spc="-25" dirty="0">
                <a:solidFill>
                  <a:srgbClr val="FFFF00"/>
                </a:solidFill>
                <a:latin typeface="Arial" panose="020B0604020202020204" pitchFamily="34" charset="0"/>
                <a:cs typeface="Simplified Arabic" panose="02020603050405020304" pitchFamily="18" charset="-78"/>
              </a:rPr>
              <a:t>تحليل النص:  </a:t>
            </a:r>
            <a:endParaRPr lang="en-US" sz="4800" b="1" spc="-25" dirty="0">
              <a:solidFill>
                <a:srgbClr val="FFFF00"/>
              </a:solidFill>
              <a:latin typeface="Arial" panose="020B0604020202020204" pitchFamily="34" charset="0"/>
              <a:cs typeface="Simplified Arabic" panose="02020603050405020304" pitchFamily="18" charset="-78"/>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0870046"/>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44971" y="1600200"/>
            <a:ext cx="8199029" cy="4648200"/>
          </a:xfrm>
        </p:spPr>
        <p:txBody>
          <a:bodyPr>
            <a:normAutofit/>
          </a:bodyPr>
          <a:lstStyle/>
          <a:p>
            <a:pPr marL="0" marR="0" indent="0" algn="just" rtl="1">
              <a:spcBef>
                <a:spcPts val="0"/>
              </a:spcBef>
              <a:spcAft>
                <a:spcPts val="0"/>
              </a:spcAft>
              <a:buNone/>
            </a:pPr>
            <a:r>
              <a:rPr lang="en-US" sz="3600" spc="-25" dirty="0">
                <a:latin typeface="Arial" panose="020B0604020202020204" pitchFamily="34" charset="0"/>
                <a:ea typeface="Times New Roman" panose="02020603050405020304" pitchFamily="18" charset="0"/>
                <a:cs typeface="Simplified Arabic" panose="02020603050405020304" pitchFamily="18" charset="-78"/>
              </a:rPr>
              <a:t>  	</a:t>
            </a: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259632" y="604955"/>
            <a:ext cx="6861175" cy="1020762"/>
          </a:xfrm>
        </p:spPr>
        <p:txBody>
          <a:bodyPr>
            <a:normAutofit/>
          </a:bodyPr>
          <a:lstStyle/>
          <a:p>
            <a:pPr marL="0" marR="0" algn="ctr" rtl="1">
              <a:spcBef>
                <a:spcPts val="0"/>
              </a:spcBef>
              <a:spcAft>
                <a:spcPts val="0"/>
              </a:spcAft>
            </a:pPr>
            <a:r>
              <a:rPr lang="ar-SA" sz="4800" b="1"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b="1" spc="-25" dirty="0">
                <a:solidFill>
                  <a:srgbClr val="FFFF00"/>
                </a:solidFill>
                <a:latin typeface="Arial" panose="020B0604020202020204" pitchFamily="34" charset="0"/>
                <a:cs typeface="Simplified Arabic" panose="02020603050405020304" pitchFamily="18" charset="-78"/>
              </a:rPr>
              <a:t>السؤال الأول: ما "</a:t>
            </a:r>
            <a:r>
              <a:rPr lang="ar-SA" sz="4800" b="1" spc="-25" dirty="0" err="1">
                <a:solidFill>
                  <a:srgbClr val="FFFF00"/>
                </a:solidFill>
                <a:latin typeface="Arial" panose="020B0604020202020204" pitchFamily="34" charset="0"/>
                <a:cs typeface="Simplified Arabic" panose="02020603050405020304" pitchFamily="18" charset="-78"/>
              </a:rPr>
              <a:t>العنجيد</a:t>
            </a:r>
            <a:r>
              <a:rPr lang="ar-SA" sz="4800" b="1" spc="-25" dirty="0">
                <a:solidFill>
                  <a:srgbClr val="FFFF00"/>
                </a:solidFill>
                <a:latin typeface="Arial" panose="020B0604020202020204" pitchFamily="34" charset="0"/>
                <a:cs typeface="Simplified Arabic" panose="02020603050405020304" pitchFamily="18" charset="-78"/>
              </a:rPr>
              <a:t>"؟ </a:t>
            </a:r>
            <a:endParaRPr lang="en-US" sz="4800" b="1" spc="-25" dirty="0">
              <a:solidFill>
                <a:srgbClr val="FFFF00"/>
              </a:solidFill>
              <a:latin typeface="Arial" panose="020B0604020202020204" pitchFamily="34" charset="0"/>
              <a:cs typeface="Simplified Arabic" panose="02020603050405020304" pitchFamily="18" charset="-78"/>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FF08FF4B-4F47-4F28-9D75-A900AC316C19}"/>
              </a:ext>
            </a:extLst>
          </p:cNvPr>
          <p:cNvSpPr/>
          <p:nvPr/>
        </p:nvSpPr>
        <p:spPr>
          <a:xfrm>
            <a:off x="683568" y="1600200"/>
            <a:ext cx="8136903" cy="3139321"/>
          </a:xfrm>
          <a:prstGeom prst="rect">
            <a:avLst/>
          </a:prstGeom>
        </p:spPr>
        <p:txBody>
          <a:bodyPr wrap="square">
            <a:spAutoFit/>
          </a:bodyPr>
          <a:lstStyle/>
          <a:p>
            <a:pPr algn="just" rtl="1"/>
            <a:r>
              <a:rPr lang="ar-SA" sz="3300" spc="-25" dirty="0">
                <a:solidFill>
                  <a:schemeClr val="bg1"/>
                </a:solidFill>
                <a:latin typeface="Arial" panose="020B0604020202020204" pitchFamily="34" charset="0"/>
                <a:cs typeface="Simplified Arabic" panose="02020603050405020304" pitchFamily="18" charset="-78"/>
              </a:rPr>
              <a:t>وليست هذه اللفظة الغريبة كلمة صحيحة، فليس هناك كلمة عربية بهذا اللفظ، ولذلك أنكرها أبو عبيدة ولم يعرفها، وعندما تبجّح السائل بأنه يعرف شاهداً عليها، كأنه يريد إحراج أبي عبيدة </a:t>
            </a:r>
            <a:r>
              <a:rPr lang="ar-SA" sz="3300" spc="-25" dirty="0" err="1">
                <a:solidFill>
                  <a:schemeClr val="bg1"/>
                </a:solidFill>
                <a:latin typeface="Arial" panose="020B0604020202020204" pitchFamily="34" charset="0"/>
                <a:cs typeface="Simplified Arabic" panose="02020603050405020304" pitchFamily="18" charset="-78"/>
              </a:rPr>
              <a:t>والتعالم</a:t>
            </a:r>
            <a:r>
              <a:rPr lang="ar-SA" sz="3300" spc="-25" dirty="0">
                <a:solidFill>
                  <a:schemeClr val="bg1"/>
                </a:solidFill>
                <a:latin typeface="Arial" panose="020B0604020202020204" pitchFamily="34" charset="0"/>
                <a:cs typeface="Simplified Arabic" panose="02020603050405020304" pitchFamily="18" charset="-78"/>
              </a:rPr>
              <a:t> عليه، تبين لأبي عبيدة ولنا جهل ذلك السائل، فهو يعرف شاهداً يتمثل في بيت شعر للأعشى، ولكنه أخطأ في قراءته وفهمه، واخترع تلك الكلمة نتيجة جهله وسوء قراءته</a:t>
            </a:r>
            <a:r>
              <a:rPr lang="ar-SA" spc="-25" dirty="0">
                <a:latin typeface="Arial" panose="020B0604020202020204" pitchFamily="34" charset="0"/>
                <a:ea typeface="Times New Roman" panose="02020603050405020304" pitchFamily="18" charset="0"/>
                <a:cs typeface="Simplified Arabic" panose="02020603050405020304" pitchFamily="18" charset="-78"/>
              </a:rPr>
              <a:t>.</a:t>
            </a:r>
            <a:endParaRPr lang="en-US" sz="11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9439320"/>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124744"/>
            <a:ext cx="8165331"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بيت الشعر الذي استشهد به للأعشى يقول: </a:t>
            </a:r>
            <a:endParaRPr lang="en-US" sz="36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solidFill>
                  <a:srgbClr val="FFC000"/>
                </a:solidFill>
                <a:latin typeface="Arial" panose="020B0604020202020204" pitchFamily="34" charset="0"/>
                <a:ea typeface="Times New Roman" panose="02020603050405020304" pitchFamily="18" charset="0"/>
                <a:cs typeface="Simplified Arabic" panose="02020603050405020304" pitchFamily="18" charset="-78"/>
              </a:rPr>
              <a:t>يوم تُبدي لنا قتيلةُ </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عن جيدٍ</a:t>
            </a:r>
            <a:r>
              <a:rPr lang="ar-SA"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en-US"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solidFill>
                  <a:srgbClr val="FFC000"/>
                </a:solidFill>
                <a:latin typeface="Arial" panose="020B0604020202020204" pitchFamily="34" charset="0"/>
                <a:ea typeface="Times New Roman" panose="02020603050405020304" pitchFamily="18" charset="0"/>
                <a:cs typeface="Simplified Arabic" panose="02020603050405020304" pitchFamily="18" charset="-78"/>
              </a:rPr>
              <a:t>أسيلٍ تَزِينُه الأطواقُ</a:t>
            </a:r>
            <a:endParaRPr lang="en-US" sz="3600" spc="-25" dirty="0">
              <a:solidFill>
                <a:srgbClr val="FFC000"/>
              </a:solidFill>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الأعشى يصف امرأة جميلة على عادة الشعراء المولعين بالجمال، فيتذكر قتيلة وهو اسم المرأة أو لقبها، يوم كشفت بعض جمالها، فظهر عنقها الجميل الناعم المزيّن بالأطواق أو القلائد.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0498093"/>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C898C290-68AE-422A-8246-FD6DD33DBA2F}"/>
              </a:ext>
            </a:extLst>
          </p:cNvPr>
          <p:cNvSpPr/>
          <p:nvPr/>
        </p:nvSpPr>
        <p:spPr>
          <a:xfrm>
            <a:off x="467544" y="771029"/>
            <a:ext cx="8010128" cy="4524315"/>
          </a:xfrm>
          <a:prstGeom prst="rect">
            <a:avLst/>
          </a:prstGeom>
        </p:spPr>
        <p:txBody>
          <a:bodyPr wrap="square">
            <a:spAutoFit/>
          </a:bodyPr>
          <a:lstStyle/>
          <a:p>
            <a:pPr algn="r" rtl="1"/>
            <a:r>
              <a:rPr lang="ar-SA" sz="3600" spc="-25" dirty="0">
                <a:solidFill>
                  <a:schemeClr val="bg1"/>
                </a:solidFill>
                <a:latin typeface="Arial" panose="020B0604020202020204" pitchFamily="34" charset="0"/>
                <a:cs typeface="Simplified Arabic" panose="02020603050405020304" pitchFamily="18" charset="-78"/>
              </a:rPr>
              <a:t>(عن جيدٍ) إنهما كلمتان إذن، كلمة (عن)  حرف الجر المعروف،  وكلمة (جيد) وهي اسم مشهور أيضاً بمعنى عنق أو رقبة. فالخلل في السؤال يتمثل في أن الرجل السائل دمج الكلمتين معاً، وظنهما كلمة واحدة، بل وأمعن في الخطأ عندما أضاف للكلمة التي اخترعها ال التعريف، فصارت: </a:t>
            </a:r>
            <a:r>
              <a:rPr lang="ar-SA" sz="3600" b="1" spc="-25" dirty="0" err="1">
                <a:solidFill>
                  <a:srgbClr val="FFFF00"/>
                </a:solidFill>
                <a:latin typeface="Arial" panose="020B0604020202020204" pitchFamily="34" charset="0"/>
                <a:cs typeface="Simplified Arabic" panose="02020603050405020304" pitchFamily="18" charset="-78"/>
              </a:rPr>
              <a:t>العنجيد</a:t>
            </a:r>
            <a:r>
              <a:rPr lang="ar-SA" sz="3600" spc="-25" dirty="0">
                <a:solidFill>
                  <a:schemeClr val="bg1"/>
                </a:solidFill>
                <a:latin typeface="Arial" panose="020B0604020202020204" pitchFamily="34" charset="0"/>
                <a:cs typeface="Simplified Arabic" panose="02020603050405020304" pitchFamily="18" charset="-78"/>
              </a:rPr>
              <a:t>!! </a:t>
            </a:r>
            <a:endParaRPr lang="en-US" sz="3600" spc="-25" dirty="0">
              <a:solidFill>
                <a:schemeClr val="bg1"/>
              </a:solidFill>
              <a:latin typeface="Arial" panose="020B0604020202020204" pitchFamily="34" charset="0"/>
              <a:cs typeface="Simplified Arabic" panose="02020603050405020304" pitchFamily="18" charset="-78"/>
            </a:endParaRPr>
          </a:p>
          <a:p>
            <a:pPr algn="r"/>
            <a:r>
              <a:rPr lang="ar-SA" sz="3600" spc="-25" dirty="0">
                <a:solidFill>
                  <a:schemeClr val="bg1"/>
                </a:solidFill>
                <a:latin typeface="Arial" panose="020B0604020202020204" pitchFamily="34" charset="0"/>
                <a:cs typeface="Simplified Arabic" panose="02020603050405020304" pitchFamily="18" charset="-78"/>
              </a:rPr>
              <a:t>فالخلل في السؤال سببه الوهم، والخطأ في القراءة والفهم أيضاً</a:t>
            </a:r>
            <a:r>
              <a:rPr lang="ar-SA" sz="1400" spc="-25" dirty="0">
                <a:ea typeface="Times New Roman" panose="02020603050405020304" pitchFamily="18" charset="0"/>
                <a:cs typeface="Simplified Arabic" panose="02020603050405020304" pitchFamily="18" charset="-78"/>
              </a:rPr>
              <a:t>. </a:t>
            </a:r>
            <a:endParaRPr lang="en-US" dirty="0"/>
          </a:p>
        </p:txBody>
      </p:sp>
    </p:spTree>
    <p:extLst>
      <p:ext uri="{BB962C8B-B14F-4D97-AF65-F5344CB8AC3E}">
        <p14:creationId xmlns:p14="http://schemas.microsoft.com/office/powerpoint/2010/main" val="3510163570"/>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8105C324-0E7B-46E6-9EB0-1F77BC1E475C}"/>
              </a:ext>
            </a:extLst>
          </p:cNvPr>
          <p:cNvSpPr/>
          <p:nvPr/>
        </p:nvSpPr>
        <p:spPr>
          <a:xfrm>
            <a:off x="683568" y="1269597"/>
            <a:ext cx="8064896" cy="5663089"/>
          </a:xfrm>
          <a:prstGeom prst="rect">
            <a:avLst/>
          </a:prstGeom>
        </p:spPr>
        <p:txBody>
          <a:bodyPr wrap="square">
            <a:spAutoFit/>
          </a:bodyPr>
          <a:lstStyle/>
          <a:p>
            <a:pPr algn="just" rtl="1"/>
            <a:r>
              <a:rPr lang="ar-SA" sz="3600" spc="-25" dirty="0">
                <a:solidFill>
                  <a:schemeClr val="bg1"/>
                </a:solidFill>
                <a:latin typeface="Arial" panose="020B0604020202020204" pitchFamily="34" charset="0"/>
                <a:cs typeface="Simplified Arabic" panose="02020603050405020304" pitchFamily="18" charset="-78"/>
              </a:rPr>
              <a:t>لا بد أن نتبين وحدة الكلمة وتقسيم كلمات النص لنحسن فهمه ولا نقع في مثل هذا الخطأ الفادح. وربما نضع احتمالا أن السائل سمع النص ولم يفهم معناه، حفظه سماعاً ولم يقرأه مكتوباً، فلم يتبين منه شيئاً سوى اللفظ الخاطئ، والتقسيم الخاطئ الذي وقع فيه. اللغة إذن تحتاج إلى الفهم وإلى الربط بين اللفظ ومعناه، فإن لم يكن له معنى فلا بد أن هناك خللاً ما يحتاج إلى مراجعة ومعالجة</a:t>
            </a:r>
            <a:r>
              <a:rPr lang="ar-SA" sz="1400" spc="-25" dirty="0">
                <a:latin typeface="Arial" panose="020B0604020202020204" pitchFamily="34" charset="0"/>
                <a:ea typeface="Times New Roman" panose="02020603050405020304" pitchFamily="18" charset="0"/>
                <a:cs typeface="Simplified Arabic" panose="02020603050405020304" pitchFamily="18" charset="-78"/>
              </a:rPr>
              <a:t>.</a:t>
            </a:r>
            <a:endParaRPr lang="en-US" sz="1400" spc="-25" dirty="0">
              <a:latin typeface="Arial" panose="020B0604020202020204" pitchFamily="34" charset="0"/>
              <a:ea typeface="Times New Roman" panose="02020603050405020304" pitchFamily="18" charset="0"/>
              <a:cs typeface="Simplified Arabic" panose="02020603050405020304" pitchFamily="18" charset="-78"/>
            </a:endParaRPr>
          </a:p>
          <a:p>
            <a:pPr algn="just" rtl="1"/>
            <a:endParaRPr lang="en-US" sz="1400" spc="-25" dirty="0">
              <a:effectLst/>
              <a:latin typeface="Arial" panose="020B0604020202020204" pitchFamily="34" charset="0"/>
              <a:ea typeface="Times New Roman" panose="02020603050405020304" pitchFamily="18" charset="0"/>
              <a:cs typeface="Simplified Arabic" panose="02020603050405020304" pitchFamily="18" charset="-78"/>
            </a:endParaRPr>
          </a:p>
          <a:p>
            <a:pPr algn="just" rtl="1"/>
            <a:r>
              <a:rPr lang="en-US" sz="60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6000" spc="-25" dirty="0">
              <a:solidFill>
                <a:srgbClr val="FFFF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5769509"/>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55576" y="1412776"/>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259632" y="38071"/>
            <a:ext cx="6861175" cy="1020762"/>
          </a:xfrm>
        </p:spPr>
        <p:txBody>
          <a:bodyPr>
            <a:normAutofit/>
          </a:bodyPr>
          <a:lstStyle/>
          <a:p>
            <a:pPr marL="0" marR="0" algn="ctr" rtl="1">
              <a:spcBef>
                <a:spcPts val="0"/>
              </a:spcBef>
              <a:spcAft>
                <a:spcPts val="0"/>
              </a:spcAft>
            </a:pPr>
            <a:r>
              <a:rPr lang="ar-SA" sz="4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السؤال</a:t>
            </a: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sz="4000" b="1" spc="-25" dirty="0">
                <a:solidFill>
                  <a:srgbClr val="FFFF00"/>
                </a:solidFill>
                <a:latin typeface="Arial" panose="020B0604020202020204" pitchFamily="34" charset="0"/>
                <a:cs typeface="Simplified Arabic" panose="02020603050405020304" pitchFamily="18" charset="-78"/>
              </a:rPr>
              <a:t>الثاني: </a:t>
            </a:r>
            <a:endParaRPr lang="en-US" sz="4000" b="1" spc="-25" dirty="0">
              <a:solidFill>
                <a:srgbClr val="FFFF00"/>
              </a:solidFill>
              <a:latin typeface="Arial" panose="020B0604020202020204" pitchFamily="34" charset="0"/>
              <a:cs typeface="Simplified Arabic" panose="02020603050405020304" pitchFamily="18" charset="-78"/>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424DCCED-187A-4D56-BCAF-CEC69178893D}"/>
              </a:ext>
            </a:extLst>
          </p:cNvPr>
          <p:cNvSpPr/>
          <p:nvPr/>
        </p:nvSpPr>
        <p:spPr>
          <a:xfrm>
            <a:off x="7039826" y="548452"/>
            <a:ext cx="1856598" cy="707886"/>
          </a:xfrm>
          <a:prstGeom prst="rect">
            <a:avLst/>
          </a:prstGeom>
        </p:spPr>
        <p:txBody>
          <a:bodyPr wrap="none">
            <a:spAutoFit/>
          </a:bodyPr>
          <a:lstStyle/>
          <a:p>
            <a:pPr algn="just" rtl="1"/>
            <a:r>
              <a:rPr lang="ar-SA" sz="4000" b="1" spc="-25" dirty="0">
                <a:solidFill>
                  <a:srgbClr val="FFFF00"/>
                </a:solidFill>
                <a:latin typeface="Arial" panose="020B0604020202020204" pitchFamily="34" charset="0"/>
                <a:cs typeface="Simplified Arabic" panose="02020603050405020304" pitchFamily="18" charset="-78"/>
              </a:rPr>
              <a:t>ما </a:t>
            </a:r>
            <a:r>
              <a:rPr lang="ar-SA" sz="4000" b="1" spc="-25" dirty="0" err="1">
                <a:solidFill>
                  <a:srgbClr val="FFFF00"/>
                </a:solidFill>
                <a:latin typeface="Arial" panose="020B0604020202020204" pitchFamily="34" charset="0"/>
                <a:cs typeface="Simplified Arabic" panose="02020603050405020304" pitchFamily="18" charset="-78"/>
              </a:rPr>
              <a:t>الأودع</a:t>
            </a:r>
            <a:r>
              <a:rPr lang="ar-SA" sz="4000" b="1" spc="-25" dirty="0">
                <a:solidFill>
                  <a:srgbClr val="FFFF00"/>
                </a:solidFill>
                <a:latin typeface="Arial" panose="020B0604020202020204" pitchFamily="34" charset="0"/>
                <a:cs typeface="Simplified Arabic" panose="02020603050405020304" pitchFamily="18" charset="-78"/>
              </a:rPr>
              <a:t>؟</a:t>
            </a:r>
            <a:endParaRPr lang="en-US" sz="4000" b="1" spc="-25" dirty="0">
              <a:solidFill>
                <a:srgbClr val="FFFF00"/>
              </a:solidFill>
              <a:latin typeface="Arial" panose="020B0604020202020204" pitchFamily="34" charset="0"/>
              <a:cs typeface="Simplified Arabic" panose="02020603050405020304" pitchFamily="18" charset="-78"/>
            </a:endParaRPr>
          </a:p>
        </p:txBody>
      </p:sp>
      <p:sp>
        <p:nvSpPr>
          <p:cNvPr id="7" name="Rectangle 6">
            <a:extLst>
              <a:ext uri="{FF2B5EF4-FFF2-40B4-BE49-F238E27FC236}">
                <a16:creationId xmlns:a16="http://schemas.microsoft.com/office/drawing/2014/main" xmlns="" id="{F676BBB5-AC58-466F-A450-666AEF4BEE4E}"/>
              </a:ext>
            </a:extLst>
          </p:cNvPr>
          <p:cNvSpPr/>
          <p:nvPr/>
        </p:nvSpPr>
        <p:spPr>
          <a:xfrm>
            <a:off x="755576" y="1410991"/>
            <a:ext cx="8121294" cy="4524315"/>
          </a:xfrm>
          <a:prstGeom prst="rect">
            <a:avLst/>
          </a:prstGeom>
        </p:spPr>
        <p:txBody>
          <a:bodyPr wrap="square">
            <a:spAutoFit/>
          </a:bodyPr>
          <a:lstStyle/>
          <a:p>
            <a:pPr algn="r" rtl="1"/>
            <a:r>
              <a:rPr lang="ar-SA" sz="3200" spc="-25" dirty="0">
                <a:solidFill>
                  <a:schemeClr val="bg1"/>
                </a:solidFill>
                <a:latin typeface="Arial" panose="020B0604020202020204" pitchFamily="34" charset="0"/>
                <a:cs typeface="Simplified Arabic" panose="02020603050405020304" pitchFamily="18" charset="-78"/>
              </a:rPr>
              <a:t>ليس هناك (أودع) ولا ما يحزنون. فلقد أخطأ الرجل الثاني خطأ فادحاً في تقسيم الكلمات، ولم يفصل بين كلمتين متجاورتين، أي أنه دمج كلمتين، وكوّن منهما كلمة جديدة تخرج عن المراد. دمج حرف العطف: (أو) مع فعل الأمر: (دع) وظنّهما كلمة واحدة صارت اسماً وفق فهمه، ويطلب له معنى! </a:t>
            </a:r>
            <a:endParaRPr lang="en-US" sz="3200" spc="-25" dirty="0">
              <a:solidFill>
                <a:schemeClr val="bg1"/>
              </a:solidFill>
              <a:latin typeface="Arial" panose="020B0604020202020204" pitchFamily="34" charset="0"/>
              <a:cs typeface="Simplified Arabic" panose="02020603050405020304" pitchFamily="18" charset="-78"/>
            </a:endParaRPr>
          </a:p>
          <a:p>
            <a:pPr algn="r"/>
            <a:r>
              <a:rPr lang="ar-SA" sz="3200" spc="-25" dirty="0">
                <a:solidFill>
                  <a:schemeClr val="bg1"/>
                </a:solidFill>
                <a:latin typeface="Arial" panose="020B0604020202020204" pitchFamily="34" charset="0"/>
                <a:cs typeface="Simplified Arabic" panose="02020603050405020304" pitchFamily="18" charset="-78"/>
              </a:rPr>
              <a:t>مرة أخرى لا بد أن ننتبه إلى استقلال الكلمات وتقسيمها لنفهم المعنى. أما قول العرب الذي احتجّ به شاهداً على كلمته فهو قولهم: (زاحمْ بعَود أو دَعْ)، وهو أقرب إلى مثل من الأمثال القديمة. </a:t>
            </a:r>
            <a:endParaRPr lang="en-US" sz="32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3839435086"/>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44971" y="1281410"/>
            <a:ext cx="7661275" cy="4648200"/>
          </a:xfrm>
        </p:spPr>
        <p:txBody>
          <a:bodyPr>
            <a:normAutofit/>
          </a:bodyPr>
          <a:lstStyle/>
          <a:p>
            <a:pPr marL="0" marR="0" indent="0" algn="just" rtl="1">
              <a:spcBef>
                <a:spcPts val="0"/>
              </a:spcBef>
              <a:spcAft>
                <a:spcPts val="0"/>
              </a:spcAft>
              <a:buNone/>
            </a:pPr>
            <a:r>
              <a:rPr lang="en-US"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يقوم على فعل الأمر: زاحمْ بمعنى نافس غيرك </a:t>
            </a:r>
            <a:r>
              <a:rPr lang="ar-SA" sz="3600" spc="-25" dirty="0" err="1">
                <a:latin typeface="Arial" panose="020B0604020202020204" pitchFamily="34" charset="0"/>
                <a:ea typeface="Times New Roman" panose="02020603050405020304" pitchFamily="18" charset="0"/>
                <a:cs typeface="Simplified Arabic" panose="02020603050405020304" pitchFamily="18" charset="-78"/>
              </a:rPr>
              <a:t>وزاحمه</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والعَود بفتح العين هو الجمل المسنّ الخبير، وكأن المثل يوجه الإنسان للاستفادة من أصحاب الخبرة والسنّ، فالمنافسة تحتاج إلى مثل هذا. فإما أن تزاحم الآخرين وأنت تمتلك شرط المنافسة، وإما أن اترك الأمر وتخرج من المنافسة. فرحم الله امرأً عرف قدر نفسه</a:t>
            </a:r>
            <a:r>
              <a:rPr lang="ar-SA" sz="3600" spc="-25" dirty="0" smtClean="0">
                <a:latin typeface="Arial" panose="020B0604020202020204" pitchFamily="34" charset="0"/>
                <a:ea typeface="Times New Roman" panose="02020603050405020304" pitchFamily="18" charset="0"/>
                <a:cs typeface="Simplified Arabic" panose="02020603050405020304" pitchFamily="18" charset="-78"/>
              </a:rPr>
              <a:t>!</a:t>
            </a:r>
            <a:endParaRPr lang="en-US" sz="3600" spc="-25" dirty="0" smtClean="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r>
              <a:rPr lang="en-US" sz="3600" spc="-25" dirty="0">
                <a:latin typeface="Arial" panose="020B0604020202020204" pitchFamily="34" charset="0"/>
                <a:ea typeface="Times New Roman" panose="02020603050405020304" pitchFamily="18" charset="0"/>
                <a:cs typeface="Simplified Arabic" panose="02020603050405020304" pitchFamily="18" charset="-78"/>
              </a:rPr>
              <a:t> </a:t>
            </a:r>
            <a:r>
              <a:rPr lang="en-US" sz="36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en-US"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a:t>
            </a:r>
            <a:endParaRPr lang="en-US"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1371206"/>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30597" y="1281410"/>
            <a:ext cx="8633891" cy="5136795"/>
          </a:xfrm>
        </p:spPr>
        <p:txBody>
          <a:bodyPr>
            <a:normAutofit lnSpcReduction="10000"/>
          </a:bodyPr>
          <a:lstStyle/>
          <a:p>
            <a:pPr marL="0" indent="0" algn="just" rtl="1">
              <a:spcBef>
                <a:spcPts val="0"/>
              </a:spcBef>
              <a:buNone/>
            </a:pPr>
            <a:r>
              <a:rPr lang="ar-LB"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sz="4800" b="1" spc="-25" dirty="0">
                <a:solidFill>
                  <a:srgbClr val="FFFF00"/>
                </a:solidFill>
                <a:latin typeface="Arial" panose="020B0604020202020204" pitchFamily="34" charset="0"/>
                <a:ea typeface="+mj-ea"/>
                <a:cs typeface="Simplified Arabic" panose="02020603050405020304" pitchFamily="18" charset="-78"/>
              </a:rPr>
              <a:t>ما (كوفا)؟</a:t>
            </a:r>
            <a:r>
              <a:rPr lang="en-US" sz="4800" b="1" spc="-25" dirty="0">
                <a:solidFill>
                  <a:srgbClr val="FFFF00"/>
                </a:solidFill>
                <a:latin typeface="Arial" panose="020B0604020202020204" pitchFamily="34" charset="0"/>
                <a:ea typeface="+mj-ea"/>
                <a:cs typeface="Simplified Arabic" panose="02020603050405020304" pitchFamily="18" charset="-78"/>
              </a:rPr>
              <a:t> </a:t>
            </a:r>
          </a:p>
          <a:p>
            <a:pPr marL="0" marR="0" indent="0" algn="just" rtl="1">
              <a:spcBef>
                <a:spcPts val="0"/>
              </a:spcBef>
              <a:spcAft>
                <a:spcPts val="0"/>
              </a:spcAft>
              <a:buNone/>
            </a:pPr>
            <a:r>
              <a:rPr lang="en-US" sz="4800" b="1" spc="-25" dirty="0">
                <a:solidFill>
                  <a:srgbClr val="FFFF00"/>
                </a:solidFill>
                <a:latin typeface="Arial" panose="020B0604020202020204" pitchFamily="34" charset="0"/>
                <a:ea typeface="+mj-ea"/>
                <a:cs typeface="Simplified Arabic" panose="02020603050405020304" pitchFamily="18" charset="-78"/>
              </a:rPr>
              <a:t>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هذا هو السؤال الثالث. لكن صبر المعلم نفد ولم يعد بمقدوره التحمّل، ففرّ وهرب ولم يجب أو يوضح كما فعل في السؤالين السابقين. لقد هاله الخطأ هنا ربما لأن السائل استشهد بالقرآن، فإذا غفرنا الخطأ في فهم الشعر والمثل، فإنه في القرآن أشد وأصعب. </a:t>
            </a:r>
            <a:endParaRPr lang="en-US" sz="3200" spc="-25" dirty="0">
              <a:latin typeface="Arial" panose="020B0604020202020204" pitchFamily="34" charset="0"/>
              <a:ea typeface="Times New Roman" panose="02020603050405020304" pitchFamily="18" charset="0"/>
              <a:cs typeface="Times New Roman" panose="02020603050405020304" pitchFamily="18" charset="0"/>
            </a:endParaRPr>
          </a:p>
          <a:p>
            <a:pPr marL="0" indent="0" algn="just" rtl="1">
              <a:spcBef>
                <a:spcPts val="0"/>
              </a:spcBef>
              <a:buNone/>
            </a:pPr>
            <a:r>
              <a:rPr lang="en-US" sz="4800" b="1" spc="-25" dirty="0">
                <a:solidFill>
                  <a:srgbClr val="FFFF00"/>
                </a:solidFill>
                <a:latin typeface="Arial" panose="020B0604020202020204" pitchFamily="34" charset="0"/>
                <a:ea typeface="+mj-ea"/>
                <a:cs typeface="Simplified Arabic" panose="02020603050405020304" pitchFamily="18" charset="-78"/>
              </a:rPr>
              <a:t> </a:t>
            </a: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cs typeface="Simplified Arabic" panose="02020603050405020304" pitchFamily="18" charset="-78"/>
              </a:rPr>
              <a:t>السؤال الثالث: </a:t>
            </a:r>
            <a:endParaRPr lang="en-US" sz="4800" b="1" spc="-25" dirty="0">
              <a:solidFill>
                <a:srgbClr val="FFFF00"/>
              </a:solidFill>
              <a:latin typeface="Arial" panose="020B0604020202020204" pitchFamily="34" charset="0"/>
              <a:cs typeface="Simplified Arabic" panose="02020603050405020304" pitchFamily="18" charset="-78"/>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3093930"/>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12810" y="1518828"/>
            <a:ext cx="8237339" cy="4648200"/>
          </a:xfrm>
        </p:spPr>
        <p:txBody>
          <a:bodyPr>
            <a:normAutofit fontScale="92500"/>
          </a:bodyPr>
          <a:lstStyle/>
          <a:p>
            <a:pPr marL="0" marR="0" indent="0" algn="just" rtl="1">
              <a:spcBef>
                <a:spcPts val="0"/>
              </a:spcBef>
              <a:spcAft>
                <a:spcPts val="0"/>
              </a:spcAft>
              <a:buNone/>
            </a:pPr>
            <a:r>
              <a:rPr lang="ar-LB" sz="48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r>
              <a:rPr lang="en-US" sz="4800"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أرحّب بكم </a:t>
            </a:r>
            <a:r>
              <a:rPr lang="ar-SA" sz="4800" spc="-25" dirty="0" err="1">
                <a:latin typeface="Arial" panose="020B0604020202020204" pitchFamily="34" charset="0"/>
                <a:ea typeface="Times New Roman" panose="02020603050405020304" pitchFamily="18" charset="0"/>
                <a:cs typeface="Simplified Arabic" panose="02020603050405020304" pitchFamily="18" charset="-78"/>
              </a:rPr>
              <a:t>أعزائي</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 الطلبة في لقاء جديد من دروس مهارات اللغة العربية الأساسية، نهتمّ في هذه الدروس بمهارة القراءة؛ المهارةِ الكبرى التي تفتح آفاقَنا، وتساعدنا على تحسين لغتنا وتطوير قدراتنا، إلى جانب ما في عملية القراءة ذاتها من فائدة ومتعة.  </a:t>
            </a:r>
            <a:endParaRPr lang="en-US" sz="48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115616" y="188640"/>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cs typeface="Simplified Arabic" panose="02020603050405020304" pitchFamily="18" charset="-78"/>
              </a:rPr>
              <a:t>قراءات خاطئة وأسئلة جريئة</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21C15B39-9DD1-4698-930D-3722A66B591F}"/>
              </a:ext>
            </a:extLst>
          </p:cNvPr>
          <p:cNvSpPr/>
          <p:nvPr/>
        </p:nvSpPr>
        <p:spPr>
          <a:xfrm>
            <a:off x="6781170" y="1415534"/>
            <a:ext cx="1888659" cy="584775"/>
          </a:xfrm>
          <a:prstGeom prst="rect">
            <a:avLst/>
          </a:prstGeom>
        </p:spPr>
        <p:txBody>
          <a:bodyPr wrap="none">
            <a:spAutoFit/>
          </a:bodyPr>
          <a:lstStyle/>
          <a:p>
            <a:pPr algn="just" rtl="1"/>
            <a:r>
              <a:rPr lang="ar-SA" sz="3200" b="1" spc="-25" dirty="0" err="1">
                <a:solidFill>
                  <a:srgbClr val="FF0000"/>
                </a:solidFill>
                <a:latin typeface="Arial" panose="020B0604020202020204" pitchFamily="34" charset="0"/>
                <a:ea typeface="Times New Roman" panose="02020603050405020304" pitchFamily="18" charset="0"/>
                <a:cs typeface="Simplified Arabic" panose="02020603050405020304" pitchFamily="18" charset="-78"/>
              </a:rPr>
              <a:t>أعزائي</a:t>
            </a:r>
            <a:r>
              <a:rPr lang="ar-SA" sz="3200" b="1" spc="-25" dirty="0">
                <a:solidFill>
                  <a:srgbClr val="FF0000"/>
                </a:solidFill>
                <a:latin typeface="Arial" panose="020B0604020202020204" pitchFamily="34" charset="0"/>
                <a:ea typeface="Times New Roman" panose="02020603050405020304" pitchFamily="18" charset="0"/>
                <a:cs typeface="Simplified Arabic" panose="02020603050405020304" pitchFamily="18" charset="-78"/>
              </a:rPr>
              <a:t> الطلبة</a:t>
            </a:r>
            <a:endParaRPr lang="en-US" sz="3200" spc="-25"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7970985"/>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20B1C85C-DD39-4287-BB3C-74D582699653}"/>
              </a:ext>
            </a:extLst>
          </p:cNvPr>
          <p:cNvSpPr/>
          <p:nvPr/>
        </p:nvSpPr>
        <p:spPr>
          <a:xfrm>
            <a:off x="0" y="1268760"/>
            <a:ext cx="8784976" cy="4524315"/>
          </a:xfrm>
          <a:prstGeom prst="rect">
            <a:avLst/>
          </a:prstGeom>
        </p:spPr>
        <p:txBody>
          <a:bodyPr wrap="square">
            <a:spAutoFit/>
          </a:bodyPr>
          <a:lstStyle/>
          <a:p>
            <a:pPr algn="r" rtl="1"/>
            <a:r>
              <a:rPr lang="ar-SA" sz="3600" spc="-25" dirty="0">
                <a:solidFill>
                  <a:schemeClr val="bg1"/>
                </a:solidFill>
                <a:latin typeface="Arial" panose="020B0604020202020204" pitchFamily="34" charset="0"/>
                <a:cs typeface="Simplified Arabic" panose="02020603050405020304" pitchFamily="18" charset="-78"/>
              </a:rPr>
              <a:t>أما خطأ السائل ووهمه فيتمثل في أنه أخطأ خطأ فادحاً عندما قسم الكلمة الواحدة وجزأها إلى كلمتين، الكلمة الأصلية الصحيحة هي: (معكوفا) كما في الآية الكريمة "والهدي معكوفا) اسم مفعول من عكف معكوف مثل: درس مدروس، وقرأ مقروء، وكتب مكتوب، وعرف معروف...</a:t>
            </a:r>
            <a:endParaRPr lang="en-US" sz="3600" spc="-25" dirty="0">
              <a:solidFill>
                <a:schemeClr val="bg1"/>
              </a:solidFill>
              <a:latin typeface="Arial" panose="020B0604020202020204" pitchFamily="34" charset="0"/>
              <a:cs typeface="Simplified Arabic" panose="02020603050405020304" pitchFamily="18" charset="-78"/>
            </a:endParaRPr>
          </a:p>
          <a:p>
            <a:pPr algn="r"/>
            <a:r>
              <a:rPr lang="ar-SA" sz="3600" spc="-25" dirty="0">
                <a:solidFill>
                  <a:schemeClr val="bg1"/>
                </a:solidFill>
                <a:latin typeface="Arial" panose="020B0604020202020204" pitchFamily="34" charset="0"/>
                <a:cs typeface="Simplified Arabic" panose="02020603050405020304" pitchFamily="18" charset="-78"/>
              </a:rPr>
              <a:t>ولكنه ظن أن: (مع) كلمة مستقلة، و(كوف) كلمة أخرى، قياساً على استقلال لفظة (مع) المشهورة كما في قولنا: جئت مع أبي، وهي ظرف كثير الاستعمال</a:t>
            </a:r>
            <a:r>
              <a:rPr lang="ar-SA" sz="1400" spc="-25" dirty="0">
                <a:ea typeface="Times New Roman" panose="02020603050405020304" pitchFamily="18" charset="0"/>
                <a:cs typeface="Simplified Arabic" panose="02020603050405020304" pitchFamily="18" charset="-78"/>
              </a:rPr>
              <a:t>. </a:t>
            </a:r>
            <a:endParaRPr lang="en-US" dirty="0"/>
          </a:p>
        </p:txBody>
      </p:sp>
    </p:spTree>
    <p:extLst>
      <p:ext uri="{BB962C8B-B14F-4D97-AF65-F5344CB8AC3E}">
        <p14:creationId xmlns:p14="http://schemas.microsoft.com/office/powerpoint/2010/main" val="506703942"/>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962DF166-BB97-49EE-88B1-C91A87E3414A}"/>
              </a:ext>
            </a:extLst>
          </p:cNvPr>
          <p:cNvSpPr/>
          <p:nvPr/>
        </p:nvSpPr>
        <p:spPr>
          <a:xfrm>
            <a:off x="611560" y="908720"/>
            <a:ext cx="8136904" cy="5632311"/>
          </a:xfrm>
          <a:prstGeom prst="rect">
            <a:avLst/>
          </a:prstGeom>
        </p:spPr>
        <p:txBody>
          <a:bodyPr wrap="square">
            <a:spAutoFit/>
          </a:bodyPr>
          <a:lstStyle/>
          <a:p>
            <a:pPr algn="r" rtl="1"/>
            <a:r>
              <a:rPr lang="en-US" sz="3600" spc="-25" dirty="0">
                <a:solidFill>
                  <a:schemeClr val="bg1"/>
                </a:solidFill>
                <a:latin typeface="Arial" panose="020B0604020202020204" pitchFamily="34" charset="0"/>
                <a:cs typeface="Simplified Arabic" panose="02020603050405020304" pitchFamily="18" charset="-78"/>
              </a:rPr>
              <a:t>	</a:t>
            </a:r>
            <a:r>
              <a:rPr lang="ar-SA" sz="3600" spc="-25" dirty="0">
                <a:solidFill>
                  <a:schemeClr val="bg1"/>
                </a:solidFill>
                <a:latin typeface="Arial" panose="020B0604020202020204" pitchFamily="34" charset="0"/>
                <a:cs typeface="Simplified Arabic" panose="02020603050405020304" pitchFamily="18" charset="-78"/>
              </a:rPr>
              <a:t>ولكن ليس كل صوت فيه الميم والعين هو هذا الظرف، فالميم والعين صوتان أو حرفان قد يردان في استعمالات متنوعة. لقد اجتمع في ذلك السائل الجهل بالقرآن والجهل باللغة معا، وفوق هذا التبجّح بالمعرفة، والوهم بأنه يمكن أن يحرج أبا عبيدة ويذكّره بما فاته من القرآن الكريم! فكان سؤاله (ثالثة الأثافي) كما يقولون، ولم يجد أبو عبيدة خيراً من الفرار من هذا المجلس العجيب ومغادرة حلقة الدرس على غير عادته</a:t>
            </a:r>
            <a:r>
              <a:rPr lang="ar-SA" sz="3600" spc="-25" dirty="0" smtClean="0">
                <a:solidFill>
                  <a:schemeClr val="bg1"/>
                </a:solidFill>
                <a:latin typeface="Arial" panose="020B0604020202020204" pitchFamily="34" charset="0"/>
                <a:cs typeface="Simplified Arabic" panose="02020603050405020304" pitchFamily="18" charset="-78"/>
              </a:rPr>
              <a:t>.</a:t>
            </a:r>
            <a:endParaRPr lang="en-US" sz="3600" spc="-25" dirty="0" smtClean="0">
              <a:solidFill>
                <a:schemeClr val="bg1"/>
              </a:solidFill>
              <a:latin typeface="Arial" panose="020B0604020202020204" pitchFamily="34" charset="0"/>
              <a:cs typeface="Simplified Arabic" panose="02020603050405020304" pitchFamily="18" charset="-78"/>
            </a:endParaRPr>
          </a:p>
          <a:p>
            <a:pPr algn="r" rtl="1"/>
            <a:endParaRPr lang="en-US" sz="3600" spc="-25" dirty="0">
              <a:solidFill>
                <a:schemeClr val="bg1"/>
              </a:solidFill>
              <a:latin typeface="Arial" panose="020B0604020202020204" pitchFamily="34" charset="0"/>
              <a:cs typeface="Simplified Arabic" panose="02020603050405020304" pitchFamily="18" charset="-78"/>
            </a:endParaRPr>
          </a:p>
          <a:p>
            <a:pPr algn="r" rtl="1"/>
            <a:r>
              <a:rPr lang="en-US" sz="3600" spc="-25" dirty="0" smtClean="0">
                <a:solidFill>
                  <a:schemeClr val="bg1"/>
                </a:solidFill>
                <a:latin typeface="Arial" panose="020B0604020202020204" pitchFamily="34" charset="0"/>
                <a:cs typeface="Simplified Arabic" panose="02020603050405020304" pitchFamily="18" charset="-78"/>
              </a:rPr>
              <a:t>							</a:t>
            </a:r>
            <a:r>
              <a:rPr lang="en-US"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smtClean="0">
                <a:solidFill>
                  <a:schemeClr val="bg1"/>
                </a:solidFill>
                <a:latin typeface="Arial" panose="020B0604020202020204" pitchFamily="34" charset="0"/>
                <a:cs typeface="Simplified Arabic" panose="02020603050405020304" pitchFamily="18" charset="-78"/>
              </a:rPr>
              <a:t> </a:t>
            </a:r>
            <a:endParaRPr lang="en-US" sz="36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1787321039"/>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31589" y="476672"/>
            <a:ext cx="7661275" cy="4648200"/>
          </a:xfrm>
        </p:spPr>
        <p:txBody>
          <a:bodyPr>
            <a:normAutofit fontScale="77500" lnSpcReduction="20000"/>
          </a:bodyPr>
          <a:lstStyle/>
          <a:p>
            <a:pPr marL="0" marR="0" indent="0" algn="ctr" rtl="1">
              <a:spcBef>
                <a:spcPts val="0"/>
              </a:spcBef>
              <a:spcAft>
                <a:spcPts val="0"/>
              </a:spcAft>
              <a:buNone/>
            </a:pPr>
            <a:r>
              <a:rPr lang="ar-LB" sz="48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المعجم والدلالة:</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b="1" spc="-25" dirty="0">
                <a:latin typeface="Arial" panose="020B0604020202020204" pitchFamily="34" charset="0"/>
                <a:ea typeface="Times New Roman" panose="02020603050405020304" pitchFamily="18" charset="0"/>
                <a:cs typeface="Simplified Arabic" panose="02020603050405020304" pitchFamily="18" charset="-78"/>
              </a:rPr>
              <a:t>سنتوقّف في هذه الفقرة عند الكلمات التي أشكلت على السائلين، وصعبت عليهم، فخلطوها بغيرها، وسألوا أبا عبيدة معمر بن المثنّى عنها.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b="1"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ctr" rtl="1">
              <a:spcBef>
                <a:spcPts val="0"/>
              </a:spcBef>
              <a:spcAft>
                <a:spcPts val="0"/>
              </a:spcAft>
              <a:buNone/>
            </a:pP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الكلمة الأولى</a:t>
            </a:r>
            <a:r>
              <a:rPr lang="ar-SA" sz="3600" b="1"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جِيد</a:t>
            </a:r>
            <a:r>
              <a:rPr lang="ar-SA" sz="3600" b="1" spc="-25" dirty="0">
                <a:latin typeface="Arial" panose="020B0604020202020204" pitchFamily="34" charset="0"/>
                <a:ea typeface="Times New Roman" panose="02020603050405020304" pitchFamily="18" charset="0"/>
                <a:cs typeface="Simplified Arabic" panose="02020603050405020304" pitchFamily="18" charset="-78"/>
              </a:rPr>
              <a:t> بمعنى </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عنق، رقبة</a:t>
            </a:r>
            <a:endParaRPr lang="en-US" sz="20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وردت كلمة جيد في بيت شعر للأعشى كما مرّ بنا في الخبر الذي قرأناه، هو قوله في وصف امرأة جميلة:</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ctr"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يوم تبدي لنا قتيلة عن جيــــــــــــدٍ أسيلٍ تَزينه الأطواقُ</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ووردت الكلمة نفسها، كلمة </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(جيد)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في القرآن الكريم، في سورة (المَسَد): </a:t>
            </a:r>
            <a:endParaRPr lang="en-US" sz="3600" spc="-25" dirty="0" smtClean="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endParaRPr lang="en-US" sz="36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r>
              <a:rPr lang="ar-JO" sz="3600" spc="-25" dirty="0" smtClean="0">
                <a:latin typeface="Arial" panose="020B0604020202020204" pitchFamily="34" charset="0"/>
                <a:ea typeface="Times New Roman" panose="02020603050405020304" pitchFamily="18" charset="0"/>
                <a:cs typeface="Simplified Arabic" panose="02020603050405020304" pitchFamily="18" charset="-78"/>
              </a:rPr>
              <a:t>ـ (</a:t>
            </a:r>
            <a:r>
              <a:rPr lang="ar-JO" sz="4100" b="1" spc="-25" dirty="0" smtClean="0">
                <a:solidFill>
                  <a:srgbClr val="FFFF00"/>
                </a:solidFill>
                <a:latin typeface="Traditional Arabic" panose="02020603050405020304" pitchFamily="18" charset="-78"/>
                <a:ea typeface="Times New Roman" panose="02020603050405020304" pitchFamily="18" charset="0"/>
                <a:cs typeface="Traditional Arabic" panose="02020603050405020304" pitchFamily="18" charset="-78"/>
              </a:rPr>
              <a:t>تبت يدا أبي لهب وتب ، ما أغنى عنه ماله وما كسب سيصلى نارا ذات لهب ، وامرأته حمالة الحطب ، في </a:t>
            </a:r>
            <a:r>
              <a:rPr lang="ar-JO" sz="4100" b="1" spc="-25" dirty="0" smtClean="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rPr>
              <a:t>جيدها</a:t>
            </a:r>
            <a:r>
              <a:rPr lang="ar-JO" sz="4100" b="1" spc="-25" dirty="0" smtClean="0">
                <a:solidFill>
                  <a:srgbClr val="FFFF00"/>
                </a:solidFill>
                <a:latin typeface="Traditional Arabic" panose="02020603050405020304" pitchFamily="18" charset="-78"/>
                <a:ea typeface="Times New Roman" panose="02020603050405020304" pitchFamily="18" charset="0"/>
                <a:cs typeface="Traditional Arabic" panose="02020603050405020304" pitchFamily="18" charset="-78"/>
              </a:rPr>
              <a:t> حبل من مسد) </a:t>
            </a:r>
            <a:endParaRPr lang="en-US" sz="4100" b="1" spc="-25" dirty="0">
              <a:solidFill>
                <a:srgbClr val="FFFF00"/>
              </a:solidFill>
              <a:latin typeface="Traditional Arabic" panose="02020603050405020304" pitchFamily="18" charset="-78"/>
              <a:ea typeface="Times New Roman" panose="02020603050405020304" pitchFamily="18" charset="0"/>
              <a:cs typeface="Traditional Arabic" panose="02020603050405020304" pitchFamily="18" charset="-78"/>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9069967"/>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31584" y="548680"/>
            <a:ext cx="7661275" cy="4648200"/>
          </a:xfrm>
        </p:spPr>
        <p:txBody>
          <a:bodyPr>
            <a:normAutofit fontScale="92500" lnSpcReduction="10000"/>
          </a:bodyPr>
          <a:lstStyle/>
          <a:p>
            <a:pPr marL="0" marR="0" algn="just" rtl="1">
              <a:spcBef>
                <a:spcPts val="0"/>
              </a:spcBef>
              <a:spcAft>
                <a:spcPts val="0"/>
              </a:spcAft>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فقد توعّد الله سبحانه وتعالى أبا لهب وامرأته في هذه السورة الكريمة بالعقاب جرّاء إيذائهما النبي الكريم صلى الله عيه وسلم في بداية الدعوة الإسلامية. أما عقاب امرأة أبي لهب حمّالة الحطب، فهو طوق أو قلادة من حديد أو نار يحيط بجيدها، أي بعنقها في المكان المعهود للقلادة. والأصل في هذا المعنى أن المرأة العربية تزيّن عنقها بقلادة ثمينة جميلة، كما ورد في بيت الأعشى، ولكن أم جميل امرأة أبي لهب أوعدها الله سبحانه وتعالى بقلادة خاصة من دون كل النساء، هي طوق العذاب الأبدي الذي سيظل في عنقها تتعذّب به</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ar-JO" sz="3600" spc="-25" dirty="0">
              <a:latin typeface="Arial" panose="020B0604020202020204" pitchFamily="34" charset="0"/>
              <a:ea typeface="Times New Roman" panose="02020603050405020304" pitchFamily="18" charset="0"/>
              <a:cs typeface="Simplified Arabic" panose="02020603050405020304" pitchFamily="18" charset="-78"/>
            </a:endParaRPr>
          </a:p>
          <a:p>
            <a:pPr marL="1673352" lvl="8" indent="0" algn="just" rtl="1">
              <a:spcBef>
                <a:spcPts val="0"/>
              </a:spcBef>
              <a:buNone/>
            </a:pPr>
            <a:r>
              <a:rPr lang="ar-JO" sz="36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en-US" sz="36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a:t>
            </a:r>
            <a:endParaRPr lang="en-US"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90267"/>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488239"/>
            <a:ext cx="6861175" cy="1020762"/>
          </a:xfrm>
        </p:spPr>
        <p:txBody>
          <a:bodyPr>
            <a:normAutofit fontScale="90000"/>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الكلمة الثانية: دع: بمعنى اترك</a:t>
            </a:r>
            <a:r>
              <a:rPr lang="en-US"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
            </a:r>
            <a:br>
              <a:rPr lang="en-US"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b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12ECAAE3-9F19-4B2B-BF30-8933731BD294}"/>
              </a:ext>
            </a:extLst>
          </p:cNvPr>
          <p:cNvSpPr/>
          <p:nvPr/>
        </p:nvSpPr>
        <p:spPr>
          <a:xfrm>
            <a:off x="539552" y="1077754"/>
            <a:ext cx="8352928" cy="4662815"/>
          </a:xfrm>
          <a:prstGeom prst="rect">
            <a:avLst/>
          </a:prstGeom>
        </p:spPr>
        <p:txBody>
          <a:bodyPr wrap="square">
            <a:spAutoFit/>
          </a:bodyPr>
          <a:lstStyle/>
          <a:p>
            <a:pPr algn="just" rtl="1"/>
            <a:r>
              <a:rPr lang="ar-SA" sz="3300" spc="-25" dirty="0">
                <a:solidFill>
                  <a:schemeClr val="bg1"/>
                </a:solidFill>
                <a:latin typeface="Arial" panose="020B0604020202020204" pitchFamily="34" charset="0"/>
                <a:cs typeface="Simplified Arabic" panose="02020603050405020304" pitchFamily="18" charset="-78"/>
              </a:rPr>
              <a:t>وردت في المثل العربي كما جاء في خبر أبي عبيدة:</a:t>
            </a:r>
            <a:endParaRPr lang="en-US" sz="3300" spc="-25" dirty="0">
              <a:solidFill>
                <a:schemeClr val="bg1"/>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 (زاحِمْ بعَودٍ أو دعْ)</a:t>
            </a:r>
            <a:endParaRPr lang="en-US" sz="3300" spc="-25" dirty="0">
              <a:solidFill>
                <a:schemeClr val="bg1"/>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أي استفد من أصحاب السنّ والخبرة والحكمة أو دعك من المنافسة والمزاحمة. فالفعل (دع) بمعنى اترك. وقد استعمله العرب في كلامهم وأشعارهم، ومن شواهده المعروفة قول أبي نواس:</a:t>
            </a:r>
            <a:endParaRPr lang="en-US" sz="3300" spc="-25" dirty="0">
              <a:solidFill>
                <a:schemeClr val="bg1"/>
              </a:solidFill>
              <a:latin typeface="Arial" panose="020B0604020202020204" pitchFamily="34" charset="0"/>
              <a:cs typeface="Simplified Arabic" panose="02020603050405020304" pitchFamily="18" charset="-78"/>
            </a:endParaRPr>
          </a:p>
          <a:p>
            <a:pPr algn="ctr" rtl="1"/>
            <a:r>
              <a:rPr lang="ar-SA" sz="3300" spc="-25" dirty="0">
                <a:solidFill>
                  <a:srgbClr val="FFFF00"/>
                </a:solidFill>
                <a:latin typeface="Arial" panose="020B0604020202020204" pitchFamily="34" charset="0"/>
                <a:cs typeface="Simplified Arabic" panose="02020603050405020304" pitchFamily="18" charset="-78"/>
              </a:rPr>
              <a:t>دعْ عنك لومي فإن اللوم إغراء     وداوني بالتي كانت هي الداء</a:t>
            </a:r>
            <a:endParaRPr lang="en-US" sz="3300" spc="-25" dirty="0">
              <a:solidFill>
                <a:srgbClr val="FFFF00"/>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وفي كلامنا المعاصر نقول: دعْ ما لا شأن لك به، بمعنى اترك، وتخلّ.</a:t>
            </a:r>
            <a:endParaRPr lang="en-US" sz="33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3842073928"/>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32898" y="5085184"/>
            <a:ext cx="8842501" cy="4648200"/>
          </a:xfrm>
        </p:spPr>
        <p:txBody>
          <a:bodyPr>
            <a:normAutofit/>
          </a:bodyPr>
          <a:lstStyle/>
          <a:p>
            <a:pPr marL="0" marR="0" indent="0" algn="r" rtl="1">
              <a:spcBef>
                <a:spcPts val="0"/>
              </a:spcBef>
              <a:spcAft>
                <a:spcPts val="0"/>
              </a:spcAft>
              <a:buNone/>
            </a:pPr>
            <a:r>
              <a:rPr lang="ar-LB"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en-US" sz="3600" b="1" spc="-25" dirty="0">
                <a:solidFill>
                  <a:srgbClr val="FFFF00"/>
                </a:solidFill>
                <a:latin typeface="Simplified Arabic" panose="02020603050405020304" pitchFamily="18" charset="-78"/>
                <a:ea typeface="Times New Roman" panose="02020603050405020304" pitchFamily="18" charset="0"/>
                <a:cs typeface="Times New Roman" panose="02020603050405020304" pitchFamily="18" charset="0"/>
              </a:rPr>
              <a:t> </a:t>
            </a:r>
            <a:r>
              <a:rPr lang="ar-SA" sz="3600" b="1" spc="-25" dirty="0">
                <a:solidFill>
                  <a:srgbClr val="FFFF00"/>
                </a:solidFill>
                <a:latin typeface="Simplified Arabic" panose="02020603050405020304" pitchFamily="18" charset="-78"/>
                <a:ea typeface="Times New Roman" panose="02020603050405020304" pitchFamily="18" charset="0"/>
                <a:cs typeface="Times New Roman" panose="02020603050405020304" pitchFamily="18" charset="0"/>
              </a:rPr>
              <a:t>(ادعُ إلى سبيل ربّك بالحكمة والموعظة</a:t>
            </a:r>
            <a:r>
              <a:rPr lang="en-US" sz="3600" b="1" spc="-25" dirty="0">
                <a:solidFill>
                  <a:srgbClr val="FFFF00"/>
                </a:solidFill>
                <a:latin typeface="Simplified Arabic" panose="02020603050405020304" pitchFamily="18" charset="-78"/>
                <a:ea typeface="Times New Roman" panose="02020603050405020304" pitchFamily="18" charset="0"/>
                <a:cs typeface="Times New Roman" panose="02020603050405020304" pitchFamily="18" charset="0"/>
              </a:rPr>
              <a:t> </a:t>
            </a:r>
            <a:r>
              <a:rPr lang="ar-SA" sz="3600" b="1" spc="-25" dirty="0">
                <a:solidFill>
                  <a:srgbClr val="FFFF00"/>
                </a:solidFill>
                <a:latin typeface="Simplified Arabic" panose="02020603050405020304" pitchFamily="18" charset="-78"/>
                <a:ea typeface="Times New Roman" panose="02020603050405020304" pitchFamily="18" charset="0"/>
                <a:cs typeface="Times New Roman" panose="02020603050405020304" pitchFamily="18" charset="0"/>
              </a:rPr>
              <a:t>الحسنة</a:t>
            </a:r>
            <a:r>
              <a:rPr lang="ar-SA" sz="3600" b="1" spc="-25" dirty="0" smtClean="0">
                <a:solidFill>
                  <a:srgbClr val="FFFF00"/>
                </a:solidFill>
                <a:latin typeface="Simplified Arabic" panose="02020603050405020304" pitchFamily="18" charset="-78"/>
                <a:ea typeface="Times New Roman" panose="02020603050405020304" pitchFamily="18" charset="0"/>
                <a:cs typeface="Times New Roman" panose="02020603050405020304" pitchFamily="18" charset="0"/>
              </a:rPr>
              <a:t>)</a:t>
            </a:r>
            <a:endParaRPr lang="ar-JO" sz="3600" b="1" spc="-25" dirty="0" smtClean="0">
              <a:solidFill>
                <a:srgbClr val="FFFF00"/>
              </a:solidFill>
              <a:latin typeface="Simplified Arabic" panose="02020603050405020304" pitchFamily="18" charset="-78"/>
              <a:ea typeface="Times New Roman" panose="02020603050405020304" pitchFamily="18" charset="0"/>
              <a:cs typeface="Times New Roman" panose="02020603050405020304" pitchFamily="18" charset="0"/>
            </a:endParaRPr>
          </a:p>
          <a:p>
            <a:pPr marL="0" marR="0" indent="0" algn="r" rtl="1">
              <a:spcBef>
                <a:spcPts val="0"/>
              </a:spcBef>
              <a:spcAft>
                <a:spcPts val="0"/>
              </a:spcAft>
              <a:buNone/>
            </a:pPr>
            <a:r>
              <a:rPr lang="ar-JO" sz="3600" b="1" spc="-25" dirty="0">
                <a:solidFill>
                  <a:srgbClr val="FFFF00"/>
                </a:solidFill>
                <a:effectLst/>
                <a:latin typeface="Simplified Arabic" panose="02020603050405020304" pitchFamily="18" charset="-78"/>
                <a:ea typeface="Times New Roman" panose="02020603050405020304" pitchFamily="18" charset="0"/>
                <a:cs typeface="Times New Roman" panose="02020603050405020304" pitchFamily="18" charset="0"/>
              </a:rPr>
              <a:t>	</a:t>
            </a:r>
            <a:r>
              <a:rPr lang="ar-JO" sz="3600" b="1" spc="-25" dirty="0" smtClean="0">
                <a:solidFill>
                  <a:srgbClr val="FFFF00"/>
                </a:solidFill>
                <a:effectLst/>
                <a:latin typeface="Simplified Arabic" panose="02020603050405020304" pitchFamily="18" charset="-78"/>
                <a:ea typeface="Times New Roman" panose="02020603050405020304" pitchFamily="18" charset="0"/>
                <a:cs typeface="Times New Roman" panose="02020603050405020304" pitchFamily="18" charset="0"/>
              </a:rPr>
              <a:t>			</a:t>
            </a:r>
            <a:r>
              <a:rPr lang="en-US"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solidFill>
                <a:srgbClr val="FFFF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xmlns="" id="{883F5713-ED7D-4B36-A1A0-E207F30CE934}"/>
              </a:ext>
            </a:extLst>
          </p:cNvPr>
          <p:cNvSpPr/>
          <p:nvPr/>
        </p:nvSpPr>
        <p:spPr>
          <a:xfrm>
            <a:off x="611560" y="260648"/>
            <a:ext cx="8136904" cy="4662815"/>
          </a:xfrm>
          <a:prstGeom prst="rect">
            <a:avLst/>
          </a:prstGeom>
        </p:spPr>
        <p:txBody>
          <a:bodyPr wrap="square">
            <a:spAutoFit/>
          </a:bodyPr>
          <a:lstStyle/>
          <a:p>
            <a:pPr algn="just" rtl="1"/>
            <a:r>
              <a:rPr lang="ar-SA" sz="3300" spc="-25" dirty="0">
                <a:solidFill>
                  <a:schemeClr val="bg1"/>
                </a:solidFill>
                <a:latin typeface="Arial" panose="020B0604020202020204" pitchFamily="34" charset="0"/>
                <a:cs typeface="Simplified Arabic" panose="02020603050405020304" pitchFamily="18" charset="-78"/>
              </a:rPr>
              <a:t>وفي خطاب المؤنث، إذا خاطبت فتاة أو امرأة تقول: دعي، وبإضافة ياء المتكلم تقول: دعيني، أي: اتركيني. هذا الفعل من الفعل الماضي (ودع)، ولكن صيغة الماضي نادرة أو غير مستعملة، وقد نستعمل المضارع فنقول: فلان لا يدع مجالاً للشكّ. بمعنى أنه قاطع واضح لا يترك مجالا للشك.</a:t>
            </a:r>
            <a:endParaRPr lang="en-US" sz="3300" spc="-25" dirty="0">
              <a:solidFill>
                <a:schemeClr val="bg1"/>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وتنبّه كي لا يختلط هذا الفعل بفعل قريب منه في اللفظ بعيد عنه في المعنى، وهو فعل الدعوة: دعا، يدعو، دعاء، ودعوة. تقول: دعاني أحمد على طعام الغداء. والأمر منه: ادعُ، ومنه الآية الكريمة: </a:t>
            </a:r>
            <a:endParaRPr lang="en-US" sz="33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1294778648"/>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0651" y="1600200"/>
            <a:ext cx="9063350"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b="1" spc="-25" dirty="0">
                <a:latin typeface="Arial" panose="020B0604020202020204" pitchFamily="34" charset="0"/>
                <a:ea typeface="Times New Roman" panose="02020603050405020304" pitchFamily="18" charset="0"/>
                <a:cs typeface="Simplified Arabic" panose="02020603050405020304" pitchFamily="18" charset="-78"/>
              </a:rPr>
              <a:t>وردت كلمة (معكوف) في الآية الكريمة (والهدي معكوفا). في الآية الخامسة والعشرين من سورة الفتح: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cs typeface="Simplified Arabic" panose="02020603050405020304" pitchFamily="18" charset="-78"/>
              </a:rPr>
              <a:t>الكلمة الثالثة: معكوف</a:t>
            </a: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xmlns="" id="{2442F2AC-B8CD-4F60-855B-EEA750C8AE0E}"/>
              </a:ext>
            </a:extLst>
          </p:cNvPr>
          <p:cNvSpPr/>
          <p:nvPr/>
        </p:nvSpPr>
        <p:spPr>
          <a:xfrm>
            <a:off x="1547664" y="3356992"/>
            <a:ext cx="6552728" cy="1323439"/>
          </a:xfrm>
          <a:prstGeom prst="rect">
            <a:avLst/>
          </a:prstGeom>
        </p:spPr>
        <p:txBody>
          <a:bodyPr wrap="square">
            <a:spAutoFit/>
          </a:bodyPr>
          <a:lstStyle/>
          <a:p>
            <a:pPr algn="just" rtl="1"/>
            <a:r>
              <a:rPr lang="ar-SA" sz="4000" b="1" spc="-25" dirty="0">
                <a:solidFill>
                  <a:srgbClr val="FFFF00"/>
                </a:solidFill>
                <a:latin typeface="Arial" panose="020B0604020202020204" pitchFamily="34" charset="0"/>
                <a:ea typeface="Times New Roman" panose="02020603050405020304" pitchFamily="18" charset="0"/>
                <a:cs typeface="Times" panose="02020603050405020304" pitchFamily="18" charset="0"/>
              </a:rPr>
              <a:t>هُمُ الَّذِينَ كَفَرُوا وَصَدُّوكُمْ عَنِ الْمَسْجِدِ الْحَرَامِ وَالْهَدْيَ مَعْكُوفًا أَن يَبْلُغَ مَحِلَّهُ ۚ </a:t>
            </a:r>
            <a:endParaRPr lang="en-US" sz="4000" spc="-25" dirty="0">
              <a:solidFill>
                <a:srgbClr val="FFFF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30115"/>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0E4BAFDF-79BB-4CF4-921F-617BEFCD1352}"/>
              </a:ext>
            </a:extLst>
          </p:cNvPr>
          <p:cNvSpPr/>
          <p:nvPr/>
        </p:nvSpPr>
        <p:spPr>
          <a:xfrm>
            <a:off x="944971" y="569922"/>
            <a:ext cx="7659477" cy="3139321"/>
          </a:xfrm>
          <a:prstGeom prst="rect">
            <a:avLst/>
          </a:prstGeom>
        </p:spPr>
        <p:txBody>
          <a:bodyPr wrap="square">
            <a:spAutoFit/>
          </a:bodyPr>
          <a:lstStyle/>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فالآية الكريمة تخبر عن موقف أهل قريش عندما صدّوا المسلمين ومنعوهم من الوصول إلى المسجد الحرام، وحبسوا الهدي (وهو الذبائح التي يُتقرّب بها وتذبح عند المسجد الحرام من الغنم والإبل) فأصل معنى </a:t>
            </a:r>
            <a:r>
              <a:rPr lang="ar-SA" sz="3300" b="1" spc="-25" dirty="0">
                <a:solidFill>
                  <a:srgbClr val="FFFF00"/>
                </a:solidFill>
                <a:latin typeface="Arial" panose="020B0604020202020204" pitchFamily="34" charset="0"/>
                <a:cs typeface="Simplified Arabic" panose="02020603050405020304" pitchFamily="18" charset="-78"/>
              </a:rPr>
              <a:t>عكف</a:t>
            </a:r>
            <a:r>
              <a:rPr lang="ar-SA" sz="3300" spc="-25" dirty="0">
                <a:solidFill>
                  <a:schemeClr val="bg1"/>
                </a:solidFill>
                <a:latin typeface="Arial" panose="020B0604020202020204" pitchFamily="34" charset="0"/>
                <a:cs typeface="Simplified Arabic" panose="02020603050405020304" pitchFamily="18" charset="-78"/>
              </a:rPr>
              <a:t> و</a:t>
            </a:r>
            <a:r>
              <a:rPr lang="ar-SA" sz="3300" b="1" spc="-25" dirty="0">
                <a:solidFill>
                  <a:srgbClr val="FFFF00"/>
                </a:solidFill>
                <a:latin typeface="Arial" panose="020B0604020202020204" pitchFamily="34" charset="0"/>
                <a:cs typeface="Simplified Arabic" panose="02020603050405020304" pitchFamily="18" charset="-78"/>
              </a:rPr>
              <a:t>معكوف</a:t>
            </a:r>
            <a:r>
              <a:rPr lang="ar-SA" sz="3300" spc="-25" dirty="0">
                <a:solidFill>
                  <a:schemeClr val="bg1"/>
                </a:solidFill>
                <a:latin typeface="Arial" panose="020B0604020202020204" pitchFamily="34" charset="0"/>
                <a:cs typeface="Simplified Arabic" panose="02020603050405020304" pitchFamily="18" charset="-78"/>
              </a:rPr>
              <a:t>: من الحبس ولزوم المكان أو الحال.</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وهناك استعمالات أخرى لهذه الكلمة ومشتقاتها</a:t>
            </a:r>
            <a:r>
              <a:rPr lang="ar-SA" sz="1400" spc="-25" dirty="0">
                <a:latin typeface="Arial" panose="020B0604020202020204" pitchFamily="34" charset="0"/>
                <a:ea typeface="Times New Roman" panose="02020603050405020304" pitchFamily="18" charset="0"/>
                <a:cs typeface="Simplified Arabic" panose="02020603050405020304" pitchFamily="18" charset="-78"/>
              </a:rPr>
              <a:t>:</a:t>
            </a:r>
            <a:endParaRPr lang="en-US" sz="10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2941184"/>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3F966E25-7620-4C4C-8DD3-307368E2254B}"/>
              </a:ext>
            </a:extLst>
          </p:cNvPr>
          <p:cNvSpPr/>
          <p:nvPr/>
        </p:nvSpPr>
        <p:spPr>
          <a:xfrm>
            <a:off x="1763688" y="1421882"/>
            <a:ext cx="6804248" cy="4154984"/>
          </a:xfrm>
          <a:prstGeom prst="rect">
            <a:avLst/>
          </a:prstGeom>
        </p:spPr>
        <p:txBody>
          <a:bodyPr wrap="square">
            <a:spAutoFit/>
          </a:bodyPr>
          <a:lstStyle/>
          <a:p>
            <a:pPr marL="228600" marR="0" algn="just" rtl="1">
              <a:spcBef>
                <a:spcPts val="0"/>
              </a:spcBef>
              <a:spcAft>
                <a:spcPts val="0"/>
              </a:spcAft>
            </a:pPr>
            <a:r>
              <a:rPr lang="ar-SA" sz="3300" spc="-25" dirty="0">
                <a:solidFill>
                  <a:srgbClr val="FFFF00"/>
                </a:solidFill>
                <a:latin typeface="Arial" panose="020B0604020202020204" pitchFamily="34" charset="0"/>
                <a:cs typeface="Simplified Arabic" panose="02020603050405020304" pitchFamily="18" charset="-78"/>
              </a:rPr>
              <a:t>العاكف</a:t>
            </a:r>
            <a:r>
              <a:rPr lang="ar-SA" sz="3300" spc="-25" dirty="0">
                <a:solidFill>
                  <a:schemeClr val="bg1"/>
                </a:solidFill>
                <a:latin typeface="Arial" panose="020B0604020202020204" pitchFamily="34" charset="0"/>
                <a:cs typeface="Simplified Arabic" panose="02020603050405020304" pitchFamily="18" charset="-78"/>
              </a:rPr>
              <a:t>: المقبل على الشيء الملازم له، نقول مثلا: </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صديقنا إبراهيم </a:t>
            </a:r>
            <a:r>
              <a:rPr lang="ar-SA" sz="3300" spc="-25" dirty="0">
                <a:solidFill>
                  <a:srgbClr val="FFFF00"/>
                </a:solidFill>
                <a:latin typeface="Arial" panose="020B0604020202020204" pitchFamily="34" charset="0"/>
                <a:cs typeface="Simplified Arabic" panose="02020603050405020304" pitchFamily="18" charset="-78"/>
              </a:rPr>
              <a:t>يعكف</a:t>
            </a:r>
            <a:r>
              <a:rPr lang="ar-SA" sz="3300" spc="-25" dirty="0">
                <a:solidFill>
                  <a:schemeClr val="bg1"/>
                </a:solidFill>
                <a:latin typeface="Arial" panose="020B0604020202020204" pitchFamily="34" charset="0"/>
                <a:cs typeface="Simplified Arabic" panose="02020603050405020304" pitchFamily="18" charset="-78"/>
              </a:rPr>
              <a:t> على دروسه أو بحوثه.</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spc="-25" dirty="0">
                <a:solidFill>
                  <a:srgbClr val="FFFF00"/>
                </a:solidFill>
                <a:latin typeface="Arial" panose="020B0604020202020204" pitchFamily="34" charset="0"/>
                <a:cs typeface="Simplified Arabic" panose="02020603050405020304" pitchFamily="18" charset="-78"/>
              </a:rPr>
              <a:t>عكف</a:t>
            </a:r>
            <a:r>
              <a:rPr lang="ar-SA" sz="3300" spc="-25" dirty="0">
                <a:solidFill>
                  <a:schemeClr val="bg1"/>
                </a:solidFill>
                <a:latin typeface="Arial" panose="020B0604020202020204" pitchFamily="34" charset="0"/>
                <a:cs typeface="Simplified Arabic" panose="02020603050405020304" pitchFamily="18" charset="-78"/>
              </a:rPr>
              <a:t> القاضي على دراسة القضيّة.</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ظل أحمد </a:t>
            </a:r>
            <a:r>
              <a:rPr lang="ar-SA" sz="3300" spc="-25" dirty="0">
                <a:solidFill>
                  <a:srgbClr val="FFFF00"/>
                </a:solidFill>
                <a:latin typeface="Arial" panose="020B0604020202020204" pitchFamily="34" charset="0"/>
                <a:cs typeface="Simplified Arabic" panose="02020603050405020304" pitchFamily="18" charset="-78"/>
              </a:rPr>
              <a:t>عاكفاً</a:t>
            </a:r>
            <a:r>
              <a:rPr lang="ar-SA" sz="3300" spc="-25" dirty="0">
                <a:solidFill>
                  <a:schemeClr val="bg1"/>
                </a:solidFill>
                <a:latin typeface="Arial" panose="020B0604020202020204" pitchFamily="34" charset="0"/>
                <a:cs typeface="Simplified Arabic" panose="02020603050405020304" pitchFamily="18" charset="-78"/>
              </a:rPr>
              <a:t> على قراءة الرواية حتى أنهاها.</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فكلها بمعنى شدة اللزوم والإقامة على الشيء، فكأن من يفعل ذلك يحبس نفسه ملازما ما اختاره فلا يبتعد عنه.</a:t>
            </a:r>
            <a:endParaRPr lang="en-US" sz="33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494250332"/>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B0193F53-B443-4B99-9A16-4E06D47F2872}"/>
              </a:ext>
            </a:extLst>
          </p:cNvPr>
          <p:cNvSpPr/>
          <p:nvPr/>
        </p:nvSpPr>
        <p:spPr>
          <a:xfrm>
            <a:off x="755576" y="926425"/>
            <a:ext cx="8064896" cy="4662815"/>
          </a:xfrm>
          <a:prstGeom prst="rect">
            <a:avLst/>
          </a:prstGeom>
        </p:spPr>
        <p:txBody>
          <a:bodyPr wrap="square">
            <a:spAutoFit/>
          </a:bodyPr>
          <a:lstStyle/>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ومنه كلمة: </a:t>
            </a:r>
            <a:r>
              <a:rPr lang="ar-SA" sz="3300" b="1" spc="-25" dirty="0">
                <a:solidFill>
                  <a:srgbClr val="FFFF00"/>
                </a:solidFill>
                <a:latin typeface="Arial" panose="020B0604020202020204" pitchFamily="34" charset="0"/>
                <a:cs typeface="Simplified Arabic" panose="02020603050405020304" pitchFamily="18" charset="-78"/>
              </a:rPr>
              <a:t>اعتكف</a:t>
            </a:r>
            <a:r>
              <a:rPr lang="ar-SA" sz="3300" spc="-25" dirty="0">
                <a:solidFill>
                  <a:schemeClr val="bg1"/>
                </a:solidFill>
                <a:latin typeface="Arial" panose="020B0604020202020204" pitchFamily="34" charset="0"/>
                <a:cs typeface="Simplified Arabic" panose="02020603050405020304" pitchFamily="18" charset="-78"/>
              </a:rPr>
              <a:t>، </a:t>
            </a:r>
            <a:r>
              <a:rPr lang="ar-SA" sz="3300" b="1" spc="-25" dirty="0">
                <a:solidFill>
                  <a:srgbClr val="FFFF00"/>
                </a:solidFill>
                <a:latin typeface="Arial" panose="020B0604020202020204" pitchFamily="34" charset="0"/>
                <a:cs typeface="Simplified Arabic" panose="02020603050405020304" pitchFamily="18" charset="-78"/>
              </a:rPr>
              <a:t>اعتكاف</a:t>
            </a:r>
            <a:r>
              <a:rPr lang="ar-SA" sz="3300" spc="-25" dirty="0">
                <a:solidFill>
                  <a:schemeClr val="bg1"/>
                </a:solidFill>
                <a:latin typeface="Arial" panose="020B0604020202020204" pitchFamily="34" charset="0"/>
                <a:cs typeface="Simplified Arabic" panose="02020603050405020304" pitchFamily="18" charset="-78"/>
              </a:rPr>
              <a:t>، ومنه </a:t>
            </a:r>
            <a:r>
              <a:rPr lang="ar-SA" sz="3300" b="1" spc="-25" dirty="0">
                <a:solidFill>
                  <a:srgbClr val="FFFF00"/>
                </a:solidFill>
                <a:latin typeface="Arial" panose="020B0604020202020204" pitchFamily="34" charset="0"/>
                <a:cs typeface="Simplified Arabic" panose="02020603050405020304" pitchFamily="18" charset="-78"/>
              </a:rPr>
              <a:t>الاعتكاف</a:t>
            </a:r>
            <a:r>
              <a:rPr lang="ar-SA" sz="3300" spc="-25" dirty="0">
                <a:solidFill>
                  <a:schemeClr val="bg1"/>
                </a:solidFill>
                <a:latin typeface="Arial" panose="020B0604020202020204" pitchFamily="34" charset="0"/>
                <a:cs typeface="Simplified Arabic" panose="02020603050405020304" pitchFamily="18" charset="-78"/>
              </a:rPr>
              <a:t> في المسجد، للعبادة، فهو أيضا قريب من المعنى الأصلي، كأن من يفعل ذلك يحبس </a:t>
            </a:r>
            <a:r>
              <a:rPr lang="ar-SA" sz="3300" b="1" spc="-25" dirty="0">
                <a:solidFill>
                  <a:schemeClr val="bg1"/>
                </a:solidFill>
                <a:latin typeface="Arial" panose="020B0604020202020204" pitchFamily="34" charset="0"/>
                <a:cs typeface="Simplified Arabic" panose="02020603050405020304" pitchFamily="18" charset="-78"/>
              </a:rPr>
              <a:t>نفسه فلا يغادر </a:t>
            </a:r>
            <a:r>
              <a:rPr lang="ar-SA" sz="3300" spc="-25" dirty="0">
                <a:solidFill>
                  <a:schemeClr val="bg1"/>
                </a:solidFill>
                <a:latin typeface="Arial" panose="020B0604020202020204" pitchFamily="34" charset="0"/>
                <a:cs typeface="Simplified Arabic" panose="02020603050405020304" pitchFamily="18" charset="-78"/>
              </a:rPr>
              <a:t>المسجد مدة </a:t>
            </a:r>
            <a:r>
              <a:rPr lang="ar-SA" sz="3300" b="1" spc="-25" dirty="0">
                <a:solidFill>
                  <a:srgbClr val="FFFF00"/>
                </a:solidFill>
                <a:latin typeface="Arial" panose="020B0604020202020204" pitchFamily="34" charset="0"/>
                <a:cs typeface="Simplified Arabic" panose="02020603050405020304" pitchFamily="18" charset="-78"/>
              </a:rPr>
              <a:t>اعتكافه</a:t>
            </a:r>
            <a:r>
              <a:rPr lang="ar-SA" sz="3300" spc="-25" dirty="0">
                <a:solidFill>
                  <a:schemeClr val="bg1"/>
                </a:solidFill>
                <a:latin typeface="Arial" panose="020B0604020202020204" pitchFamily="34" charset="0"/>
                <a:cs typeface="Simplified Arabic" panose="02020603050405020304" pitchFamily="18" charset="-78"/>
              </a:rPr>
              <a:t>.</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وقد تستخدم في سياق آخر كأن نقول: </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b="1" spc="-25" dirty="0">
                <a:solidFill>
                  <a:srgbClr val="FFFF00"/>
                </a:solidFill>
                <a:latin typeface="Arial" panose="020B0604020202020204" pitchFamily="34" charset="0"/>
                <a:cs typeface="Simplified Arabic" panose="02020603050405020304" pitchFamily="18" charset="-78"/>
              </a:rPr>
              <a:t>عكف</a:t>
            </a:r>
            <a:r>
              <a:rPr lang="ar-SA" sz="3300" spc="-25" dirty="0">
                <a:solidFill>
                  <a:schemeClr val="bg1"/>
                </a:solidFill>
                <a:latin typeface="Arial" panose="020B0604020202020204" pitchFamily="34" charset="0"/>
                <a:cs typeface="Simplified Arabic" panose="02020603050405020304" pitchFamily="18" charset="-78"/>
              </a:rPr>
              <a:t> الصياد المعدن أو الحديد ليصنع صنارة. </a:t>
            </a:r>
            <a:endParaRPr lang="en-US" sz="3300" spc="-25" dirty="0">
              <a:solidFill>
                <a:schemeClr val="bg1"/>
              </a:solidFill>
              <a:latin typeface="Arial" panose="020B0604020202020204" pitchFamily="34" charset="0"/>
              <a:cs typeface="Simplified Arabic" panose="02020603050405020304" pitchFamily="18" charset="-78"/>
            </a:endParaRPr>
          </a:p>
          <a:p>
            <a:pPr marL="228600" marR="0" algn="just" rtl="1">
              <a:spcBef>
                <a:spcPts val="0"/>
              </a:spcBef>
              <a:spcAft>
                <a:spcPts val="0"/>
              </a:spcAft>
            </a:pPr>
            <a:r>
              <a:rPr lang="ar-SA" sz="3300" spc="-25" dirty="0">
                <a:solidFill>
                  <a:schemeClr val="bg1"/>
                </a:solidFill>
                <a:latin typeface="Arial" panose="020B0604020202020204" pitchFamily="34" charset="0"/>
                <a:cs typeface="Simplified Arabic" panose="02020603050405020304" pitchFamily="18" charset="-78"/>
              </a:rPr>
              <a:t>وتطورت عنها لفظة </a:t>
            </a:r>
            <a:r>
              <a:rPr lang="ar-SA" sz="3300" b="1" spc="-25" dirty="0">
                <a:solidFill>
                  <a:srgbClr val="FFFF00"/>
                </a:solidFill>
                <a:latin typeface="Arial" panose="020B0604020202020204" pitchFamily="34" charset="0"/>
                <a:cs typeface="Simplified Arabic" panose="02020603050405020304" pitchFamily="18" charset="-78"/>
              </a:rPr>
              <a:t>(عقف) </a:t>
            </a:r>
            <a:r>
              <a:rPr lang="ar-SA" sz="3300" spc="-25" dirty="0">
                <a:solidFill>
                  <a:schemeClr val="bg1"/>
                </a:solidFill>
                <a:latin typeface="Arial" panose="020B0604020202020204" pitchFamily="34" charset="0"/>
                <a:cs typeface="Simplified Arabic" panose="02020603050405020304" pitchFamily="18" charset="-78"/>
              </a:rPr>
              <a:t>لقرب القاف من الكاف والتبادل بينهما، ومنه اشتقاق: </a:t>
            </a:r>
            <a:r>
              <a:rPr lang="ar-SA" sz="3300" b="1" spc="-25" dirty="0">
                <a:solidFill>
                  <a:srgbClr val="FFFF00"/>
                </a:solidFill>
                <a:latin typeface="Arial" panose="020B0604020202020204" pitchFamily="34" charset="0"/>
                <a:cs typeface="Simplified Arabic" panose="02020603050405020304" pitchFamily="18" charset="-78"/>
              </a:rPr>
              <a:t>معقوف</a:t>
            </a:r>
            <a:r>
              <a:rPr lang="ar-SA" sz="3300" spc="-25" dirty="0">
                <a:solidFill>
                  <a:schemeClr val="bg1"/>
                </a:solidFill>
                <a:latin typeface="Arial" panose="020B0604020202020204" pitchFamily="34" charset="0"/>
                <a:cs typeface="Simplified Arabic" panose="02020603050405020304" pitchFamily="18" charset="-78"/>
              </a:rPr>
              <a:t>/</a:t>
            </a:r>
            <a:r>
              <a:rPr lang="ar-SA" sz="3300" b="1" spc="-25" dirty="0">
                <a:solidFill>
                  <a:srgbClr val="FFFF00"/>
                </a:solidFill>
                <a:latin typeface="Arial" panose="020B0604020202020204" pitchFamily="34" charset="0"/>
                <a:cs typeface="Simplified Arabic" panose="02020603050405020304" pitchFamily="18" charset="-78"/>
              </a:rPr>
              <a:t>معكوف</a:t>
            </a:r>
            <a:r>
              <a:rPr lang="ar-SA" sz="3300" spc="-25" dirty="0">
                <a:solidFill>
                  <a:schemeClr val="bg1"/>
                </a:solidFill>
                <a:latin typeface="Arial" panose="020B0604020202020204" pitchFamily="34" charset="0"/>
                <a:cs typeface="Simplified Arabic" panose="02020603050405020304" pitchFamily="18" charset="-78"/>
              </a:rPr>
              <a:t> التي تستخدم مع صناعة المعادن والأدوات المعدنية، بمعنى عوّجه ولواه بشكل معين ليستدير أو يتغير شكله. </a:t>
            </a:r>
            <a:endParaRPr lang="en-US" sz="33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355751876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xmlns="" id="{E99D46A0-573B-44D5-9D9C-A9A654425ED4}"/>
              </a:ext>
            </a:extLst>
          </p:cNvPr>
          <p:cNvSpPr/>
          <p:nvPr/>
        </p:nvSpPr>
        <p:spPr>
          <a:xfrm>
            <a:off x="323528" y="785430"/>
            <a:ext cx="8712968" cy="5909310"/>
          </a:xfrm>
          <a:prstGeom prst="rect">
            <a:avLst/>
          </a:prstGeom>
        </p:spPr>
        <p:txBody>
          <a:bodyPr wrap="square">
            <a:spAutoFit/>
          </a:bodyPr>
          <a:lstStyle/>
          <a:p>
            <a:pPr algn="just" rtl="1"/>
            <a:r>
              <a:rPr lang="en-US" sz="3600" spc="-25" dirty="0">
                <a:solidFill>
                  <a:schemeClr val="bg1"/>
                </a:solidFill>
                <a:latin typeface="Arial" panose="020B0604020202020204" pitchFamily="34" charset="0"/>
                <a:ea typeface="Times New Roman" panose="02020603050405020304" pitchFamily="18" charset="0"/>
                <a:cs typeface="Simplified Arabic" panose="02020603050405020304" pitchFamily="18" charset="-78"/>
              </a:rPr>
              <a:t>	</a:t>
            </a:r>
            <a:r>
              <a:rPr lang="ar-SA" sz="3600" b="1" spc="-25" dirty="0">
                <a:solidFill>
                  <a:schemeClr val="bg1"/>
                </a:solidFill>
                <a:latin typeface="Arial" panose="020B0604020202020204" pitchFamily="34" charset="0"/>
                <a:ea typeface="Times New Roman" panose="02020603050405020304" pitchFamily="18" charset="0"/>
                <a:cs typeface="Simplified Arabic" panose="02020603050405020304" pitchFamily="18" charset="-78"/>
              </a:rPr>
              <a:t>نقرأ اليوم </a:t>
            </a:r>
            <a:r>
              <a:rPr lang="ar-SA" sz="3600" b="1" spc="-25" dirty="0" err="1">
                <a:solidFill>
                  <a:schemeClr val="bg1"/>
                </a:solidFill>
                <a:latin typeface="Arial" panose="020B0604020202020204" pitchFamily="34" charset="0"/>
                <a:ea typeface="Times New Roman" panose="02020603050405020304" pitchFamily="18" charset="0"/>
                <a:cs typeface="Simplified Arabic" panose="02020603050405020304" pitchFamily="18" charset="-78"/>
              </a:rPr>
              <a:t>أعزائي</a:t>
            </a:r>
            <a:r>
              <a:rPr lang="ar-SA" sz="3600" b="1" spc="-25" dirty="0">
                <a:solidFill>
                  <a:schemeClr val="bg1"/>
                </a:solidFill>
                <a:latin typeface="Arial" panose="020B0604020202020204" pitchFamily="34" charset="0"/>
                <a:ea typeface="Times New Roman" panose="02020603050405020304" pitchFamily="18" charset="0"/>
                <a:cs typeface="Simplified Arabic" panose="02020603050405020304" pitchFamily="18" charset="-78"/>
              </a:rPr>
              <a:t> الطلبة خبراً من أخبار النثر العربي القديم، لنطلَّ على هذه النماذج الجميلة التي تضمّها كتب التراث، ورغم بعدها الزمني عنا فإننا نشعر أنها تخصّنا، وتنتمي إلينا، وأننا قادرون على قراءتها وفهمها. والسرّ في ذلك أن اللغة العربية لغةٌ معمّرة قويّة متجدّدة، وأنها مع ما يدخلها من عوامل الحياة والتجدد، تظل في جوهرها وقواعدها الأساسية ثابتة كالشجرة الضاربة عروقها في الأرض؛ ولولا وحدة اللغة العربية وقوّتها واستمرارها ما استطعنا أن نفهم نصّاً يبعد عنا أكثر من ألف سنة.</a:t>
            </a:r>
            <a:endParaRPr lang="en-US" sz="3600" b="1" spc="-25" dirty="0">
              <a:solidFill>
                <a:schemeClr val="bg1"/>
              </a:solidFill>
              <a:latin typeface="Arial" panose="020B0604020202020204" pitchFamily="34" charset="0"/>
              <a:ea typeface="Times New Roman" panose="02020603050405020304" pitchFamily="18" charset="0"/>
              <a:cs typeface="Simplified Arabic" panose="02020603050405020304" pitchFamily="18" charset="-78"/>
            </a:endParaRPr>
          </a:p>
          <a:p>
            <a:pPr algn="ctr" rtl="1"/>
            <a:r>
              <a:rPr lang="en-US" sz="5400" b="1" spc="-25" dirty="0">
                <a:solidFill>
                  <a:srgbClr val="FFFF00"/>
                </a:solidFill>
                <a:effectLst/>
                <a:latin typeface="Arial" panose="020B0604020202020204" pitchFamily="34" charset="0"/>
                <a:ea typeface="Times New Roman" panose="02020603050405020304" pitchFamily="18" charset="0"/>
                <a:cs typeface="Simplified Arabic" panose="02020603050405020304" pitchFamily="18" charset="-78"/>
              </a:rPr>
              <a:t>***</a:t>
            </a:r>
            <a:endParaRPr lang="en-US" sz="5400" b="1" spc="-25" dirty="0">
              <a:solidFill>
                <a:srgbClr val="FFFF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569306"/>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44971" y="1518828"/>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b="1" spc="-25" dirty="0">
                <a:latin typeface="Arial" panose="020B0604020202020204" pitchFamily="34" charset="0"/>
                <a:cs typeface="Simplified Arabic" panose="02020603050405020304" pitchFamily="18" charset="-78"/>
              </a:rPr>
              <a:t>لاحظ أن الكلمات التي تعود إلى جذر أو أصل واحد يجمع بينها معنى عام واحد، ولكنها لا تكتسب دلالتها الدقيقة الخاصة إلا حين تستعمل في جملة معينة. فالسياق هام جدا في تحديد </a:t>
            </a:r>
            <a:r>
              <a:rPr lang="ar-SA" sz="3600" b="1" spc="-25" dirty="0" smtClean="0">
                <a:latin typeface="Arial" panose="020B0604020202020204" pitchFamily="34" charset="0"/>
                <a:cs typeface="Simplified Arabic" panose="02020603050405020304" pitchFamily="18" charset="-78"/>
              </a:rPr>
              <a:t>المعاني</a:t>
            </a:r>
            <a:endParaRPr lang="ar-JO" sz="3600" b="1" spc="-25" dirty="0" smtClean="0">
              <a:latin typeface="Arial" panose="020B0604020202020204" pitchFamily="34" charset="0"/>
              <a:cs typeface="Simplified Arabic" panose="02020603050405020304" pitchFamily="18" charset="-78"/>
            </a:endParaRPr>
          </a:p>
          <a:p>
            <a:pPr marL="0" marR="0" indent="0" algn="just" rtl="1">
              <a:spcBef>
                <a:spcPts val="0"/>
              </a:spcBef>
              <a:spcAft>
                <a:spcPts val="0"/>
              </a:spcAft>
              <a:buNone/>
            </a:pPr>
            <a:endParaRPr lang="ar-JO" sz="3600" b="1" spc="-25" dirty="0">
              <a:effectLst/>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r>
              <a:rPr lang="ar-JO" sz="3600" b="1"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en-US"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1BD5A206-F3FF-4616-92A9-1D9F9E9C34CE}"/>
              </a:ext>
            </a:extLst>
          </p:cNvPr>
          <p:cNvSpPr/>
          <p:nvPr/>
        </p:nvSpPr>
        <p:spPr>
          <a:xfrm>
            <a:off x="2286000" y="3059668"/>
            <a:ext cx="4572000" cy="307777"/>
          </a:xfrm>
          <a:prstGeom prst="rect">
            <a:avLst/>
          </a:prstGeom>
        </p:spPr>
        <p:txBody>
          <a:bodyPr>
            <a:spAutoFit/>
          </a:bodyPr>
          <a:lstStyle/>
          <a:p>
            <a:pPr marL="228600" marR="0" algn="just" rtl="1">
              <a:spcBef>
                <a:spcPts val="0"/>
              </a:spcBef>
              <a:spcAft>
                <a:spcPts val="0"/>
              </a:spcAft>
            </a:pPr>
            <a:r>
              <a:rPr lang="ar-SA" sz="1400" spc="-25" dirty="0">
                <a:latin typeface="Arial" panose="020B0604020202020204" pitchFamily="34" charset="0"/>
                <a:ea typeface="Times New Roman" panose="02020603050405020304" pitchFamily="18" charset="0"/>
                <a:cs typeface="Simplified Arabic" panose="02020603050405020304" pitchFamily="18" charset="-78"/>
              </a:rPr>
              <a:t>.</a:t>
            </a:r>
            <a:endParaRPr lang="en-US" sz="10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722355"/>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0651" y="1580606"/>
            <a:ext cx="8551722" cy="4648200"/>
          </a:xfrm>
        </p:spPr>
        <p:txBody>
          <a:bodyPr>
            <a:normAutofit fontScale="92500"/>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الأسماء العربية منذ القديم تقسم إلى: كُنْية، ولقب، واسم.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الكُنْية</a:t>
            </a:r>
            <a:r>
              <a:rPr lang="ar-SA"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20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وهي ما يبدأ بلفظ: أبو أو أم، وورد منها في النص كنية العالم البصريّ: (أبو عبيدة) فهذه كنية الشيخ أو العالم المعروف. وكثيرا ما تكون الكنية باسم الولد البكر قديما وحديثا، ولكن أحيانا يكنون دون أن يكون هناك ابن من باب التفاؤل. والكنية أمر مستحب خاصة بين الأهل والأصحاب، وفي المواقف غير الرسمية فهي تدل على التحبب والتقارب. وكثيراً ما يستعمل الناس كنية الشخص فيشتهر بها أكثر من اسمه.</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259632" y="1089819"/>
            <a:ext cx="6861175" cy="1020762"/>
          </a:xfrm>
        </p:spPr>
        <p:txBody>
          <a:bodyPr>
            <a:normAutofit fontScale="90000"/>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وقفة دلالية </a:t>
            </a:r>
            <a:r>
              <a:rPr lang="en-US"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
            </a:r>
            <a:br>
              <a:rPr lang="en-US"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b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مع الأسماء والكنى والألقاب:</a:t>
            </a: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8733353"/>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8B2E9683-A77A-4106-8CB0-394108B55AF8}"/>
              </a:ext>
            </a:extLst>
          </p:cNvPr>
          <p:cNvSpPr/>
          <p:nvPr/>
        </p:nvSpPr>
        <p:spPr>
          <a:xfrm>
            <a:off x="512810" y="620688"/>
            <a:ext cx="8604448" cy="5170646"/>
          </a:xfrm>
          <a:prstGeom prst="rect">
            <a:avLst/>
          </a:prstGeom>
        </p:spPr>
        <p:txBody>
          <a:bodyPr wrap="square">
            <a:spAutoFit/>
          </a:bodyPr>
          <a:lstStyle/>
          <a:p>
            <a:pPr algn="just" rtl="1"/>
            <a:r>
              <a:rPr lang="ar-SA" sz="3300" b="1" spc="-25" dirty="0">
                <a:solidFill>
                  <a:srgbClr val="FFFF00"/>
                </a:solidFill>
                <a:latin typeface="Arial" panose="020B0604020202020204" pitchFamily="34" charset="0"/>
                <a:cs typeface="Simplified Arabic" panose="02020603050405020304" pitchFamily="18" charset="-78"/>
              </a:rPr>
              <a:t>الاسم:</a:t>
            </a:r>
            <a:endParaRPr lang="en-US" sz="3300" b="1" spc="-25" dirty="0">
              <a:solidFill>
                <a:srgbClr val="FFFF00"/>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 وهو ما يطلقه الأهل على أبنائهم ثم يحملونه بقية أعمارهم، وكانوا قديما يضعون لفظ ابن بين الأسماء كما هو اليوم في أسماء بعض الأقطار كما في اقطار الخليج العربي، ومنها في النص: معْمر بن المثنى. وتقول العرب: لكل من اسمه نصيب، وتحث الثقافة العربية الإسلامية على حسن اختيار الاسم لأهميته ولتأثيره على حامله. ويشقى الناس اليوم في البحث عن أسماء ملائمة لأبنائهم. وقد يخطئ البعض فيتعبون الأبناء والبنات بأسماء لا يحبونها، لقدمها أو لعجمتها أو ثقلها وعدم ملاءمتها مع العصر، فيفكرون في تغييرها والتخلّص منها. </a:t>
            </a:r>
            <a:endParaRPr lang="en-US" sz="33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3554835551"/>
      </p:ext>
    </p:extLst>
  </p:cSld>
  <p:clrMapOvr>
    <a:masterClrMapping/>
  </p:clrMapOvr>
  <p:transition spd="slow">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33C038E9-60AB-4DFA-B9BD-88017963DCF3}"/>
              </a:ext>
            </a:extLst>
          </p:cNvPr>
          <p:cNvSpPr/>
          <p:nvPr/>
        </p:nvSpPr>
        <p:spPr>
          <a:xfrm>
            <a:off x="611560" y="476672"/>
            <a:ext cx="8352928" cy="5170646"/>
          </a:xfrm>
          <a:prstGeom prst="rect">
            <a:avLst/>
          </a:prstGeom>
        </p:spPr>
        <p:txBody>
          <a:bodyPr wrap="square">
            <a:spAutoFit/>
          </a:bodyPr>
          <a:lstStyle/>
          <a:p>
            <a:pPr algn="just" rtl="1"/>
            <a:r>
              <a:rPr lang="ar-SA" sz="3300" b="1" spc="-25" dirty="0">
                <a:solidFill>
                  <a:srgbClr val="FFFF00"/>
                </a:solidFill>
                <a:latin typeface="Arial" panose="020B0604020202020204" pitchFamily="34" charset="0"/>
                <a:cs typeface="Simplified Arabic" panose="02020603050405020304" pitchFamily="18" charset="-78"/>
              </a:rPr>
              <a:t>اللقب: </a:t>
            </a:r>
            <a:endParaRPr lang="en-US" sz="3300" b="1" spc="-25" dirty="0">
              <a:solidFill>
                <a:srgbClr val="FFFF00"/>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التيمي، الراوية، الأعشى.</a:t>
            </a:r>
            <a:endParaRPr lang="en-US" sz="3300" spc="-25" dirty="0">
              <a:solidFill>
                <a:schemeClr val="bg1"/>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هذه ألقاب وردت في النص، فأبو عبيدة معمر بن المثنّى يلقّب بـــ "التيمي" وهو لقب جاء من اسم القبيلة التي ينتمي إليها، وأما لقب الراوية فلكثرة روايته للأخبار والمعلومات.</a:t>
            </a:r>
            <a:endParaRPr lang="en-US" sz="3300" spc="-25" dirty="0">
              <a:solidFill>
                <a:schemeClr val="bg1"/>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 أما الأعشى فلقب لشاعر جاهلي من أصحاب المعلّقات العشر، لقّب به لضعف بصره، واسمه ميمون بن قيس، ويلقّب أيضاً بصنّاجة العرب، لما في شعره من الإيقاع والموسيقى، ويكنّى: أبو بصير، على العكس من حقيقته فقد كان أعمى أو ضعيف الإبصار. لاحظ كثرة الألقاب للشخص نفسه</a:t>
            </a:r>
            <a:r>
              <a:rPr lang="ar-SA" sz="14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10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5059392"/>
      </p:ext>
    </p:extLst>
  </p:cSld>
  <p:clrMapOvr>
    <a:masterClrMapping/>
  </p:clrMapOvr>
  <p:transition spd="slow">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55576" y="476672"/>
            <a:ext cx="7661275" cy="5690356"/>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مثال:</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أبو عثمان عمرو بن بحر الجاحظ</a:t>
            </a:r>
            <a:endParaRPr lang="en-US" sz="20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أبو عثمان: كنية</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عمرو بن بحر: اسم</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الجاحظ: لقب</a:t>
            </a:r>
            <a:endParaRPr lang="ar-LB" sz="36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just" rtl="1">
              <a:spcBef>
                <a:spcPts val="0"/>
              </a:spcBef>
              <a:spcAft>
                <a:spcPts val="0"/>
              </a:spcAft>
              <a:buNone/>
            </a:pP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b="1"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أبو الطيب أحمد بن الحسين المتنبّي</a:t>
            </a:r>
            <a:endParaRPr lang="en-US" sz="20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أبو الطيب: كنية</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أحمد بن الحسين: اسم</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المتنبّي: لقب</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8829457"/>
      </p:ext>
    </p:extLst>
  </p:cSld>
  <p:clrMapOvr>
    <a:masterClrMapping/>
  </p:clrMapOvr>
  <p:transition spd="slow">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1BA8F094-10BF-47B5-8186-BD99964B355B}"/>
              </a:ext>
            </a:extLst>
          </p:cNvPr>
          <p:cNvSpPr/>
          <p:nvPr/>
        </p:nvSpPr>
        <p:spPr>
          <a:xfrm>
            <a:off x="944971" y="1814192"/>
            <a:ext cx="7587469" cy="2123658"/>
          </a:xfrm>
          <a:prstGeom prst="rect">
            <a:avLst/>
          </a:prstGeom>
        </p:spPr>
        <p:txBody>
          <a:bodyPr wrap="square">
            <a:spAutoFit/>
          </a:bodyPr>
          <a:lstStyle/>
          <a:p>
            <a:pPr algn="just" rtl="1"/>
            <a:r>
              <a:rPr lang="ar-SA" sz="3300" spc="-25" dirty="0">
                <a:solidFill>
                  <a:schemeClr val="bg1"/>
                </a:solidFill>
                <a:latin typeface="Arial" panose="020B0604020202020204" pitchFamily="34" charset="0"/>
                <a:cs typeface="Simplified Arabic" panose="02020603050405020304" pitchFamily="18" charset="-78"/>
              </a:rPr>
              <a:t>وفي قراءة النصوص القديمة والحديثة نحتاج إلى معرفة الأسماء والكنى والألقاب، فهي مسألة لا يستهان بها، وإذا قرأنا نصا ولم نتبين المقصود بصاحب الكنية أو اختلاطه مع غيره، فقد لا يكتمل فهمنا للنص على الوجه الصحيح. </a:t>
            </a:r>
            <a:endParaRPr lang="en-US" sz="33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3387571053"/>
      </p:ext>
    </p:extLst>
  </p:cSld>
  <p:clrMapOvr>
    <a:masterClrMapping/>
  </p:clrMapOvr>
  <p:transition spd="slow">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260648"/>
            <a:ext cx="6861175" cy="1020762"/>
          </a:xfrm>
        </p:spPr>
        <p:txBody>
          <a:bodyPr>
            <a:normAutofit/>
          </a:bodyPr>
          <a:lstStyle/>
          <a:p>
            <a:pPr marL="0" marR="0" algn="ctr" rtl="1">
              <a:spcBef>
                <a:spcPts val="0"/>
              </a:spcBef>
              <a:spcAft>
                <a:spcPts val="0"/>
              </a:spcAft>
            </a:pPr>
            <a:r>
              <a:rPr lang="ar-SA" sz="4800" b="1" spc="-25">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EE52BC03-C23F-4D16-BC51-1FEFB528100E}"/>
              </a:ext>
            </a:extLst>
          </p:cNvPr>
          <p:cNvSpPr/>
          <p:nvPr/>
        </p:nvSpPr>
        <p:spPr>
          <a:xfrm>
            <a:off x="1187624" y="1600200"/>
            <a:ext cx="6840760" cy="3647152"/>
          </a:xfrm>
          <a:prstGeom prst="rect">
            <a:avLst/>
          </a:prstGeom>
        </p:spPr>
        <p:txBody>
          <a:bodyPr wrap="square">
            <a:spAutoFit/>
          </a:bodyPr>
          <a:lstStyle/>
          <a:p>
            <a:pPr algn="just" rtl="1"/>
            <a:r>
              <a:rPr lang="ar-SA" sz="3300" spc="-25" dirty="0">
                <a:solidFill>
                  <a:schemeClr val="bg1"/>
                </a:solidFill>
                <a:latin typeface="Arial" panose="020B0604020202020204" pitchFamily="34" charset="0"/>
                <a:cs typeface="Simplified Arabic" panose="02020603050405020304" pitchFamily="18" charset="-78"/>
              </a:rPr>
              <a:t>وختاما</a:t>
            </a:r>
            <a:endParaRPr lang="en-US" sz="3300" spc="-25" dirty="0">
              <a:solidFill>
                <a:schemeClr val="bg1"/>
              </a:solidFill>
              <a:latin typeface="Arial" panose="020B0604020202020204" pitchFamily="34" charset="0"/>
              <a:cs typeface="Simplified Arabic" panose="02020603050405020304" pitchFamily="18" charset="-78"/>
            </a:endParaRPr>
          </a:p>
          <a:p>
            <a:pPr algn="just" rtl="1"/>
            <a:r>
              <a:rPr lang="ar-SA" sz="3300" spc="-25" dirty="0">
                <a:solidFill>
                  <a:schemeClr val="bg1"/>
                </a:solidFill>
                <a:latin typeface="Arial" panose="020B0604020202020204" pitchFamily="34" charset="0"/>
                <a:cs typeface="Simplified Arabic" panose="02020603050405020304" pitchFamily="18" charset="-78"/>
              </a:rPr>
              <a:t>انتهت رحلتنا اليوم التي تجولنا </a:t>
            </a:r>
            <a:r>
              <a:rPr lang="ar-SA" sz="3300" spc="-25" dirty="0" err="1">
                <a:solidFill>
                  <a:schemeClr val="bg1"/>
                </a:solidFill>
                <a:latin typeface="Arial" panose="020B0604020202020204" pitchFamily="34" charset="0"/>
                <a:cs typeface="Simplified Arabic" panose="02020603050405020304" pitchFamily="18" charset="-78"/>
              </a:rPr>
              <a:t>أثناءها</a:t>
            </a:r>
            <a:r>
              <a:rPr lang="ar-SA" sz="3300" spc="-25" dirty="0">
                <a:solidFill>
                  <a:schemeClr val="bg1"/>
                </a:solidFill>
                <a:latin typeface="Arial" panose="020B0604020202020204" pitchFamily="34" charset="0"/>
                <a:cs typeface="Simplified Arabic" panose="02020603050405020304" pitchFamily="18" charset="-78"/>
              </a:rPr>
              <a:t> مع نص عربي قديم، حاولنا أن نحسن فهمه، وأن نشعّب الحديث عن بعض ألفاظه ومراميه، لعلك تفيد من كل ذلك في قراءتك ورحلاتك الذاتية مع نصوص الموروث العربي الخالد. وإلى لقاء قريب في درس آخر من دروس مهارة القراءة العربية.</a:t>
            </a:r>
            <a:endParaRPr lang="en-US" sz="33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3617162253"/>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44972" y="1124744"/>
            <a:ext cx="7903928"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سأل رجل أبا عبيدةَ معمرَ بنَ المثنّى الراويةَ اللغوي، وهو يلقي درساً في مسجد البصرة، فقال له: يرحمك الله، ما </a:t>
            </a:r>
            <a:r>
              <a:rPr lang="ar-SA" sz="3600" b="1" spc="-25" dirty="0" err="1">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العنجيد</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فقال: ما أعرف هذا. فقال: سبحان الله، فأينَك من قول الأعشى:</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يوم تُبدي لنا قتيلةُ </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عن جيــــــدٍ</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أسيلٍ تَزِينُه الأطواقُ</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فقال أبو عبيدة للرجل كاتماً غضبه: عافاك الله يا أخي: </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(عن جيدٍ)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في بيت الأعشى تتكوّن من كلمتين:</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457200" marR="0" indent="0" algn="just" rtl="1">
              <a:spcBef>
                <a:spcPts val="0"/>
              </a:spcBef>
              <a:spcAft>
                <a:spcPts val="0"/>
              </a:spcAft>
              <a:buNone/>
            </a:pP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(عن)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حرف جرّ جاء لمعنى.</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        و</a:t>
            </a:r>
            <a:r>
              <a:rPr lang="ar-SA" sz="3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(الجيد)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هو العنق.</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indent="0" algn="just" rtl="1">
              <a:spcBef>
                <a:spcPts val="0"/>
              </a:spcBef>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1331640" y="548680"/>
            <a:ext cx="6861175" cy="1020762"/>
          </a:xfrm>
        </p:spPr>
        <p:txBody>
          <a:bodyPr>
            <a:normAutofit fontScale="90000"/>
          </a:bodyPr>
          <a:lstStyle/>
          <a:p>
            <a:pPr marL="0" marR="0" algn="ctr" rtl="1">
              <a:spcBef>
                <a:spcPts val="0"/>
              </a:spcBef>
              <a:spcAft>
                <a:spcPts val="0"/>
              </a:spcAft>
            </a:pPr>
            <a:r>
              <a:rPr lang="ar-SA" sz="4800" b="1" spc="-25" dirty="0">
                <a:solidFill>
                  <a:srgbClr val="FFFF00"/>
                </a:solidFill>
                <a:latin typeface="Arial" panose="020B0604020202020204" pitchFamily="34" charset="0"/>
                <a:cs typeface="Simplified Arabic" panose="02020603050405020304" pitchFamily="18" charset="-78"/>
              </a:rPr>
              <a:t>قراءات خاطئة وأسئلة جريئة</a:t>
            </a: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359794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323528" y="4797152"/>
            <a:ext cx="8424936" cy="1020762"/>
          </a:xfrm>
        </p:spPr>
        <p:txBody>
          <a:bodyPr>
            <a:normAutofit fontScale="90000"/>
          </a:bodyPr>
          <a:lstStyle/>
          <a:p>
            <a:pPr marL="0" marR="0" algn="r" rtl="1">
              <a:spcBef>
                <a:spcPts val="0"/>
              </a:spcBef>
              <a:spcAft>
                <a:spcPts val="0"/>
              </a:spcAft>
            </a:pPr>
            <a:r>
              <a:rPr lang="ar-LB"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ثم قام رجل آخرُ في المجلس وقال: يا أبا عبيدة، رحمك الله، ما (</a:t>
            </a:r>
            <a:r>
              <a:rPr lang="ar-SA" sz="4800" spc="-25" dirty="0" err="1">
                <a:latin typeface="Arial" panose="020B0604020202020204" pitchFamily="34" charset="0"/>
                <a:ea typeface="Times New Roman" panose="02020603050405020304" pitchFamily="18" charset="0"/>
                <a:cs typeface="Simplified Arabic" panose="02020603050405020304" pitchFamily="18" charset="-78"/>
              </a:rPr>
              <a:t>الأودع</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 فقال: عافاك الله، ما أعرفه. فقال: سبحان الله، فأينك من قول العرب:</a:t>
            </a:r>
            <a:r>
              <a:rPr lang="en-US" sz="4800"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زاحم</a:t>
            </a:r>
            <a:r>
              <a:rPr lang="en-US" sz="4800"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بِعَود</a:t>
            </a:r>
            <a:r>
              <a:rPr lang="en-US" sz="4800"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أوْ</a:t>
            </a:r>
            <a:r>
              <a:rPr lang="en-US" sz="4800"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دَع</a:t>
            </a:r>
            <a:r>
              <a:rPr lang="en-US" sz="4800" spc="-25" dirty="0">
                <a:latin typeface="Arial" panose="020B0604020202020204" pitchFamily="34" charset="0"/>
                <a:ea typeface="Times New Roman" panose="02020603050405020304" pitchFamily="18" charset="0"/>
                <a:cs typeface="Simplified Arabic" panose="02020603050405020304" pitchFamily="18" charset="-78"/>
              </a:rPr>
              <a:t> .</a:t>
            </a:r>
            <a:br>
              <a:rPr lang="en-US" sz="4800" spc="-25" dirty="0">
                <a:latin typeface="Arial" panose="020B0604020202020204" pitchFamily="34" charset="0"/>
                <a:ea typeface="Times New Roman" panose="02020603050405020304" pitchFamily="18" charset="0"/>
                <a:cs typeface="Simplified Arabic" panose="02020603050405020304" pitchFamily="18" charset="-78"/>
              </a:rPr>
            </a:b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r>
              <a:rPr lang="ar-SA" sz="4800" spc="-25" dirty="0">
                <a:latin typeface="Arial" panose="020B0604020202020204" pitchFamily="34" charset="0"/>
                <a:ea typeface="Times New Roman" panose="02020603050405020304" pitchFamily="18" charset="0"/>
                <a:cs typeface="Simplified Arabic" panose="02020603050405020304" pitchFamily="18" charset="-78"/>
              </a:rPr>
              <a:t>فقال أبو عبيدة للرجل غاضباً: وَيْحك! هاتان كلمتان، والمعنى: اترك وذرْ.</a:t>
            </a: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r>
              <a:rPr lang="ar-SA" sz="4800" spc="-25" dirty="0">
                <a:latin typeface="Arial" panose="020B0604020202020204" pitchFamily="34" charset="0"/>
                <a:ea typeface="Times New Roman" panose="02020603050405020304" pitchFamily="18" charset="0"/>
                <a:cs typeface="Simplified Arabic" panose="02020603050405020304" pitchFamily="18" charset="-78"/>
              </a:rPr>
              <a:t>ثم استغفر الله واستمر في الدرس.</a:t>
            </a: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65469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323528" y="6453336"/>
            <a:ext cx="8568952" cy="1020762"/>
          </a:xfrm>
        </p:spPr>
        <p:txBody>
          <a:bodyPr>
            <a:normAutofit fontScale="90000"/>
          </a:bodyPr>
          <a:lstStyle/>
          <a:p>
            <a:pPr marL="0" marR="0" algn="r" rtl="1">
              <a:spcBef>
                <a:spcPts val="0"/>
              </a:spcBef>
              <a:spcAft>
                <a:spcPts val="0"/>
              </a:spcAft>
            </a:pPr>
            <a:r>
              <a:rPr lang="en-US"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r>
              <a:rPr lang="ar-SA" sz="4800" spc="-25" dirty="0">
                <a:ea typeface="Times New Roman" panose="02020603050405020304" pitchFamily="18" charset="0"/>
                <a:cs typeface="Simplified Arabic" panose="02020603050405020304" pitchFamily="18" charset="-78"/>
              </a:rPr>
              <a:t>فقام رجل ثالث فقال: يرحمك الله، أخبرني عن (كوفا) أمن المهاجرين أم الأنصار؟ فقال أبو عبيدة: رويتُ أنساب العرب وأسماءهم ولست أعرف فيهم (كوفا). فقال الرجل: فأين أنت من قوله تعالى: (والهدي معْكوفا) (سورة الفتح، الآية 25)، فأخذ أبو عبيدة نعليه، وخرج من المسجد وهو يصيح: ما </a:t>
            </a:r>
            <a:r>
              <a:rPr lang="ar-SA" sz="4800" spc="-25" dirty="0">
                <a:latin typeface="Arial" panose="020B0604020202020204" pitchFamily="34" charset="0"/>
                <a:ea typeface="Times New Roman" panose="02020603050405020304" pitchFamily="18" charset="0"/>
                <a:cs typeface="Simplified Arabic" panose="02020603050405020304" pitchFamily="18" charset="-78"/>
              </a:rPr>
              <a:t>الذي حشرني مع هؤلاء..</a:t>
            </a:r>
            <a:r>
              <a:rPr lang="en-US" sz="4800" spc="-25" dirty="0">
                <a:latin typeface="Arial" panose="020B0604020202020204" pitchFamily="34" charset="0"/>
                <a:ea typeface="Times New Roman" panose="02020603050405020304" pitchFamily="18" charset="0"/>
                <a:cs typeface="Simplified Arabic" panose="02020603050405020304" pitchFamily="18" charset="-78"/>
              </a:rPr>
              <a:t/>
            </a:r>
            <a:br>
              <a:rPr lang="en-US" sz="4800" spc="-25" dirty="0">
                <a:latin typeface="Arial" panose="020B0604020202020204" pitchFamily="34" charset="0"/>
                <a:ea typeface="Times New Roman" panose="02020603050405020304" pitchFamily="18" charset="0"/>
                <a:cs typeface="Simplified Arabic" panose="02020603050405020304" pitchFamily="18" charset="-78"/>
              </a:rPr>
            </a:br>
            <a:r>
              <a:rPr lang="ar-SA" sz="4800" spc="-25" dirty="0">
                <a:latin typeface="Arial" panose="020B0604020202020204" pitchFamily="34" charset="0"/>
                <a:ea typeface="Times New Roman" panose="02020603050405020304" pitchFamily="18" charset="0"/>
                <a:cs typeface="Simplified Arabic" panose="02020603050405020304" pitchFamily="18" charset="-78"/>
              </a:rPr>
              <a:t>ما الذي حشرني مع هؤلاء؟!).  </a:t>
            </a:r>
            <a:r>
              <a:rPr lang="en-US" sz="4800" spc="-25" dirty="0">
                <a:latin typeface="Arial" panose="020B0604020202020204" pitchFamily="34" charset="0"/>
                <a:ea typeface="Times New Roman" panose="02020603050405020304" pitchFamily="18" charset="0"/>
                <a:cs typeface="Simplified Arabic" panose="02020603050405020304" pitchFamily="18" charset="-78"/>
              </a:rPr>
              <a:t/>
            </a:r>
            <a:br>
              <a:rPr lang="en-US" sz="4800" spc="-25" dirty="0">
                <a:latin typeface="Arial" panose="020B0604020202020204" pitchFamily="34" charset="0"/>
                <a:ea typeface="Times New Roman" panose="02020603050405020304" pitchFamily="18" charset="0"/>
                <a:cs typeface="Simplified Arabic" panose="02020603050405020304" pitchFamily="18" charset="-78"/>
              </a:rPr>
            </a:b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(عن معجم الأدباء لياقوت الحموي، بتصرّف)</a:t>
            </a: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r>
              <a:rPr lang="ar-SA" sz="4800" spc="-25" dirty="0">
                <a:latin typeface="Arial" panose="020B0604020202020204" pitchFamily="34" charset="0"/>
                <a:ea typeface="Times New Roman" panose="02020603050405020304" pitchFamily="18" charset="0"/>
                <a:cs typeface="Simplified Arabic" panose="02020603050405020304" pitchFamily="18" charset="-78"/>
              </a:rPr>
              <a:t> </a:t>
            </a: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5115499"/>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949393" y="310066"/>
            <a:ext cx="6861175" cy="1020762"/>
          </a:xfrm>
        </p:spPr>
        <p:txBody>
          <a:bodyPr>
            <a:normAutofit/>
          </a:bodyPr>
          <a:lstStyle/>
          <a:p>
            <a:pPr marL="0" marR="0" algn="just" rtl="1">
              <a:spcBef>
                <a:spcPts val="0"/>
              </a:spcBef>
              <a:spcAft>
                <a:spcPts val="0"/>
              </a:spcAft>
            </a:pPr>
            <a:r>
              <a:rPr lang="ar-SA" sz="4300" b="1" spc="-25" dirty="0">
                <a:solidFill>
                  <a:srgbClr val="FFFF00"/>
                </a:solidFill>
                <a:latin typeface="Arial" panose="020B0604020202020204" pitchFamily="34" charset="0"/>
                <a:cs typeface="Simplified Arabic" panose="02020603050405020304" pitchFamily="18" charset="-78"/>
              </a:rPr>
              <a:t>إضاءة: أبو عبيدة مَعْمَر بن المُثَنّى</a:t>
            </a:r>
            <a:endParaRPr lang="en-US" sz="4300" b="1" spc="-25" dirty="0">
              <a:solidFill>
                <a:srgbClr val="FFFF00"/>
              </a:solidFill>
              <a:latin typeface="Arial" panose="020B0604020202020204" pitchFamily="34" charset="0"/>
              <a:cs typeface="Simplified Arabic" panose="02020603050405020304" pitchFamily="18" charset="-78"/>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FA1D6855-BDD0-493E-907C-8D7939AB8E09}"/>
              </a:ext>
            </a:extLst>
          </p:cNvPr>
          <p:cNvSpPr/>
          <p:nvPr/>
        </p:nvSpPr>
        <p:spPr>
          <a:xfrm>
            <a:off x="492404" y="1426859"/>
            <a:ext cx="8352928" cy="3970318"/>
          </a:xfrm>
          <a:prstGeom prst="rect">
            <a:avLst/>
          </a:prstGeom>
        </p:spPr>
        <p:txBody>
          <a:bodyPr wrap="square">
            <a:spAutoFit/>
          </a:bodyPr>
          <a:lstStyle/>
          <a:p>
            <a:pPr algn="just" rtl="1"/>
            <a:r>
              <a:rPr lang="ar-SA" sz="3600" spc="-25" dirty="0">
                <a:solidFill>
                  <a:schemeClr val="bg1"/>
                </a:solidFill>
                <a:latin typeface="Arial" panose="020B0604020202020204" pitchFamily="34" charset="0"/>
                <a:cs typeface="Simplified Arabic" panose="02020603050405020304" pitchFamily="18" charset="-78"/>
              </a:rPr>
              <a:t>يتّصل الخبر الذي أطلعناك عليه بشخصية عالم ولغوي مشهور من العلماء العرب القدماء اسمه "أبو عبيدة مَعْمَر بن المثنّى". قد يكون اسمه جديداً عليك، ولكن لا بأس! فالقراءة أيضاً تعرّفنا دوماً بما هو جديد علينا. إنه أبو عبيدة معْمر بن المثنّى التيمي، عالم ولغوي وراوية مشهور من أهل البصرة المدينة العراقية العريقة التي ما زالت معروفة حتى اليوم. </a:t>
            </a:r>
            <a:endParaRPr lang="en-US" sz="3600" spc="-25" dirty="0">
              <a:solidFill>
                <a:schemeClr val="bg1"/>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120514454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82725" y="1600200"/>
            <a:ext cx="7661275" cy="4648200"/>
          </a:xfrm>
        </p:spPr>
        <p:txBody>
          <a:bodyPr>
            <a:normAutofit/>
          </a:bodyPr>
          <a:lstStyle/>
          <a:p>
            <a:pPr marL="0" marR="0" indent="0" algn="just" rtl="1">
              <a:spcBef>
                <a:spcPts val="0"/>
              </a:spcBef>
              <a:spcAft>
                <a:spcPts val="0"/>
              </a:spcAft>
              <a:buNone/>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en-US" sz="3600" spc="-25" dirty="0">
                <a:latin typeface="Arial" panose="020B0604020202020204" pitchFamily="34" charset="0"/>
                <a:ea typeface="Times New Roman" panose="02020603050405020304" pitchFamily="18" charset="0"/>
                <a:cs typeface="Simplified Arabic" panose="02020603050405020304" pitchFamily="18" charset="-78"/>
              </a:rPr>
              <a:t>**</a:t>
            </a: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395536" y="6137225"/>
            <a:ext cx="8352928" cy="222349"/>
          </a:xfrm>
        </p:spPr>
        <p:txBody>
          <a:bodyPr>
            <a:normAutofit fontScale="90000"/>
          </a:bodyPr>
          <a:lstStyle/>
          <a:p>
            <a:pPr marL="0" marR="0" algn="r" rtl="1">
              <a:spcBef>
                <a:spcPts val="0"/>
              </a:spcBef>
              <a:spcAft>
                <a:spcPts val="0"/>
              </a:spcAft>
            </a:pPr>
            <a:r>
              <a:rPr lang="en-US" sz="4800" spc="-25" dirty="0">
                <a:latin typeface="Arial" panose="020B0604020202020204" pitchFamily="34" charset="0"/>
                <a:cs typeface="Simplified Arabic" panose="02020603050405020304" pitchFamily="18" charset="-78"/>
              </a:rPr>
              <a:t>	</a:t>
            </a:r>
            <a:r>
              <a:rPr lang="ar-SA" sz="4800" spc="-25" dirty="0">
                <a:latin typeface="Arial" panose="020B0604020202020204" pitchFamily="34" charset="0"/>
                <a:cs typeface="Simplified Arabic" panose="02020603050405020304" pitchFamily="18" charset="-78"/>
              </a:rPr>
              <a:t>عاش صاحبنا أبو عبيدة في القرن الثاني للهجرة، وتوفي أوائل القرن الثالث الهجري قرابة عام 209 للهجرة. كان أبو عبيدة واسع المعرفة بأخبار العرب وأشعارها ولغتها وتاريخها، وكان له حلقة علمية في مسجد البصرة المشهور في ذلك الزمن، تتلمذت عليه أجيال من العلماء، اشتهر بسعة ثقافته وتنوعها، وبمعرفته الواسعة بأخبار العرب وأنسابها وشعرها.</a:t>
            </a:r>
            <a:r>
              <a:rPr lang="en-US" sz="4800" spc="-25" dirty="0">
                <a:latin typeface="Arial" panose="020B0604020202020204" pitchFamily="34" charset="0"/>
                <a:cs typeface="Simplified Arabic" panose="02020603050405020304" pitchFamily="18" charset="-78"/>
              </a:rPr>
              <a:t/>
            </a:r>
            <a:br>
              <a:rPr lang="en-US" sz="4800" spc="-25" dirty="0">
                <a:latin typeface="Arial" panose="020B0604020202020204" pitchFamily="34" charset="0"/>
                <a:cs typeface="Simplified Arabic" panose="02020603050405020304" pitchFamily="18" charset="-78"/>
              </a:rPr>
            </a:br>
            <a:r>
              <a:rPr lang="en-US" sz="4800" spc="-25" dirty="0">
                <a:latin typeface="Arial" panose="020B0604020202020204" pitchFamily="34" charset="0"/>
                <a:cs typeface="Simplified Arabic" panose="02020603050405020304" pitchFamily="18" charset="-78"/>
              </a:rPr>
              <a:t/>
            </a:r>
            <a:br>
              <a:rPr lang="en-US" sz="4800" spc="-25" dirty="0">
                <a:latin typeface="Arial" panose="020B0604020202020204" pitchFamily="34" charset="0"/>
                <a:cs typeface="Simplified Arabic" panose="02020603050405020304" pitchFamily="18" charset="-78"/>
              </a:rPr>
            </a:br>
            <a:r>
              <a:rPr lang="en-US" sz="4800" spc="-25" dirty="0">
                <a:solidFill>
                  <a:srgbClr val="FFFF00"/>
                </a:solidFill>
                <a:latin typeface="Arial" panose="020B0604020202020204" pitchFamily="34" charset="0"/>
                <a:cs typeface="Simplified Arabic" panose="02020603050405020304" pitchFamily="18" charset="-78"/>
              </a:rPr>
              <a:t>***</a:t>
            </a:r>
            <a:r>
              <a:rPr lang="en-US" sz="4800" spc="-25" dirty="0">
                <a:latin typeface="Arial" panose="020B0604020202020204" pitchFamily="34" charset="0"/>
                <a:cs typeface="Simplified Arabic" panose="02020603050405020304" pitchFamily="18" charset="-78"/>
              </a:rPr>
              <a:t>                       </a:t>
            </a:r>
            <a:r>
              <a:rPr lang="ar-SA" sz="4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48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50" y="5589240"/>
            <a:ext cx="86432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152974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3195" y="1772816"/>
            <a:ext cx="8245269" cy="4648200"/>
          </a:xfrm>
        </p:spPr>
        <p:txBody>
          <a:bodyPr>
            <a:normAutofit fontScale="92500" lnSpcReduction="10000"/>
          </a:bodyPr>
          <a:lstStyle/>
          <a:p>
            <a:pPr marL="0" marR="0" algn="just" rtl="1">
              <a:spcBef>
                <a:spcPts val="0"/>
              </a:spcBef>
              <a:spcAft>
                <a:spcPts val="0"/>
              </a:spcAft>
            </a:pPr>
            <a:r>
              <a:rPr lang="ar-LB" sz="3600" spc="-25" dirty="0">
                <a:latin typeface="Arial" panose="020B0604020202020204" pitchFamily="34" charset="0"/>
                <a:ea typeface="Times New Roman" panose="02020603050405020304" pitchFamily="18" charset="0"/>
                <a:cs typeface="Simplified Arabic" panose="02020603050405020304" pitchFamily="18" charset="-78"/>
              </a:rPr>
              <a:t>	</a:t>
            </a:r>
            <a:r>
              <a:rPr lang="ar-SA" sz="3600" spc="-25" dirty="0">
                <a:latin typeface="Arial" panose="020B0604020202020204" pitchFamily="34" charset="0"/>
                <a:ea typeface="Times New Roman" panose="02020603050405020304" pitchFamily="18" charset="0"/>
                <a:cs typeface="Simplified Arabic" panose="02020603050405020304" pitchFamily="18" charset="-78"/>
              </a:rPr>
              <a:t> عندما نقرأ نصّاً من النصوص القديمة أو الحديثة لا بد أن نتبيّن الفكرة الرئيسية فيه. أي أبرز فكرة يعبّر عنها، فلكلّ نص مغزى أو هدف، واستخراج الفكرة الرئيسية وفهمها يدلّ على أننا فهمنا النص واستوعبناه استيعابا جيّدا. ولذلك تعوّد عندما تقرأ أن تختبر نفسك بتوجيه سؤال بسيط عن الفكرة الرئيسية التي يدور حولها، وأن تقدم الجواب أو تعبّر عنه في صورة فكرة موجزة واضحة محددة، اسأل نفسك على سبيل المقال: عم يتحدث النص؟ وما هدفه؟ ما فكرته؟ وإن لزم الأمر فأعد قراءته مجدّدا، قد يحتاج إلى قراءة متأنّية بعض الشيء؛ فالفكرة الجوهرية قد لا تكون ظاهرة بشكل مكشوف، وقد تحتاج إلى قراءة متعمقة بعض الشيء. </a:t>
            </a:r>
            <a:endParaRPr lang="en-US" sz="20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0"/>
              </a:spcAft>
              <a:buNone/>
            </a:pPr>
            <a:endParaRPr lang="en-US" sz="36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idx="4294967295"/>
          </p:nvPr>
        </p:nvSpPr>
        <p:spPr>
          <a:xfrm>
            <a:off x="251520" y="938635"/>
            <a:ext cx="8496944" cy="1020762"/>
          </a:xfrm>
        </p:spPr>
        <p:txBody>
          <a:bodyPr>
            <a:normAutofit fontScale="90000"/>
          </a:bodyPr>
          <a:lstStyle/>
          <a:p>
            <a:pPr marL="0" marR="0" algn="r" rtl="1">
              <a:spcBef>
                <a:spcPts val="0"/>
              </a:spcBef>
              <a:spcAft>
                <a:spcPts val="0"/>
              </a:spcAft>
            </a:pPr>
            <a:r>
              <a:rPr lang="ar-SA" sz="4800" b="1" spc="-25" dirty="0">
                <a:latin typeface="Arial" panose="020B0604020202020204" pitchFamily="34" charset="0"/>
                <a:ea typeface="Times New Roman" panose="02020603050405020304" pitchFamily="18" charset="0"/>
                <a:cs typeface="Simplified Arabic" panose="02020603050405020304" pitchFamily="18" charset="-78"/>
              </a:rPr>
              <a:t> </a:t>
            </a:r>
            <a:r>
              <a:rPr lang="ar-SA" sz="4800" b="1" spc="-25" dirty="0">
                <a:solidFill>
                  <a:srgbClr val="FFFF00"/>
                </a:solidFill>
                <a:latin typeface="Arial" panose="020B0604020202020204" pitchFamily="34" charset="0"/>
                <a:cs typeface="Simplified Arabic" panose="02020603050405020304" pitchFamily="18" charset="-78"/>
              </a:rPr>
              <a:t>الفهم والاستيعاب: </a:t>
            </a:r>
            <a:r>
              <a:rPr lang="en-US" sz="4800" b="1" spc="-25" dirty="0">
                <a:solidFill>
                  <a:srgbClr val="FFFF00"/>
                </a:solidFill>
                <a:latin typeface="Arial" panose="020B0604020202020204" pitchFamily="34" charset="0"/>
                <a:cs typeface="Simplified Arabic" panose="02020603050405020304" pitchFamily="18" charset="-78"/>
              </a:rPr>
              <a:t/>
            </a:r>
            <a:br>
              <a:rPr lang="en-US" sz="4800" b="1" spc="-25" dirty="0">
                <a:solidFill>
                  <a:srgbClr val="FFFF00"/>
                </a:solidFill>
                <a:latin typeface="Arial" panose="020B0604020202020204" pitchFamily="34" charset="0"/>
                <a:cs typeface="Simplified Arabic" panose="02020603050405020304" pitchFamily="18" charset="-78"/>
              </a:rPr>
            </a:br>
            <a:r>
              <a:rPr lang="ar-SA" sz="4800" b="1" spc="-25" dirty="0">
                <a:solidFill>
                  <a:srgbClr val="FFFF00"/>
                </a:solidFill>
                <a:latin typeface="Arial" panose="020B0604020202020204" pitchFamily="34" charset="0"/>
                <a:cs typeface="Simplified Arabic" panose="02020603050405020304" pitchFamily="18" charset="-78"/>
              </a:rPr>
              <a:t>ما الفكرة الرئيسية التي يعبّر عنها النص؟</a:t>
            </a:r>
            <a:r>
              <a:rPr lang="en-US" spc="-25" dirty="0">
                <a:latin typeface="Arial" panose="020B0604020202020204" pitchFamily="34" charset="0"/>
                <a:ea typeface="Times New Roman" panose="02020603050405020304" pitchFamily="18" charset="0"/>
                <a:cs typeface="Times New Roman" panose="02020603050405020304" pitchFamily="18" charset="0"/>
              </a:rPr>
              <a:t/>
            </a:r>
            <a:br>
              <a:rPr lang="en-US" spc="-25" dirty="0">
                <a:latin typeface="Arial" panose="020B0604020202020204" pitchFamily="34" charset="0"/>
                <a:ea typeface="Times New Roman" panose="02020603050405020304" pitchFamily="18" charset="0"/>
                <a:cs typeface="Times New Roman" panose="02020603050405020304" pitchFamily="18" charset="0"/>
              </a:rPr>
            </a:br>
            <a:endParaRPr lang="en-US" sz="4800" b="1" spc="-25" dirty="0">
              <a:solidFill>
                <a:srgbClr val="FFFF00"/>
              </a:solidFill>
              <a:latin typeface="Arial" panose="020B0604020202020204" pitchFamily="34" charset="0"/>
              <a:cs typeface="Simplified Arabic" panose="02020603050405020304" pitchFamily="18" charset="-78"/>
            </a:endParaRPr>
          </a:p>
        </p:txBody>
      </p:sp>
    </p:spTree>
    <p:extLst>
      <p:ext uri="{BB962C8B-B14F-4D97-AF65-F5344CB8AC3E}">
        <p14:creationId xmlns:p14="http://schemas.microsoft.com/office/powerpoint/2010/main" val="380499093"/>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emplate/>
  <TotalTime>1118</TotalTime>
  <Words>1232</Words>
  <Application>Microsoft Office PowerPoint</Application>
  <PresentationFormat>On-screen Show (4:3)</PresentationFormat>
  <Paragraphs>150</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Student presentation</vt:lpstr>
      <vt:lpstr>مختارات نثرية</vt:lpstr>
      <vt:lpstr>قراءات خاطئة وأسئلة جريئة</vt:lpstr>
      <vt:lpstr> </vt:lpstr>
      <vt:lpstr>قراءات خاطئة وأسئلة جريئة  </vt:lpstr>
      <vt:lpstr> ثم قام رجل آخرُ في المجلس وقال: يا أبا عبيدة، رحمك الله، ما (الأودع)؟ فقال: عافاك الله، ما أعرفه. فقال: سبحان الله، فأينك من قول العرب: زاحم بِعَود أوْ دَع .  فقال أبو عبيدة للرجل غاضباً: وَيْحك! هاتان كلمتان، والمعنى: اترك وذرْ. ثم استغفر الله واستمر في الدرس.  </vt:lpstr>
      <vt:lpstr> فقام رجل ثالث فقال: يرحمك الله، أخبرني عن (كوفا) أمن المهاجرين أم الأنصار؟ فقال أبو عبيدة: رويتُ أنساب العرب وأسماءهم ولست أعرف فيهم (كوفا). فقال الرجل: فأين أنت من قوله تعالى: (والهدي معْكوفا) (سورة الفتح، الآية 25)، فأخذ أبو عبيدة نعليه، وخرج من المسجد وهو يصيح: ما الذي حشرني مع هؤلاء.. ما الذي حشرني مع هؤلاء؟!).    (عن معجم الأدباء لياقوت الحموي، بتصرّف)    </vt:lpstr>
      <vt:lpstr>إضاءة: أبو عبيدة مَعْمَر بن المُثَنّى</vt:lpstr>
      <vt:lpstr> عاش صاحبنا أبو عبيدة في القرن الثاني للهجرة، وتوفي أوائل القرن الثالث الهجري قرابة عام 209 للهجرة. كان أبو عبيدة واسع المعرفة بأخبار العرب وأشعارها ولغتها وتاريخها، وكان له حلقة علمية في مسجد البصرة المشهور في ذلك الزمن، تتلمذت عليه أجيال من العلماء، اشتهر بسعة ثقافته وتنوعها، وبمعرفته الواسعة بأخبار العرب وأنسابها وشعرها.  ***                        </vt:lpstr>
      <vt:lpstr> الفهم والاستيعاب:  ما الفكرة الرئيسية التي يعبّر عنها النص؟ </vt:lpstr>
      <vt:lpstr>فكرة النص: </vt:lpstr>
      <vt:lpstr> </vt:lpstr>
      <vt:lpstr> تحليل النص:  </vt:lpstr>
      <vt:lpstr> السؤال الأول: ما "العنجيد"؟ </vt:lpstr>
      <vt:lpstr> </vt:lpstr>
      <vt:lpstr> </vt:lpstr>
      <vt:lpstr>PowerPoint Presentation</vt:lpstr>
      <vt:lpstr>السؤال الثاني: </vt:lpstr>
      <vt:lpstr> </vt:lpstr>
      <vt:lpstr>السؤال الثالث: </vt:lpstr>
      <vt:lpstr>PowerPoint Presentation</vt:lpstr>
      <vt:lpstr>PowerPoint Presentation</vt:lpstr>
      <vt:lpstr>PowerPoint Presentation</vt:lpstr>
      <vt:lpstr> </vt:lpstr>
      <vt:lpstr>الكلمة الثانية: دع: بمعنى اترك </vt:lpstr>
      <vt:lpstr>PowerPoint Presentation</vt:lpstr>
      <vt:lpstr>الكلمة الثالثة: معكوف </vt:lpstr>
      <vt:lpstr> </vt:lpstr>
      <vt:lpstr> </vt:lpstr>
      <vt:lpstr>PowerPoint Presentation</vt:lpstr>
      <vt:lpstr> </vt:lpstr>
      <vt:lpstr> وقفة دلالية  مع الأسماء والكنى والألقاب: </vt:lpstr>
      <vt:lpstr>PowerPoint Presentation</vt:lpstr>
      <vt:lpstr>PowerPoint Presentation</vt:lpstr>
      <vt:lpstr> </vt:lpstr>
      <vt:lpstr> </vt:lpstr>
      <vt:lpstr>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Adobe_5</cp:lastModifiedBy>
  <cp:revision>102</cp:revision>
  <dcterms:created xsi:type="dcterms:W3CDTF">2017-07-08T08:19:39Z</dcterms:created>
  <dcterms:modified xsi:type="dcterms:W3CDTF">2017-08-13T10:12:57Z</dcterms:modified>
</cp:coreProperties>
</file>