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51"/>
  </p:notesMasterIdLst>
  <p:sldIdLst>
    <p:sldId id="312" r:id="rId2"/>
    <p:sldId id="345" r:id="rId3"/>
    <p:sldId id="373" r:id="rId4"/>
    <p:sldId id="372" r:id="rId5"/>
    <p:sldId id="374" r:id="rId6"/>
    <p:sldId id="375" r:id="rId7"/>
    <p:sldId id="376" r:id="rId8"/>
    <p:sldId id="377" r:id="rId9"/>
    <p:sldId id="378" r:id="rId10"/>
    <p:sldId id="427" r:id="rId11"/>
    <p:sldId id="426" r:id="rId12"/>
    <p:sldId id="429" r:id="rId13"/>
    <p:sldId id="430" r:id="rId14"/>
    <p:sldId id="431" r:id="rId15"/>
    <p:sldId id="432" r:id="rId16"/>
    <p:sldId id="435" r:id="rId17"/>
    <p:sldId id="434" r:id="rId18"/>
    <p:sldId id="433" r:id="rId19"/>
    <p:sldId id="425" r:id="rId20"/>
    <p:sldId id="380"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4" r:id="rId42"/>
    <p:sldId id="417" r:id="rId43"/>
    <p:sldId id="418" r:id="rId44"/>
    <p:sldId id="419" r:id="rId45"/>
    <p:sldId id="420" r:id="rId46"/>
    <p:sldId id="421" r:id="rId47"/>
    <p:sldId id="424" r:id="rId48"/>
    <p:sldId id="423" r:id="rId49"/>
    <p:sldId id="34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4A2D"/>
    <a:srgbClr val="938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0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776B2-26E7-4037-968C-95B171B204D8}" type="datetimeFigureOut">
              <a:rPr lang="en-US" smtClean="0"/>
              <a:t>12/18/2017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8F226-9B37-4B95-9ED8-490794ACA2C7}" type="slidenum">
              <a:rPr lang="en-US" smtClean="0"/>
              <a:t>‹#›</a:t>
            </a:fld>
            <a:endParaRPr lang="en-US"/>
          </a:p>
        </p:txBody>
      </p:sp>
    </p:spTree>
    <p:extLst>
      <p:ext uri="{BB962C8B-B14F-4D97-AF65-F5344CB8AC3E}">
        <p14:creationId xmlns:p14="http://schemas.microsoft.com/office/powerpoint/2010/main" val="167180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88F226-9B37-4B95-9ED8-490794ACA2C7}" type="slidenum">
              <a:rPr lang="en-US" smtClean="0"/>
              <a:t>1</a:t>
            </a:fld>
            <a:endParaRPr lang="en-US"/>
          </a:p>
        </p:txBody>
      </p:sp>
    </p:spTree>
    <p:extLst>
      <p:ext uri="{BB962C8B-B14F-4D97-AF65-F5344CB8AC3E}">
        <p14:creationId xmlns:p14="http://schemas.microsoft.com/office/powerpoint/2010/main" val="355828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16586881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596379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15097755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0872733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34926959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6134509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114898237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983598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93185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0688661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8844966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pPr defTabSz="914400"/>
            <a:fld id="{9AFE8FB1-0A7A-443E-AAF7-31D4FA1AA312}" type="datetimeFigureOut">
              <a:rPr lang="en-US" smtClean="0">
                <a:solidFill>
                  <a:prstClr val="white"/>
                </a:solidFill>
              </a:rPr>
              <a:pPr defTabSz="914400"/>
              <a:t>12/18/2017</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pPr defTabSz="914400"/>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pPr defTabSz="914400"/>
            <a:fld id="{25BA54BD-C84D-46CE-8B72-31BFB26ABA43}" type="slidenum">
              <a:rPr lang="en-US" smtClean="0">
                <a:solidFill>
                  <a:prstClr val="white"/>
                </a:solidFill>
              </a:rPr>
              <a:pPr defTabSz="914400"/>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31394097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99592" y="4953000"/>
            <a:ext cx="8064895" cy="1066800"/>
          </a:xfrm>
        </p:spPr>
        <p:txBody>
          <a:bodyPr>
            <a:noAutofit/>
          </a:bodyPr>
          <a:lstStyle/>
          <a:p>
            <a:pPr algn="ctr" rtl="1"/>
            <a:endParaRPr lang="en-US"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sp>
        <p:nvSpPr>
          <p:cNvPr id="4" name="Title 3"/>
          <p:cNvSpPr>
            <a:spLocks noGrp="1"/>
          </p:cNvSpPr>
          <p:nvPr>
            <p:ph type="ctrTitle"/>
          </p:nvPr>
        </p:nvSpPr>
        <p:spPr>
          <a:xfrm>
            <a:off x="1027778" y="598940"/>
            <a:ext cx="6859786" cy="1600200"/>
          </a:xfrm>
        </p:spPr>
        <p:txBody>
          <a:bodyPr/>
          <a:lstStyle/>
          <a:p>
            <a:pPr algn="ctr" rtl="1"/>
            <a:r>
              <a:rPr lang="ar-SA" sz="6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المعاجم والقواميس العربية</a:t>
            </a:r>
            <a:endParaRPr lang="en-US" sz="6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pic>
        <p:nvPicPr>
          <p:cNvPr id="6" name="Picture 5">
            <a:extLst>
              <a:ext uri="{FF2B5EF4-FFF2-40B4-BE49-F238E27FC236}">
                <a16:creationId xmlns:a16="http://schemas.microsoft.com/office/drawing/2014/main" xmlns="" id="{01AEC4D7-F64D-442C-AA73-89C2C59B2CFE}"/>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543616"/>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94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492896"/>
            <a:ext cx="6859785" cy="1020762"/>
          </a:xfrm>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أشهر المعاجم العربية القديمة:</a:t>
            </a:r>
            <a:endParaRPr lang="en-US" dirty="0"/>
          </a:p>
        </p:txBody>
      </p:sp>
    </p:spTree>
    <p:extLst>
      <p:ext uri="{BB962C8B-B14F-4D97-AF65-F5344CB8AC3E}">
        <p14:creationId xmlns:p14="http://schemas.microsoft.com/office/powerpoint/2010/main" val="337936880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العين</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للخليل بن أحمد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الفراهيدي</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(ت170هـــ) </a:t>
            </a:r>
          </a:p>
          <a:p>
            <a:pPr marL="0" indent="0" algn="ctr"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endParaRPr lang="en-US" sz="3200"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4641624" cy="6858000"/>
          </a:xfrm>
          <a:prstGeom prst="rect">
            <a:avLst/>
          </a:prstGeom>
        </p:spPr>
      </p:pic>
    </p:spTree>
    <p:extLst>
      <p:ext uri="{BB962C8B-B14F-4D97-AF65-F5344CB8AC3E}">
        <p14:creationId xmlns:p14="http://schemas.microsoft.com/office/powerpoint/2010/main" val="46720946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جمهرة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اللغة</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لابن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دريد</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(ت321هـــ)</a:t>
            </a:r>
          </a:p>
          <a:p>
            <a:pPr marL="0" indent="0" algn="ctr"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endParaRPr lang="en-US" sz="3200" b="1"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4669277" cy="6858000"/>
          </a:xfrm>
          <a:prstGeom prst="rect">
            <a:avLst/>
          </a:prstGeom>
        </p:spPr>
      </p:pic>
    </p:spTree>
    <p:extLst>
      <p:ext uri="{BB962C8B-B14F-4D97-AF65-F5344CB8AC3E}">
        <p14:creationId xmlns:p14="http://schemas.microsoft.com/office/powerpoint/2010/main" val="222539493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تهذيب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اللغة</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لأبي منصور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الأزهري</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(370هــــ)</a:t>
            </a:r>
          </a:p>
          <a:p>
            <a:pPr marL="0" indent="0" algn="ctr"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endParaRPr lang="en-US" sz="3200" b="1"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4681229" cy="6858000"/>
          </a:xfrm>
          <a:prstGeom prst="rect">
            <a:avLst/>
          </a:prstGeom>
        </p:spPr>
      </p:pic>
    </p:spTree>
    <p:extLst>
      <p:ext uri="{BB962C8B-B14F-4D97-AF65-F5344CB8AC3E}">
        <p14:creationId xmlns:p14="http://schemas.microsoft.com/office/powerpoint/2010/main" val="222539493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الصّحاح</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للجوهري</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(398هـــ)</a:t>
            </a:r>
          </a:p>
          <a:p>
            <a:pPr marL="0" indent="0" algn="ctr"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endParaRPr lang="en-US" sz="3200"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4846211" cy="6858000"/>
          </a:xfrm>
          <a:prstGeom prst="rect">
            <a:avLst/>
          </a:prstGeom>
        </p:spPr>
      </p:pic>
    </p:spTree>
    <p:extLst>
      <p:ext uri="{BB962C8B-B14F-4D97-AF65-F5344CB8AC3E}">
        <p14:creationId xmlns:p14="http://schemas.microsoft.com/office/powerpoint/2010/main" val="17350038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المحكم والمحيط الأعظم </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لابن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سيده الأندلسي </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 458هــــ) </a:t>
            </a:r>
          </a:p>
          <a:p>
            <a:pPr marL="0" indent="0" algn="ctr" rtl="1">
              <a:buNone/>
            </a:pPr>
            <a:endParaRPr lang="en-US" sz="3200"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4563308" cy="6858000"/>
          </a:xfrm>
          <a:prstGeom prst="rect">
            <a:avLst/>
          </a:prstGeom>
        </p:spPr>
      </p:pic>
    </p:spTree>
    <p:extLst>
      <p:ext uri="{BB962C8B-B14F-4D97-AF65-F5344CB8AC3E}">
        <p14:creationId xmlns:p14="http://schemas.microsoft.com/office/powerpoint/2010/main" val="17350038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أساس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البلاغة</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للزمخشري </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 538هـــ)</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44624"/>
            <a:ext cx="4576846" cy="6766560"/>
          </a:xfrm>
          <a:prstGeom prst="rect">
            <a:avLst/>
          </a:prstGeom>
        </p:spPr>
      </p:pic>
    </p:spTree>
    <p:extLst>
      <p:ext uri="{BB962C8B-B14F-4D97-AF65-F5344CB8AC3E}">
        <p14:creationId xmlns:p14="http://schemas.microsoft.com/office/powerpoint/2010/main" val="17350038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0" y="2204864"/>
            <a:ext cx="417646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لسان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العرب</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لابن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منظور</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(729هــــ)</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4747846" cy="6858000"/>
          </a:xfrm>
          <a:prstGeom prst="rect">
            <a:avLst/>
          </a:prstGeom>
        </p:spPr>
      </p:pic>
    </p:spTree>
    <p:extLst>
      <p:ext uri="{BB962C8B-B14F-4D97-AF65-F5344CB8AC3E}">
        <p14:creationId xmlns:p14="http://schemas.microsoft.com/office/powerpoint/2010/main" val="17350038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276973" y="1556792"/>
            <a:ext cx="6696744" cy="4267200"/>
          </a:xfrm>
        </p:spPr>
        <p:txBody>
          <a:bodyPr>
            <a:normAutofit/>
          </a:bodyPr>
          <a:lstStyle/>
          <a:p>
            <a:pPr marL="0" indent="0" algn="ct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تاج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العروس</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لمرتضى الزبيدي </a:t>
            </a:r>
            <a:endPar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 1205هـــ)</a:t>
            </a:r>
          </a:p>
          <a:p>
            <a:pPr marL="0" indent="0" algn="ctr"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endParaRPr lang="en-US" sz="3200"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789040"/>
            <a:ext cx="6677025" cy="1905000"/>
          </a:xfrm>
          <a:prstGeom prst="rect">
            <a:avLst/>
          </a:prstGeom>
        </p:spPr>
      </p:pic>
    </p:spTree>
    <p:extLst>
      <p:ext uri="{BB962C8B-B14F-4D97-AF65-F5344CB8AC3E}">
        <p14:creationId xmlns:p14="http://schemas.microsoft.com/office/powerpoint/2010/main" val="1735003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D4A2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47864" y="260648"/>
            <a:ext cx="6859785" cy="1020762"/>
          </a:xfrm>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من معاجم العصر الحديث:</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835696" y="2708920"/>
            <a:ext cx="6859786" cy="4839816"/>
          </a:xfrm>
        </p:spPr>
        <p:txBody>
          <a:bodyPr>
            <a:normAutofit/>
          </a:bodyPr>
          <a:lstStyle/>
          <a:p>
            <a:pPr marL="0" indent="0" algn="just" rtl="1">
              <a:buNone/>
            </a:pPr>
            <a:r>
              <a:rPr lang="ar-SA" sz="5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المعجم </a:t>
            </a:r>
            <a:r>
              <a:rPr lang="ar-SA" sz="54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الوسيط</a:t>
            </a:r>
            <a:endParaRPr lang="en-US" sz="5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3" y="0"/>
            <a:ext cx="4753841" cy="6858000"/>
          </a:xfrm>
          <a:prstGeom prst="rect">
            <a:avLst/>
          </a:prstGeom>
        </p:spPr>
      </p:pic>
    </p:spTree>
    <p:extLst>
      <p:ext uri="{BB962C8B-B14F-4D97-AF65-F5344CB8AC3E}">
        <p14:creationId xmlns:p14="http://schemas.microsoft.com/office/powerpoint/2010/main" val="66780167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476672"/>
            <a:ext cx="6859785" cy="1020762"/>
          </a:xfrm>
        </p:spPr>
        <p:txBody>
          <a:bodyPr/>
          <a:lstStyle/>
          <a:p>
            <a:pPr algn="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أعزائي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الطلبة</a:t>
            </a: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251520" y="1772816"/>
            <a:ext cx="8568952" cy="4267200"/>
          </a:xfrm>
        </p:spPr>
        <p:txBody>
          <a:bodyPr>
            <a:noAutofit/>
          </a:bodyPr>
          <a:lstStyle/>
          <a:p>
            <a:pPr marL="0" indent="0" algn="just" rtl="1">
              <a:buNone/>
            </a:pPr>
            <a:r>
              <a:rPr lang="en-US"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أرحب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بكم في لقاء جديد من دروس اللغة العربية الأساسية. نخصص هذا اللقاء للحديث حول نوع محدد من الكتب المرجعية الهامة يسمى الواحد منها: المعجم أو القاموس، وتجمع على: المعاجم والقواميس. </a:t>
            </a:r>
            <a:endParaRPr lang="en-US" sz="32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en-US" sz="3200" b="1" spc="-25" dirty="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نريد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أن نتعرّف على مفهوم المعجم أو القاموس، ونراجع فوائده ونتبين أهميته. ثم قبل هذا وذاك نتدرب على استعمال المعجم، لنفيدَ من المادة الثرية التي تسجلها صفحاته. </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كل هذه الأمور ستكون موضع اهتمامنا في هذا اللقاء، فتابعوا معنا الفقرات التالية.</a:t>
            </a:r>
          </a:p>
        </p:txBody>
      </p:sp>
    </p:spTree>
    <p:extLst>
      <p:ext uri="{BB962C8B-B14F-4D97-AF65-F5344CB8AC3E}">
        <p14:creationId xmlns:p14="http://schemas.microsoft.com/office/powerpoint/2010/main" val="202983943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142108" y="1905000"/>
            <a:ext cx="6859786" cy="4839816"/>
          </a:xfrm>
        </p:spPr>
        <p:txBody>
          <a:bodyPr>
            <a:normAutofit fontScale="92500" lnSpcReduction="20000"/>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المعجم الوسيط: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يعدّ المعجم الوسيط أشهر المعاجم العربية الحديثة وأكثرها استعمالاً وتداولاً. وقد تولّى مجمع اللغة العربية في مصر وضع هذا المعجم بقصد تقديم معجم سهل الاستعمال، وأقرب إلى الإيجاز، وظهرت الطبعة الأولى من المعجم عام 1960م.  وهذا المعجم على إيجازه يكفي إلى حد بعيد حاجات الطالب والكاتب والقارئ المعاصر، كما تميز المعجم الوسيط بمراعاة القواعد الحديثة في صناعة المعاجم. </a:t>
            </a:r>
            <a:endParaRPr lang="ar-LB"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وضم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المعجم المواد اللغوية المشهورة والكثيرة الاستعمال، ومجموع مواده 30 ألف مادة، واستعمل المعجم الصور التوضيحية وفيه قرابة 600 صورة توضيحية. وله فائدة أخرى تتمثل في إدخال الألفاظ الجديدة التي اعتمدتها مجامع اللغة العربية من ألفاظ القرن العشرين. </a:t>
            </a: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أما طريقة ترتيبه فعلى حروف الهجاء، وفق الحرف الأول فالثاني فالثالث من الجذر، وهو من هذه الناحية أيسر المعاجم استعمالا. كما راعى واضعو المعجم منهجا واضحا في تحرير المادة المعجمية وترتيب عناصرها بشكل مطّرد أو ثابت في مختلف مواد المعجم أو ألفاظه الرئيسية. كما استعمل المعجم عددا من الرموز والمختصرات، مثل: (ج: لبيان الجمع)، و(د: للفظ الدخيل، وهو اللفظ الأجنبي الذي دخل العربية دون تغيير)، وغير ذلك من رموز مذكورة في مقدمة المعجم. </a:t>
            </a: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ومن معالم المنهج المتبع في هذا المعجم من ناحية إيراد المواد في الجذر الواحد: </a:t>
            </a:r>
          </a:p>
          <a:p>
            <a:pPr marL="0" indent="0" algn="r"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1.	تقديم الأفعال على الأسماء</a:t>
            </a:r>
          </a:p>
          <a:p>
            <a:pPr marL="0" indent="0" algn="r"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2.	تقديم المجرد على المزيد</a:t>
            </a:r>
          </a:p>
          <a:p>
            <a:pPr marL="0" indent="0" algn="r"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3.	تقديم المعنى الحقيقي على المجازي</a:t>
            </a:r>
          </a:p>
          <a:p>
            <a:pPr marL="0" indent="0" algn="r"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4.	تقديم الفعل اللازم على الفعل المتعدي</a:t>
            </a:r>
          </a:p>
          <a:p>
            <a:pPr marL="0" indent="0" algn="r" rtl="1">
              <a:buNone/>
            </a:pP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المعجم العربي الأساسي:</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أما (المعجم العربي الأساسي) فمعجم حديث آخر وضعته المنظمة العربية للتربية والثقافة والعلوم، وطبع أول مرة بالتعاون مع دار النشر المعجمية العالمية (لاروس-باريس) عام 1989م. واعتمد منهج الجذور أيضا شأن معظم المعاجم العربية، وقد تميز بمعلوماته الحديثة والحضارية والموسوعية، وكذلك بالتركيز على الأمثلة وطرق استعمال اللفظة، وهو معجم مفيد للطلبة في المراحل المدرسية والجامعية، </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وكذلك لغير الناطقين بالعربية ممن بلغوا مستوى متوسطاً أو متقدّماً فيها، إذ يساعدهم على توسيع معرفتهم بألفاظ اللغة ومفرداتها وما يتصل بذلك من أمور، كما أنه يراعي اللغة المعاصرة والكلمات الجديدة التي أضيفت إلى مفردات اللغة في العصر الحديث، فهو من هذه الناحية يفيدنا في ضبط الاستعمال وفي تعريف الألفاظ الجديدة. يضم المعجم قرابة خمسةٍ وعشرين ألف مادة معجمية. </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كيف نستعمل المعجم؟</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lnSpcReduction="10000"/>
          </a:bodyPr>
          <a:lstStyle/>
          <a:p>
            <a:pPr marL="0" indent="0" algn="just"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المقصود بالجذور</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:اللغة العربية لغة اشتقاقية، تعود فيها الكلمات إلى جذور أي ألفاظ أصلية اشتقت منها، فالجذر هو أصغر وحدة معجمية للفظ العربي، وكل جذر يتولّد منه ألفاظ كثيرة وفق قوانين الصرف والاشتقاق، ونظراً لصعوبة وضع الألفاظ اللغوية كلها في قائمة موحّدة، جرى العرف بترتيبها وفق جذورها، ولذلك فإن إعادة الكلمة إلى الجذر هي أول خطوة نحو المعجم العربي، ويشكل "الجذر" عنوان المادة المعجمية أو المدخل المعجمي الذي تندرج تحت الألفاظ المتفرعة والمشتقّة منه.</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تدريب على الجذور:</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827584" y="1905000"/>
            <a:ext cx="7174310" cy="4839816"/>
          </a:xfrm>
        </p:spPr>
        <p:txBody>
          <a:bodyPr>
            <a:normAutofit/>
          </a:bodyPr>
          <a:lstStyle/>
          <a:p>
            <a:pPr marL="0" indent="0" algn="just" rtl="1">
              <a:buNone/>
            </a:pPr>
            <a:r>
              <a:rPr lang="ar-SA" sz="4600" b="1" spc="-25" dirty="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كيف نعيد الكلمة إلى جذرها؟</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انظر إلى الكلمات التالية: اقترح، انتبه، استراح</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32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تجمّع، إعلان، صلة، ميزان، غضّ</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اقترح: 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قرح</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انتبه: 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نبه</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استراح: 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راح</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ثم نعيد الألف إلى أصلها: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(روح)</a:t>
            </a:r>
          </a:p>
          <a:p>
            <a:pPr marL="0" indent="0" algn="just" rtl="1">
              <a:buNone/>
            </a:pPr>
            <a:endParaRPr lang="en-US" sz="3200" b="1"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تجمّع</a:t>
            </a:r>
            <a:r>
              <a:rPr lang="en-US"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جمع</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إعلان: 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علن</a:t>
            </a:r>
          </a:p>
          <a:p>
            <a:pPr marL="0" indent="0" algn="just" rtl="1">
              <a:buNone/>
            </a:pP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صلة</a:t>
            </a:r>
            <a:r>
              <a:rPr lang="en-US"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وصل</a:t>
            </a:r>
          </a:p>
          <a:p>
            <a:pPr marL="0" indent="0" algn="just" rtl="1">
              <a:buNone/>
            </a:pP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ميزان</a:t>
            </a:r>
            <a:r>
              <a:rPr lang="en-US"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وزن</a:t>
            </a:r>
          </a:p>
          <a:p>
            <a:pPr marL="0" indent="0" algn="just" rtl="1">
              <a:buNone/>
            </a:pP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غضّ</a:t>
            </a:r>
            <a:r>
              <a:rPr lang="en-US"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جذرها: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غضض</a:t>
            </a:r>
          </a:p>
          <a:p>
            <a:pPr marL="0" indent="0" algn="just" rtl="1">
              <a:buNone/>
            </a:pPr>
            <a:endParaRPr lang="en-US" sz="3200" b="1"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332656"/>
            <a:ext cx="7147817" cy="1020762"/>
          </a:xfrm>
        </p:spPr>
        <p:txBody>
          <a:bodyPr>
            <a:normAutofit fontScale="90000"/>
          </a:bodyPr>
          <a:lstStyle/>
          <a:p>
            <a:pPr marL="0" marR="0" algn="r" rtl="1">
              <a:spcBef>
                <a:spcPts val="0"/>
              </a:spcBef>
              <a:spcAft>
                <a:spcPts val="0"/>
              </a:spcAft>
            </a:pPr>
            <a:r>
              <a:rPr lang="ar-SA" sz="4000" b="1" spc="-25" dirty="0">
                <a:solidFill>
                  <a:srgbClr val="FFFF00"/>
                </a:solidFill>
                <a:latin typeface="Arial"/>
                <a:ea typeface="Times New Roman"/>
                <a:cs typeface="Simplified Arabic"/>
              </a:rPr>
              <a:t>ومن الأمور التي نراعيها في الوصول إلى </a:t>
            </a:r>
            <a:r>
              <a:rPr lang="ar-SA" sz="4000" b="1" spc="-25" dirty="0" smtClean="0">
                <a:solidFill>
                  <a:srgbClr val="FFFF00"/>
                </a:solidFill>
                <a:latin typeface="Arial"/>
                <a:ea typeface="Times New Roman"/>
                <a:cs typeface="Simplified Arabic"/>
              </a:rPr>
              <a:t>الجذور</a:t>
            </a:r>
            <a:r>
              <a:rPr lang="en-US" sz="4000" b="1" spc="-25" dirty="0" smtClean="0">
                <a:solidFill>
                  <a:srgbClr val="FFFF00"/>
                </a:solidFill>
                <a:latin typeface="Arial"/>
                <a:ea typeface="Times New Roman"/>
                <a:cs typeface="Simplified Arabic"/>
              </a:rPr>
              <a:t> </a:t>
            </a:r>
            <a:r>
              <a:rPr lang="ar-SA" sz="4000" b="1" spc="-25" dirty="0" smtClean="0">
                <a:solidFill>
                  <a:srgbClr val="FFFF00"/>
                </a:solidFill>
                <a:latin typeface="Arial"/>
                <a:ea typeface="Times New Roman"/>
                <a:cs typeface="Simplified Arabic"/>
              </a:rPr>
              <a:t>القواعد</a:t>
            </a:r>
            <a:r>
              <a:rPr lang="en-US" sz="4000" b="1" spc="-25" dirty="0" smtClean="0">
                <a:solidFill>
                  <a:srgbClr val="FFFF00"/>
                </a:solidFill>
                <a:latin typeface="Arial"/>
                <a:ea typeface="Times New Roman"/>
                <a:cs typeface="Simplified Arabic"/>
              </a:rPr>
              <a:t> </a:t>
            </a:r>
            <a:r>
              <a:rPr lang="ar-SA" sz="4000" b="1" spc="-25" dirty="0" smtClean="0">
                <a:solidFill>
                  <a:srgbClr val="FFFF00"/>
                </a:solidFill>
                <a:latin typeface="Arial"/>
                <a:ea typeface="Times New Roman"/>
                <a:cs typeface="Simplified Arabic"/>
              </a:rPr>
              <a:t>التالية:</a:t>
            </a:r>
            <a:endParaRPr lang="en-US" sz="4000" b="1" dirty="0">
              <a:solidFill>
                <a:srgbClr val="FFFF00"/>
              </a:solidFill>
            </a:endParaRPr>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الوصول إلى جذر الكلمة هو أول خطوة نحو استعمال معظم المعاجم العربية، لأنها مرتبة وفق جذور الكلمات أو أصولها، وإذا بدا لك الأمر صعبا بعض الشيء في البداية فلا تقلق، فمع استعمال المعاجم ستزيد معرفتك بقوانين الصرف والاشتقاق، وستصل إلى الجذور بسرعة فائقة. </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85000"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1.	تجريد الكلمة من الحروف الزائدة: وهذا ما فعلناه على سبيل المثال في كلمة (اقترح) حيث حذفنا همزة الوصل والتاء.</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2.	إعادة الحرف المحذوف إلى الجذر: كما فعلنا في كلمة (صلة)، لأنها من (وصل) فالجذر يبدأ بالواو وليس بالصاد.</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3.	فك التشديد، فليس في مداخل المعجم حروف مشددة. فغضّ تكون في غضض.</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4.	إعادة الحروف المنقلبة إلى أصولها، فالألف في (باع) مثلا من (بيع)، وفي (قال) من (قول). والياء في (ميزان) أصلها (واو).</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404664"/>
            <a:ext cx="6859785" cy="1020762"/>
          </a:xfrm>
        </p:spPr>
        <p:txBody>
          <a:bodyPr>
            <a:normAutofit fontScale="90000"/>
          </a:bodyPr>
          <a:lstStyle/>
          <a:p>
            <a:pPr marL="0" marR="0" algn="r" rtl="1">
              <a:spcBef>
                <a:spcPts val="0"/>
              </a:spcBef>
              <a:spcAft>
                <a:spcPts val="0"/>
              </a:spcAft>
            </a:pPr>
            <a:r>
              <a:rPr lang="ar-SA" sz="4000" b="1" spc="-25" dirty="0">
                <a:solidFill>
                  <a:srgbClr val="FFFF00"/>
                </a:solidFill>
                <a:latin typeface="Arial"/>
                <a:ea typeface="Times New Roman"/>
                <a:cs typeface="Simplified Arabic"/>
              </a:rPr>
              <a:t>ما المعجم؟</a:t>
            </a:r>
            <a:r>
              <a:rPr lang="en-US" sz="2400" spc="-25" dirty="0">
                <a:solidFill>
                  <a:srgbClr val="FFFF00"/>
                </a:solidFill>
                <a:latin typeface="Arial"/>
                <a:ea typeface="Times New Roman"/>
                <a:cs typeface="Times New Roman"/>
              </a:rPr>
              <a:t/>
            </a:r>
            <a:br>
              <a:rPr lang="en-US" sz="2400" spc="-25" dirty="0">
                <a:solidFill>
                  <a:srgbClr val="FFFF00"/>
                </a:solidFill>
                <a:latin typeface="Arial"/>
                <a:ea typeface="Times New Roman"/>
                <a:cs typeface="Times New Roman"/>
              </a:rPr>
            </a:br>
            <a:endParaRPr lang="en-US" sz="4000" dirty="0">
              <a:solidFill>
                <a:srgbClr val="FFFF00"/>
              </a:solidFill>
            </a:endParaRPr>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512" y="1905000"/>
            <a:ext cx="8568952" cy="4267200"/>
          </a:xfrm>
        </p:spPr>
        <p:txBody>
          <a:bodyPr>
            <a:noAutofit/>
          </a:bodyPr>
          <a:lstStyle/>
          <a:p>
            <a:pPr marL="0" indent="0" algn="just" rtl="1">
              <a:buNone/>
            </a:pPr>
            <a:r>
              <a:rPr lang="ar-LB"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المعجم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كتاب ورقي أو (إلكتروني)، يضم قائمة مفردات اللغة أو مجموعة مختارة منها، مرتّبة وفق طريقة محددة، مصحوبةً بطريقة نطقها، ومعانيها، ومعلومات عن اشتقاقها، وشواهد أو أمثلة تبين وجوه استعمالها. فالمعجم لا يكون معجماً إلا إذا توفّر فيه:</a:t>
            </a:r>
          </a:p>
        </p:txBody>
      </p:sp>
    </p:spTree>
    <p:extLst>
      <p:ext uri="{BB962C8B-B14F-4D97-AF65-F5344CB8AC3E}">
        <p14:creationId xmlns:p14="http://schemas.microsoft.com/office/powerpoint/2010/main" val="75507112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والهدف من هذه القواعد هو الوصول إلى الجذر الذي يغلب أن يكون ثلاثيا دون زيادة أو نقصان. أما الجذور الرباعية فقليلة ومنها على سبيل المثال: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دحرج، قلقل، وسوس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وغيرها.</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طرق ترتيب الجذور في المعاجم:</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85000"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مرحلة الجذور مرحلة مشتركة بين مختلف المعاجم. أما بعد ذلك فتتنوع طرق المعاجم في ترتيب (الجذور)، وأشهرها الطرق التالية:</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الطريقة الصوتية (الترتيب الصوتي):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وهي طريقة معجم العين التي اخترعها الخليل بن أحمد الفراهيدي رائد علم المعاجم. وترتيب الحروف صوتياً حسب مخارجها في جهاز النطق ترتيب يختلف جذريا عن الترتيب الهجائي أو الألفبائي الذي نعرفه، فهو عند الخليل ترتيب صوتي يبدأ بحرف العين لأنه أبعد الأصوات مخرجا، ويتدرج بحسب نطق الأصوات من حروف الحلق حتى الحروف الشفوية، يبدأ بالعين والحاء والهاء... وينتهي بالفاء والباء والميم. </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وقد أفاد المعجميون من كتاب العين لأنه أساس التأليف المعجمي عند العرب، وأول معجم متكامل سعى لتسجيل ألفاظ اللغة مع ترتيبها وفق نظام معين، ولكنهم حاولوا أن يجدوا طرقا أيسر في الترتيب من طريقته.</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SA" sz="4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طريقة </a:t>
            </a: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الترتيب الهجائي على الحرف الأخير: </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ترتب الجذور هجائيا على الترتيب الألفبائي المعروف، من الهمزة (الألف) إلى الياء، وترتب الجذور وفق الحرف الأخير منها. وهي طريقة معجم الصحاح، ولسان العرب، وغيرهما. فالمعجم يبدأ مثلا بباب الهمزة وتوضع فيه الجذور المختومة بهمزة مثل: سبأ، نسأ، رزأ، وطئ، خطأ.. أما داخل الباب أي باب الهمزة هنا فتترتب الكلمات وفق حرفها الأول فالثاني، ولذلك فإن الكلمات السابقة سترد على الترتيب التالي:</a:t>
            </a: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755576" y="1905000"/>
            <a:ext cx="7246318" cy="4267200"/>
          </a:xfrm>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خطأ (لأن الخاء أسبق من غيرها في الترتيب الهجائي)</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رزأ</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سبأ</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نسأ</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وطِئ</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74638"/>
            <a:ext cx="7318325" cy="1020762"/>
          </a:xfrm>
        </p:spPr>
        <p:txBody>
          <a:bodyPr>
            <a:normAutofit fontScale="90000"/>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طريقة الترتيب الهجائي على الحرف الأول:</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وهي طريقة بعض المعاجم القديمة مثل: أساس البلاغة للزمخشري، وطريقة المعاجم الحديثة كالمعجم الوسيط، والمعجم العربي الأساسي. فالكلمات التي مرت بنا: سبأ، نسأ، رزأ، وطئ، خطأ، لن ترد في باب واحد وإنما في أبوابٍ مختلفة وفق الحروف الأولى، فسبأ في باب السين، ونسأ في باب النون، ورزأ في باب الراء، ووطئ في باب الواو، وخطأ في باب الخاء. وسيكون ترتيب ورودها في المعجم على الترتيب التالي حسب تسلسل حروفها هجائيا:</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خطأ، رزأ، سبأ، نسأ، وطِئ</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صفحات من المعاجم العربية:</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85000"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تعال معي لنتصفّح بعض المعاجم العربية، ونطلّ على بعض الألفاظ فيها، لعل ذلك يشجعك على تصفّحها بشكل دائم. </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معجم لسان العرب:</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معجم مرتب هجائياً، في ثمانية وعشرون باباً، من الهمزة (الألف) إلى الياء. رتب ابن منظور الألفاظ وفق جذورها (أصولها)، وحسب الحرف الأخير من الجذر، كما مرّ بنا: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كلمة منع موجودة في باب العين</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وكلمة وقف موجودة في باب الفاء</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وكلمة كتب موجودة في باب الباء</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85000" lnSpcReduction="2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ولو أردنا أن نبحث عن الكلمات التالية: مترنّم، استقصاء، اكتمال، غضّ...لوجب أولا إرجاعها إلى الجذور:</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مترنّم: رنم (باب الميم)</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استقصاء: قصي (باب الياء)</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اكتمال: كمل (باب اللام)</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غضّ: غضض (باب الضاد)</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لاحظ أن الجذر هو الأصل دون أي تغيير، ولذلك نفك الإدغام أو التشديد، ونعيد الألف إلى أصلها. وتتفاوت الألفاظ في السهولة والصعوبة من ناحية معرفة جذورها، لكن ألفة المعجم واستعماله تيسّر هذا الأمر بدرجة كبيرة. </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مثال من لسان العرب:</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(مادة: رفأ):</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تمر بنا ألفاظ: مرفأ، بالرفاء والبنين، رفوت الثوب..</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الجذر: رفأ (باب الهمزة، ثم نبحث عن الراء، فالفاء)، وسنجد مادة طويلة حول هذا الجذر ومشتقاته: </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ar-SA" sz="40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رفأ : </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رفأ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السفينة يرفؤها رفْأً: أدناها من الشط . وأرفأتها إذا قربتها إلى الجَدّ من الأرض . وفي الصحاح : أرفأتها إرفاء : قربتها من الشط ، وهو المرفأ . ومرفأ السفينة : حيث تقرب من الشط . وأرفأت السفينة إذا أدنيتها الجدة ، والجدة وجه الأرض. وأرفأت السفينة نفسها إذا ما دنت للجدة . والجد ما قرب من الأرض . وقيل : الجد شاطئ النهر . وفي حديث تميم الداري : أنهم ركبوا البحر ثم أرفئوا إلى جزيرة . قال : أرفأت السفينة إذا قربتها من الشط . وبعضهم يقول : أرفيت بالياء . </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85000" lnSpcReduction="10000"/>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	قائمة المفردات</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وقد تسمى موادّ المعجم، أو مداخل المعجم. وهي الكلمات المفتاحية التي تراها مطبوعة بخط بارز أو ملون في صفحات المعجم، وتشكّل أساس المعجم ومبدأ بنائه، فالمعجم يبنى على هذه المداخل المتتابعة، بطريقة علمية منظّمة.</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2.	نظام الترتيب: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يجب أن ترتَّبَ القائمة أو مداخل المعجم وفق نظام واضح يلتزم به معد المعجم ويضعه أمام القارئ بوضوح. وكلما كان سهلا زاد الإقبال على المعجم.</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3.	نظام التعريف: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ويضمّ المعاني والمعلومات المصاحبة للمداخل، ويمكن أن نسمّيه: نظام التعريف، أو طريقة تحرير المادة المعجمية.</a:t>
            </a:r>
          </a:p>
          <a:p>
            <a:pPr marL="0" indent="0" algn="just" rtl="1">
              <a:buNone/>
            </a:pPr>
            <a:endParaRPr lang="en-US" sz="3200" dirty="0"/>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142108" y="1905000"/>
            <a:ext cx="7462340" cy="4267200"/>
          </a:xfrm>
        </p:spPr>
        <p:txBody>
          <a:bodyPr>
            <a:normAutofit fontScale="925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قال : والأصل الهمز . وفي حديث موسى - عليه السلام - : حتى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أرفأ</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به عند فرضة الماء . وفي حديث أبي هريرة - رضي الله عنه - في القيامة : فتكون الأرض كالسفينة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المرفأة</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في البحر تضربها الأمواج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ورفأ</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الثوب - مهموز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يرفؤه</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رفأ</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لأم خرقه وضم بعضه إلى بعض وأصلح ما وهى منه مشتق من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السفينة ، وربما لم يهمز . وقال في باب تحويل الهمزة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رفوت</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الثوب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رفوا</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تحول الهمزة واوا كما ترى . ورجل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رفاء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صنعته الرفء . قال غيلان الربعي : </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فهن يعبطن جديد البيداء ما لا يسوى عبطه بالرفاء</a:t>
            </a:r>
          </a:p>
          <a:p>
            <a:pPr marL="0" indent="0" algn="just" rtl="1">
              <a:buNone/>
            </a:pPr>
            <a:endParaRPr lang="en-US" sz="3200" dirty="0"/>
          </a:p>
        </p:txBody>
      </p:sp>
    </p:spTree>
    <p:extLst>
      <p:ext uri="{BB962C8B-B14F-4D97-AF65-F5344CB8AC3E}">
        <p14:creationId xmlns:p14="http://schemas.microsoft.com/office/powerpoint/2010/main" val="89885392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أراد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برفء الرفاء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ويقال : من اغتاب خرق ومن استغفر الله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رفأ</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أي : خرق دينه بالاغتياب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ورفأه</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بالاستغفار ، وكل ذلك على المثل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والرفاء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بالمد : الالتئام والاتفاق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ورفأ</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الرجل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يرفؤه رفأ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سكنه . وفي الدعاء للمملك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بالرفاء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والبنين أي : بالالتئام والاتفاق وحسن الاجتماع . قال ابن السكيت : وإن شئت كان معناه بالسكون والهدو [ ص: 188 ] والطمأنينة ، فيكون أصله غير الهمز من قولهم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رفوت الرجل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إذا سكنته . ومن الأول يقال : أخذ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رفء الثوب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لأنه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يرفأ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فيضم بعضه إلى بعض ويلأم بينه. </a:t>
            </a: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562129" y="1905000"/>
            <a:ext cx="8114327" cy="4267200"/>
          </a:xfrm>
        </p:spPr>
        <p:txBody>
          <a:bodyPr>
            <a:normAutofit/>
          </a:bodyPr>
          <a:lstStyle/>
          <a:p>
            <a:pPr marL="0" indent="0" algn="justLow"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ومن الثاني قول أبي خراش الهذلي                                  : </a:t>
            </a:r>
          </a:p>
          <a:p>
            <a:pPr marL="0" indent="0" algn="justLow" rtl="1">
              <a:buNone/>
            </a:pP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رفوني وقالوا يا خويلد لا ترع     فقلت وأنكرت الوجوه هم هم </a:t>
            </a:r>
          </a:p>
          <a:p>
            <a:pPr marL="0" indent="0" algn="justLow"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يقول : سكّنوني . وقال ابن هانئ : يريد رفئوني فألقى الهمزة . قال : والهمزة لا تلقى إلا في الشعر وقد ألقاها في هذا البيت . قال : ومعناه أني فزعت فطار قلبي فضموا بعضي إلى بعض . ومنه بالرفاء والبنين . ورفأه ترفئة وترفيئا : دعا له ، قال له : بالرفاء والبنين . </a:t>
            </a:r>
          </a:p>
          <a:p>
            <a:pPr marL="0" indent="0" algn="justLow" rtl="1">
              <a:buNone/>
            </a:pP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وفي حديث النبي - صلى الله عليه وسلم - : أنه نهى أن يقال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بالرفاء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والبنين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الرفاء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الالتئام والاتفاق والبركة والنماء وإنما نهى عنه كراهية ; لأنه كان من عادتهم ، ولهذا سن فيه غيره . وفي حديث شريح : قال له رجل : قد تزوجت هذه المرأة . قال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بالرفاء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والبنين . وفي حديث بعضهم : أنه كان إذا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رفأ</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رجلا قال : بارك الله عليك وبارك فيك ، وجمع بينكما في خير . ويهمز الفعل ولا يهمز . </a:t>
            </a: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92500"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قال ابن هانئ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رفأ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أي : تزوج ، وأصل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الرفء</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الاجتماع والتلاؤم . ابن السكيت فيما لا يهمز ، فيكون له معنى فإذا همز كان له معنى آخر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رفأت</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الثوب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أرفؤه رفأ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قال : وقولهم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بالرفاء والبنين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أي : بالتئام واجتماع ، وأصله الهمز ، وإن شئت كان معناه السكون والطمأنينة فيكون أصله غير الهمز من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رفوت الرجل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إذا سكنته . وفي حديث أم زرع : كنت لك كأبي زرع لأم زرع في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الألفة والرفاء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وفي الحديث : قال لقريش : جئتكم بالذبح . فأخذتهم كلمته ، حتى إن أشدهم فيه وصاءة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ليرفؤه</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بأحسن ما يجد من القول أي : يسكنه ويرفق به ويدعو له .. </a:t>
            </a: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وفي الحديث : أن رجلا شكا إليه التعزب فقال له : عف شعرك ففعل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فارفأن</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أي : سكن ما كان به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والمرفئن</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الساكن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ورفأ الرجل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حاباه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وأرفأه</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 داراه ، هذه عن ابن الأعرابي . ورافأني الرجل في البيع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مرافأة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إذا حاباك فيه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وأرفأته</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في البيع : حابيته .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وترافأنا</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على الأمر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ترافؤا</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نحو التمالؤ إذا كان كيدهم وأمرهم واحدا </a:t>
            </a: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755576" y="1905000"/>
            <a:ext cx="7632848" cy="4267200"/>
          </a:xfrm>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وترافأنا على الأمر : تواطأنا وتوافقنا . ورفأ بينهم : أصلح وسنذكره في رقأ أيضا . وأرفأ إليه : لجأ . الفراء : أرفأت وأرفيت إليه : لغتان بمعنى جنحت . واليرفئي : المنتزع القلب فزعا . واليرفئي : راعي الغنم . واليرفئي : الظليم قال الشاعر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كأني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ورحلي والقراب ونمرقي     على يرفئي ذي زوائد نقنق</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واليرفئي : القفوز المولي هربا . واليرفئي : الظبي لنشاطه وتدارك عدوه . </a:t>
            </a:r>
          </a:p>
          <a:p>
            <a:pPr marL="0" indent="0" algn="just" rtl="1">
              <a:buNone/>
            </a:pP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980728"/>
            <a:ext cx="8136904" cy="1020762"/>
          </a:xfrm>
        </p:spPr>
        <p:txBody>
          <a:bodyPr>
            <a:noAutofit/>
          </a:bodyPr>
          <a:lstStyle/>
          <a:p>
            <a:pPr algn="r"/>
            <a:r>
              <a:rPr lang="ar-LB"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مثال من المعجم الوسيط:</a:t>
            </a:r>
            <a:br>
              <a:rPr lang="ar-LB"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LB"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مادة (رفأ) وردت في المعجم الوسيط أيضا، ولكن بصورة مختصرة وليس بطريقة ابن منظور المفصلة:</a:t>
            </a:r>
            <a:r>
              <a:rPr lang="ar-LB" dirty="0"/>
              <a:t/>
            </a:r>
            <a:br>
              <a:rPr lang="ar-LB" dirty="0"/>
            </a:br>
            <a:endParaRPr lang="en-US"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lnSpcReduction="10000"/>
          </a:bodyPr>
          <a:lstStyle/>
          <a:p>
            <a:pPr marL="0" indent="0" algn="r" rtl="1">
              <a:buNone/>
            </a:pPr>
            <a:r>
              <a:rPr lang="ar-SA" sz="3200" spc="-25" dirty="0">
                <a:solidFill>
                  <a:srgbClr val="FFFF00"/>
                </a:solidFill>
                <a:latin typeface="Times New Roman" panose="02020603050405020304" pitchFamily="18" charset="0"/>
                <a:ea typeface="Times New Roman"/>
                <a:cs typeface="Times New Roman" panose="02020603050405020304" pitchFamily="18" charset="0"/>
              </a:rPr>
              <a:t>(رفأ) </a:t>
            </a:r>
            <a:r>
              <a:rPr lang="ar-SA" sz="3200" spc="-25" dirty="0">
                <a:latin typeface="Times New Roman" panose="02020603050405020304" pitchFamily="18" charset="0"/>
                <a:ea typeface="Times New Roman"/>
                <a:cs typeface="Times New Roman" panose="02020603050405020304" pitchFamily="18" charset="0"/>
              </a:rPr>
              <a:t>الثوبَ ونحوه ـَ رَفْئاً، ورِفاء: لأم َخَرقَه بالخياطة وضم بعضه </a:t>
            </a:r>
            <a:r>
              <a:rPr lang="ar-SA" sz="3200" spc="-25" dirty="0" smtClean="0">
                <a:latin typeface="Times New Roman" panose="02020603050405020304" pitchFamily="18" charset="0"/>
                <a:ea typeface="Times New Roman"/>
                <a:cs typeface="Times New Roman" panose="02020603050405020304" pitchFamily="18" charset="0"/>
              </a:rPr>
              <a:t>إِ</a:t>
            </a:r>
            <a:r>
              <a:rPr lang="ar-LB" sz="3200" spc="-25" dirty="0" smtClean="0">
                <a:latin typeface="Times New Roman" panose="02020603050405020304" pitchFamily="18" charset="0"/>
                <a:ea typeface="Times New Roman"/>
                <a:cs typeface="Times New Roman" panose="02020603050405020304" pitchFamily="18" charset="0"/>
              </a:rPr>
              <a:t>و</a:t>
            </a:r>
            <a:r>
              <a:rPr lang="ar-SA" sz="3200" spc="-25" dirty="0" smtClean="0">
                <a:latin typeface="Times New Roman" panose="02020603050405020304" pitchFamily="18" charset="0"/>
                <a:ea typeface="Times New Roman"/>
                <a:cs typeface="Times New Roman" panose="02020603050405020304" pitchFamily="18" charset="0"/>
              </a:rPr>
              <a:t>لى </a:t>
            </a:r>
            <a:r>
              <a:rPr lang="ar-SA" sz="3200" spc="-25" dirty="0">
                <a:latin typeface="Times New Roman" panose="02020603050405020304" pitchFamily="18" charset="0"/>
                <a:ea typeface="Times New Roman"/>
                <a:cs typeface="Times New Roman" panose="02020603050405020304" pitchFamily="18" charset="0"/>
              </a:rPr>
              <a:t>بعض وأصلح ما بلِي منه. ويُقال: رفأ بينهم: أصلح. وخرق ثوب المودّة بالإِساءة ورفأه بالإِحسان. وـ فلاناً: سكّنه وأزال خوفه. وـ حاباه. وـ السفينة: أدناها من المرفأ</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أَرْفَأَتِ ) </a:t>
            </a:r>
            <a:r>
              <a:rPr lang="ar-SA" sz="3200" spc="-25" dirty="0">
                <a:latin typeface="Times New Roman" panose="02020603050405020304" pitchFamily="18" charset="0"/>
                <a:ea typeface="Times New Roman"/>
                <a:cs typeface="Times New Roman" panose="02020603050405020304" pitchFamily="18" charset="0"/>
              </a:rPr>
              <a:t>السفينةُ: دنت من المرفأ. وـ فلان إِِليه: جنح ومال. وـ السفينة: رفأها. وـ فلاناً: حاباه وداراه</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رَافأهُ ) </a:t>
            </a:r>
            <a:r>
              <a:rPr lang="ar-SA" sz="3200" spc="-25" dirty="0">
                <a:latin typeface="Times New Roman" panose="02020603050405020304" pitchFamily="18" charset="0"/>
                <a:ea typeface="Times New Roman"/>
                <a:cs typeface="Times New Roman" panose="02020603050405020304" pitchFamily="18" charset="0"/>
              </a:rPr>
              <a:t>مُرافأةً، ورِفاءً: وافقه. وـ أرفأه. ويُقال: رافأه في البيع: سامحه وحاباه</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endParaRPr lang="en-US" sz="3200" dirty="0"/>
          </a:p>
        </p:txBody>
      </p:sp>
    </p:spTree>
    <p:extLst>
      <p:ext uri="{BB962C8B-B14F-4D97-AF65-F5344CB8AC3E}">
        <p14:creationId xmlns:p14="http://schemas.microsoft.com/office/powerpoint/2010/main" val="2959995731"/>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r" rtl="1">
              <a:buNone/>
            </a:pP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رَفَّأهُ ) </a:t>
            </a:r>
            <a:r>
              <a:rPr lang="ar-SA" sz="3200" spc="-25" dirty="0">
                <a:latin typeface="Times New Roman" panose="02020603050405020304" pitchFamily="18" charset="0"/>
                <a:ea typeface="Times New Roman"/>
                <a:cs typeface="Times New Roman" panose="02020603050405020304" pitchFamily="18" charset="0"/>
              </a:rPr>
              <a:t>ترفئة، وترفيئاً: قال له: بالرِّفاء والبنين. وهو دعاء للمتزوج بالالتئام والاتِّفاق وجمع الشمل واستيلاد البنين</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الرِّفَاءُ ): </a:t>
            </a:r>
            <a:r>
              <a:rPr lang="ar-SA" sz="3200" spc="-25" dirty="0">
                <a:latin typeface="Times New Roman" panose="02020603050405020304" pitchFamily="18" charset="0"/>
                <a:ea typeface="Times New Roman"/>
                <a:cs typeface="Times New Roman" panose="02020603050405020304" pitchFamily="18" charset="0"/>
              </a:rPr>
              <a:t>الالتئام والاتفاق</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الرِّفَاءَةُ ): </a:t>
            </a:r>
            <a:r>
              <a:rPr lang="ar-SA" sz="3200" spc="-25" dirty="0">
                <a:latin typeface="Times New Roman" panose="02020603050405020304" pitchFamily="18" charset="0"/>
                <a:ea typeface="Times New Roman"/>
                <a:cs typeface="Times New Roman" panose="02020603050405020304" pitchFamily="18" charset="0"/>
              </a:rPr>
              <a:t>حِرفة الرفَّاء</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الرَّفَّاءُ ): </a:t>
            </a:r>
            <a:r>
              <a:rPr lang="ar-SA" sz="3200" spc="-25" dirty="0">
                <a:latin typeface="Times New Roman" panose="02020603050405020304" pitchFamily="18" charset="0"/>
                <a:ea typeface="Times New Roman"/>
                <a:cs typeface="Times New Roman" panose="02020603050405020304" pitchFamily="18" charset="0"/>
              </a:rPr>
              <a:t>الذي يَرْفَأ الثياب ونحوها. وهي رفّاءة</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المَرْفَأُ ): </a:t>
            </a:r>
            <a:r>
              <a:rPr lang="ar-SA" sz="3200" spc="-25" dirty="0">
                <a:latin typeface="Times New Roman" panose="02020603050405020304" pitchFamily="18" charset="0"/>
                <a:ea typeface="Times New Roman"/>
                <a:cs typeface="Times New Roman" panose="02020603050405020304" pitchFamily="18" charset="0"/>
              </a:rPr>
              <a:t>مرسى السّفن. ( ج ) مرافئ</a:t>
            </a:r>
            <a:r>
              <a:rPr lang="en-US" sz="3200" spc="-25" dirty="0">
                <a:latin typeface="Times New Roman" panose="02020603050405020304" pitchFamily="18" charset="0"/>
                <a:ea typeface="Times New Roman"/>
                <a:cs typeface="Times New Roman" panose="02020603050405020304" pitchFamily="18" charset="0"/>
              </a:rPr>
              <a:t>.</a:t>
            </a:r>
            <a:br>
              <a:rPr lang="en-US" sz="3200" spc="-25" dirty="0">
                <a:latin typeface="Times New Roman" panose="02020603050405020304" pitchFamily="18" charset="0"/>
                <a:ea typeface="Times New Roman"/>
                <a:cs typeface="Times New Roman" panose="02020603050405020304" pitchFamily="18" charset="0"/>
              </a:rPr>
            </a:br>
            <a:r>
              <a:rPr lang="en-US" sz="3200" spc="-25" dirty="0">
                <a:solidFill>
                  <a:srgbClr val="FFFF00"/>
                </a:solidFill>
                <a:latin typeface="Times New Roman" panose="02020603050405020304" pitchFamily="18" charset="0"/>
                <a:ea typeface="Times New Roman"/>
                <a:cs typeface="Times New Roman" panose="02020603050405020304" pitchFamily="18" charset="0"/>
              </a:rPr>
              <a:t>) </a:t>
            </a:r>
            <a:r>
              <a:rPr lang="ar-SA" sz="3200" spc="-25" dirty="0">
                <a:solidFill>
                  <a:srgbClr val="FFFF00"/>
                </a:solidFill>
                <a:latin typeface="Times New Roman" panose="02020603050405020304" pitchFamily="18" charset="0"/>
                <a:ea typeface="Times New Roman"/>
                <a:cs typeface="Times New Roman" panose="02020603050405020304" pitchFamily="18" charset="0"/>
              </a:rPr>
              <a:t>اليرفئيّ ): </a:t>
            </a:r>
            <a:r>
              <a:rPr lang="ar-SA" sz="3200" spc="-25" dirty="0">
                <a:latin typeface="Times New Roman" panose="02020603050405020304" pitchFamily="18" charset="0"/>
                <a:ea typeface="Times New Roman"/>
                <a:cs typeface="Times New Roman" panose="02020603050405020304" pitchFamily="18" charset="0"/>
              </a:rPr>
              <a:t>المنتزع القلب فزعاً. وـ المولِّي هرَباً. وـ الظليم. وـ الظّبي. وـ راعي الغنم</a:t>
            </a:r>
            <a:r>
              <a:rPr lang="en-US" sz="3200" spc="-25" dirty="0">
                <a:latin typeface="Times New Roman"/>
                <a:ea typeface="Times New Roman"/>
              </a:rPr>
              <a:t>.</a:t>
            </a:r>
            <a:endParaRPr lang="en-US" sz="3200" dirty="0"/>
          </a:p>
        </p:txBody>
      </p:sp>
    </p:spTree>
    <p:extLst>
      <p:ext uri="{BB962C8B-B14F-4D97-AF65-F5344CB8AC3E}">
        <p14:creationId xmlns:p14="http://schemas.microsoft.com/office/powerpoint/2010/main" val="224549886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862E63E-EBF2-4406-BDFB-EBC4CF0A0170}"/>
              </a:ext>
            </a:extLst>
          </p:cNvPr>
          <p:cNvSpPr>
            <a:spLocks noGrp="1"/>
          </p:cNvSpPr>
          <p:nvPr>
            <p:ph idx="1"/>
          </p:nvPr>
        </p:nvSpPr>
        <p:spPr/>
        <p:txBody>
          <a:bodyPr>
            <a:normAutofit/>
          </a:bodyPr>
          <a:lstStyle/>
          <a:p>
            <a:pPr marL="0" marR="0" indent="0" algn="just" rtl="1">
              <a:spcBef>
                <a:spcPts val="0"/>
              </a:spcBef>
              <a:spcAft>
                <a:spcPts val="0"/>
              </a:spcAft>
              <a:buNone/>
            </a:pPr>
            <a:r>
              <a:rPr lang="ar-SA" sz="3600" spc="-25" dirty="0" smtClean="0">
                <a:latin typeface="Arial" panose="020B0604020202020204" pitchFamily="34" charset="0"/>
                <a:ea typeface="Times New Roman" panose="02020603050405020304" pitchFamily="18" charset="0"/>
                <a:cs typeface="Simplified Arabic" panose="02020603050405020304" pitchFamily="18" charset="-78"/>
              </a:rPr>
              <a:t>أعزائي </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الطلبة</a:t>
            </a:r>
          </a:p>
          <a:p>
            <a:pPr marL="0" marR="0" indent="0" algn="just" rtl="1">
              <a:spcBef>
                <a:spcPts val="0"/>
              </a:spcBef>
              <a:spcAft>
                <a:spcPts val="0"/>
              </a:spcAft>
              <a:buNone/>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انتهى هذا اللقاء الذي تحدثنا فيه عن المعاجم والقواميس العربية. على أمل أن نلقاكم في درس آخر من دروس اللغة العربية الأساسية. </a:t>
            </a:r>
          </a:p>
          <a:p>
            <a:pPr marL="0" marR="0" indent="0" algn="just" rtl="1">
              <a:spcBef>
                <a:spcPts val="0"/>
              </a:spcBef>
              <a:spcAft>
                <a:spcPts val="0"/>
              </a:spcAft>
              <a:buNone/>
            </a:pP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rtl="1">
              <a:spcBef>
                <a:spcPts val="0"/>
              </a:spcBef>
              <a:spcAft>
                <a:spcPts val="0"/>
              </a:spcAft>
              <a:buNone/>
            </a:pPr>
            <a:r>
              <a:rPr lang="ar-SA" sz="3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وإلى اللقاء</a:t>
            </a:r>
            <a:endParaRPr lang="en-US" sz="36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rtl="1">
              <a:buNone/>
            </a:pPr>
            <a:endParaRPr lang="en-US" sz="3600" dirty="0"/>
          </a:p>
        </p:txBody>
      </p:sp>
      <p:sp>
        <p:nvSpPr>
          <p:cNvPr id="3" name="Title 2">
            <a:extLst>
              <a:ext uri="{FF2B5EF4-FFF2-40B4-BE49-F238E27FC236}">
                <a16:creationId xmlns:a16="http://schemas.microsoft.com/office/drawing/2014/main" xmlns=""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xmlns="" id="{9AC3F150-BAB2-413B-9E3F-F1466F9C92C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2855" y="4343400"/>
            <a:ext cx="151829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56064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ar-LB"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أما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تسمية هذا النوع من الكتب الجامعة المرتّبة بتسمية "المعجم" فيبدو أنها جاءت من وظيفة هذه الكتب، فلفظة "معجم" اسم مفعول من أعجم، بمعنى وضّح وأزال اللبس والغموض، فالمعجم وفق هذا المعنى كتاب توضيحي تفسيري يوضّح ويزيل الغموض واللبس عن كلمات اللغة لفظاً واشتقاقاً ومعنى. </a:t>
            </a: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القاموس:</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fontScale="92500" lnSpcReduction="2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وأما الكلمة الأخرى كلمة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(القاموس)،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فنستعملها اليوم مرادفة أو بديلة عن التسمية الأولى، وهي في الأصل تعني "البحر" باللغة الفارسية، فالقاموس هو البحر، فهي تسمية مجازية تفيد الاتساع. أما أول من سمّى معجمه قاموساً فمؤلف معجمي قديم اسمه: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(الفيروز أبادي)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مؤلف: (معجم) القاموس المحيط، ويبدو أن معجمه قد اشتهر وكثر استعماله، حتى استقرّت في استعمال الناس لفظة قاموس بمعنى معجم. وصارت تطلق على الكتب المشابهة دون أن تقتصر على "القاموس المحيط" وحده. وهكذا صار عندنا كلمتان لوصف نوع واحد من الكتب: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المعجم، وجمعها: معاجم أو معجمات</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ar-LB"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والقاموس، وجمعها: قواميس. </a:t>
            </a:r>
            <a:endParaRPr lang="en-US" sz="3200" b="1" dirty="0">
              <a:solidFill>
                <a:srgbClr val="FFFF00"/>
              </a:solidFill>
            </a:endParaRPr>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أهمية المعجم وفوائده:</a:t>
            </a: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en-US" sz="32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المعجم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كتاب مرجعي شامل دقيق، يقدم لنا معلومات وفيرة حول الألفاظ التي تتكون منها لغتنا، ونظرا لطريقة ترتيبه فهو كتاب سهل الاستعمال، يمكّننا من الوصول إلى المعلومات في وقت يسير. </a:t>
            </a:r>
          </a:p>
          <a:p>
            <a:pPr marL="0" indent="0" algn="just"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أما المعلومات التي يقدمها المعجم فمتنوعة من أهمها</a:t>
            </a:r>
            <a:r>
              <a:rPr lang="ar-SA" sz="3200" b="1"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lnSpcReduction="10000"/>
          </a:bodyPr>
          <a:lstStyle/>
          <a:p>
            <a:pPr marL="0" indent="0" algn="r" rtl="1">
              <a:buNone/>
            </a:pPr>
            <a:endParaRPr lang="ar-SA" sz="32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ضبط الألفاظ وطريقة نطقها</a:t>
            </a:r>
          </a:p>
          <a:p>
            <a:pPr marL="0" indent="0" algn="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المعنى الأصلي والمعاني الفرعية</a:t>
            </a:r>
          </a:p>
          <a:p>
            <a:pPr marL="0" indent="0" algn="r"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الاشتقاق والمعلومات الصرفية</a:t>
            </a:r>
          </a:p>
          <a:p>
            <a:pPr marL="0" indent="0" algn="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المعلومات النحوية والتركيبية</a:t>
            </a:r>
          </a:p>
          <a:p>
            <a:pPr marL="0" indent="0" algn="r" rtl="1">
              <a:buNone/>
            </a:pP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شواهد وأمثلة على الاستعمال </a:t>
            </a:r>
          </a:p>
          <a:p>
            <a:pPr marL="0" indent="0" algn="r"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معلومات ثقافية وموسوعية متنوعة</a:t>
            </a:r>
          </a:p>
          <a:p>
            <a:pPr marL="0" indent="0" algn="r" rtl="1">
              <a:buNone/>
            </a:pP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05264"/>
            <a:ext cx="962958" cy="9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normAutofit/>
          </a:bodyPr>
          <a:lstStyle/>
          <a:p>
            <a:pPr marL="0" indent="0" algn="just" rtl="1">
              <a:buNone/>
            </a:pP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وقلما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يقرأ المرءُ المعجمَ أو القاموسَ كاملاً، فهو ليس كتاباً عادياً أو رواية تقرأ دفعة واحدة من الغلاف إلى الغلاف، ولكن الطريقة المثلى أن يختار الإنسان المتعلم والجامعي المثقف أحدَ المعاجم الملائمة، ويبقيه قريباً منه، فإذا صعبت عليه كلمة فأراد التأكد منها ومن معناها واستعمالها لجأ إلى المعجم، فهو الكتاب الذي لا يُستغنى عنه مع كل استعمال للغة، وهو إلى ذلك يساعدنا على الدقة، وتحرّي الصواب، وهو فعّال في تنمية الثروة اللغوية وتقويتها بطريقة ممتعة سليمة.</a:t>
            </a:r>
            <a:endParaRPr lang="en-US" sz="3200" dirty="0"/>
          </a:p>
        </p:txBody>
      </p:sp>
    </p:spTree>
    <p:extLst>
      <p:ext uri="{BB962C8B-B14F-4D97-AF65-F5344CB8AC3E}">
        <p14:creationId xmlns:p14="http://schemas.microsoft.com/office/powerpoint/2010/main" val="301423856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TotalTime>
  <Words>2114</Words>
  <Application>Microsoft Office PowerPoint</Application>
  <PresentationFormat>On-screen Show (4:3)</PresentationFormat>
  <Paragraphs>138</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Student presentation</vt:lpstr>
      <vt:lpstr>المعاجم والقواميس العربية</vt:lpstr>
      <vt:lpstr>أعزائي الطلبة:</vt:lpstr>
      <vt:lpstr>ما المعجم؟ </vt:lpstr>
      <vt:lpstr>PowerPoint Presentation</vt:lpstr>
      <vt:lpstr>PowerPoint Presentation</vt:lpstr>
      <vt:lpstr>القاموس:</vt:lpstr>
      <vt:lpstr>أهمية المعجم وفوائده:</vt:lpstr>
      <vt:lpstr>PowerPoint Presentation</vt:lpstr>
      <vt:lpstr>PowerPoint Presentation</vt:lpstr>
      <vt:lpstr>أشهر المعاجم العربية القديمة: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معاجم العصر الحديث:</vt:lpstr>
      <vt:lpstr>PowerPoint Presentation</vt:lpstr>
      <vt:lpstr>PowerPoint Presentation</vt:lpstr>
      <vt:lpstr>PowerPoint Presentation</vt:lpstr>
      <vt:lpstr>المعجم العربي الأساسي:</vt:lpstr>
      <vt:lpstr>PowerPoint Presentation</vt:lpstr>
      <vt:lpstr>كيف نستعمل المعجم؟</vt:lpstr>
      <vt:lpstr>تدريب على الجذور:</vt:lpstr>
      <vt:lpstr>PowerPoint Presentation</vt:lpstr>
      <vt:lpstr>ومن الأمور التي نراعيها في الوصول إلى الجذور القواعد التالية:</vt:lpstr>
      <vt:lpstr>PowerPoint Presentation</vt:lpstr>
      <vt:lpstr>PowerPoint Presentation</vt:lpstr>
      <vt:lpstr>طرق ترتيب الجذور في المعاجم:</vt:lpstr>
      <vt:lpstr>PowerPoint Presentation</vt:lpstr>
      <vt:lpstr>طريقة الترتيب الهجائي على الحرف الأخير: </vt:lpstr>
      <vt:lpstr>PowerPoint Presentation</vt:lpstr>
      <vt:lpstr> طريقة الترتيب الهجائي على الحرف الأول:</vt:lpstr>
      <vt:lpstr>صفحات من المعاجم العربية:</vt:lpstr>
      <vt:lpstr>PowerPoint Presentation</vt:lpstr>
      <vt:lpstr>مثال من لسان العرب:</vt:lpstr>
      <vt:lpstr>رفأ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من المعجم الوسيط: مادة (رفأ) وردت في المعجم الوسيط أيضا، ولكن بصورة مختصرة وليس بطريقة ابن منظور المفصلة: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WhiteBoard</cp:lastModifiedBy>
  <cp:revision>114</cp:revision>
  <dcterms:created xsi:type="dcterms:W3CDTF">2017-07-08T08:19:39Z</dcterms:created>
  <dcterms:modified xsi:type="dcterms:W3CDTF">2017-12-18T09:34:23Z</dcterms:modified>
</cp:coreProperties>
</file>