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57" r:id="rId3"/>
    <p:sldId id="258" r:id="rId4"/>
    <p:sldId id="259" r:id="rId5"/>
    <p:sldId id="260" r:id="rId6"/>
    <p:sldId id="261" r:id="rId7"/>
    <p:sldId id="267" r:id="rId8"/>
    <p:sldId id="268" r:id="rId9"/>
    <p:sldId id="269" r:id="rId10"/>
    <p:sldId id="270" r:id="rId11"/>
    <p:sldId id="262" r:id="rId12"/>
    <p:sldId id="263" r:id="rId13"/>
    <p:sldId id="264" r:id="rId14"/>
    <p:sldId id="26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56" name="line"/>
          <p:cNvGrpSpPr/>
          <p:nvPr/>
        </p:nvGrpSpPr>
        <p:grpSpPr bwMode="invGray">
          <a:xfrm>
            <a:off x="1188982" y="4724400"/>
            <a:ext cx="6475638" cy="64008"/>
            <a:chOff x="-4110038" y="2703513"/>
            <a:chExt cx="17394239" cy="160336"/>
          </a:xfrm>
          <a:solidFill>
            <a:schemeClr val="tx2"/>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3" name="Subtitle 2"/>
          <p:cNvSpPr>
            <a:spLocks noGrp="1"/>
          </p:cNvSpPr>
          <p:nvPr>
            <p:ph type="subTitle" idx="1"/>
          </p:nvPr>
        </p:nvSpPr>
        <p:spPr>
          <a:xfrm>
            <a:off x="1142107" y="5105400"/>
            <a:ext cx="6859786" cy="1066800"/>
          </a:xfrm>
        </p:spPr>
        <p:txBody>
          <a:bodyPr/>
          <a:lstStyle>
            <a:lvl1pPr marL="0" indent="0" algn="l">
              <a:spcBef>
                <a:spcPts val="0"/>
              </a:spcBef>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2" name="Title 1"/>
          <p:cNvSpPr>
            <a:spLocks noGrp="1"/>
          </p:cNvSpPr>
          <p:nvPr>
            <p:ph type="ctrTitle"/>
          </p:nvPr>
        </p:nvSpPr>
        <p:spPr>
          <a:xfrm>
            <a:off x="1142107" y="1905000"/>
            <a:ext cx="6859786" cy="2667000"/>
          </a:xfrm>
        </p:spPr>
        <p:txBody>
          <a:bodyPr>
            <a:noAutofit/>
          </a:bodyPr>
          <a:lstStyle>
            <a:lvl1pPr>
              <a:defRPr sz="5400"/>
            </a:lvl1pPr>
          </a:lstStyle>
          <a:p>
            <a:r>
              <a:rPr lang="en-US"/>
              <a:t>Click to edit Master title style</a:t>
            </a:r>
            <a:endParaRPr/>
          </a:p>
        </p:txBody>
      </p:sp>
    </p:spTree>
    <p:extLst>
      <p:ext uri="{BB962C8B-B14F-4D97-AF65-F5344CB8AC3E}">
        <p14:creationId xmlns:p14="http://schemas.microsoft.com/office/powerpoint/2010/main" val="1445940652"/>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line"/>
          <p:cNvGrpSpPr/>
          <p:nvPr/>
        </p:nvGrpSpPr>
        <p:grpSpPr bwMode="invGray">
          <a:xfrm>
            <a:off x="1142108" y="1514475"/>
            <a:ext cx="7929246" cy="64008"/>
            <a:chOff x="1522413" y="1514475"/>
            <a:chExt cx="10569575" cy="64008"/>
          </a:xfrm>
          <a:solidFill>
            <a:schemeClr val="tx2"/>
          </a:solidFill>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4/8/2018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439759663"/>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line"/>
          <p:cNvGrpSpPr/>
          <p:nvPr/>
        </p:nvGrpSpPr>
        <p:grpSpPr bwMode="invGray">
          <a:xfrm rot="5400000">
            <a:off x="4338754" y="3480593"/>
            <a:ext cx="6492240" cy="48019"/>
            <a:chOff x="1522413" y="1514475"/>
            <a:chExt cx="10569575" cy="64008"/>
          </a:xfrm>
          <a:solidFill>
            <a:schemeClr val="tx2"/>
          </a:solidFill>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4/8/2018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Vertical Text Placeholder 2"/>
          <p:cNvSpPr>
            <a:spLocks noGrp="1"/>
          </p:cNvSpPr>
          <p:nvPr>
            <p:ph type="body" orient="vert" idx="1"/>
          </p:nvPr>
        </p:nvSpPr>
        <p:spPr>
          <a:xfrm>
            <a:off x="456128" y="277814"/>
            <a:ext cx="6859787" cy="5898573"/>
          </a:xfrm>
        </p:spPr>
        <p:txBody>
          <a:bodyPr vert="eaVert"/>
          <a:lstStyle>
            <a:lvl5pPr>
              <a:defRPr/>
            </a:lvl5pPr>
            <a:lvl6pPr>
              <a:defRPr/>
            </a:lvl6pPr>
            <a:lvl7pPr>
              <a:defRPr/>
            </a:lvl7pPr>
            <a:lvl8pPr>
              <a:defRPr baseline="0"/>
            </a:lvl8pPr>
            <a:lvl9pPr>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Vertical Title 1"/>
          <p:cNvSpPr>
            <a:spLocks noGrp="1"/>
          </p:cNvSpPr>
          <p:nvPr>
            <p:ph type="title" orient="vert"/>
          </p:nvPr>
        </p:nvSpPr>
        <p:spPr>
          <a:xfrm>
            <a:off x="7773233" y="274640"/>
            <a:ext cx="1028968" cy="5901747"/>
          </a:xfrm>
        </p:spPr>
        <p:txBody>
          <a:bodyPr vert="eaVert"/>
          <a:lstStyle/>
          <a:p>
            <a:r>
              <a:rPr lang="en-US"/>
              <a:t>Click to edit Master title style</a:t>
            </a:r>
            <a:endParaRPr/>
          </a:p>
        </p:txBody>
      </p:sp>
    </p:spTree>
    <p:extLst>
      <p:ext uri="{BB962C8B-B14F-4D97-AF65-F5344CB8AC3E}">
        <p14:creationId xmlns:p14="http://schemas.microsoft.com/office/powerpoint/2010/main" val="1666956966"/>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67" name="line"/>
          <p:cNvGrpSpPr/>
          <p:nvPr/>
        </p:nvGrpSpPr>
        <p:grpSpPr bwMode="invGray">
          <a:xfrm>
            <a:off x="1142108" y="1514475"/>
            <a:ext cx="7929246" cy="64008"/>
            <a:chOff x="1522413" y="1514475"/>
            <a:chExt cx="10569575" cy="64008"/>
          </a:xfrm>
          <a:solidFill>
            <a:schemeClr val="tx2"/>
          </a:solidFill>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4/8/2018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142108" y="274638"/>
            <a:ext cx="6859785" cy="1020762"/>
          </a:xfrm>
        </p:spPr>
        <p:txBody>
          <a:bodyPr/>
          <a:lstStyle/>
          <a:p>
            <a:r>
              <a:rPr lang="en-US"/>
              <a:t>Click to edit Master title style</a:t>
            </a:r>
            <a:endParaRPr/>
          </a:p>
        </p:txBody>
      </p:sp>
    </p:spTree>
    <p:extLst>
      <p:ext uri="{BB962C8B-B14F-4D97-AF65-F5344CB8AC3E}">
        <p14:creationId xmlns:p14="http://schemas.microsoft.com/office/powerpoint/2010/main" val="3264087343"/>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255" name="line"/>
          <p:cNvGrpSpPr/>
          <p:nvPr/>
        </p:nvGrpSpPr>
        <p:grpSpPr bwMode="invGray">
          <a:xfrm>
            <a:off x="1188982" y="4724400"/>
            <a:ext cx="6475638" cy="64008"/>
            <a:chOff x="-4110038" y="2703513"/>
            <a:chExt cx="17394239" cy="160336"/>
          </a:xfrm>
          <a:solidFill>
            <a:schemeClr val="tx2"/>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4/8/2018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Text Placeholder 2"/>
          <p:cNvSpPr>
            <a:spLocks noGrp="1"/>
          </p:cNvSpPr>
          <p:nvPr>
            <p:ph type="body" idx="1"/>
          </p:nvPr>
        </p:nvSpPr>
        <p:spPr>
          <a:xfrm>
            <a:off x="1142107" y="5102526"/>
            <a:ext cx="6859786" cy="1069675"/>
          </a:xfrm>
        </p:spPr>
        <p:txBody>
          <a:bodyPr anchor="t">
            <a:normAutofit/>
          </a:bodyPr>
          <a:lstStyle>
            <a:lvl1pPr marL="0" indent="0">
              <a:spcBef>
                <a:spcPts val="0"/>
              </a:spcBef>
              <a:buNone/>
              <a:defRPr sz="24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2" name="Title 1"/>
          <p:cNvSpPr>
            <a:spLocks noGrp="1"/>
          </p:cNvSpPr>
          <p:nvPr>
            <p:ph type="title"/>
          </p:nvPr>
        </p:nvSpPr>
        <p:spPr>
          <a:xfrm>
            <a:off x="1142107" y="1905000"/>
            <a:ext cx="6859786" cy="2667000"/>
          </a:xfrm>
        </p:spPr>
        <p:txBody>
          <a:bodyPr anchor="b">
            <a:noAutofit/>
          </a:bodyPr>
          <a:lstStyle>
            <a:lvl1pPr algn="l">
              <a:defRPr sz="4400" b="0" cap="none" baseline="0"/>
            </a:lvl1pPr>
          </a:lstStyle>
          <a:p>
            <a:r>
              <a:rPr lang="en-US"/>
              <a:t>Click to edit Master title style</a:t>
            </a:r>
            <a:endParaRPr/>
          </a:p>
        </p:txBody>
      </p:sp>
    </p:spTree>
    <p:extLst>
      <p:ext uri="{BB962C8B-B14F-4D97-AF65-F5344CB8AC3E}">
        <p14:creationId xmlns:p14="http://schemas.microsoft.com/office/powerpoint/2010/main" val="265646834"/>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58" name="line"/>
          <p:cNvGrpSpPr/>
          <p:nvPr/>
        </p:nvGrpSpPr>
        <p:grpSpPr bwMode="invGray">
          <a:xfrm>
            <a:off x="1142108" y="1514475"/>
            <a:ext cx="7929246" cy="64008"/>
            <a:chOff x="1522413" y="1514475"/>
            <a:chExt cx="10569575" cy="64008"/>
          </a:xfrm>
          <a:solidFill>
            <a:schemeClr val="tx2"/>
          </a:solidFill>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4/8/2018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4" name="Content Placeholder 3"/>
          <p:cNvSpPr>
            <a:spLocks noGrp="1"/>
          </p:cNvSpPr>
          <p:nvPr>
            <p:ph sz="half" idx="2"/>
          </p:nvPr>
        </p:nvSpPr>
        <p:spPr>
          <a:xfrm>
            <a:off x="4686332" y="1905000"/>
            <a:ext cx="3315562"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142107" y="1905000"/>
            <a:ext cx="3315563"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142108" y="274638"/>
            <a:ext cx="6859785" cy="1020762"/>
          </a:xfrm>
        </p:spPr>
        <p:txBody>
          <a:bodyPr/>
          <a:lstStyle/>
          <a:p>
            <a:r>
              <a:rPr lang="en-US"/>
              <a:t>Click to edit Master title style</a:t>
            </a:r>
            <a:endParaRPr/>
          </a:p>
        </p:txBody>
      </p:sp>
    </p:spTree>
    <p:extLst>
      <p:ext uri="{BB962C8B-B14F-4D97-AF65-F5344CB8AC3E}">
        <p14:creationId xmlns:p14="http://schemas.microsoft.com/office/powerpoint/2010/main" val="3475400588"/>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60" name="line"/>
          <p:cNvGrpSpPr/>
          <p:nvPr/>
        </p:nvGrpSpPr>
        <p:grpSpPr bwMode="invGray">
          <a:xfrm>
            <a:off x="1142108" y="1514475"/>
            <a:ext cx="7929246" cy="64008"/>
            <a:chOff x="1522413" y="1514475"/>
            <a:chExt cx="10569575" cy="64008"/>
          </a:xfrm>
          <a:solidFill>
            <a:schemeClr val="tx2"/>
          </a:solidFill>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7" name="Date Placeholder 6"/>
          <p:cNvSpPr>
            <a:spLocks noGrp="1"/>
          </p:cNvSpPr>
          <p:nvPr>
            <p:ph type="dt" sz="half" idx="10"/>
          </p:nvPr>
        </p:nvSpPr>
        <p:spPr/>
        <p:txBody>
          <a:bodyPr/>
          <a:lstStyle/>
          <a:p>
            <a:fld id="{9AFE8FB1-0A7A-443E-AAF7-31D4FA1AA312}" type="datetimeFigureOut">
              <a:rPr lang="en-US" smtClean="0">
                <a:solidFill>
                  <a:prstClr val="white"/>
                </a:solidFill>
              </a:rPr>
              <a:pPr/>
              <a:t>4/8/2018</a:t>
            </a:fld>
            <a:endParaRPr lang="en-US" dirty="0">
              <a:solidFill>
                <a:prstClr val="white"/>
              </a:solidFill>
            </a:endParaRPr>
          </a:p>
        </p:txBody>
      </p:sp>
      <p:sp>
        <p:nvSpPr>
          <p:cNvPr id="8" name="Footer Placeholder 7"/>
          <p:cNvSpPr>
            <a:spLocks noGrp="1"/>
          </p:cNvSpPr>
          <p:nvPr>
            <p:ph type="ftr" sz="quarter" idx="11"/>
          </p:nvPr>
        </p:nvSpPr>
        <p:spPr/>
        <p:txBody>
          <a:bodyPr/>
          <a:lstStyle/>
          <a:p>
            <a:endParaRPr lang="en-US" dirty="0">
              <a:solidFill>
                <a:prstClr val="white"/>
              </a:solidFill>
            </a:endParaRPr>
          </a:p>
        </p:txBody>
      </p:sp>
      <p:sp>
        <p:nvSpPr>
          <p:cNvPr id="9" name="Slide Number Placeholder 8"/>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6" name="Content Placeholder 5"/>
          <p:cNvSpPr>
            <a:spLocks noGrp="1"/>
          </p:cNvSpPr>
          <p:nvPr>
            <p:ph sz="quarter" idx="4"/>
          </p:nvPr>
        </p:nvSpPr>
        <p:spPr>
          <a:xfrm>
            <a:off x="4688616" y="2819400"/>
            <a:ext cx="3313277"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688616" y="1905000"/>
            <a:ext cx="3313277"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2107" y="2819400"/>
            <a:ext cx="3313277"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Text Placeholder 2"/>
          <p:cNvSpPr>
            <a:spLocks noGrp="1"/>
          </p:cNvSpPr>
          <p:nvPr>
            <p:ph type="body" idx="1"/>
          </p:nvPr>
        </p:nvSpPr>
        <p:spPr>
          <a:xfrm>
            <a:off x="1142107" y="1905000"/>
            <a:ext cx="3313277"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lstStyle>
            <a:lvl1pPr>
              <a:defRPr/>
            </a:lvl1pPr>
          </a:lstStyle>
          <a:p>
            <a:r>
              <a:rPr lang="en-US"/>
              <a:t>Click to edit Master title style</a:t>
            </a:r>
            <a:endParaRPr/>
          </a:p>
        </p:txBody>
      </p:sp>
    </p:spTree>
    <p:extLst>
      <p:ext uri="{BB962C8B-B14F-4D97-AF65-F5344CB8AC3E}">
        <p14:creationId xmlns:p14="http://schemas.microsoft.com/office/powerpoint/2010/main" val="298055930"/>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6" name="line"/>
          <p:cNvGrpSpPr/>
          <p:nvPr/>
        </p:nvGrpSpPr>
        <p:grpSpPr bwMode="invGray">
          <a:xfrm>
            <a:off x="1142108" y="1514475"/>
            <a:ext cx="7929246" cy="64008"/>
            <a:chOff x="1522413" y="1514475"/>
            <a:chExt cx="10569575" cy="64008"/>
          </a:xfrm>
          <a:solidFill>
            <a:schemeClr val="tx2"/>
          </a:solidFill>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sp>
        <p:nvSpPr>
          <p:cNvPr id="3" name="Date Placeholder 2"/>
          <p:cNvSpPr>
            <a:spLocks noGrp="1"/>
          </p:cNvSpPr>
          <p:nvPr>
            <p:ph type="dt" sz="half" idx="10"/>
          </p:nvPr>
        </p:nvSpPr>
        <p:spPr/>
        <p:txBody>
          <a:bodyPr/>
          <a:lstStyle/>
          <a:p>
            <a:fld id="{9AFE8FB1-0A7A-443E-AAF7-31D4FA1AA312}" type="datetimeFigureOut">
              <a:rPr lang="en-US" smtClean="0">
                <a:solidFill>
                  <a:prstClr val="white"/>
                </a:solidFill>
              </a:rPr>
              <a:pPr/>
              <a:t>4/8/2018</a:t>
            </a:fld>
            <a:endParaRPr lang="en-US" dirty="0">
              <a:solidFill>
                <a:prstClr val="white"/>
              </a:solidFill>
            </a:endParaRPr>
          </a:p>
        </p:txBody>
      </p:sp>
      <p:sp>
        <p:nvSpPr>
          <p:cNvPr id="4" name="Footer Placeholder 3"/>
          <p:cNvSpPr>
            <a:spLocks noGrp="1"/>
          </p:cNvSpPr>
          <p:nvPr>
            <p:ph type="ftr" sz="quarter" idx="11"/>
          </p:nvPr>
        </p:nvSpPr>
        <p:spPr/>
        <p:txBody>
          <a:body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1202531338"/>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solidFill>
                  <a:prstClr val="white"/>
                </a:solidFill>
              </a:rPr>
              <a:pPr/>
              <a:t>4/8/2018</a:t>
            </a:fld>
            <a:endParaRPr lang="en-US" dirty="0">
              <a:solidFill>
                <a:prstClr val="white"/>
              </a:solidFill>
            </a:endParaRPr>
          </a:p>
        </p:txBody>
      </p:sp>
      <p:sp>
        <p:nvSpPr>
          <p:cNvPr id="3" name="Footer Placeholder 2"/>
          <p:cNvSpPr>
            <a:spLocks noGrp="1"/>
          </p:cNvSpPr>
          <p:nvPr>
            <p:ph type="ftr" sz="quarter" idx="11"/>
          </p:nvPr>
        </p:nvSpPr>
        <p:spPr/>
        <p:txBody>
          <a:bodyPr/>
          <a:lstStyle/>
          <a:p>
            <a:endParaRPr lang="en-US" dirty="0">
              <a:solidFill>
                <a:prstClr val="white"/>
              </a:solidFill>
            </a:endParaRPr>
          </a:p>
        </p:txBody>
      </p:sp>
      <p:sp>
        <p:nvSpPr>
          <p:cNvPr id="4" name="Slide Number Placeholder 3"/>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930980495"/>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615" name="frame"/>
          <p:cNvGrpSpPr/>
          <p:nvPr/>
        </p:nvGrpSpPr>
        <p:grpSpPr bwMode="invGray">
          <a:xfrm>
            <a:off x="3314242" y="1630822"/>
            <a:ext cx="4719500" cy="4575885"/>
            <a:chOff x="4417839" y="1630821"/>
            <a:chExt cx="6291028" cy="4575885"/>
          </a:xfrm>
          <a:solidFill>
            <a:schemeClr val="tx2"/>
          </a:solidFill>
        </p:grpSpPr>
        <p:grpSp>
          <p:nvGrpSpPr>
            <p:cNvPr id="616" name="Group 615"/>
            <p:cNvGrpSpPr/>
            <p:nvPr/>
          </p:nvGrpSpPr>
          <p:grpSpPr bwMode="invGray">
            <a:xfrm>
              <a:off x="5414491" y="1630821"/>
              <a:ext cx="5294376" cy="4114800"/>
              <a:chOff x="3310555" y="716546"/>
              <a:chExt cx="5294376" cy="4114800"/>
            </a:xfrm>
            <a:grpFill/>
          </p:grpSpPr>
          <p:grpSp>
            <p:nvGrpSpPr>
              <p:cNvPr id="768" name="Group 767"/>
              <p:cNvGrpSpPr/>
              <p:nvPr/>
            </p:nvGrpSpPr>
            <p:grpSpPr bwMode="invGray">
              <a:xfrm flipH="1">
                <a:off x="3310555" y="737968"/>
                <a:ext cx="5294376" cy="54864"/>
                <a:chOff x="1522413" y="1514475"/>
                <a:chExt cx="10569575" cy="64008"/>
              </a:xfrm>
              <a:grp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nvGrpSpPr>
              <p:cNvPr id="769" name="Group 768"/>
              <p:cNvGrpSpPr/>
              <p:nvPr/>
            </p:nvGrpSpPr>
            <p:grpSpPr bwMode="invGray">
              <a:xfrm rot="16200000" flipH="1">
                <a:off x="6492229" y="2755658"/>
                <a:ext cx="4114800" cy="36576"/>
                <a:chOff x="1522413" y="1514475"/>
                <a:chExt cx="10569575" cy="64008"/>
              </a:xfrm>
              <a:grp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grpSp>
          <p:nvGrpSpPr>
            <p:cNvPr id="617" name="Group 616"/>
            <p:cNvGrpSpPr/>
            <p:nvPr/>
          </p:nvGrpSpPr>
          <p:grpSpPr bwMode="invGray">
            <a:xfrm rot="10800000">
              <a:off x="4417839" y="2091906"/>
              <a:ext cx="5294376" cy="4114800"/>
              <a:chOff x="3310555" y="716546"/>
              <a:chExt cx="5294376" cy="4114800"/>
            </a:xfrm>
            <a:grpFill/>
          </p:grpSpPr>
          <p:grpSp>
            <p:nvGrpSpPr>
              <p:cNvPr id="618" name="Group 617"/>
              <p:cNvGrpSpPr/>
              <p:nvPr/>
            </p:nvGrpSpPr>
            <p:grpSpPr bwMode="invGray">
              <a:xfrm flipH="1">
                <a:off x="3310555" y="737968"/>
                <a:ext cx="5294376" cy="54864"/>
                <a:chOff x="1522413" y="1514475"/>
                <a:chExt cx="10569575" cy="64008"/>
              </a:xfrm>
              <a:grp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nvGrpSpPr>
              <p:cNvPr id="619" name="Group 618"/>
              <p:cNvGrpSpPr/>
              <p:nvPr/>
            </p:nvGrpSpPr>
            <p:grpSpPr bwMode="invGray">
              <a:xfrm rot="16200000" flipH="1">
                <a:off x="6492229" y="2755658"/>
                <a:ext cx="4114800" cy="36576"/>
                <a:chOff x="1522413" y="1514475"/>
                <a:chExt cx="10569575" cy="64008"/>
              </a:xfrm>
              <a:grp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4/8/2018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Content Placeholder 2"/>
          <p:cNvSpPr>
            <a:spLocks noGrp="1"/>
          </p:cNvSpPr>
          <p:nvPr>
            <p:ph idx="1"/>
          </p:nvPr>
        </p:nvSpPr>
        <p:spPr>
          <a:xfrm>
            <a:off x="3533436" y="1905000"/>
            <a:ext cx="4253068"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142107" y="3429000"/>
            <a:ext cx="2057936"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2673529411"/>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614" name="frame"/>
          <p:cNvGrpSpPr/>
          <p:nvPr/>
        </p:nvGrpSpPr>
        <p:grpSpPr bwMode="invGray">
          <a:xfrm flipH="1">
            <a:off x="1085908" y="1630822"/>
            <a:ext cx="4719500" cy="4575885"/>
            <a:chOff x="4417839" y="1630821"/>
            <a:chExt cx="6291028" cy="4575885"/>
          </a:xfrm>
          <a:solidFill>
            <a:schemeClr val="tx2"/>
          </a:solidFill>
        </p:grpSpPr>
        <p:grpSp>
          <p:nvGrpSpPr>
            <p:cNvPr id="615" name="Group 614"/>
            <p:cNvGrpSpPr/>
            <p:nvPr/>
          </p:nvGrpSpPr>
          <p:grpSpPr bwMode="invGray">
            <a:xfrm>
              <a:off x="5414491" y="1630821"/>
              <a:ext cx="5294376" cy="4114800"/>
              <a:chOff x="3310555" y="716546"/>
              <a:chExt cx="5294376" cy="4114800"/>
            </a:xfrm>
            <a:grpFill/>
          </p:grpSpPr>
          <p:grpSp>
            <p:nvGrpSpPr>
              <p:cNvPr id="767" name="Group 766"/>
              <p:cNvGrpSpPr/>
              <p:nvPr/>
            </p:nvGrpSpPr>
            <p:grpSpPr bwMode="invGray">
              <a:xfrm flipH="1">
                <a:off x="3310555" y="737968"/>
                <a:ext cx="5294376" cy="54864"/>
                <a:chOff x="1522413" y="1514475"/>
                <a:chExt cx="10569575" cy="64008"/>
              </a:xfrm>
              <a:grp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nvGrpSpPr>
              <p:cNvPr id="768" name="Group 767"/>
              <p:cNvGrpSpPr/>
              <p:nvPr/>
            </p:nvGrpSpPr>
            <p:grpSpPr bwMode="invGray">
              <a:xfrm rot="16200000" flipH="1">
                <a:off x="6492229" y="2755658"/>
                <a:ext cx="4114800" cy="36576"/>
                <a:chOff x="1522413" y="1514475"/>
                <a:chExt cx="10569575" cy="64008"/>
              </a:xfrm>
              <a:grp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grpSp>
          <p:nvGrpSpPr>
            <p:cNvPr id="616" name="Group 615"/>
            <p:cNvGrpSpPr/>
            <p:nvPr/>
          </p:nvGrpSpPr>
          <p:grpSpPr bwMode="invGray">
            <a:xfrm rot="10800000">
              <a:off x="4417839" y="2091906"/>
              <a:ext cx="5294376" cy="4114800"/>
              <a:chOff x="3310555" y="716546"/>
              <a:chExt cx="5294376" cy="4114800"/>
            </a:xfrm>
            <a:grpFill/>
          </p:grpSpPr>
          <p:grpSp>
            <p:nvGrpSpPr>
              <p:cNvPr id="617" name="Group 616"/>
              <p:cNvGrpSpPr/>
              <p:nvPr/>
            </p:nvGrpSpPr>
            <p:grpSpPr bwMode="invGray">
              <a:xfrm flipH="1">
                <a:off x="3310555" y="737968"/>
                <a:ext cx="5294376" cy="54864"/>
                <a:chOff x="1522413" y="1514475"/>
                <a:chExt cx="10569575" cy="64008"/>
              </a:xfrm>
              <a:grp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nvGrpSpPr>
              <p:cNvPr id="618" name="Group 617"/>
              <p:cNvGrpSpPr/>
              <p:nvPr/>
            </p:nvGrpSpPr>
            <p:grpSpPr bwMode="invGray">
              <a:xfrm rot="16200000" flipH="1">
                <a:off x="6492229" y="2755658"/>
                <a:ext cx="4114800" cy="36576"/>
                <a:chOff x="1522413" y="1514475"/>
                <a:chExt cx="10569575" cy="64008"/>
              </a:xfrm>
              <a:grp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dirty="0">
                    <a:solidFill>
                      <a:prstClr val="black"/>
                    </a:solidFill>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4/8/2018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Picture Placeholder 2"/>
          <p:cNvSpPr>
            <a:spLocks noGrp="1"/>
          </p:cNvSpPr>
          <p:nvPr>
            <p:ph type="pic" idx="1"/>
          </p:nvPr>
        </p:nvSpPr>
        <p:spPr>
          <a:xfrm>
            <a:off x="1309719" y="1884311"/>
            <a:ext cx="4253068"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dirty="0"/>
          </a:p>
        </p:txBody>
      </p:sp>
      <p:sp>
        <p:nvSpPr>
          <p:cNvPr id="4" name="Text Placeholder 3"/>
          <p:cNvSpPr>
            <a:spLocks noGrp="1"/>
          </p:cNvSpPr>
          <p:nvPr>
            <p:ph type="body" sz="half" idx="2"/>
          </p:nvPr>
        </p:nvSpPr>
        <p:spPr>
          <a:xfrm>
            <a:off x="5931014" y="3411748"/>
            <a:ext cx="2057936"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2846001521"/>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58287" y="6400801"/>
            <a:ext cx="933137" cy="276226"/>
          </a:xfrm>
          <a:prstGeom prst="rect">
            <a:avLst/>
          </a:prstGeom>
        </p:spPr>
        <p:txBody>
          <a:bodyPr vert="horz" lIns="91440" tIns="45720" rIns="91440" bIns="45720" rtlCol="0" anchor="ctr"/>
          <a:lstStyle>
            <a:lvl1pPr algn="r">
              <a:defRPr sz="1000">
                <a:solidFill>
                  <a:schemeClr val="bg1"/>
                </a:solidFill>
              </a:defRPr>
            </a:lvl1pPr>
          </a:lstStyle>
          <a:p>
            <a:fld id="{9AFE8FB1-0A7A-443E-AAF7-31D4FA1AA312}" type="datetimeFigureOut">
              <a:rPr lang="en-US" smtClean="0">
                <a:solidFill>
                  <a:prstClr val="white"/>
                </a:solidFill>
              </a:rPr>
              <a:pPr/>
              <a:t>4/8/2018</a:t>
            </a:fld>
            <a:endParaRPr lang="en-US" dirty="0">
              <a:solidFill>
                <a:prstClr val="white"/>
              </a:solidFill>
            </a:endParaRPr>
          </a:p>
        </p:txBody>
      </p:sp>
      <p:sp>
        <p:nvSpPr>
          <p:cNvPr id="5" name="Footer Placeholder 4"/>
          <p:cNvSpPr>
            <a:spLocks noGrp="1"/>
          </p:cNvSpPr>
          <p:nvPr>
            <p:ph type="ftr" sz="quarter" idx="3"/>
          </p:nvPr>
        </p:nvSpPr>
        <p:spPr>
          <a:xfrm>
            <a:off x="1142107" y="6400801"/>
            <a:ext cx="4744685" cy="276226"/>
          </a:xfrm>
          <a:prstGeom prst="rect">
            <a:avLst/>
          </a:prstGeom>
        </p:spPr>
        <p:txBody>
          <a:bodyPr vert="horz" lIns="91440" tIns="45720" rIns="91440" bIns="45720" rtlCol="0" anchor="ctr"/>
          <a:lstStyle>
            <a:lvl1pPr algn="l">
              <a:defRPr sz="1000">
                <a:solidFill>
                  <a:schemeClr val="bg1"/>
                </a:solidFill>
              </a:defRPr>
            </a:lvl1pPr>
          </a:lstStyle>
          <a:p>
            <a:endParaRPr lang="en-US" dirty="0">
              <a:solidFill>
                <a:prstClr val="white"/>
              </a:solidFill>
            </a:endParaRPr>
          </a:p>
        </p:txBody>
      </p:sp>
      <p:sp>
        <p:nvSpPr>
          <p:cNvPr id="6" name="Slide Number Placeholder 5"/>
          <p:cNvSpPr>
            <a:spLocks noGrp="1"/>
          </p:cNvSpPr>
          <p:nvPr>
            <p:ph type="sldNum" sz="quarter" idx="4"/>
          </p:nvPr>
        </p:nvSpPr>
        <p:spPr>
          <a:xfrm>
            <a:off x="7144419" y="6400801"/>
            <a:ext cx="857475" cy="276226"/>
          </a:xfrm>
          <a:prstGeom prst="rect">
            <a:avLst/>
          </a:prstGeom>
        </p:spPr>
        <p:txBody>
          <a:bodyPr vert="horz" lIns="91440" tIns="45720" rIns="91440" bIns="45720" rtlCol="0" anchor="ctr"/>
          <a:lstStyle>
            <a:lvl1pPr algn="r">
              <a:defRPr sz="1000">
                <a:solidFill>
                  <a:schemeClr val="bg1"/>
                </a:solidFill>
              </a:defRPr>
            </a:lvl1pPr>
          </a:lstStyle>
          <a:p>
            <a:fld id="{25BA54BD-C84D-46CE-8B72-31BFB26ABA43}" type="slidenum">
              <a:rPr lang="en-US" smtClean="0">
                <a:solidFill>
                  <a:prstClr val="white"/>
                </a:solidFill>
              </a:rPr>
              <a:pPr/>
              <a:t>‹#›</a:t>
            </a:fld>
            <a:endParaRPr lang="en-US" dirty="0">
              <a:solidFill>
                <a:prstClr val="white"/>
              </a:solidFill>
            </a:endParaRPr>
          </a:p>
        </p:txBody>
      </p:sp>
      <p:sp>
        <p:nvSpPr>
          <p:cNvPr id="3" name="Text Placeholder 2"/>
          <p:cNvSpPr>
            <a:spLocks noGrp="1"/>
          </p:cNvSpPr>
          <p:nvPr>
            <p:ph type="body" idx="1"/>
          </p:nvPr>
        </p:nvSpPr>
        <p:spPr>
          <a:xfrm>
            <a:off x="1142108" y="1905000"/>
            <a:ext cx="6859786" cy="4267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1142108" y="274638"/>
            <a:ext cx="6859785" cy="1020762"/>
          </a:xfrm>
          <a:prstGeom prst="rect">
            <a:avLst/>
          </a:prstGeom>
        </p:spPr>
        <p:txBody>
          <a:bodyPr vert="horz" lIns="91440" tIns="45720" rIns="91440" bIns="45720" rtlCol="0" anchor="b">
            <a:normAutofit/>
          </a:bodyPr>
          <a:lstStyle/>
          <a:p>
            <a:r>
              <a:rPr lang="en-US"/>
              <a:t>Click to edit Master title style</a:t>
            </a:r>
            <a:endParaRPr/>
          </a:p>
        </p:txBody>
      </p:sp>
    </p:spTree>
    <p:extLst>
      <p:ext uri="{BB962C8B-B14F-4D97-AF65-F5344CB8AC3E}">
        <p14:creationId xmlns:p14="http://schemas.microsoft.com/office/powerpoint/2010/main" val="24875070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wipe/>
  </p:transition>
  <p:txStyles>
    <p:titleStyle>
      <a:lvl1pPr algn="l" defTabSz="914400" rtl="0" eaLnBrk="1" latinLnBrk="0" hangingPunct="1">
        <a:lnSpc>
          <a:spcPct val="90000"/>
        </a:lnSpc>
        <a:spcBef>
          <a:spcPct val="0"/>
        </a:spcBef>
        <a:buNone/>
        <a:defRPr sz="3200" kern="1200">
          <a:solidFill>
            <a:schemeClr val="bg1"/>
          </a:solidFill>
          <a:latin typeface="+mj-lt"/>
          <a:ea typeface="+mj-ea"/>
          <a:cs typeface="+mj-cs"/>
        </a:defRPr>
      </a:lvl1pPr>
    </p:titleStyle>
    <p:bodyStyle>
      <a:lvl1pPr marL="274320" indent="-274320" algn="l" defTabSz="914400" rtl="0" eaLnBrk="1" latinLnBrk="0" hangingPunct="1">
        <a:lnSpc>
          <a:spcPct val="90000"/>
        </a:lnSpc>
        <a:spcBef>
          <a:spcPts val="1800"/>
        </a:spcBef>
        <a:buClr>
          <a:schemeClr val="tx2"/>
        </a:buClr>
        <a:buSzPct val="80000"/>
        <a:buFont typeface="Wingdings 3" panose="05040102010807070707" pitchFamily="18" charset="2"/>
        <a:buChar char="u"/>
        <a:defRPr sz="2400" kern="1200">
          <a:solidFill>
            <a:schemeClr val="bg1"/>
          </a:solidFill>
          <a:latin typeface="+mn-lt"/>
          <a:ea typeface="+mn-ea"/>
          <a:cs typeface="+mn-cs"/>
        </a:defRPr>
      </a:lvl1pPr>
      <a:lvl2pPr marL="576072" indent="-274320" algn="l" defTabSz="914400" rtl="0" eaLnBrk="1" latinLnBrk="0" hangingPunct="1">
        <a:lnSpc>
          <a:spcPct val="90000"/>
        </a:lnSpc>
        <a:spcBef>
          <a:spcPts val="600"/>
        </a:spcBef>
        <a:buClr>
          <a:schemeClr val="tx2"/>
        </a:buClr>
        <a:buSzPct val="100000"/>
        <a:buFont typeface="Wingdings 3" panose="05040102010807070707" pitchFamily="18" charset="2"/>
        <a:buChar char="u"/>
        <a:defRPr sz="2000" kern="1200">
          <a:solidFill>
            <a:schemeClr val="bg1"/>
          </a:solidFill>
          <a:latin typeface="+mn-lt"/>
          <a:ea typeface="+mn-ea"/>
          <a:cs typeface="+mn-cs"/>
        </a:defRPr>
      </a:lvl2pPr>
      <a:lvl3pPr marL="8046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800" kern="1200">
          <a:solidFill>
            <a:schemeClr val="bg1"/>
          </a:solidFill>
          <a:latin typeface="+mn-lt"/>
          <a:ea typeface="+mn-ea"/>
          <a:cs typeface="+mn-cs"/>
        </a:defRPr>
      </a:lvl3pPr>
      <a:lvl4pPr marL="10332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4pPr>
      <a:lvl5pPr marL="12618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5pPr>
      <a:lvl6pPr marL="14904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6pPr>
      <a:lvl7pPr marL="17190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7pPr>
      <a:lvl8pPr marL="19476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8pPr>
      <a:lvl9pPr marL="21762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xmlns="" id="{A565BCF3-7CF3-494E-9F1A-0274CE7F60A1}"/>
              </a:ext>
            </a:extLst>
          </p:cNvPr>
          <p:cNvSpPr>
            <a:spLocks noGrp="1"/>
          </p:cNvSpPr>
          <p:nvPr>
            <p:ph type="subTitle" idx="1"/>
          </p:nvPr>
        </p:nvSpPr>
        <p:spPr>
          <a:xfrm>
            <a:off x="1142107" y="2895600"/>
            <a:ext cx="6859786" cy="3276600"/>
          </a:xfrm>
        </p:spPr>
        <p:txBody>
          <a:bodyPr/>
          <a:lstStyle/>
          <a:p>
            <a:pPr algn="ctr"/>
            <a:r>
              <a:rPr lang="ar-JO" sz="3600" dirty="0">
                <a:latin typeface="Arial" panose="020B0604020202020204" pitchFamily="34" charset="0"/>
                <a:ea typeface="Times New Roman"/>
                <a:cs typeface="Arial" panose="020B0604020202020204" pitchFamily="34" charset="0"/>
              </a:rPr>
              <a:t>الجر للأسماء ولا يدخل على الأفعال</a:t>
            </a:r>
          </a:p>
          <a:p>
            <a:pPr algn="ctr"/>
            <a:r>
              <a:rPr lang="ar-JO" sz="3600" dirty="0">
                <a:latin typeface="Arial" panose="020B0604020202020204" pitchFamily="34" charset="0"/>
                <a:ea typeface="Times New Roman"/>
                <a:cs typeface="Arial" panose="020B0604020202020204" pitchFamily="34" charset="0"/>
              </a:rPr>
              <a:t>يُجر الاسم في حالتين:</a:t>
            </a:r>
          </a:p>
          <a:p>
            <a:pPr marL="342900" indent="-342900" algn="ctr">
              <a:buFontTx/>
              <a:buChar char="-"/>
            </a:pPr>
            <a:r>
              <a:rPr lang="ar-JO" sz="3600" dirty="0">
                <a:latin typeface="Arial" panose="020B0604020202020204" pitchFamily="34" charset="0"/>
                <a:ea typeface="Times New Roman"/>
                <a:cs typeface="Arial" panose="020B0604020202020204" pitchFamily="34" charset="0"/>
              </a:rPr>
              <a:t>إذا سبقه حرف جر</a:t>
            </a:r>
          </a:p>
          <a:p>
            <a:pPr marL="342900" indent="-342900" algn="ctr">
              <a:buFontTx/>
              <a:buChar char="-"/>
            </a:pPr>
            <a:r>
              <a:rPr lang="ar-JO" sz="3600" dirty="0">
                <a:latin typeface="Arial" panose="020B0604020202020204" pitchFamily="34" charset="0"/>
                <a:ea typeface="Times New Roman"/>
                <a:cs typeface="Arial" panose="020B0604020202020204" pitchFamily="34" charset="0"/>
              </a:rPr>
              <a:t>إذا جاء مضافا إليه</a:t>
            </a:r>
            <a:endParaRPr lang="en-US" sz="3600" dirty="0">
              <a:latin typeface="Arial" panose="020B0604020202020204" pitchFamily="34" charset="0"/>
              <a:ea typeface="Times New Roman"/>
              <a:cs typeface="Arial" panose="020B0604020202020204" pitchFamily="34" charset="0"/>
            </a:endParaRPr>
          </a:p>
        </p:txBody>
      </p:sp>
      <p:sp>
        <p:nvSpPr>
          <p:cNvPr id="3" name="Title 2">
            <a:extLst>
              <a:ext uri="{FF2B5EF4-FFF2-40B4-BE49-F238E27FC236}">
                <a16:creationId xmlns:a16="http://schemas.microsoft.com/office/drawing/2014/main" xmlns="" id="{ABE7EA04-21C7-46A8-AA70-57D3F6327DF6}"/>
              </a:ext>
            </a:extLst>
          </p:cNvPr>
          <p:cNvSpPr>
            <a:spLocks noGrp="1"/>
          </p:cNvSpPr>
          <p:nvPr>
            <p:ph type="ctrTitle"/>
          </p:nvPr>
        </p:nvSpPr>
        <p:spPr>
          <a:xfrm>
            <a:off x="1142107" y="1295400"/>
            <a:ext cx="6859786" cy="1066800"/>
          </a:xfrm>
        </p:spPr>
        <p:txBody>
          <a:bodyPr/>
          <a:lstStyle/>
          <a:p>
            <a:pPr algn="ctr"/>
            <a:r>
              <a:rPr lang="ar-JO" sz="3600" dirty="0">
                <a:solidFill>
                  <a:srgbClr val="FFFF00"/>
                </a:solidFill>
                <a:latin typeface="Arial" panose="020B0604020202020204" pitchFamily="34" charset="0"/>
                <a:ea typeface="Times New Roman"/>
                <a:cs typeface="Arial" panose="020B0604020202020204" pitchFamily="34" charset="0"/>
              </a:rPr>
              <a:t>الاسم المجرور</a:t>
            </a:r>
            <a:endParaRPr lang="en-US" sz="3600" dirty="0">
              <a:solidFill>
                <a:srgbClr val="FFFF00"/>
              </a:solidFill>
              <a:latin typeface="Arial" panose="020B0604020202020204" pitchFamily="34" charset="0"/>
              <a:ea typeface="Times New Roman"/>
              <a:cs typeface="Arial" panose="020B0604020202020204" pitchFamily="34" charset="0"/>
            </a:endParaRPr>
          </a:p>
        </p:txBody>
      </p:sp>
    </p:spTree>
    <p:extLst>
      <p:ext uri="{BB962C8B-B14F-4D97-AF65-F5344CB8AC3E}">
        <p14:creationId xmlns:p14="http://schemas.microsoft.com/office/powerpoint/2010/main" val="442419808"/>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xmlns="" id="{656AC3AC-5AA8-44DB-AD94-B3C5974B06BE}"/>
              </a:ext>
            </a:extLst>
          </p:cNvPr>
          <p:cNvSpPr>
            <a:spLocks noGrp="1"/>
          </p:cNvSpPr>
          <p:nvPr>
            <p:ph type="subTitle" idx="1"/>
          </p:nvPr>
        </p:nvSpPr>
        <p:spPr/>
        <p:txBody>
          <a:bodyPr/>
          <a:lstStyle/>
          <a:p>
            <a:endParaRPr lang="en-US"/>
          </a:p>
        </p:txBody>
      </p:sp>
      <p:sp>
        <p:nvSpPr>
          <p:cNvPr id="3" name="Title 2">
            <a:extLst>
              <a:ext uri="{FF2B5EF4-FFF2-40B4-BE49-F238E27FC236}">
                <a16:creationId xmlns:a16="http://schemas.microsoft.com/office/drawing/2014/main" xmlns="" id="{33F3B4D1-03C0-4856-843A-656BD5FF7BB8}"/>
              </a:ext>
            </a:extLst>
          </p:cNvPr>
          <p:cNvSpPr>
            <a:spLocks noGrp="1"/>
          </p:cNvSpPr>
          <p:nvPr>
            <p:ph type="ctrTitle"/>
          </p:nvPr>
        </p:nvSpPr>
        <p:spPr/>
        <p:txBody>
          <a:bodyPr/>
          <a:lstStyle/>
          <a:p>
            <a:pPr algn="r"/>
            <a:r>
              <a:rPr lang="ar-JO" sz="3600" dirty="0" smtClean="0"/>
              <a:t>أمثلة</a:t>
            </a:r>
            <a:br>
              <a:rPr lang="ar-JO" sz="3600" dirty="0" smtClean="0"/>
            </a:br>
            <a:r>
              <a:rPr lang="ar-JO" sz="3600" dirty="0" smtClean="0"/>
              <a:t>- هذا منزل الحارس</a:t>
            </a:r>
            <a:br>
              <a:rPr lang="ar-JO" sz="3600" dirty="0" smtClean="0"/>
            </a:br>
            <a:r>
              <a:rPr lang="ar-JO" sz="3600" dirty="0" smtClean="0"/>
              <a:t>لون الأشجار جميل</a:t>
            </a:r>
            <a:br>
              <a:rPr lang="ar-JO" sz="3600" dirty="0" smtClean="0"/>
            </a:br>
            <a:r>
              <a:rPr lang="ar-JO" sz="3600" dirty="0" smtClean="0"/>
              <a:t>رأيت حديقة منزل جميلة</a:t>
            </a:r>
            <a:br>
              <a:rPr lang="ar-JO" sz="3600" dirty="0" smtClean="0"/>
            </a:br>
            <a:r>
              <a:rPr lang="ar-JO" sz="3600" dirty="0" smtClean="0"/>
              <a:t>أفضل الأعمال طلب علم نافع</a:t>
            </a:r>
            <a:r>
              <a:rPr lang="ar-JO" dirty="0" smtClean="0"/>
              <a:t/>
            </a:r>
            <a:br>
              <a:rPr lang="ar-JO" dirty="0" smtClean="0"/>
            </a:br>
            <a:endParaRPr lang="en-US" dirty="0"/>
          </a:p>
        </p:txBody>
      </p:sp>
    </p:spTree>
    <p:extLst>
      <p:ext uri="{BB962C8B-B14F-4D97-AF65-F5344CB8AC3E}">
        <p14:creationId xmlns:p14="http://schemas.microsoft.com/office/powerpoint/2010/main" val="2517713946"/>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3568" y="1905000"/>
            <a:ext cx="7318326" cy="4692352"/>
          </a:xfrm>
        </p:spPr>
        <p:txBody>
          <a:bodyPr>
            <a:normAutofit/>
          </a:bodyPr>
          <a:lstStyle/>
          <a:p>
            <a:pPr marL="0" indent="0" algn="r" rtl="1">
              <a:buNone/>
            </a:pPr>
            <a:r>
              <a:rPr lang="ar-SA" sz="3200" dirty="0">
                <a:solidFill>
                  <a:srgbClr val="FFFF00"/>
                </a:solidFill>
                <a:latin typeface="Arial" panose="020B0604020202020204" pitchFamily="34" charset="0"/>
                <a:cs typeface="Arial" panose="020B0604020202020204" pitchFamily="34" charset="0"/>
              </a:rPr>
              <a:t>من الأَسماء الملازمة للإِضافة: ((كلا وكلتا وك</a:t>
            </a:r>
            <a:r>
              <a:rPr lang="ar-JO" sz="3200" dirty="0">
                <a:solidFill>
                  <a:srgbClr val="FFFF00"/>
                </a:solidFill>
                <a:latin typeface="Arial" panose="020B0604020202020204" pitchFamily="34" charset="0"/>
                <a:cs typeface="Arial" panose="020B0604020202020204" pitchFamily="34" charset="0"/>
              </a:rPr>
              <a:t>ل وبعض وغير وسوى</a:t>
            </a:r>
            <a:r>
              <a:rPr lang="ar-SA" sz="3200" dirty="0">
                <a:solidFill>
                  <a:srgbClr val="FFFF00"/>
                </a:solidFill>
                <a:latin typeface="Arial" panose="020B0604020202020204" pitchFamily="34" charset="0"/>
                <a:cs typeface="Arial" panose="020B0604020202020204" pitchFamily="34" charset="0"/>
              </a:rPr>
              <a:t>):</a:t>
            </a:r>
            <a:endParaRPr lang="en-US" sz="3200" dirty="0">
              <a:solidFill>
                <a:srgbClr val="FFFF00"/>
              </a:solidFill>
              <a:latin typeface="Arial" panose="020B0604020202020204" pitchFamily="34" charset="0"/>
              <a:cs typeface="Arial" panose="020B0604020202020204" pitchFamily="34" charset="0"/>
            </a:endParaRPr>
          </a:p>
          <a:p>
            <a:pPr marL="0" indent="0" algn="just" rtl="1">
              <a:buNone/>
            </a:pPr>
            <a:r>
              <a:rPr lang="ar-SA" sz="3200" dirty="0">
                <a:latin typeface="Arial" panose="020B0604020202020204" pitchFamily="34" charset="0"/>
                <a:cs typeface="Arial" panose="020B0604020202020204" pitchFamily="34" charset="0"/>
              </a:rPr>
              <a:t>فأَما كلا وكلتا فإن أُضيفتا إلى ضمير أُعربتا إعراب المثنى (خذ</a:t>
            </a:r>
            <a:r>
              <a:rPr lang="ar-JO" sz="3200" dirty="0">
                <a:latin typeface="Arial" panose="020B0604020202020204" pitchFamily="34" charset="0"/>
                <a:cs typeface="Arial" panose="020B0604020202020204" pitchFamily="34" charset="0"/>
              </a:rPr>
              <a:t> </a:t>
            </a:r>
            <a:r>
              <a:rPr lang="ar-SA" sz="3200" dirty="0">
                <a:latin typeface="Arial" panose="020B0604020202020204" pitchFamily="34" charset="0"/>
                <a:cs typeface="Arial" panose="020B0604020202020204" pitchFamily="34" charset="0"/>
              </a:rPr>
              <a:t>الكتابين كليْهما واقرأْ مقدمتيهما كلتيهما)، وإن أُضيفتا إلى اسم ظاهر أُعربتا إعراب الاسم المقصور فقدرت عليهما جميع حركات الإعراب</a:t>
            </a:r>
            <a:r>
              <a:rPr lang="ar-JO" sz="3200" dirty="0">
                <a:latin typeface="Arial" panose="020B0604020202020204" pitchFamily="34" charset="0"/>
                <a:cs typeface="Arial" panose="020B0604020202020204" pitchFamily="34" charset="0"/>
              </a:rPr>
              <a:t>.</a:t>
            </a:r>
            <a:endParaRPr lang="ar-JO" dirty="0"/>
          </a:p>
        </p:txBody>
      </p:sp>
      <p:sp>
        <p:nvSpPr>
          <p:cNvPr id="3" name="Title 2"/>
          <p:cNvSpPr>
            <a:spLocks noGrp="1"/>
          </p:cNvSpPr>
          <p:nvPr>
            <p:ph type="title"/>
          </p:nvPr>
        </p:nvSpPr>
        <p:spPr/>
        <p:txBody>
          <a:bodyPr/>
          <a:lstStyle/>
          <a:p>
            <a:pPr algn="ctr"/>
            <a:r>
              <a:rPr lang="ar-JO" dirty="0">
                <a:solidFill>
                  <a:srgbClr val="FFFF00"/>
                </a:solidFill>
                <a:latin typeface="Arial" panose="020B0604020202020204" pitchFamily="34" charset="0"/>
                <a:cs typeface="Arial" panose="020B0604020202020204" pitchFamily="34" charset="0"/>
              </a:rPr>
              <a:t>ملاحظة</a:t>
            </a: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5805264"/>
            <a:ext cx="648072" cy="651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7130521"/>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905000"/>
            <a:ext cx="7534350" cy="4692352"/>
          </a:xfrm>
        </p:spPr>
        <p:txBody>
          <a:bodyPr>
            <a:normAutofit/>
          </a:bodyPr>
          <a:lstStyle/>
          <a:p>
            <a:pPr marL="0" indent="0" algn="just" rtl="1">
              <a:buNone/>
            </a:pPr>
            <a:r>
              <a:rPr lang="ar-JO" sz="2800" dirty="0">
                <a:latin typeface="Arial" panose="020B0604020202020204" pitchFamily="34" charset="0"/>
                <a:cs typeface="Arial" panose="020B0604020202020204" pitchFamily="34" charset="0"/>
              </a:rPr>
              <a:t>استخرج حروف الجر وتركيب الإضافة في النص التالي:</a:t>
            </a:r>
          </a:p>
          <a:p>
            <a:pPr marL="0" indent="0" algn="just" rtl="1">
              <a:buNone/>
            </a:pPr>
            <a:r>
              <a:rPr lang="ar-JO" sz="2800" dirty="0">
                <a:latin typeface="Arial" panose="020B0604020202020204" pitchFamily="34" charset="0"/>
                <a:cs typeface="Arial" panose="020B0604020202020204" pitchFamily="34" charset="0"/>
              </a:rPr>
              <a:t>حيثما أسقطتْ الريحُ نَخلتنا العجوز التي زَرَعها أحد أجدادنا، تألمتِ الطفلة وتطلعتْ بحزنِ إلى جذعها المُنطرح في الحديقةِ، إلى سَعفاتها التي سَتذبل.. إلى عشِّ الحَمامة الذي تبعثرَ..، تَمتَمتْ في نفسها بحزنٍ قائلة:‏ </a:t>
            </a:r>
          </a:p>
          <a:p>
            <a:pPr marL="0" indent="0" algn="just" rtl="1">
              <a:buNone/>
            </a:pPr>
            <a:r>
              <a:rPr lang="ar-JO" sz="2800" dirty="0">
                <a:latin typeface="Arial" panose="020B0604020202020204" pitchFamily="34" charset="0"/>
                <a:cs typeface="Arial" panose="020B0604020202020204" pitchFamily="34" charset="0"/>
              </a:rPr>
              <a:t>نخلتنا أعطتنا الكثير، لقد زرعها جدّي منذ سنوات طويلة قبل ولادتي واكلَ منها تمراً، ثم أكلَ منها أبي وأمي، ونحنُ الصِغارُ أكلنا منها، وكنّا نأملُ أن يأكل أطفالنا منها، لكن... وصمتت.. ونزلت أكثر من دمعةٍ على وجنتيها.</a:t>
            </a:r>
            <a:r>
              <a:rPr lang="ar-JO" sz="3800" dirty="0">
                <a:latin typeface="Arial" panose="020B0604020202020204" pitchFamily="34" charset="0"/>
                <a:cs typeface="Arial" panose="020B0604020202020204" pitchFamily="34" charset="0"/>
              </a:rPr>
              <a:t>‏ </a:t>
            </a:r>
          </a:p>
          <a:p>
            <a:endParaRPr lang="ar-JO" dirty="0"/>
          </a:p>
        </p:txBody>
      </p:sp>
      <p:sp>
        <p:nvSpPr>
          <p:cNvPr id="3" name="Title 2"/>
          <p:cNvSpPr>
            <a:spLocks noGrp="1"/>
          </p:cNvSpPr>
          <p:nvPr>
            <p:ph type="title"/>
          </p:nvPr>
        </p:nvSpPr>
        <p:spPr/>
        <p:txBody>
          <a:bodyPr/>
          <a:lstStyle/>
          <a:p>
            <a:pPr marL="274320" lvl="0" indent="-274320" algn="ctr">
              <a:spcBef>
                <a:spcPts val="1800"/>
              </a:spcBef>
            </a:pPr>
            <a:r>
              <a:rPr lang="ar-JO" b="1" dirty="0">
                <a:solidFill>
                  <a:srgbClr val="FFFF00"/>
                </a:solidFill>
                <a:latin typeface="Arial" panose="020B0604020202020204" pitchFamily="34" charset="0"/>
                <a:ea typeface="+mn-ea"/>
                <a:cs typeface="Arial" panose="020B0604020202020204" pitchFamily="34" charset="0"/>
              </a:rPr>
              <a:t>تدريب</a:t>
            </a:r>
            <a:r>
              <a:rPr lang="ar-JO" sz="2200" dirty="0">
                <a:solidFill>
                  <a:srgbClr val="FFFF00"/>
                </a:solidFill>
                <a:latin typeface="Arial" panose="020B0604020202020204" pitchFamily="34" charset="0"/>
                <a:ea typeface="+mn-ea"/>
                <a:cs typeface="Arial" panose="020B0604020202020204" pitchFamily="34" charset="0"/>
              </a:rPr>
              <a:t> (1)</a:t>
            </a:r>
            <a:br>
              <a:rPr lang="ar-JO" sz="2200" dirty="0">
                <a:solidFill>
                  <a:srgbClr val="FFFF00"/>
                </a:solidFill>
                <a:latin typeface="Arial" panose="020B0604020202020204" pitchFamily="34" charset="0"/>
                <a:ea typeface="+mn-ea"/>
                <a:cs typeface="Arial" panose="020B0604020202020204" pitchFamily="34" charset="0"/>
              </a:rPr>
            </a:br>
            <a:endParaRPr lang="ar-JO" dirty="0">
              <a:solidFill>
                <a:srgbClr val="FFFF00"/>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560" y="5733255"/>
            <a:ext cx="720080" cy="690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30562094"/>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1520" y="1056043"/>
            <a:ext cx="8640960" cy="5078313"/>
          </a:xfrm>
          <a:prstGeom prst="rect">
            <a:avLst/>
          </a:prstGeom>
        </p:spPr>
        <p:txBody>
          <a:bodyPr wrap="square">
            <a:spAutoFit/>
          </a:bodyPr>
          <a:lstStyle/>
          <a:p>
            <a:pPr algn="just" defTabSz="457200" rtl="1">
              <a:lnSpc>
                <a:spcPct val="120000"/>
              </a:lnSpc>
            </a:pPr>
            <a:r>
              <a:rPr lang="ar-JO" sz="2800" dirty="0">
                <a:solidFill>
                  <a:prstClr val="white"/>
                </a:solidFill>
                <a:latin typeface="Arial" panose="020B0604020202020204" pitchFamily="34" charset="0"/>
                <a:cs typeface="Arial" panose="020B0604020202020204" pitchFamily="34" charset="0"/>
              </a:rPr>
              <a:t>ثم أخذت تتجول في الحديقةِ تُحاولُ أن تخفف من حُزنِها، وبينما هي كذلك إذ سمعت همساً، التفتت فرأت نخلة صغيرة تبتسم في وجهها قائلة:‏ </a:t>
            </a:r>
          </a:p>
          <a:p>
            <a:pPr algn="just" defTabSz="457200" rtl="1">
              <a:lnSpc>
                <a:spcPct val="120000"/>
              </a:lnSpc>
            </a:pPr>
            <a:r>
              <a:rPr lang="ar-JO" sz="2800" dirty="0">
                <a:solidFill>
                  <a:prstClr val="white"/>
                </a:solidFill>
                <a:latin typeface="Arial" panose="020B0604020202020204" pitchFamily="34" charset="0"/>
                <a:cs typeface="Arial" panose="020B0604020202020204" pitchFamily="34" charset="0"/>
              </a:rPr>
              <a:t>لا تحزني، إنّ أمّنا النخلة رحلت.. ولكنها حسبت للريح الشديدة حساباً، ورحلت، حيث كانت تحيط بجذعها أكثر من فَسيلةٍ، ربما تذكرين ذلك..‏ </a:t>
            </a:r>
          </a:p>
          <a:p>
            <a:pPr algn="just" defTabSz="457200" rtl="1">
              <a:lnSpc>
                <a:spcPct val="120000"/>
              </a:lnSpc>
            </a:pPr>
            <a:r>
              <a:rPr lang="ar-JO" sz="2800" dirty="0">
                <a:solidFill>
                  <a:prstClr val="white"/>
                </a:solidFill>
                <a:latin typeface="Arial" panose="020B0604020202020204" pitchFamily="34" charset="0"/>
                <a:cs typeface="Arial" panose="020B0604020202020204" pitchFamily="34" charset="0"/>
              </a:rPr>
              <a:t>فرحت بكلام النخلةِ الصغيرة وقالت: لقد نَسيتُ يا نخلة، الحزنُ أنساني ذلك...، إنّ أبي زرعَ أربعُ فَسيلات أعطتها أُمّكن لـه..، ثم احتضنتْ بحنان جذع النخلة الصغيرة وراحت تربت عليه وهي تقول:‏ </a:t>
            </a:r>
          </a:p>
          <a:p>
            <a:pPr algn="just" defTabSz="457200" rtl="1">
              <a:lnSpc>
                <a:spcPct val="120000"/>
              </a:lnSpc>
            </a:pPr>
            <a:r>
              <a:rPr lang="ar-JO" sz="2800" dirty="0">
                <a:solidFill>
                  <a:prstClr val="white"/>
                </a:solidFill>
                <a:latin typeface="Arial" panose="020B0604020202020204" pitchFamily="34" charset="0"/>
                <a:cs typeface="Arial" panose="020B0604020202020204" pitchFamily="34" charset="0"/>
              </a:rPr>
              <a:t>سيأكل يا نخلة من ثمركِ الكبار والصغار في هذه الدار..، سيأكل من تمرك يا نخلة حتى آخر جار.  </a:t>
            </a:r>
          </a:p>
          <a:p>
            <a:pPr algn="justLow" defTabSz="457200" rtl="1">
              <a:lnSpc>
                <a:spcPct val="120000"/>
              </a:lnSpc>
            </a:pPr>
            <a:r>
              <a:rPr lang="ar-JO" dirty="0">
                <a:solidFill>
                  <a:srgbClr val="FFFF00"/>
                </a:solidFill>
                <a:latin typeface="Arial" panose="020B0604020202020204" pitchFamily="34" charset="0"/>
                <a:cs typeface="Arial" panose="020B0604020202020204" pitchFamily="34" charset="0"/>
              </a:rPr>
              <a:t>											زهير إبراهيم</a:t>
            </a:r>
            <a:endParaRPr lang="ar-JO" dirty="0">
              <a:solidFill>
                <a:prstClr val="black"/>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7760" y="5964688"/>
            <a:ext cx="792088"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99226530"/>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2053239"/>
            <a:ext cx="8424936" cy="2086725"/>
          </a:xfrm>
          <a:prstGeom prst="rect">
            <a:avLst/>
          </a:prstGeom>
        </p:spPr>
        <p:txBody>
          <a:bodyPr wrap="square">
            <a:spAutoFit/>
          </a:bodyPr>
          <a:lstStyle/>
          <a:p>
            <a:pPr algn="ctr" defTabSz="457200" rtl="1">
              <a:lnSpc>
                <a:spcPct val="90000"/>
              </a:lnSpc>
              <a:buClr>
                <a:srgbClr val="212745"/>
              </a:buClr>
              <a:buSzPct val="80000"/>
            </a:pPr>
            <a:r>
              <a:rPr lang="ar-JO" sz="4800" spc="-25" dirty="0">
                <a:solidFill>
                  <a:prstClr val="white"/>
                </a:solidFill>
                <a:latin typeface="Arial" panose="020B0604020202020204" pitchFamily="34" charset="0"/>
                <a:ea typeface="Times New Roman" panose="02020603050405020304" pitchFamily="18" charset="0"/>
                <a:cs typeface="Arial" panose="020B0604020202020204" pitchFamily="34" charset="0"/>
              </a:rPr>
              <a:t>نكتفي اليوم و إلى اللقاء</a:t>
            </a:r>
          </a:p>
          <a:p>
            <a:pPr algn="ctr" defTabSz="457200" rtl="1">
              <a:lnSpc>
                <a:spcPct val="90000"/>
              </a:lnSpc>
              <a:buClr>
                <a:srgbClr val="212745"/>
              </a:buClr>
              <a:buSzPct val="80000"/>
            </a:pPr>
            <a:r>
              <a:rPr lang="ar-JO" sz="4800" spc="-25" dirty="0">
                <a:solidFill>
                  <a:prstClr val="white"/>
                </a:solidFill>
                <a:latin typeface="Arial" panose="020B0604020202020204" pitchFamily="34" charset="0"/>
                <a:ea typeface="Times New Roman" panose="02020603050405020304" pitchFamily="18" charset="0"/>
                <a:cs typeface="Arial" panose="020B0604020202020204" pitchFamily="34" charset="0"/>
              </a:rPr>
              <a:t> </a:t>
            </a:r>
            <a:r>
              <a:rPr lang="ar-JO" sz="4800" spc="-25" dirty="0">
                <a:solidFill>
                  <a:srgbClr val="FFFF00"/>
                </a:solidFill>
                <a:latin typeface="Arial" panose="020B0604020202020204" pitchFamily="34" charset="0"/>
                <a:ea typeface="Times New Roman" panose="02020603050405020304" pitchFamily="18" charset="0"/>
                <a:cs typeface="Arial" panose="020B0604020202020204" pitchFamily="34" charset="0"/>
              </a:rPr>
              <a:t>في </a:t>
            </a:r>
            <a:r>
              <a:rPr lang="ar-SA" sz="4800" spc="-25" dirty="0">
                <a:solidFill>
                  <a:srgbClr val="FFFF00"/>
                </a:solidFill>
                <a:latin typeface="Arial" panose="020B0604020202020204" pitchFamily="34" charset="0"/>
                <a:ea typeface="Times New Roman" panose="02020603050405020304" pitchFamily="18" charset="0"/>
                <a:cs typeface="Arial" panose="020B0604020202020204" pitchFamily="34" charset="0"/>
              </a:rPr>
              <a:t> درس </a:t>
            </a:r>
            <a:r>
              <a:rPr lang="ar-JO" sz="4800" spc="-25" dirty="0">
                <a:solidFill>
                  <a:srgbClr val="FFFF00"/>
                </a:solidFill>
                <a:latin typeface="Arial" panose="020B0604020202020204" pitchFamily="34" charset="0"/>
                <a:ea typeface="Times New Roman" panose="02020603050405020304" pitchFamily="18" charset="0"/>
                <a:cs typeface="Arial" panose="020B0604020202020204" pitchFamily="34" charset="0"/>
              </a:rPr>
              <a:t> جديد </a:t>
            </a:r>
          </a:p>
          <a:p>
            <a:pPr algn="ctr" defTabSz="457200" rtl="1">
              <a:lnSpc>
                <a:spcPct val="90000"/>
              </a:lnSpc>
              <a:buClr>
                <a:srgbClr val="212745"/>
              </a:buClr>
              <a:buSzPct val="80000"/>
            </a:pPr>
            <a:r>
              <a:rPr lang="ar-JO" sz="4800" spc="-25" dirty="0">
                <a:solidFill>
                  <a:srgbClr val="FFFF00"/>
                </a:solidFill>
                <a:latin typeface="Arial" panose="020B0604020202020204" pitchFamily="34" charset="0"/>
                <a:ea typeface="Times New Roman" panose="02020603050405020304" pitchFamily="18" charset="0"/>
                <a:cs typeface="Arial" panose="020B0604020202020204" pitchFamily="34" charset="0"/>
              </a:rPr>
              <a:t>من مادة عربي استدراكي </a:t>
            </a:r>
            <a:endParaRPr lang="en-US" sz="4800" spc="-25" dirty="0">
              <a:solidFill>
                <a:srgbClr val="FFFF00"/>
              </a:solidFill>
              <a:latin typeface="Arial" panose="020B0604020202020204" pitchFamily="34" charset="0"/>
              <a:ea typeface="Times New Roman" panose="02020603050405020304" pitchFamily="18" charset="0"/>
              <a:cs typeface="Arial" panose="020B0604020202020204" pitchFamily="34" charset="0"/>
            </a:endParaRPr>
          </a:p>
        </p:txBody>
      </p:sp>
      <p:pic>
        <p:nvPicPr>
          <p:cNvPr id="3" name="Picture 2">
            <a:extLst>
              <a:ext uri="{FF2B5EF4-FFF2-40B4-BE49-F238E27FC236}">
                <a16:creationId xmlns:a16="http://schemas.microsoft.com/office/drawing/2014/main" xmlns="" id="{CF37F699-4A74-4DD2-9237-B4CD57956279}"/>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96440" y="4653136"/>
            <a:ext cx="935600" cy="936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58308071"/>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905000"/>
            <a:ext cx="7822382" cy="4839816"/>
          </a:xfrm>
        </p:spPr>
        <p:txBody>
          <a:bodyPr>
            <a:normAutofit/>
          </a:bodyPr>
          <a:lstStyle/>
          <a:p>
            <a:pPr marL="0" indent="0" algn="just" rtl="1">
              <a:buNone/>
            </a:pPr>
            <a:r>
              <a:rPr lang="ar-JO" sz="3600" dirty="0">
                <a:latin typeface="Arial" panose="020B0604020202020204" pitchFamily="34" charset="0"/>
                <a:ea typeface="Times New Roman"/>
                <a:cs typeface="Arial" panose="020B0604020202020204" pitchFamily="34" charset="0"/>
              </a:rPr>
              <a:t>هي واحدة من أهمّ أنواع حروف المعاني في اللغة العربية، وهي من الحروف </a:t>
            </a:r>
            <a:r>
              <a:rPr lang="ar-JO" sz="3600" dirty="0">
                <a:latin typeface="Arial" panose="020B0604020202020204" pitchFamily="34" charset="0"/>
                <a:ea typeface="Times New Roman"/>
                <a:cs typeface="Arial" panose="020B0604020202020204" pitchFamily="34" charset="0"/>
              </a:rPr>
              <a:t>العاملة، وهي حروف مبنية، والحروف المبنية هي التي لا </a:t>
            </a:r>
            <a:r>
              <a:rPr lang="ar-JO" sz="3600" dirty="0">
                <a:latin typeface="Arial" panose="020B0604020202020204" pitchFamily="34" charset="0"/>
                <a:ea typeface="Times New Roman"/>
                <a:cs typeface="Arial" panose="020B0604020202020204" pitchFamily="34" charset="0"/>
              </a:rPr>
              <a:t>تتغير حركة إعرابها إذا ما تغيّرت مواقعها من الجمل.</a:t>
            </a:r>
          </a:p>
          <a:p>
            <a:pPr marL="0" indent="0" algn="ctr" rtl="1">
              <a:buNone/>
            </a:pPr>
            <a:r>
              <a:rPr lang="ar-JO" sz="3600" dirty="0">
                <a:latin typeface="Arial" panose="020B0604020202020204" pitchFamily="34" charset="0"/>
                <a:ea typeface="Times New Roman"/>
                <a:cs typeface="Arial" panose="020B0604020202020204" pitchFamily="34" charset="0"/>
              </a:rPr>
              <a:t> </a:t>
            </a:r>
            <a:r>
              <a:rPr lang="ar-JO" sz="4000" dirty="0">
                <a:solidFill>
                  <a:srgbClr val="FFFF00"/>
                </a:solidFill>
                <a:latin typeface="Arial" panose="020B0604020202020204" pitchFamily="34" charset="0"/>
                <a:ea typeface="Times New Roman"/>
                <a:cs typeface="Arial" panose="020B0604020202020204" pitchFamily="34" charset="0"/>
              </a:rPr>
              <a:t>وهي: من، إلـى، في، عن</a:t>
            </a:r>
          </a:p>
          <a:p>
            <a:pPr marL="0" indent="0" algn="ctr" rtl="1">
              <a:buNone/>
            </a:pPr>
            <a:r>
              <a:rPr lang="ar-JO" sz="4000" dirty="0">
                <a:solidFill>
                  <a:srgbClr val="FFFF00"/>
                </a:solidFill>
                <a:latin typeface="Arial" panose="020B0604020202020204" pitchFamily="34" charset="0"/>
                <a:ea typeface="Times New Roman"/>
                <a:cs typeface="Arial" panose="020B0604020202020204" pitchFamily="34" charset="0"/>
              </a:rPr>
              <a:t> على، اللام، الكاف، الباء</a:t>
            </a:r>
            <a:endParaRPr lang="en-US" sz="4000" dirty="0">
              <a:solidFill>
                <a:srgbClr val="FFFF00"/>
              </a:solidFill>
              <a:effectLst/>
              <a:latin typeface="Arial" panose="020B0604020202020204" pitchFamily="34" charset="0"/>
              <a:ea typeface="Times New Roman"/>
              <a:cs typeface="Arial" panose="020B0604020202020204" pitchFamily="34" charset="0"/>
            </a:endParaRPr>
          </a:p>
        </p:txBody>
      </p:sp>
      <p:sp>
        <p:nvSpPr>
          <p:cNvPr id="3" name="Title 2"/>
          <p:cNvSpPr>
            <a:spLocks noGrp="1"/>
          </p:cNvSpPr>
          <p:nvPr>
            <p:ph type="title"/>
          </p:nvPr>
        </p:nvSpPr>
        <p:spPr/>
        <p:txBody>
          <a:bodyPr>
            <a:normAutofit fontScale="90000"/>
          </a:bodyPr>
          <a:lstStyle/>
          <a:p>
            <a:pPr marL="274320" lvl="0" indent="-274320" algn="ctr" rtl="1">
              <a:lnSpc>
                <a:spcPct val="106000"/>
              </a:lnSpc>
              <a:spcBef>
                <a:spcPts val="200"/>
              </a:spcBef>
            </a:pPr>
            <a:r>
              <a:rPr lang="ar-JO" sz="4000" dirty="0">
                <a:solidFill>
                  <a:srgbClr val="FFFF00"/>
                </a:solidFill>
                <a:latin typeface="Arial" panose="020B0604020202020204" pitchFamily="34" charset="0"/>
                <a:ea typeface="Times New Roman"/>
                <a:cs typeface="Arial" panose="020B0604020202020204" pitchFamily="34" charset="0"/>
              </a:rPr>
              <a:t/>
            </a:r>
            <a:br>
              <a:rPr lang="ar-JO" sz="4000" dirty="0">
                <a:solidFill>
                  <a:srgbClr val="FFFF00"/>
                </a:solidFill>
                <a:latin typeface="Arial" panose="020B0604020202020204" pitchFamily="34" charset="0"/>
                <a:ea typeface="Times New Roman"/>
                <a:cs typeface="Arial" panose="020B0604020202020204" pitchFamily="34" charset="0"/>
              </a:rPr>
            </a:br>
            <a:r>
              <a:rPr lang="ar-JO" sz="4000" dirty="0">
                <a:solidFill>
                  <a:srgbClr val="FFFF00"/>
                </a:solidFill>
                <a:latin typeface="Arial" panose="020B0604020202020204" pitchFamily="34" charset="0"/>
                <a:ea typeface="Times New Roman"/>
                <a:cs typeface="Arial" panose="020B0604020202020204" pitchFamily="34" charset="0"/>
              </a:rPr>
              <a:t>حروف الجر</a:t>
            </a:r>
            <a:endParaRPr lang="ar-JO"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8209" y="6021288"/>
            <a:ext cx="674926" cy="579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56196232"/>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1905000"/>
            <a:ext cx="7678366" cy="4692352"/>
          </a:xfrm>
        </p:spPr>
        <p:txBody>
          <a:bodyPr>
            <a:normAutofit/>
          </a:bodyPr>
          <a:lstStyle/>
          <a:p>
            <a:pPr algn="justLow" rtl="1"/>
            <a:r>
              <a:rPr lang="ar-JO" sz="3200" dirty="0">
                <a:latin typeface="Arial" panose="020B0604020202020204" pitchFamily="34" charset="0"/>
                <a:cs typeface="Arial" panose="020B0604020202020204" pitchFamily="34" charset="0"/>
              </a:rPr>
              <a:t>مِن:   تدل (مِن) على العديد من المعاني،                              	   فقد</a:t>
            </a:r>
            <a:r>
              <a:rPr lang="en-US" sz="3200" dirty="0">
                <a:latin typeface="Arial" panose="020B0604020202020204" pitchFamily="34" charset="0"/>
                <a:cs typeface="Arial" panose="020B0604020202020204" pitchFamily="34" charset="0"/>
              </a:rPr>
              <a:t>  </a:t>
            </a:r>
            <a:r>
              <a:rPr lang="ar-JO" sz="3200" dirty="0">
                <a:latin typeface="Arial" panose="020B0604020202020204" pitchFamily="34" charset="0"/>
                <a:cs typeface="Arial" panose="020B0604020202020204" pitchFamily="34" charset="0"/>
              </a:rPr>
              <a:t>تأتي من بمعنى التبعيض، أو بيان   	      	   الجنس، أو بيان الزمان، أو ابتداء  الغاية  المكانية، أو زائدة، أو بيان السبب، أو البدل.</a:t>
            </a:r>
          </a:p>
          <a:p>
            <a:pPr algn="justLow" rtl="1"/>
            <a:r>
              <a:rPr lang="ar-JO" sz="3200" dirty="0">
                <a:latin typeface="Arial" panose="020B0604020202020204" pitchFamily="34" charset="0"/>
                <a:cs typeface="Arial" panose="020B0604020202020204" pitchFamily="34" charset="0"/>
              </a:rPr>
              <a:t>إلى:    تدل على انتهاء الغاية.</a:t>
            </a:r>
          </a:p>
          <a:p>
            <a:pPr algn="justLow" rtl="1"/>
            <a:r>
              <a:rPr lang="ar-JO" sz="3200" dirty="0">
                <a:latin typeface="Arial" panose="020B0604020202020204" pitchFamily="34" charset="0"/>
                <a:cs typeface="Arial" panose="020B0604020202020204" pitchFamily="34" charset="0"/>
              </a:rPr>
              <a:t>عن:    تدل على المجاوزة.</a:t>
            </a:r>
          </a:p>
          <a:p>
            <a:pPr algn="justLow" rtl="1"/>
            <a:r>
              <a:rPr lang="ar-JO" sz="3200" dirty="0">
                <a:latin typeface="Arial" panose="020B0604020202020204" pitchFamily="34" charset="0"/>
                <a:cs typeface="Arial" panose="020B0604020202020204" pitchFamily="34" charset="0"/>
              </a:rPr>
              <a:t>على:  تفيد الاستعلاء، وقد تفيد أيضاً معنى (في).</a:t>
            </a:r>
          </a:p>
          <a:p>
            <a:pPr algn="r" rtl="1"/>
            <a:endParaRPr lang="ar-JO" dirty="0"/>
          </a:p>
        </p:txBody>
      </p:sp>
      <p:sp>
        <p:nvSpPr>
          <p:cNvPr id="3" name="Title 2"/>
          <p:cNvSpPr>
            <a:spLocks noGrp="1"/>
          </p:cNvSpPr>
          <p:nvPr>
            <p:ph type="title"/>
          </p:nvPr>
        </p:nvSpPr>
        <p:spPr/>
        <p:txBody>
          <a:bodyPr/>
          <a:lstStyle/>
          <a:p>
            <a:pPr algn="ctr"/>
            <a:r>
              <a:rPr lang="ar-JO" b="1" dirty="0">
                <a:solidFill>
                  <a:srgbClr val="FFFF00"/>
                </a:solidFill>
                <a:latin typeface="Arial" panose="020B0604020202020204" pitchFamily="34" charset="0"/>
                <a:ea typeface="Calibri"/>
                <a:cs typeface="Arial" panose="020B0604020202020204" pitchFamily="34" charset="0"/>
              </a:rPr>
              <a:t>معاني حروف الجر</a:t>
            </a:r>
            <a:endParaRPr lang="ar-JO" b="1" dirty="0">
              <a:solidFill>
                <a:srgbClr val="FFFF00"/>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5576" y="5805264"/>
            <a:ext cx="576064" cy="579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01145483"/>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908720"/>
            <a:ext cx="8280920" cy="5503045"/>
          </a:xfrm>
          <a:prstGeom prst="rect">
            <a:avLst/>
          </a:prstGeom>
        </p:spPr>
        <p:txBody>
          <a:bodyPr wrap="square">
            <a:spAutoFit/>
          </a:bodyPr>
          <a:lstStyle/>
          <a:p>
            <a:pPr marL="274320" indent="-274320" algn="just" rtl="1">
              <a:lnSpc>
                <a:spcPct val="90000"/>
              </a:lnSpc>
              <a:spcBef>
                <a:spcPts val="1800"/>
              </a:spcBef>
              <a:buClr>
                <a:srgbClr val="212745"/>
              </a:buClr>
              <a:buSzPct val="80000"/>
              <a:buFont typeface="Wingdings 3" panose="05040102010807070707" pitchFamily="18" charset="2"/>
              <a:buChar char="u"/>
            </a:pPr>
            <a:r>
              <a:rPr lang="ar-JO" sz="3600" dirty="0">
                <a:solidFill>
                  <a:prstClr val="white"/>
                </a:solidFill>
                <a:latin typeface="Arial" panose="020B0604020202020204" pitchFamily="34" charset="0"/>
                <a:cs typeface="Arial" panose="020B0604020202020204" pitchFamily="34" charset="0"/>
              </a:rPr>
              <a:t>  في:  تفيد معنى الظرفية مكانيةً كانت   أم </a:t>
            </a:r>
            <a:r>
              <a:rPr lang="en-US" sz="3600" dirty="0">
                <a:solidFill>
                  <a:prstClr val="white"/>
                </a:solidFill>
                <a:latin typeface="Arial" panose="020B0604020202020204" pitchFamily="34" charset="0"/>
                <a:cs typeface="Arial" panose="020B0604020202020204" pitchFamily="34" charset="0"/>
              </a:rPr>
              <a:t> </a:t>
            </a:r>
            <a:r>
              <a:rPr lang="ar-JO" sz="3600" dirty="0">
                <a:solidFill>
                  <a:prstClr val="white"/>
                </a:solidFill>
                <a:latin typeface="Arial" panose="020B0604020202020204" pitchFamily="34" charset="0"/>
                <a:cs typeface="Arial" panose="020B0604020202020204" pitchFamily="34" charset="0"/>
              </a:rPr>
              <a:t>	   	   زمانية، وقد تفيد السببية، والاستعلاء.    </a:t>
            </a:r>
          </a:p>
          <a:p>
            <a:pPr marL="274320" indent="-274320" algn="just" rtl="1">
              <a:lnSpc>
                <a:spcPct val="90000"/>
              </a:lnSpc>
              <a:spcBef>
                <a:spcPts val="1800"/>
              </a:spcBef>
              <a:buClr>
                <a:srgbClr val="212745"/>
              </a:buClr>
              <a:buSzPct val="80000"/>
              <a:buFont typeface="Wingdings 3" panose="05040102010807070707" pitchFamily="18" charset="2"/>
              <a:buChar char="u"/>
            </a:pPr>
            <a:r>
              <a:rPr lang="ar-JO" sz="3600" dirty="0">
                <a:solidFill>
                  <a:prstClr val="white"/>
                </a:solidFill>
                <a:latin typeface="Arial" panose="020B0604020202020204" pitchFamily="34" charset="0"/>
                <a:cs typeface="Arial" panose="020B0604020202020204" pitchFamily="34" charset="0"/>
              </a:rPr>
              <a:t> الباء: تفيد السببية، أو العوض، أو الظرفية، أو 	      	  المصاحبة، أو الملابسة، أو الإلصاق، أو 	  	  التبعيض، أو الاستعانة.</a:t>
            </a:r>
          </a:p>
          <a:p>
            <a:pPr marL="274320" indent="-274320" algn="just" rtl="1">
              <a:lnSpc>
                <a:spcPct val="90000"/>
              </a:lnSpc>
              <a:spcBef>
                <a:spcPts val="1800"/>
              </a:spcBef>
              <a:buClr>
                <a:srgbClr val="212745"/>
              </a:buClr>
              <a:buSzPct val="80000"/>
              <a:buFont typeface="Wingdings 3" panose="05040102010807070707" pitchFamily="18" charset="2"/>
              <a:buChar char="u"/>
            </a:pPr>
            <a:r>
              <a:rPr lang="ar-JO" sz="3600" dirty="0">
                <a:solidFill>
                  <a:prstClr val="white"/>
                </a:solidFill>
                <a:latin typeface="Arial" panose="020B0604020202020204" pitchFamily="34" charset="0"/>
                <a:cs typeface="Arial" panose="020B0604020202020204" pitchFamily="34" charset="0"/>
              </a:rPr>
              <a:t> الكاف: قد تكون زائدة، أو للتعليل، أو للتشبيه.</a:t>
            </a:r>
          </a:p>
          <a:p>
            <a:pPr marL="274320" indent="-274320" algn="just" rtl="1">
              <a:lnSpc>
                <a:spcPct val="90000"/>
              </a:lnSpc>
              <a:spcBef>
                <a:spcPts val="1800"/>
              </a:spcBef>
              <a:buClr>
                <a:srgbClr val="212745"/>
              </a:buClr>
              <a:buSzPct val="80000"/>
              <a:buFont typeface="Wingdings 3" panose="05040102010807070707" pitchFamily="18" charset="2"/>
              <a:buChar char="u"/>
            </a:pPr>
            <a:r>
              <a:rPr lang="ar-JO" sz="3600" dirty="0">
                <a:solidFill>
                  <a:prstClr val="white"/>
                </a:solidFill>
                <a:latin typeface="Arial" panose="020B0604020202020204" pitchFamily="34" charset="0"/>
                <a:cs typeface="Arial" panose="020B0604020202020204" pitchFamily="34" charset="0"/>
              </a:rPr>
              <a:t> اللام: تفيد التعليل، أو الملك، أو أنها قد تكون 		  زائدة.</a:t>
            </a:r>
          </a:p>
          <a:p>
            <a:pPr marL="274320" indent="-274320" algn="just" rtl="1">
              <a:lnSpc>
                <a:spcPct val="90000"/>
              </a:lnSpc>
              <a:spcBef>
                <a:spcPts val="1800"/>
              </a:spcBef>
              <a:buClr>
                <a:srgbClr val="212745"/>
              </a:buClr>
              <a:buSzPct val="80000"/>
              <a:buFont typeface="Wingdings 3" panose="05040102010807070707" pitchFamily="18" charset="2"/>
              <a:buChar char="u"/>
            </a:pPr>
            <a:endParaRPr lang="ar-JO" sz="3600" dirty="0">
              <a:solidFill>
                <a:prstClr val="white"/>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99592" y="5832253"/>
            <a:ext cx="720080" cy="579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25917150"/>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988840"/>
            <a:ext cx="8424936" cy="4182683"/>
          </a:xfrm>
          <a:prstGeom prst="rect">
            <a:avLst/>
          </a:prstGeom>
        </p:spPr>
        <p:txBody>
          <a:bodyPr wrap="square">
            <a:spAutoFit/>
          </a:bodyPr>
          <a:lstStyle/>
          <a:p>
            <a:pPr algn="just" rtl="1">
              <a:lnSpc>
                <a:spcPct val="90000"/>
              </a:lnSpc>
              <a:spcBef>
                <a:spcPts val="1800"/>
              </a:spcBef>
              <a:buClr>
                <a:srgbClr val="212745"/>
              </a:buClr>
              <a:buSzPct val="80000"/>
            </a:pPr>
            <a:r>
              <a:rPr lang="ar-JO" sz="3800" dirty="0">
                <a:solidFill>
                  <a:prstClr val="white"/>
                </a:solidFill>
                <a:latin typeface="Arial" panose="020B0604020202020204" pitchFamily="34" charset="0"/>
                <a:ea typeface="Calibri"/>
                <a:cs typeface="Arial" panose="020B0604020202020204" pitchFamily="34" charset="0"/>
              </a:rPr>
              <a:t>يُعرب الاسم الذي يأتي بعد حرف الجر عادةً باسم مجرور بحرف الج، وعلامة جرّه الكسرة الظاهرة على آخره، وقد تختلف علامة الجر باختلاف نوع الاسم المجرور، لذا يجب الانتباه عند الإعراب على هذه النقطة. </a:t>
            </a:r>
          </a:p>
          <a:p>
            <a:pPr algn="r" rtl="1">
              <a:lnSpc>
                <a:spcPct val="90000"/>
              </a:lnSpc>
              <a:spcBef>
                <a:spcPts val="1800"/>
              </a:spcBef>
              <a:buClr>
                <a:srgbClr val="212745"/>
              </a:buClr>
              <a:buSzPct val="80000"/>
            </a:pPr>
            <a:endParaRPr lang="ar-JO" sz="3600" dirty="0">
              <a:solidFill>
                <a:prstClr val="white"/>
              </a:solidFill>
              <a:latin typeface="Arial" panose="020B0604020202020204" pitchFamily="34" charset="0"/>
              <a:cs typeface="Arial" panose="020B0604020202020204" pitchFamily="34" charset="0"/>
            </a:endParaRPr>
          </a:p>
          <a:p>
            <a:pPr algn="r" rtl="1">
              <a:lnSpc>
                <a:spcPct val="90000"/>
              </a:lnSpc>
              <a:spcBef>
                <a:spcPts val="1800"/>
              </a:spcBef>
              <a:buClr>
                <a:srgbClr val="212745"/>
              </a:buClr>
              <a:buSzPct val="80000"/>
            </a:pPr>
            <a:endParaRPr lang="ar-JO" sz="3600" dirty="0">
              <a:solidFill>
                <a:prstClr val="white"/>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5805264"/>
            <a:ext cx="576064" cy="625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1386876"/>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11560" y="1905000"/>
            <a:ext cx="7390334" cy="4692352"/>
          </a:xfrm>
        </p:spPr>
        <p:txBody>
          <a:bodyPr>
            <a:normAutofit/>
          </a:bodyPr>
          <a:lstStyle/>
          <a:p>
            <a:pPr marL="0" indent="0" algn="just" rtl="1">
              <a:buNone/>
            </a:pPr>
            <a:r>
              <a:rPr lang="ar-JO" sz="3200" dirty="0">
                <a:latin typeface="Arial" panose="020B0604020202020204" pitchFamily="34" charset="0"/>
                <a:cs typeface="Arial" panose="020B0604020202020204" pitchFamily="34" charset="0"/>
              </a:rPr>
              <a:t>يتألف تركيب الإضافة من اسمين، يسمى أولهما المضاف ويسمى الثاني المضاف إليه. مثال: </a:t>
            </a:r>
            <a:r>
              <a:rPr lang="ar-JO" sz="3200" dirty="0">
                <a:solidFill>
                  <a:srgbClr val="FFFF00"/>
                </a:solidFill>
                <a:latin typeface="Arial" panose="020B0604020202020204" pitchFamily="34" charset="0"/>
                <a:cs typeface="Arial" panose="020B0604020202020204" pitchFamily="34" charset="0"/>
              </a:rPr>
              <a:t>تجوّلت في حديقةِ المنزلِ.</a:t>
            </a:r>
            <a:r>
              <a:rPr lang="ar-JO" sz="3200" dirty="0">
                <a:latin typeface="Arial" panose="020B0604020202020204" pitchFamily="34" charset="0"/>
                <a:cs typeface="Arial" panose="020B0604020202020204" pitchFamily="34" charset="0"/>
              </a:rPr>
              <a:t> (حديقة: مضاف. المنزل: مضاف إليه).يعرب المضاف بحسب وظيفته في الجملة (فاعلا أو مفعولا...)، أما المضاف إليه فهو مجرور دائما . </a:t>
            </a:r>
            <a:endParaRPr lang="ar-JO" dirty="0"/>
          </a:p>
        </p:txBody>
      </p:sp>
      <p:sp>
        <p:nvSpPr>
          <p:cNvPr id="3" name="Title 2"/>
          <p:cNvSpPr>
            <a:spLocks noGrp="1"/>
          </p:cNvSpPr>
          <p:nvPr>
            <p:ph type="title"/>
          </p:nvPr>
        </p:nvSpPr>
        <p:spPr/>
        <p:txBody>
          <a:bodyPr/>
          <a:lstStyle/>
          <a:p>
            <a:pPr algn="ctr"/>
            <a:r>
              <a:rPr lang="ar-JO" dirty="0">
                <a:solidFill>
                  <a:srgbClr val="FFFF00"/>
                </a:solidFill>
                <a:latin typeface="Arial" panose="020B0604020202020204" pitchFamily="34" charset="0"/>
                <a:cs typeface="Arial" panose="020B0604020202020204" pitchFamily="34" charset="0"/>
              </a:rPr>
              <a:t>الإضافة</a:t>
            </a:r>
          </a:p>
        </p:txBody>
      </p:sp>
      <p:pic>
        <p:nvPicPr>
          <p:cNvPr id="4" name="Picture 3">
            <a:extLst>
              <a:ext uri="{FF2B5EF4-FFF2-40B4-BE49-F238E27FC236}">
                <a16:creationId xmlns:a16="http://schemas.microsoft.com/office/drawing/2014/main" xmlns="" id="{12B213B1-D7AC-4CE9-A15F-B7AE82D7F48C}"/>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1005" y="5877272"/>
            <a:ext cx="648072" cy="720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32848131"/>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xmlns="" id="{28C32F3D-7E76-4AB4-BF5A-57774FC559C2}"/>
              </a:ext>
            </a:extLst>
          </p:cNvPr>
          <p:cNvSpPr>
            <a:spLocks noGrp="1"/>
          </p:cNvSpPr>
          <p:nvPr>
            <p:ph type="subTitle" idx="1"/>
          </p:nvPr>
        </p:nvSpPr>
        <p:spPr>
          <a:xfrm>
            <a:off x="1447800" y="3657600"/>
            <a:ext cx="6859786" cy="1066800"/>
          </a:xfrm>
        </p:spPr>
        <p:txBody>
          <a:bodyPr/>
          <a:lstStyle/>
          <a:p>
            <a:r>
              <a:rPr lang="ar-JO" dirty="0"/>
              <a:t>كيف نعرف أن الاسم مع الاسم مركبين تركيب إضافة؟</a:t>
            </a:r>
            <a:endParaRPr lang="en-US" dirty="0"/>
          </a:p>
        </p:txBody>
      </p:sp>
      <p:sp>
        <p:nvSpPr>
          <p:cNvPr id="3" name="Title 2">
            <a:extLst>
              <a:ext uri="{FF2B5EF4-FFF2-40B4-BE49-F238E27FC236}">
                <a16:creationId xmlns:a16="http://schemas.microsoft.com/office/drawing/2014/main" xmlns="" id="{C2ECCA8C-BC06-4CBC-8DDB-2E5BF1908F64}"/>
              </a:ext>
            </a:extLst>
          </p:cNvPr>
          <p:cNvSpPr>
            <a:spLocks noGrp="1"/>
          </p:cNvSpPr>
          <p:nvPr>
            <p:ph type="ctrTitle"/>
          </p:nvPr>
        </p:nvSpPr>
        <p:spPr>
          <a:xfrm>
            <a:off x="1371600" y="838200"/>
            <a:ext cx="6859786" cy="2667000"/>
          </a:xfrm>
        </p:spPr>
        <p:txBody>
          <a:bodyPr/>
          <a:lstStyle/>
          <a:p>
            <a:pPr algn="ctr"/>
            <a:r>
              <a:rPr lang="ar-JO" dirty="0">
                <a:solidFill>
                  <a:srgbClr val="FFFF00"/>
                </a:solidFill>
              </a:rPr>
              <a:t>تركيب الإضافة</a:t>
            </a:r>
            <a:endParaRPr lang="en-US" dirty="0">
              <a:solidFill>
                <a:srgbClr val="FFFF00"/>
              </a:solidFill>
            </a:endParaRPr>
          </a:p>
        </p:txBody>
      </p:sp>
    </p:spTree>
    <p:extLst>
      <p:ext uri="{BB962C8B-B14F-4D97-AF65-F5344CB8AC3E}">
        <p14:creationId xmlns:p14="http://schemas.microsoft.com/office/powerpoint/2010/main" val="4290360136"/>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xmlns="" id="{2CC29054-156E-4C05-9421-D12F9DCF060F}"/>
              </a:ext>
            </a:extLst>
          </p:cNvPr>
          <p:cNvSpPr>
            <a:spLocks noGrp="1"/>
          </p:cNvSpPr>
          <p:nvPr>
            <p:ph type="subTitle" idx="1"/>
          </p:nvPr>
        </p:nvSpPr>
        <p:spPr>
          <a:xfrm>
            <a:off x="1142107" y="3429000"/>
            <a:ext cx="6859786" cy="2743200"/>
          </a:xfrm>
        </p:spPr>
        <p:txBody>
          <a:bodyPr/>
          <a:lstStyle/>
          <a:p>
            <a:pPr algn="ctr"/>
            <a:r>
              <a:rPr lang="ar-JO" dirty="0"/>
              <a:t>أي تركيب إضافة يتكون بطريقتين:</a:t>
            </a:r>
          </a:p>
          <a:p>
            <a:pPr marL="342900" indent="-342900" algn="ctr">
              <a:buFontTx/>
              <a:buChar char="-"/>
            </a:pPr>
            <a:r>
              <a:rPr lang="ar-JO" dirty="0"/>
              <a:t>اسم نكرة + اسم معرفة</a:t>
            </a:r>
          </a:p>
          <a:p>
            <a:pPr marL="342900" indent="-342900" algn="ctr">
              <a:buFontTx/>
              <a:buChar char="-"/>
            </a:pPr>
            <a:r>
              <a:rPr lang="ar-JO" dirty="0"/>
              <a:t>اسم نكرة + اسم نكرة</a:t>
            </a:r>
          </a:p>
        </p:txBody>
      </p:sp>
      <p:sp>
        <p:nvSpPr>
          <p:cNvPr id="3" name="Title 2">
            <a:extLst>
              <a:ext uri="{FF2B5EF4-FFF2-40B4-BE49-F238E27FC236}">
                <a16:creationId xmlns:a16="http://schemas.microsoft.com/office/drawing/2014/main" xmlns="" id="{D7732511-1C2E-42FE-A0A3-602147DAFDE6}"/>
              </a:ext>
            </a:extLst>
          </p:cNvPr>
          <p:cNvSpPr>
            <a:spLocks noGrp="1"/>
          </p:cNvSpPr>
          <p:nvPr>
            <p:ph type="ctrTitle"/>
          </p:nvPr>
        </p:nvSpPr>
        <p:spPr>
          <a:xfrm>
            <a:off x="1142107" y="1905000"/>
            <a:ext cx="6859786" cy="1219200"/>
          </a:xfrm>
        </p:spPr>
        <p:txBody>
          <a:bodyPr/>
          <a:lstStyle/>
          <a:p>
            <a:pPr algn="ctr"/>
            <a:r>
              <a:rPr lang="ar-JO" dirty="0">
                <a:solidFill>
                  <a:srgbClr val="FFFF00"/>
                </a:solidFill>
              </a:rPr>
              <a:t>قاعدة</a:t>
            </a:r>
            <a:endParaRPr lang="en-US" dirty="0">
              <a:solidFill>
                <a:srgbClr val="FFFF00"/>
              </a:solidFill>
            </a:endParaRPr>
          </a:p>
        </p:txBody>
      </p:sp>
    </p:spTree>
    <p:extLst>
      <p:ext uri="{BB962C8B-B14F-4D97-AF65-F5344CB8AC3E}">
        <p14:creationId xmlns:p14="http://schemas.microsoft.com/office/powerpoint/2010/main" val="416023077"/>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xmlns="" id="{252346E6-16DE-4341-8813-A4F45846DE6E}"/>
              </a:ext>
            </a:extLst>
          </p:cNvPr>
          <p:cNvSpPr>
            <a:spLocks noGrp="1"/>
          </p:cNvSpPr>
          <p:nvPr>
            <p:ph type="subTitle" idx="1"/>
          </p:nvPr>
        </p:nvSpPr>
        <p:spPr/>
        <p:txBody>
          <a:bodyPr/>
          <a:lstStyle/>
          <a:p>
            <a:endParaRPr lang="en-US"/>
          </a:p>
        </p:txBody>
      </p:sp>
      <p:sp>
        <p:nvSpPr>
          <p:cNvPr id="3" name="Title 2">
            <a:extLst>
              <a:ext uri="{FF2B5EF4-FFF2-40B4-BE49-F238E27FC236}">
                <a16:creationId xmlns:a16="http://schemas.microsoft.com/office/drawing/2014/main" xmlns="" id="{A33B6774-C718-4AF0-8F3D-5AD842754A63}"/>
              </a:ext>
            </a:extLst>
          </p:cNvPr>
          <p:cNvSpPr>
            <a:spLocks noGrp="1"/>
          </p:cNvSpPr>
          <p:nvPr>
            <p:ph type="ctrTitle"/>
          </p:nvPr>
        </p:nvSpPr>
        <p:spPr/>
        <p:txBody>
          <a:bodyPr/>
          <a:lstStyle/>
          <a:p>
            <a:pPr algn="r"/>
            <a:r>
              <a:rPr lang="ar-JO" dirty="0"/>
              <a:t>التركيب الأول دائما تركيب إضافة أما الثاني فيكون تركيب إضافة إذا استطعنا أن نضع حرف جر بين الاسمين</a:t>
            </a:r>
            <a:endParaRPr lang="en-US" dirty="0"/>
          </a:p>
        </p:txBody>
      </p:sp>
    </p:spTree>
    <p:extLst>
      <p:ext uri="{BB962C8B-B14F-4D97-AF65-F5344CB8AC3E}">
        <p14:creationId xmlns:p14="http://schemas.microsoft.com/office/powerpoint/2010/main" val="2265475627"/>
      </p:ext>
    </p:extLst>
  </p:cSld>
  <p:clrMapOvr>
    <a:masterClrMapping/>
  </p:clrMapOvr>
  <p:transition spd="slow">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tudent presentat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2">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xmlns="" name="Student presentation" id="{61936DD2-5F1E-4CE5-AB4B-725D35FC9179}" vid="{60FEA300-D151-4B21-9955-901AC34D046A}"/>
    </a:ext>
  </a:extLst>
</a:theme>
</file>

<file path=docProps/app.xml><?xml version="1.0" encoding="utf-8"?>
<Properties xmlns="http://schemas.openxmlformats.org/officeDocument/2006/extended-properties" xmlns:vt="http://schemas.openxmlformats.org/officeDocument/2006/docPropsVTypes">
  <TotalTime>19</TotalTime>
  <Words>505</Words>
  <Application>Microsoft Office PowerPoint</Application>
  <PresentationFormat>On-screen Show (4:3)</PresentationFormat>
  <Paragraphs>44</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Student presentation</vt:lpstr>
      <vt:lpstr>الاسم المجرور</vt:lpstr>
      <vt:lpstr> حروف الجر</vt:lpstr>
      <vt:lpstr>معاني حروف الجر</vt:lpstr>
      <vt:lpstr>PowerPoint Presentation</vt:lpstr>
      <vt:lpstr>PowerPoint Presentation</vt:lpstr>
      <vt:lpstr>الإضافة</vt:lpstr>
      <vt:lpstr>تركيب الإضافة</vt:lpstr>
      <vt:lpstr>قاعدة</vt:lpstr>
      <vt:lpstr>التركيب الأول دائما تركيب إضافة أما الثاني فيكون تركيب إضافة إذا استطعنا أن نضع حرف جر بين الاسمين</vt:lpstr>
      <vt:lpstr>أمثلة - هذا منزل الحارس لون الأشجار جميل رأيت حديقة منزل جميلة أفضل الأعمال طلب علم نافع </vt:lpstr>
      <vt:lpstr>ملاحظة</vt:lpstr>
      <vt:lpstr>تدريب (1) </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الجر بحروف الجر والإضافة</dc:title>
  <dc:creator>SmartBoard</dc:creator>
  <cp:lastModifiedBy>WhiteBoard</cp:lastModifiedBy>
  <cp:revision>4</cp:revision>
  <dcterms:created xsi:type="dcterms:W3CDTF">2006-08-16T00:00:00Z</dcterms:created>
  <dcterms:modified xsi:type="dcterms:W3CDTF">2018-04-08T07:56:03Z</dcterms:modified>
</cp:coreProperties>
</file>