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188982" y="4724400"/>
            <a:ext cx="6475638"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3" name="Subtitle 2"/>
          <p:cNvSpPr>
            <a:spLocks noGrp="1"/>
          </p:cNvSpPr>
          <p:nvPr>
            <p:ph type="subTitle" idx="1"/>
          </p:nvPr>
        </p:nvSpPr>
        <p:spPr>
          <a:xfrm>
            <a:off x="1142107" y="5105400"/>
            <a:ext cx="6859786"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142107" y="1905000"/>
            <a:ext cx="6859786"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2121032434"/>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142108" y="1514475"/>
            <a:ext cx="7929246"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2903607549"/>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4338754" y="3480593"/>
            <a:ext cx="6492240" cy="48019"/>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a:xfrm>
            <a:off x="456128" y="277814"/>
            <a:ext cx="6859787"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7773233" y="274640"/>
            <a:ext cx="1028968" cy="5901747"/>
          </a:xfrm>
        </p:spPr>
        <p:txBody>
          <a:bodyPr vert="eaVert"/>
          <a:lstStyle/>
          <a:p>
            <a:r>
              <a:rPr lang="en-US"/>
              <a:t>Click to edit Master title style</a:t>
            </a:r>
            <a:endParaRPr/>
          </a:p>
        </p:txBody>
      </p:sp>
    </p:spTree>
    <p:extLst>
      <p:ext uri="{BB962C8B-B14F-4D97-AF65-F5344CB8AC3E}">
        <p14:creationId xmlns:p14="http://schemas.microsoft.com/office/powerpoint/2010/main" val="3320211792"/>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142108" y="1514475"/>
            <a:ext cx="7929246"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1404668749"/>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188982" y="4724400"/>
            <a:ext cx="6475638"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7" y="5102526"/>
            <a:ext cx="6859786"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142107" y="1905000"/>
            <a:ext cx="6859786"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300140569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142108" y="1514475"/>
            <a:ext cx="7929246"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4" name="Content Placeholder 3"/>
          <p:cNvSpPr>
            <a:spLocks noGrp="1"/>
          </p:cNvSpPr>
          <p:nvPr>
            <p:ph sz="half" idx="2"/>
          </p:nvPr>
        </p:nvSpPr>
        <p:spPr>
          <a:xfrm>
            <a:off x="4686332" y="1905000"/>
            <a:ext cx="3315562"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142107" y="1905000"/>
            <a:ext cx="3315563"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1455148016"/>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142108" y="1514475"/>
            <a:ext cx="7929246"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6" name="Content Placeholder 5"/>
          <p:cNvSpPr>
            <a:spLocks noGrp="1"/>
          </p:cNvSpPr>
          <p:nvPr>
            <p:ph sz="quarter" idx="4"/>
          </p:nvPr>
        </p:nvSpPr>
        <p:spPr>
          <a:xfrm>
            <a:off x="4688616" y="2819400"/>
            <a:ext cx="3313277"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688616"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2107" y="2819400"/>
            <a:ext cx="3313277"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142107"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672919629"/>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142108" y="1514475"/>
            <a:ext cx="7929246"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2372064432"/>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983309795"/>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3314242" y="1630822"/>
            <a:ext cx="4719500"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a:xfrm>
            <a:off x="3533436" y="1905000"/>
            <a:ext cx="4253068"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142107" y="3429000"/>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527725941"/>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085908" y="1630822"/>
            <a:ext cx="4719500"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Picture Placeholder 2"/>
          <p:cNvSpPr>
            <a:spLocks noGrp="1"/>
          </p:cNvSpPr>
          <p:nvPr>
            <p:ph type="pic" idx="1"/>
          </p:nvPr>
        </p:nvSpPr>
        <p:spPr>
          <a:xfrm>
            <a:off x="1309719" y="1884311"/>
            <a:ext cx="4253068"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5931014" y="3411748"/>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567303966"/>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58287" y="6400801"/>
            <a:ext cx="933137" cy="276226"/>
          </a:xfrm>
          <a:prstGeom prst="rect">
            <a:avLst/>
          </a:prstGeom>
        </p:spPr>
        <p:txBody>
          <a:bodyPr vert="horz" lIns="91440" tIns="45720" rIns="91440" bIns="45720" rtlCol="0" anchor="ctr"/>
          <a:lstStyle>
            <a:lvl1pPr algn="r">
              <a:defRPr sz="1000">
                <a:solidFill>
                  <a:schemeClr val="bg1"/>
                </a:solidFill>
              </a:defRPr>
            </a:lvl1p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5" name="Footer Placeholder 4"/>
          <p:cNvSpPr>
            <a:spLocks noGrp="1"/>
          </p:cNvSpPr>
          <p:nvPr>
            <p:ph type="ftr" sz="quarter" idx="3"/>
          </p:nvPr>
        </p:nvSpPr>
        <p:spPr>
          <a:xfrm>
            <a:off x="1142107" y="6400801"/>
            <a:ext cx="4744685" cy="276226"/>
          </a:xfrm>
          <a:prstGeom prst="rect">
            <a:avLst/>
          </a:prstGeom>
        </p:spPr>
        <p:txBody>
          <a:bodyPr vert="horz" lIns="91440" tIns="45720" rIns="91440" bIns="45720" rtlCol="0" anchor="ctr"/>
          <a:lstStyle>
            <a:lvl1pPr algn="l">
              <a:defRPr sz="1000">
                <a:solidFill>
                  <a:schemeClr val="bg1"/>
                </a:solidFill>
              </a:defRPr>
            </a:lvl1pPr>
          </a:lstStyle>
          <a:p>
            <a:endParaRPr lang="en-US" dirty="0">
              <a:solidFill>
                <a:prstClr val="white"/>
              </a:solidFill>
            </a:endParaRPr>
          </a:p>
        </p:txBody>
      </p:sp>
      <p:sp>
        <p:nvSpPr>
          <p:cNvPr id="6" name="Slide Number Placeholder 5"/>
          <p:cNvSpPr>
            <a:spLocks noGrp="1"/>
          </p:cNvSpPr>
          <p:nvPr>
            <p:ph type="sldNum" sz="quarter" idx="4"/>
          </p:nvPr>
        </p:nvSpPr>
        <p:spPr>
          <a:xfrm>
            <a:off x="7144419" y="6400801"/>
            <a:ext cx="857475" cy="276226"/>
          </a:xfrm>
          <a:prstGeom prst="rect">
            <a:avLst/>
          </a:prstGeom>
        </p:spPr>
        <p:txBody>
          <a:bodyPr vert="horz" lIns="91440" tIns="45720" rIns="91440" bIns="45720" rtlCol="0" anchor="ctr"/>
          <a:lstStyle>
            <a:lvl1pPr algn="r">
              <a:defRPr sz="1000">
                <a:solidFill>
                  <a:schemeClr val="bg1"/>
                </a:solidFill>
              </a:defRPr>
            </a:lvl1p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8" y="1905000"/>
            <a:ext cx="6859786"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142108" y="274638"/>
            <a:ext cx="6859785"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33170434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transition>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xmlns="" id="{6B11C168-0A5C-49BB-92E2-80CCC1C1A68A}"/>
              </a:ext>
            </a:extLst>
          </p:cNvPr>
          <p:cNvSpPr>
            <a:spLocks noGrp="1"/>
          </p:cNvSpPr>
          <p:nvPr>
            <p:ph type="subTitle" idx="1"/>
          </p:nvPr>
        </p:nvSpPr>
        <p:spPr/>
        <p:txBody>
          <a:bodyPr/>
          <a:lstStyle/>
          <a:p>
            <a:endParaRPr lang="en-US" dirty="0"/>
          </a:p>
        </p:txBody>
      </p:sp>
      <p:sp>
        <p:nvSpPr>
          <p:cNvPr id="3" name="Title 2">
            <a:extLst>
              <a:ext uri="{FF2B5EF4-FFF2-40B4-BE49-F238E27FC236}">
                <a16:creationId xmlns:a16="http://schemas.microsoft.com/office/drawing/2014/main" xmlns="" id="{E061E02D-34C5-4254-9980-E349617A22CD}"/>
              </a:ext>
            </a:extLst>
          </p:cNvPr>
          <p:cNvSpPr>
            <a:spLocks noGrp="1"/>
          </p:cNvSpPr>
          <p:nvPr>
            <p:ph type="ctrTitle"/>
          </p:nvPr>
        </p:nvSpPr>
        <p:spPr/>
        <p:txBody>
          <a:bodyPr/>
          <a:lstStyle/>
          <a:p>
            <a:endParaRPr lang="en-US" dirty="0"/>
          </a:p>
        </p:txBody>
      </p:sp>
      <p:pic>
        <p:nvPicPr>
          <p:cNvPr id="4" name="Picture 2">
            <a:extLst>
              <a:ext uri="{FF2B5EF4-FFF2-40B4-BE49-F238E27FC236}">
                <a16:creationId xmlns:a16="http://schemas.microsoft.com/office/drawing/2014/main" xmlns="" id="{E0AE3613-C362-48F7-9311-88D326A9A6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9168" y="1524000"/>
            <a:ext cx="7205663" cy="3733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2699952"/>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905000"/>
            <a:ext cx="7678366" cy="4836368"/>
          </a:xfrm>
        </p:spPr>
        <p:txBody>
          <a:bodyPr>
            <a:normAutofit/>
          </a:bodyPr>
          <a:lstStyle/>
          <a:p>
            <a:pPr marL="0" indent="0" algn="just" rtl="1">
              <a:buNone/>
            </a:pPr>
            <a:r>
              <a:rPr lang="ar-JO" sz="3400" dirty="0">
                <a:latin typeface="Arial" panose="020B0604020202020204" pitchFamily="34" charset="0"/>
                <a:cs typeface="Arial" panose="020B0604020202020204" pitchFamily="34" charset="0"/>
              </a:rPr>
              <a:t>إذا ذكر في الجملة فاعل الفعل مثل (قرأَ سليم الدرس، ويقرؤه رفيقه غداً) كان الفعل معلوماً، وإذا لم يكن الفاعل مذكوراً مثل (قُرِئ الدرسُ، وسيُقرأُ الدرسُ) سمي الفعل مجهولاً وسمي المرفوع بعده نائب فاعل، وهو في المثالين السابقين مفعول به في الأصل، أُسند إليه الفعل بعد حذف الفاعل.</a:t>
            </a:r>
          </a:p>
          <a:p>
            <a:pPr marL="0" indent="0" algn="just" rtl="1">
              <a:buNone/>
            </a:pPr>
            <a:endParaRPr lang="ar-JO" sz="3400"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lstStyle/>
          <a:p>
            <a:pPr algn="ctr"/>
            <a:r>
              <a:rPr lang="ar-JO" b="1" dirty="0">
                <a:solidFill>
                  <a:srgbClr val="FFFF00"/>
                </a:solidFill>
                <a:latin typeface="Arial" panose="020B0604020202020204" pitchFamily="34" charset="0"/>
                <a:cs typeface="Arial" panose="020B0604020202020204" pitchFamily="34" charset="0"/>
              </a:rPr>
              <a:t>الفعل المعلوم والفعل المجهول</a:t>
            </a: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5877272"/>
            <a:ext cx="890950" cy="651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7775304"/>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764704"/>
            <a:ext cx="7992888" cy="5608843"/>
          </a:xfrm>
          <a:prstGeom prst="rect">
            <a:avLst/>
          </a:prstGeom>
        </p:spPr>
        <p:txBody>
          <a:bodyPr wrap="square">
            <a:spAutoFit/>
          </a:bodyPr>
          <a:lstStyle/>
          <a:p>
            <a:pPr marL="617220" indent="-342900" algn="just" rtl="1">
              <a:lnSpc>
                <a:spcPct val="106000"/>
              </a:lnSpc>
              <a:spcBef>
                <a:spcPts val="1800"/>
              </a:spcBef>
              <a:spcAft>
                <a:spcPts val="375"/>
              </a:spcAft>
              <a:buClr>
                <a:srgbClr val="212745"/>
              </a:buClr>
              <a:buSzPct val="80000"/>
              <a:buFont typeface="Wingdings 3" panose="05040102010807070707" pitchFamily="18" charset="2"/>
              <a:buChar char="u"/>
            </a:pPr>
            <a:r>
              <a:rPr lang="ar-SA" sz="3600" dirty="0">
                <a:solidFill>
                  <a:prstClr val="white"/>
                </a:solidFill>
                <a:latin typeface="Calibri"/>
                <a:ea typeface="Times New Roman"/>
                <a:cs typeface="Simplified Arabic"/>
              </a:rPr>
              <a:t>أ- يختص بناءُ الفعل للمجهول بالماضي والمضارع، أما الأَمر فلا يبنى للمجهول، وإليك التغييرات التي تعتري الأَفعال المعلومة حين تصاغ مجهولة:</a:t>
            </a:r>
            <a:endParaRPr lang="en-US" sz="3600" dirty="0">
              <a:solidFill>
                <a:prstClr val="white"/>
              </a:solidFill>
              <a:latin typeface="Calibri"/>
              <a:ea typeface="Calibri"/>
              <a:cs typeface="Arial"/>
            </a:endParaRPr>
          </a:p>
          <a:p>
            <a:pPr marL="777240" lvl="2" algn="just" rtl="1">
              <a:lnSpc>
                <a:spcPct val="106000"/>
              </a:lnSpc>
              <a:spcBef>
                <a:spcPts val="600"/>
              </a:spcBef>
              <a:spcAft>
                <a:spcPts val="375"/>
              </a:spcAft>
              <a:buClr>
                <a:srgbClr val="212745"/>
              </a:buClr>
              <a:buSzPct val="80000"/>
            </a:pPr>
            <a:r>
              <a:rPr lang="ar-SA" sz="3600" dirty="0">
                <a:solidFill>
                  <a:prstClr val="white"/>
                </a:solidFill>
                <a:latin typeface="Calibri"/>
                <a:ea typeface="Times New Roman"/>
                <a:cs typeface="Simplified Arabic"/>
              </a:rPr>
              <a:t>1- </a:t>
            </a:r>
            <a:r>
              <a:rPr lang="ar-SA" sz="3600" dirty="0">
                <a:solidFill>
                  <a:prstClr val="white"/>
                </a:solidFill>
                <a:latin typeface="Arial" panose="020B0604020202020204" pitchFamily="34" charset="0"/>
                <a:ea typeface="Times New Roman"/>
                <a:cs typeface="Arial" panose="020B0604020202020204" pitchFamily="34" charset="0"/>
              </a:rPr>
              <a:t>الماضي</a:t>
            </a:r>
            <a:r>
              <a:rPr lang="ar-JO" sz="3600" dirty="0">
                <a:solidFill>
                  <a:prstClr val="white"/>
                </a:solidFill>
                <a:latin typeface="Calibri"/>
                <a:ea typeface="Times New Roman"/>
                <a:cs typeface="Simplified Arabic"/>
              </a:rPr>
              <a:t>: </a:t>
            </a:r>
            <a:r>
              <a:rPr lang="ar-SA" sz="3600" dirty="0">
                <a:solidFill>
                  <a:prstClr val="white"/>
                </a:solidFill>
                <a:latin typeface="Calibri"/>
                <a:ea typeface="Times New Roman"/>
                <a:cs typeface="Simplified Arabic"/>
              </a:rPr>
              <a:t>ي</a:t>
            </a:r>
            <a:r>
              <a:rPr lang="ar-JO" sz="3600" dirty="0">
                <a:solidFill>
                  <a:prstClr val="white"/>
                </a:solidFill>
                <a:latin typeface="Calibri"/>
                <a:ea typeface="Times New Roman"/>
                <a:cs typeface="Simplified Arabic"/>
              </a:rPr>
              <a:t>ُ</a:t>
            </a:r>
            <a:r>
              <a:rPr lang="ar-SA" sz="3600" dirty="0">
                <a:solidFill>
                  <a:prstClr val="white"/>
                </a:solidFill>
                <a:latin typeface="Calibri"/>
                <a:ea typeface="Times New Roman"/>
                <a:cs typeface="Simplified Arabic"/>
              </a:rPr>
              <a:t>كسر ما قبل آخره وي</a:t>
            </a:r>
            <a:r>
              <a:rPr lang="ar-JO" sz="3600" dirty="0">
                <a:solidFill>
                  <a:prstClr val="white"/>
                </a:solidFill>
                <a:latin typeface="Calibri"/>
                <a:ea typeface="Times New Roman"/>
                <a:cs typeface="Simplified Arabic"/>
              </a:rPr>
              <a:t>ُ</a:t>
            </a:r>
            <a:r>
              <a:rPr lang="ar-SA" sz="3600" dirty="0">
                <a:solidFill>
                  <a:prstClr val="white"/>
                </a:solidFill>
                <a:latin typeface="Calibri"/>
                <a:ea typeface="Times New Roman"/>
                <a:cs typeface="Simplified Arabic"/>
              </a:rPr>
              <a:t>ضم كل متحرك قبله، وأَما المضارع فيضم أَوله ويفتح ما قبل آخره. أَما الأَلف التي قبل الحرف الأخير فتقلب ياءً في الماضي، وأَلفاً في المضارع.</a:t>
            </a:r>
            <a:endParaRPr lang="ar-JO" sz="3600" dirty="0">
              <a:solidFill>
                <a:prstClr val="white"/>
              </a:solidFill>
              <a:latin typeface="Calibri"/>
              <a:ea typeface="Times New Roman"/>
              <a:cs typeface="Simplified Arabic"/>
            </a:endParaRPr>
          </a:p>
          <a:p>
            <a:pPr marL="777240" lvl="2" algn="just" rtl="1">
              <a:lnSpc>
                <a:spcPct val="106000"/>
              </a:lnSpc>
              <a:spcBef>
                <a:spcPts val="600"/>
              </a:spcBef>
              <a:spcAft>
                <a:spcPts val="375"/>
              </a:spcAft>
              <a:buClr>
                <a:srgbClr val="212745"/>
              </a:buClr>
              <a:buSzPct val="80000"/>
            </a:pPr>
            <a:endParaRPr lang="en-US" sz="3600" dirty="0">
              <a:solidFill>
                <a:prstClr val="white"/>
              </a:solidFill>
              <a:latin typeface="Calibri"/>
              <a:ea typeface="Calibri"/>
              <a:cs typeface="Arial"/>
            </a:endParaRPr>
          </a:p>
        </p:txBody>
      </p:sp>
      <p:pic>
        <p:nvPicPr>
          <p:cNvPr id="3" name="Picture 2">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5661248"/>
            <a:ext cx="576064" cy="57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8518307"/>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696275334"/>
              </p:ext>
            </p:extLst>
          </p:nvPr>
        </p:nvGraphicFramePr>
        <p:xfrm>
          <a:off x="416999" y="1628803"/>
          <a:ext cx="8568954" cy="5044005"/>
        </p:xfrm>
        <a:graphic>
          <a:graphicData uri="http://schemas.openxmlformats.org/drawingml/2006/table">
            <a:tbl>
              <a:tblPr rtl="1" firstRow="1" firstCol="1" bandRow="1"/>
              <a:tblGrid>
                <a:gridCol w="2856318">
                  <a:extLst>
                    <a:ext uri="{9D8B030D-6E8A-4147-A177-3AD203B41FA5}">
                      <a16:colId xmlns:a16="http://schemas.microsoft.com/office/drawing/2014/main" xmlns="" val="20000"/>
                    </a:ext>
                  </a:extLst>
                </a:gridCol>
                <a:gridCol w="2856318">
                  <a:extLst>
                    <a:ext uri="{9D8B030D-6E8A-4147-A177-3AD203B41FA5}">
                      <a16:colId xmlns:a16="http://schemas.microsoft.com/office/drawing/2014/main" xmlns="" val="20001"/>
                    </a:ext>
                  </a:extLst>
                </a:gridCol>
                <a:gridCol w="2856318">
                  <a:extLst>
                    <a:ext uri="{9D8B030D-6E8A-4147-A177-3AD203B41FA5}">
                      <a16:colId xmlns:a16="http://schemas.microsoft.com/office/drawing/2014/main" xmlns="" val="20002"/>
                    </a:ext>
                  </a:extLst>
                </a:gridCol>
              </a:tblGrid>
              <a:tr h="787753">
                <a:tc>
                  <a:txBody>
                    <a:bodyPr/>
                    <a:lstStyle/>
                    <a:p>
                      <a:pPr algn="r" rtl="1">
                        <a:lnSpc>
                          <a:spcPct val="106000"/>
                        </a:lnSpc>
                        <a:spcAft>
                          <a:spcPts val="0"/>
                        </a:spcAft>
                      </a:pPr>
                      <a:r>
                        <a:rPr lang="ar-SA" sz="2800" dirty="0">
                          <a:solidFill>
                            <a:schemeClr val="bg1"/>
                          </a:solidFill>
                          <a:effectLst/>
                          <a:latin typeface="Arial" panose="020B0604020202020204" pitchFamily="34" charset="0"/>
                          <a:ea typeface="Times New Roman"/>
                          <a:cs typeface="Arial" panose="020B0604020202020204" pitchFamily="34" charset="0"/>
                        </a:rPr>
                        <a:t>كُتِبَ الدرسُ</a:t>
                      </a:r>
                      <a:endParaRPr lang="en-US" sz="2800" dirty="0">
                        <a:solidFill>
                          <a:schemeClr val="bg1"/>
                        </a:solidFill>
                        <a:effectLst/>
                        <a:latin typeface="Arial" panose="020B0604020202020204" pitchFamily="34" charset="0"/>
                        <a:ea typeface="Calibri"/>
                        <a:cs typeface="Arial" panose="020B0604020202020204" pitchFamily="34" charset="0"/>
                      </a:endParaRPr>
                    </a:p>
                  </a:txBody>
                  <a:tcPr marL="9525" marR="9525" marT="9525" marB="9525" anchor="ctr">
                    <a:lnL>
                      <a:noFill/>
                    </a:lnL>
                    <a:lnR>
                      <a:noFill/>
                    </a:lnR>
                    <a:lnT>
                      <a:noFill/>
                    </a:lnT>
                    <a:lnB>
                      <a:noFill/>
                    </a:lnB>
                  </a:tcPr>
                </a:tc>
                <a:tc>
                  <a:txBody>
                    <a:bodyPr/>
                    <a:lstStyle/>
                    <a:p>
                      <a:pPr rtl="1">
                        <a:lnSpc>
                          <a:spcPct val="107000"/>
                        </a:lnSpc>
                      </a:pPr>
                      <a:endParaRPr lang="en-US" sz="2800" dirty="0">
                        <a:solidFill>
                          <a:schemeClr val="bg1"/>
                        </a:solidFill>
                        <a:effectLst/>
                        <a:latin typeface="Arial" panose="020B0604020202020204" pitchFamily="34" charset="0"/>
                        <a:cs typeface="Arial" panose="020B0604020202020204" pitchFamily="34" charset="0"/>
                      </a:endParaRPr>
                    </a:p>
                  </a:txBody>
                  <a:tcPr marL="9525" marR="9525" marT="9525" marB="9525" anchor="ctr">
                    <a:lnL>
                      <a:noFill/>
                    </a:lnL>
                    <a:lnR>
                      <a:noFill/>
                    </a:lnR>
                    <a:lnT>
                      <a:noFill/>
                    </a:lnT>
                    <a:lnB>
                      <a:noFill/>
                    </a:lnB>
                  </a:tcPr>
                </a:tc>
                <a:tc>
                  <a:txBody>
                    <a:bodyPr/>
                    <a:lstStyle/>
                    <a:p>
                      <a:pPr indent="190500" algn="r" rtl="1">
                        <a:lnSpc>
                          <a:spcPct val="106000"/>
                        </a:lnSpc>
                        <a:spcAft>
                          <a:spcPts val="375"/>
                        </a:spcAft>
                      </a:pPr>
                      <a:r>
                        <a:rPr lang="ar-SA" sz="2800" dirty="0">
                          <a:solidFill>
                            <a:schemeClr val="bg1"/>
                          </a:solidFill>
                          <a:effectLst/>
                          <a:latin typeface="Arial" panose="020B0604020202020204" pitchFamily="34" charset="0"/>
                          <a:ea typeface="Times New Roman"/>
                          <a:cs typeface="Arial" panose="020B0604020202020204" pitchFamily="34" charset="0"/>
                        </a:rPr>
                        <a:t>كتب أخوك الدرس</a:t>
                      </a:r>
                      <a:endParaRPr lang="en-US" sz="2800" dirty="0">
                        <a:solidFill>
                          <a:schemeClr val="bg1"/>
                        </a:solidFill>
                        <a:effectLst/>
                        <a:latin typeface="Arial" panose="020B0604020202020204" pitchFamily="34" charset="0"/>
                        <a:ea typeface="Calibri"/>
                        <a:cs typeface="Arial" panose="020B0604020202020204" pitchFamily="34" charset="0"/>
                      </a:endParaRPr>
                    </a:p>
                  </a:txBody>
                  <a:tcPr marL="9525" marR="9525" marT="9525" marB="9525" anchor="ctr">
                    <a:lnL>
                      <a:noFill/>
                    </a:lnL>
                    <a:lnR>
                      <a:noFill/>
                    </a:lnR>
                    <a:lnT>
                      <a:noFill/>
                    </a:lnT>
                    <a:lnB>
                      <a:noFill/>
                    </a:lnB>
                  </a:tcPr>
                </a:tc>
                <a:extLst>
                  <a:ext uri="{0D108BD9-81ED-4DB2-BD59-A6C34878D82A}">
                    <a16:rowId xmlns:a16="http://schemas.microsoft.com/office/drawing/2014/main" xmlns="" val="10000"/>
                  </a:ext>
                </a:extLst>
              </a:tr>
              <a:tr h="787753">
                <a:tc>
                  <a:txBody>
                    <a:bodyPr/>
                    <a:lstStyle/>
                    <a:p>
                      <a:pPr algn="r" rtl="1">
                        <a:lnSpc>
                          <a:spcPct val="106000"/>
                        </a:lnSpc>
                        <a:spcAft>
                          <a:spcPts val="0"/>
                        </a:spcAft>
                      </a:pPr>
                      <a:r>
                        <a:rPr lang="ar-SA" sz="2800" dirty="0">
                          <a:solidFill>
                            <a:schemeClr val="bg1"/>
                          </a:solidFill>
                          <a:effectLst/>
                          <a:latin typeface="Arial" panose="020B0604020202020204" pitchFamily="34" charset="0"/>
                          <a:ea typeface="Times New Roman"/>
                          <a:cs typeface="Arial" panose="020B0604020202020204" pitchFamily="34" charset="0"/>
                        </a:rPr>
                        <a:t>رُئي اقتراحُك صعباً</a:t>
                      </a:r>
                      <a:endParaRPr lang="en-US" sz="2800" dirty="0">
                        <a:solidFill>
                          <a:schemeClr val="bg1"/>
                        </a:solidFill>
                        <a:effectLst/>
                        <a:latin typeface="Arial" panose="020B0604020202020204" pitchFamily="34" charset="0"/>
                        <a:ea typeface="Calibri"/>
                        <a:cs typeface="Arial" panose="020B0604020202020204" pitchFamily="34" charset="0"/>
                      </a:endParaRPr>
                    </a:p>
                  </a:txBody>
                  <a:tcPr marL="9525" marR="9525" marT="9525" marB="9525" anchor="ctr">
                    <a:lnL>
                      <a:noFill/>
                    </a:lnL>
                    <a:lnR>
                      <a:noFill/>
                    </a:lnR>
                    <a:lnT>
                      <a:noFill/>
                    </a:lnT>
                    <a:lnB>
                      <a:noFill/>
                    </a:lnB>
                  </a:tcPr>
                </a:tc>
                <a:tc>
                  <a:txBody>
                    <a:bodyPr/>
                    <a:lstStyle/>
                    <a:p>
                      <a:pPr rtl="1">
                        <a:lnSpc>
                          <a:spcPct val="107000"/>
                        </a:lnSpc>
                      </a:pPr>
                      <a:endParaRPr lang="en-US" sz="2800" dirty="0">
                        <a:solidFill>
                          <a:schemeClr val="bg1"/>
                        </a:solidFill>
                        <a:effectLst/>
                        <a:latin typeface="Arial" panose="020B0604020202020204" pitchFamily="34" charset="0"/>
                        <a:cs typeface="Arial" panose="020B0604020202020204" pitchFamily="34" charset="0"/>
                      </a:endParaRPr>
                    </a:p>
                  </a:txBody>
                  <a:tcPr marL="9525" marR="9525" marT="9525" marB="9525" anchor="ctr">
                    <a:lnL>
                      <a:noFill/>
                    </a:lnL>
                    <a:lnR>
                      <a:noFill/>
                    </a:lnR>
                    <a:lnT>
                      <a:noFill/>
                    </a:lnT>
                    <a:lnB>
                      <a:noFill/>
                    </a:lnB>
                  </a:tcPr>
                </a:tc>
                <a:tc>
                  <a:txBody>
                    <a:bodyPr/>
                    <a:lstStyle/>
                    <a:p>
                      <a:pPr indent="190500" algn="r" rtl="1">
                        <a:lnSpc>
                          <a:spcPct val="106000"/>
                        </a:lnSpc>
                        <a:spcAft>
                          <a:spcPts val="375"/>
                        </a:spcAft>
                      </a:pPr>
                      <a:r>
                        <a:rPr lang="ar-SA" sz="2800" dirty="0">
                          <a:solidFill>
                            <a:schemeClr val="bg1"/>
                          </a:solidFill>
                          <a:effectLst/>
                          <a:latin typeface="Arial" panose="020B0604020202020204" pitchFamily="34" charset="0"/>
                          <a:ea typeface="Times New Roman"/>
                          <a:cs typeface="Arial" panose="020B0604020202020204" pitchFamily="34" charset="0"/>
                        </a:rPr>
                        <a:t>رأَيتُ اقتراحَك صعباً</a:t>
                      </a:r>
                      <a:endParaRPr lang="en-US" sz="2800" dirty="0">
                        <a:solidFill>
                          <a:schemeClr val="bg1"/>
                        </a:solidFill>
                        <a:effectLst/>
                        <a:latin typeface="Arial" panose="020B0604020202020204" pitchFamily="34" charset="0"/>
                        <a:ea typeface="Calibri"/>
                        <a:cs typeface="Arial" panose="020B0604020202020204" pitchFamily="34" charset="0"/>
                      </a:endParaRPr>
                    </a:p>
                  </a:txBody>
                  <a:tcPr marL="9525" marR="9525" marT="9525" marB="9525" anchor="ctr">
                    <a:lnL>
                      <a:noFill/>
                    </a:lnL>
                    <a:lnR>
                      <a:noFill/>
                    </a:lnR>
                    <a:lnT>
                      <a:noFill/>
                    </a:lnT>
                    <a:lnB>
                      <a:noFill/>
                    </a:lnB>
                  </a:tcPr>
                </a:tc>
                <a:extLst>
                  <a:ext uri="{0D108BD9-81ED-4DB2-BD59-A6C34878D82A}">
                    <a16:rowId xmlns:a16="http://schemas.microsoft.com/office/drawing/2014/main" xmlns="" val="10001"/>
                  </a:ext>
                </a:extLst>
              </a:tr>
              <a:tr h="787753">
                <a:tc>
                  <a:txBody>
                    <a:bodyPr/>
                    <a:lstStyle/>
                    <a:p>
                      <a:pPr algn="r" rtl="1">
                        <a:lnSpc>
                          <a:spcPct val="106000"/>
                        </a:lnSpc>
                        <a:spcAft>
                          <a:spcPts val="0"/>
                        </a:spcAft>
                      </a:pPr>
                      <a:r>
                        <a:rPr lang="ar-SA" sz="2800" dirty="0">
                          <a:solidFill>
                            <a:schemeClr val="bg1"/>
                          </a:solidFill>
                          <a:effectLst/>
                          <a:latin typeface="Arial" panose="020B0604020202020204" pitchFamily="34" charset="0"/>
                          <a:ea typeface="Times New Roman"/>
                          <a:cs typeface="Arial" panose="020B0604020202020204" pitchFamily="34" charset="0"/>
                        </a:rPr>
                        <a:t>نيم على السرير</a:t>
                      </a:r>
                      <a:endParaRPr lang="en-US" sz="2800" dirty="0">
                        <a:solidFill>
                          <a:schemeClr val="bg1"/>
                        </a:solidFill>
                        <a:effectLst/>
                        <a:latin typeface="Arial" panose="020B0604020202020204" pitchFamily="34" charset="0"/>
                        <a:ea typeface="Calibri"/>
                        <a:cs typeface="Arial" panose="020B0604020202020204" pitchFamily="34" charset="0"/>
                      </a:endParaRPr>
                    </a:p>
                  </a:txBody>
                  <a:tcPr marL="9525" marR="9525" marT="9525" marB="9525" anchor="ctr">
                    <a:lnL>
                      <a:noFill/>
                    </a:lnL>
                    <a:lnR>
                      <a:noFill/>
                    </a:lnR>
                    <a:lnT>
                      <a:noFill/>
                    </a:lnT>
                    <a:lnB>
                      <a:noFill/>
                    </a:lnB>
                  </a:tcPr>
                </a:tc>
                <a:tc>
                  <a:txBody>
                    <a:bodyPr/>
                    <a:lstStyle/>
                    <a:p>
                      <a:pPr rtl="1">
                        <a:lnSpc>
                          <a:spcPct val="107000"/>
                        </a:lnSpc>
                      </a:pPr>
                      <a:endParaRPr lang="en-US" sz="2800" dirty="0">
                        <a:solidFill>
                          <a:schemeClr val="bg1"/>
                        </a:solidFill>
                        <a:effectLst/>
                        <a:latin typeface="Arial" panose="020B0604020202020204" pitchFamily="34" charset="0"/>
                        <a:cs typeface="Arial" panose="020B0604020202020204" pitchFamily="34" charset="0"/>
                      </a:endParaRPr>
                    </a:p>
                  </a:txBody>
                  <a:tcPr marL="9525" marR="9525" marT="9525" marB="9525" anchor="ctr">
                    <a:lnL>
                      <a:noFill/>
                    </a:lnL>
                    <a:lnR>
                      <a:noFill/>
                    </a:lnR>
                    <a:lnT>
                      <a:noFill/>
                    </a:lnT>
                    <a:lnB>
                      <a:noFill/>
                    </a:lnB>
                  </a:tcPr>
                </a:tc>
                <a:tc>
                  <a:txBody>
                    <a:bodyPr/>
                    <a:lstStyle/>
                    <a:p>
                      <a:pPr indent="190500" algn="r" rtl="1">
                        <a:lnSpc>
                          <a:spcPct val="106000"/>
                        </a:lnSpc>
                        <a:spcAft>
                          <a:spcPts val="375"/>
                        </a:spcAft>
                      </a:pPr>
                      <a:r>
                        <a:rPr lang="ar-SA" sz="2800" dirty="0">
                          <a:solidFill>
                            <a:schemeClr val="bg1"/>
                          </a:solidFill>
                          <a:effectLst/>
                          <a:latin typeface="Arial" panose="020B0604020202020204" pitchFamily="34" charset="0"/>
                          <a:ea typeface="Times New Roman"/>
                          <a:cs typeface="Arial" panose="020B0604020202020204" pitchFamily="34" charset="0"/>
                        </a:rPr>
                        <a:t>نام الطفلُ على السرير</a:t>
                      </a:r>
                      <a:endParaRPr lang="en-US" sz="2800" dirty="0">
                        <a:solidFill>
                          <a:schemeClr val="bg1"/>
                        </a:solidFill>
                        <a:effectLst/>
                        <a:latin typeface="Arial" panose="020B0604020202020204" pitchFamily="34" charset="0"/>
                        <a:ea typeface="Calibri"/>
                        <a:cs typeface="Arial" panose="020B0604020202020204" pitchFamily="34" charset="0"/>
                      </a:endParaRPr>
                    </a:p>
                  </a:txBody>
                  <a:tcPr marL="9525" marR="9525" marT="9525" marB="9525" anchor="ctr">
                    <a:lnL>
                      <a:noFill/>
                    </a:lnL>
                    <a:lnR>
                      <a:noFill/>
                    </a:lnR>
                    <a:lnT>
                      <a:noFill/>
                    </a:lnT>
                    <a:lnB>
                      <a:noFill/>
                    </a:lnB>
                  </a:tcPr>
                </a:tc>
                <a:extLst>
                  <a:ext uri="{0D108BD9-81ED-4DB2-BD59-A6C34878D82A}">
                    <a16:rowId xmlns:a16="http://schemas.microsoft.com/office/drawing/2014/main" xmlns="" val="10002"/>
                  </a:ext>
                </a:extLst>
              </a:tr>
              <a:tr h="787753">
                <a:tc>
                  <a:txBody>
                    <a:bodyPr/>
                    <a:lstStyle/>
                    <a:p>
                      <a:pPr algn="r" rtl="1">
                        <a:lnSpc>
                          <a:spcPct val="106000"/>
                        </a:lnSpc>
                        <a:spcAft>
                          <a:spcPts val="0"/>
                        </a:spcAft>
                      </a:pPr>
                      <a:r>
                        <a:rPr lang="ar-SA" sz="2800" dirty="0">
                          <a:solidFill>
                            <a:schemeClr val="bg1"/>
                          </a:solidFill>
                          <a:effectLst/>
                          <a:latin typeface="Arial" panose="020B0604020202020204" pitchFamily="34" charset="0"/>
                          <a:ea typeface="Times New Roman"/>
                          <a:cs typeface="Arial" panose="020B0604020202020204" pitchFamily="34" charset="0"/>
                        </a:rPr>
                        <a:t>جُلِسَ أَمام القاضي</a:t>
                      </a:r>
                      <a:endParaRPr lang="en-US" sz="2800" dirty="0">
                        <a:solidFill>
                          <a:schemeClr val="bg1"/>
                        </a:solidFill>
                        <a:effectLst/>
                        <a:latin typeface="Arial" panose="020B0604020202020204" pitchFamily="34" charset="0"/>
                        <a:ea typeface="Calibri"/>
                        <a:cs typeface="Arial" panose="020B0604020202020204" pitchFamily="34" charset="0"/>
                      </a:endParaRPr>
                    </a:p>
                  </a:txBody>
                  <a:tcPr marL="9525" marR="9525" marT="9525" marB="9525" anchor="ctr">
                    <a:lnL>
                      <a:noFill/>
                    </a:lnL>
                    <a:lnR>
                      <a:noFill/>
                    </a:lnR>
                    <a:lnT>
                      <a:noFill/>
                    </a:lnT>
                    <a:lnB>
                      <a:noFill/>
                    </a:lnB>
                  </a:tcPr>
                </a:tc>
                <a:tc>
                  <a:txBody>
                    <a:bodyPr/>
                    <a:lstStyle/>
                    <a:p>
                      <a:pPr rtl="1">
                        <a:lnSpc>
                          <a:spcPct val="107000"/>
                        </a:lnSpc>
                      </a:pPr>
                      <a:endParaRPr lang="en-US" sz="2800" dirty="0">
                        <a:solidFill>
                          <a:schemeClr val="bg1"/>
                        </a:solidFill>
                        <a:effectLst/>
                        <a:latin typeface="Arial" panose="020B0604020202020204" pitchFamily="34" charset="0"/>
                        <a:cs typeface="Arial" panose="020B0604020202020204" pitchFamily="34" charset="0"/>
                      </a:endParaRPr>
                    </a:p>
                  </a:txBody>
                  <a:tcPr marL="9525" marR="9525" marT="9525" marB="9525" anchor="ctr">
                    <a:lnL>
                      <a:noFill/>
                    </a:lnL>
                    <a:lnR>
                      <a:noFill/>
                    </a:lnR>
                    <a:lnT>
                      <a:noFill/>
                    </a:lnT>
                    <a:lnB>
                      <a:noFill/>
                    </a:lnB>
                  </a:tcPr>
                </a:tc>
                <a:tc>
                  <a:txBody>
                    <a:bodyPr/>
                    <a:lstStyle/>
                    <a:p>
                      <a:pPr indent="190500" algn="r" rtl="1">
                        <a:lnSpc>
                          <a:spcPct val="106000"/>
                        </a:lnSpc>
                        <a:spcAft>
                          <a:spcPts val="375"/>
                        </a:spcAft>
                      </a:pPr>
                      <a:r>
                        <a:rPr lang="ar-SA" sz="2800" dirty="0">
                          <a:solidFill>
                            <a:schemeClr val="bg1"/>
                          </a:solidFill>
                          <a:effectLst/>
                          <a:latin typeface="Arial" panose="020B0604020202020204" pitchFamily="34" charset="0"/>
                          <a:ea typeface="Times New Roman"/>
                          <a:cs typeface="Arial" panose="020B0604020202020204" pitchFamily="34" charset="0"/>
                        </a:rPr>
                        <a:t>جلسنا أمام القاضي</a:t>
                      </a:r>
                      <a:endParaRPr lang="en-US" sz="2800" dirty="0">
                        <a:solidFill>
                          <a:schemeClr val="bg1"/>
                        </a:solidFill>
                        <a:effectLst/>
                        <a:latin typeface="Arial" panose="020B0604020202020204" pitchFamily="34" charset="0"/>
                        <a:ea typeface="Calibri"/>
                        <a:cs typeface="Arial" panose="020B0604020202020204" pitchFamily="34" charset="0"/>
                      </a:endParaRPr>
                    </a:p>
                  </a:txBody>
                  <a:tcPr marL="9525" marR="9525" marT="9525" marB="9525" anchor="ctr">
                    <a:lnL>
                      <a:noFill/>
                    </a:lnL>
                    <a:lnR>
                      <a:noFill/>
                    </a:lnR>
                    <a:lnT>
                      <a:noFill/>
                    </a:lnT>
                    <a:lnB>
                      <a:noFill/>
                    </a:lnB>
                  </a:tcPr>
                </a:tc>
                <a:extLst>
                  <a:ext uri="{0D108BD9-81ED-4DB2-BD59-A6C34878D82A}">
                    <a16:rowId xmlns:a16="http://schemas.microsoft.com/office/drawing/2014/main" xmlns="" val="10003"/>
                  </a:ext>
                </a:extLst>
              </a:tr>
              <a:tr h="1892993">
                <a:tc>
                  <a:txBody>
                    <a:bodyPr/>
                    <a:lstStyle/>
                    <a:p>
                      <a:pPr algn="r" rtl="1">
                        <a:lnSpc>
                          <a:spcPct val="106000"/>
                        </a:lnSpc>
                        <a:spcAft>
                          <a:spcPts val="0"/>
                        </a:spcAft>
                      </a:pPr>
                      <a:endParaRPr lang="en-US" sz="2800" dirty="0">
                        <a:solidFill>
                          <a:schemeClr val="bg1"/>
                        </a:solidFill>
                        <a:effectLst/>
                        <a:latin typeface="Arial" panose="020B0604020202020204" pitchFamily="34" charset="0"/>
                        <a:ea typeface="Calibri"/>
                        <a:cs typeface="Arial" panose="020B0604020202020204" pitchFamily="34" charset="0"/>
                      </a:endParaRPr>
                    </a:p>
                  </a:txBody>
                  <a:tcPr marL="9525" marR="9525" marT="9525" marB="9525" anchor="ctr">
                    <a:lnL>
                      <a:noFill/>
                    </a:lnL>
                    <a:lnR>
                      <a:noFill/>
                    </a:lnR>
                    <a:lnT>
                      <a:noFill/>
                    </a:lnT>
                    <a:lnB>
                      <a:noFill/>
                    </a:lnB>
                  </a:tcPr>
                </a:tc>
                <a:tc>
                  <a:txBody>
                    <a:bodyPr/>
                    <a:lstStyle/>
                    <a:p>
                      <a:pPr rtl="1">
                        <a:lnSpc>
                          <a:spcPct val="107000"/>
                        </a:lnSpc>
                      </a:pPr>
                      <a:endParaRPr lang="en-US" sz="2800" dirty="0">
                        <a:solidFill>
                          <a:schemeClr val="bg1"/>
                        </a:solidFill>
                        <a:effectLst/>
                        <a:latin typeface="Arial" panose="020B0604020202020204" pitchFamily="34" charset="0"/>
                        <a:cs typeface="Arial" panose="020B0604020202020204" pitchFamily="34" charset="0"/>
                      </a:endParaRPr>
                    </a:p>
                  </a:txBody>
                  <a:tcPr marL="9525" marR="9525" marT="9525" marB="9525" anchor="ctr">
                    <a:lnL>
                      <a:noFill/>
                    </a:lnL>
                    <a:lnR>
                      <a:noFill/>
                    </a:lnR>
                    <a:lnT>
                      <a:noFill/>
                    </a:lnT>
                    <a:lnB>
                      <a:noFill/>
                    </a:lnB>
                  </a:tcPr>
                </a:tc>
                <a:tc>
                  <a:txBody>
                    <a:bodyPr/>
                    <a:lstStyle/>
                    <a:p>
                      <a:pPr indent="190500" algn="r" rtl="1">
                        <a:lnSpc>
                          <a:spcPct val="106000"/>
                        </a:lnSpc>
                        <a:spcAft>
                          <a:spcPts val="375"/>
                        </a:spcAft>
                      </a:pPr>
                      <a:endParaRPr lang="en-US" sz="2800" dirty="0">
                        <a:solidFill>
                          <a:schemeClr val="bg1"/>
                        </a:solidFill>
                        <a:effectLst/>
                        <a:latin typeface="Arial" panose="020B0604020202020204" pitchFamily="34" charset="0"/>
                        <a:ea typeface="Calibri"/>
                        <a:cs typeface="Arial" panose="020B0604020202020204" pitchFamily="34" charset="0"/>
                      </a:endParaRPr>
                    </a:p>
                  </a:txBody>
                  <a:tcPr marL="9525" marR="9525" marT="9525" marB="9525" anchor="ctr">
                    <a:lnL>
                      <a:noFill/>
                    </a:lnL>
                    <a:lnR>
                      <a:noFill/>
                    </a:lnR>
                    <a:lnT>
                      <a:noFill/>
                    </a:lnT>
                    <a:lnB>
                      <a:noFill/>
                    </a:lnB>
                  </a:tcPr>
                </a:tc>
                <a:extLst>
                  <a:ext uri="{0D108BD9-81ED-4DB2-BD59-A6C34878D82A}">
                    <a16:rowId xmlns:a16="http://schemas.microsoft.com/office/drawing/2014/main" xmlns="" val="10004"/>
                  </a:ext>
                </a:extLst>
              </a:tr>
            </a:tbl>
          </a:graphicData>
        </a:graphic>
      </p:graphicFrame>
      <p:sp>
        <p:nvSpPr>
          <p:cNvPr id="3" name="Title 2"/>
          <p:cNvSpPr>
            <a:spLocks noGrp="1"/>
          </p:cNvSpPr>
          <p:nvPr>
            <p:ph type="title"/>
          </p:nvPr>
        </p:nvSpPr>
        <p:spPr/>
        <p:txBody>
          <a:bodyPr>
            <a:normAutofit fontScale="90000"/>
          </a:bodyPr>
          <a:lstStyle/>
          <a:p>
            <a:pPr algn="ctr"/>
            <a:r>
              <a:rPr lang="ar-JO" sz="4000" b="1" dirty="0">
                <a:solidFill>
                  <a:srgbClr val="FFFF00"/>
                </a:solidFill>
                <a:latin typeface="Arial" panose="020B0604020202020204" pitchFamily="34" charset="0"/>
                <a:cs typeface="Arial" panose="020B0604020202020204" pitchFamily="34" charset="0"/>
              </a:rPr>
              <a:t>أمثلة</a:t>
            </a:r>
            <a:br>
              <a:rPr lang="ar-JO" sz="4000" b="1" dirty="0">
                <a:solidFill>
                  <a:srgbClr val="FFFF00"/>
                </a:solidFill>
                <a:latin typeface="Arial" panose="020B0604020202020204" pitchFamily="34" charset="0"/>
                <a:cs typeface="Arial" panose="020B0604020202020204" pitchFamily="34" charset="0"/>
              </a:rPr>
            </a:br>
            <a:endParaRPr lang="ar-JO" sz="4000" b="1" dirty="0">
              <a:solidFill>
                <a:srgbClr val="FFFF00"/>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5949280"/>
            <a:ext cx="792088" cy="723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2499312"/>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051426"/>
            <a:ext cx="8280920" cy="5106013"/>
          </a:xfrm>
          <a:prstGeom prst="rect">
            <a:avLst/>
          </a:prstGeom>
        </p:spPr>
        <p:txBody>
          <a:bodyPr wrap="square">
            <a:spAutoFit/>
          </a:bodyPr>
          <a:lstStyle/>
          <a:p>
            <a:pPr algn="just" rtl="1">
              <a:lnSpc>
                <a:spcPct val="90000"/>
              </a:lnSpc>
              <a:spcBef>
                <a:spcPts val="1800"/>
              </a:spcBef>
              <a:buClr>
                <a:srgbClr val="212745"/>
              </a:buClr>
              <a:buSzPct val="80000"/>
            </a:pPr>
            <a:r>
              <a:rPr lang="ar-SA" sz="3600" dirty="0">
                <a:solidFill>
                  <a:prstClr val="white"/>
                </a:solidFill>
                <a:latin typeface="Arial" panose="020B0604020202020204" pitchFamily="34" charset="0"/>
                <a:ea typeface="Times New Roman"/>
                <a:cs typeface="Arial" panose="020B0604020202020204" pitchFamily="34" charset="0"/>
              </a:rPr>
              <a:t>حين يصاغ الفعل للمجهول يصبح المفعول الأول هو نائب الفاعل في الأَفعال المتعدية إِلى مفعولين (أَصلهما مبتدأ وخبر) وفي المتعدية إلى ثلاث مفعولات، أَما الأَفعال التي تتعدى إلى مفعولين (أصلهما غير مبتدأ وخبر) فيمكن جعل كل منهما نائب فاعل فتقول: أُعْطِيَ الفقيرُ </a:t>
            </a:r>
            <a:endParaRPr lang="ar-JO" sz="3600" dirty="0">
              <a:solidFill>
                <a:prstClr val="white"/>
              </a:solidFill>
              <a:latin typeface="Arial" panose="020B0604020202020204" pitchFamily="34" charset="0"/>
              <a:ea typeface="Times New Roman"/>
              <a:cs typeface="Arial" panose="020B0604020202020204" pitchFamily="34" charset="0"/>
            </a:endParaRPr>
          </a:p>
          <a:p>
            <a:pPr algn="just" rtl="1">
              <a:lnSpc>
                <a:spcPct val="90000"/>
              </a:lnSpc>
              <a:spcBef>
                <a:spcPts val="1800"/>
              </a:spcBef>
              <a:buClr>
                <a:srgbClr val="212745"/>
              </a:buClr>
              <a:buSzPct val="80000"/>
            </a:pPr>
            <a:endParaRPr lang="ar-JO" sz="3200" dirty="0">
              <a:solidFill>
                <a:prstClr val="white"/>
              </a:solidFill>
              <a:latin typeface="Arial" panose="020B0604020202020204" pitchFamily="34" charset="0"/>
              <a:ea typeface="Times New Roman"/>
              <a:cs typeface="Arial" panose="020B0604020202020204" pitchFamily="34" charset="0"/>
            </a:endParaRPr>
          </a:p>
          <a:p>
            <a:pPr algn="just" rtl="1">
              <a:lnSpc>
                <a:spcPct val="90000"/>
              </a:lnSpc>
              <a:spcBef>
                <a:spcPts val="1800"/>
              </a:spcBef>
              <a:buClr>
                <a:srgbClr val="212745"/>
              </a:buClr>
              <a:buSzPct val="80000"/>
            </a:pPr>
            <a:endParaRPr lang="ar-JO" sz="3200" dirty="0">
              <a:solidFill>
                <a:prstClr val="white"/>
              </a:solidFill>
              <a:latin typeface="Arial" panose="020B0604020202020204" pitchFamily="34" charset="0"/>
              <a:ea typeface="Times New Roman"/>
              <a:cs typeface="Arial" panose="020B0604020202020204" pitchFamily="34" charset="0"/>
            </a:endParaRPr>
          </a:p>
          <a:p>
            <a:pPr algn="just" rtl="1">
              <a:lnSpc>
                <a:spcPct val="90000"/>
              </a:lnSpc>
              <a:spcBef>
                <a:spcPts val="1800"/>
              </a:spcBef>
              <a:buClr>
                <a:srgbClr val="212745"/>
              </a:buClr>
              <a:buSzPct val="80000"/>
            </a:pPr>
            <a:endParaRPr lang="ar-JO" sz="3200" dirty="0">
              <a:solidFill>
                <a:prstClr val="white"/>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5281911"/>
            <a:ext cx="792088" cy="723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7021472"/>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052736"/>
            <a:ext cx="8424936" cy="4179990"/>
          </a:xfrm>
          <a:prstGeom prst="rect">
            <a:avLst/>
          </a:prstGeom>
        </p:spPr>
        <p:txBody>
          <a:bodyPr wrap="square">
            <a:spAutoFit/>
          </a:bodyPr>
          <a:lstStyle/>
          <a:p>
            <a:pPr marL="274320" algn="just" rtl="1">
              <a:lnSpc>
                <a:spcPct val="106000"/>
              </a:lnSpc>
              <a:spcBef>
                <a:spcPts val="1800"/>
              </a:spcBef>
              <a:spcAft>
                <a:spcPts val="375"/>
              </a:spcAft>
              <a:buClr>
                <a:srgbClr val="212745"/>
              </a:buClr>
              <a:buSzPct val="80000"/>
            </a:pPr>
            <a:r>
              <a:rPr lang="ar-SA" sz="3800" dirty="0">
                <a:solidFill>
                  <a:prstClr val="white"/>
                </a:solidFill>
                <a:latin typeface="Arial" panose="020B0604020202020204" pitchFamily="34" charset="0"/>
                <a:ea typeface="Times New Roman"/>
                <a:cs typeface="Arial" panose="020B0604020202020204" pitchFamily="34" charset="0"/>
              </a:rPr>
              <a:t>ويفهم من هذا أَن الجملة الفعلية التي ليس فيها مفعول به لا يصاغ فعلها مجهولاً لعدم وجود ما يحل محل الفاعل، فلا يصاغ المجهول من الأفعال اللازمة إلا إذا كان معها جار ومجرور</a:t>
            </a:r>
            <a:r>
              <a:rPr lang="ar-JO" sz="3800" dirty="0">
                <a:solidFill>
                  <a:prstClr val="white"/>
                </a:solidFill>
                <a:latin typeface="Arial" panose="020B0604020202020204" pitchFamily="34" charset="0"/>
                <a:ea typeface="Times New Roman"/>
                <a:cs typeface="Arial" panose="020B0604020202020204" pitchFamily="34" charset="0"/>
              </a:rPr>
              <a:t>،</a:t>
            </a:r>
            <a:r>
              <a:rPr lang="ar-SA" sz="3800" dirty="0">
                <a:solidFill>
                  <a:prstClr val="white"/>
                </a:solidFill>
                <a:latin typeface="Arial" panose="020B0604020202020204" pitchFamily="34" charset="0"/>
                <a:ea typeface="Times New Roman"/>
                <a:cs typeface="Arial" panose="020B0604020202020204" pitchFamily="34" charset="0"/>
              </a:rPr>
              <a:t> كالأمثلة المتقدمة.</a:t>
            </a:r>
            <a:endParaRPr lang="ar-JO" sz="3800" dirty="0">
              <a:solidFill>
                <a:prstClr val="white"/>
              </a:solidFill>
              <a:latin typeface="Arial" panose="020B0604020202020204" pitchFamily="34" charset="0"/>
              <a:ea typeface="Times New Roman"/>
              <a:cs typeface="Arial" panose="020B0604020202020204" pitchFamily="34" charset="0"/>
            </a:endParaRPr>
          </a:p>
          <a:p>
            <a:pPr marL="274320" algn="just" rtl="1">
              <a:lnSpc>
                <a:spcPct val="106000"/>
              </a:lnSpc>
              <a:spcBef>
                <a:spcPts val="1800"/>
              </a:spcBef>
              <a:spcAft>
                <a:spcPts val="375"/>
              </a:spcAft>
              <a:buClr>
                <a:srgbClr val="212745"/>
              </a:buClr>
              <a:buSzPct val="80000"/>
            </a:pPr>
            <a:endParaRPr lang="ar-JO" sz="3200" dirty="0">
              <a:solidFill>
                <a:prstClr val="white"/>
              </a:solidFill>
              <a:latin typeface="Arial" panose="020B0604020202020204" pitchFamily="34" charset="0"/>
              <a:ea typeface="Calibri"/>
              <a:cs typeface="Arial" panose="020B0604020202020204" pitchFamily="34" charset="0"/>
            </a:endParaRPr>
          </a:p>
          <a:p>
            <a:pPr marL="274320" algn="just" rtl="1">
              <a:lnSpc>
                <a:spcPct val="106000"/>
              </a:lnSpc>
              <a:spcBef>
                <a:spcPts val="1800"/>
              </a:spcBef>
              <a:spcAft>
                <a:spcPts val="375"/>
              </a:spcAft>
              <a:buClr>
                <a:srgbClr val="212745"/>
              </a:buClr>
              <a:buSzPct val="80000"/>
            </a:pPr>
            <a:endParaRPr lang="en-US" sz="3200" dirty="0">
              <a:solidFill>
                <a:prstClr val="white"/>
              </a:solidFill>
              <a:latin typeface="Arial" panose="020B0604020202020204" pitchFamily="34" charset="0"/>
              <a:ea typeface="Calibri"/>
              <a:cs typeface="Arial" panose="020B0604020202020204"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3" y="5301208"/>
            <a:ext cx="648072" cy="599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3620859"/>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905000"/>
            <a:ext cx="7750374" cy="4767808"/>
          </a:xfrm>
        </p:spPr>
        <p:txBody>
          <a:bodyPr>
            <a:normAutofit fontScale="85000" lnSpcReduction="10000"/>
          </a:bodyPr>
          <a:lstStyle/>
          <a:p>
            <a:pPr marL="0" indent="0" algn="r" rtl="1">
              <a:lnSpc>
                <a:spcPct val="106000"/>
              </a:lnSpc>
              <a:spcAft>
                <a:spcPts val="800"/>
              </a:spcAft>
              <a:buNone/>
            </a:pPr>
            <a:r>
              <a:rPr lang="ar-SA" sz="4000" dirty="0">
                <a:latin typeface="Arial" panose="020B0604020202020204" pitchFamily="34" charset="0"/>
                <a:ea typeface="Times New Roman"/>
                <a:cs typeface="Arial" panose="020B0604020202020204" pitchFamily="34" charset="0"/>
              </a:rPr>
              <a:t>حول الفعل المبني للمجهول الى فعل مبنى للمعلوم وغير ما يلزم </a:t>
            </a:r>
            <a:endParaRPr lang="en-US" sz="4000" dirty="0">
              <a:latin typeface="Arial" panose="020B0604020202020204" pitchFamily="34" charset="0"/>
              <a:ea typeface="Calibri"/>
              <a:cs typeface="Arial" panose="020B0604020202020204" pitchFamily="34" charset="0"/>
            </a:endParaRPr>
          </a:p>
          <a:p>
            <a:pPr marL="0" indent="0" algn="justLow" rtl="1">
              <a:lnSpc>
                <a:spcPct val="106000"/>
              </a:lnSpc>
              <a:spcAft>
                <a:spcPts val="800"/>
              </a:spcAft>
              <a:buNone/>
            </a:pPr>
            <a:r>
              <a:rPr lang="ar-JO" dirty="0">
                <a:latin typeface="Calibri"/>
                <a:ea typeface="Times New Roman"/>
                <a:cs typeface="Simplified Arabic"/>
              </a:rPr>
              <a:t>  </a:t>
            </a:r>
            <a:r>
              <a:rPr lang="ar-AE" dirty="0">
                <a:latin typeface="Calibri"/>
                <a:ea typeface="Times New Roman"/>
                <a:cs typeface="Simplified Arabic"/>
              </a:rPr>
              <a:t> </a:t>
            </a:r>
            <a:r>
              <a:rPr lang="ar-SA" sz="3400" dirty="0">
                <a:latin typeface="Arial" panose="020B0604020202020204" pitchFamily="34" charset="0"/>
                <a:ea typeface="Times New Roman"/>
                <a:cs typeface="Arial" panose="020B0604020202020204" pitchFamily="34" charset="0"/>
              </a:rPr>
              <a:t>صُنعِت الآلةُ--------------------------------------------</a:t>
            </a:r>
            <a:endParaRPr lang="en-US" sz="3400" dirty="0">
              <a:latin typeface="Arial" panose="020B0604020202020204" pitchFamily="34" charset="0"/>
              <a:ea typeface="Calibri"/>
              <a:cs typeface="Arial" panose="020B0604020202020204" pitchFamily="34" charset="0"/>
            </a:endParaRPr>
          </a:p>
          <a:p>
            <a:pPr indent="0" algn="justLow" rtl="1">
              <a:lnSpc>
                <a:spcPct val="106000"/>
              </a:lnSpc>
              <a:spcAft>
                <a:spcPts val="375"/>
              </a:spcAft>
              <a:buNone/>
            </a:pPr>
            <a:r>
              <a:rPr lang="ar-SA" sz="3400" dirty="0">
                <a:latin typeface="Arial" panose="020B0604020202020204" pitchFamily="34" charset="0"/>
                <a:ea typeface="Times New Roman"/>
                <a:cs typeface="Arial" panose="020B0604020202020204" pitchFamily="34" charset="0"/>
              </a:rPr>
              <a:t>شُرِبَ الحليب ---------------------------------------------</a:t>
            </a:r>
            <a:endParaRPr lang="en-US" sz="3400" dirty="0">
              <a:latin typeface="Arial" panose="020B0604020202020204" pitchFamily="34" charset="0"/>
              <a:ea typeface="Calibri"/>
              <a:cs typeface="Arial" panose="020B0604020202020204" pitchFamily="34" charset="0"/>
            </a:endParaRPr>
          </a:p>
          <a:p>
            <a:pPr indent="0" algn="justLow" rtl="1">
              <a:lnSpc>
                <a:spcPct val="106000"/>
              </a:lnSpc>
              <a:spcAft>
                <a:spcPts val="375"/>
              </a:spcAft>
              <a:buNone/>
            </a:pPr>
            <a:r>
              <a:rPr lang="ar-SA" sz="3400" dirty="0">
                <a:latin typeface="Arial" panose="020B0604020202020204" pitchFamily="34" charset="0"/>
                <a:ea typeface="Times New Roman"/>
                <a:cs typeface="Arial" panose="020B0604020202020204" pitchFamily="34" charset="0"/>
              </a:rPr>
              <a:t>رُكبتْ الدراجةُ --------------------------------------------</a:t>
            </a:r>
            <a:endParaRPr lang="en-US" sz="3400" dirty="0">
              <a:latin typeface="Arial" panose="020B0604020202020204" pitchFamily="34" charset="0"/>
              <a:ea typeface="Calibri"/>
              <a:cs typeface="Arial" panose="020B0604020202020204" pitchFamily="34" charset="0"/>
            </a:endParaRPr>
          </a:p>
          <a:p>
            <a:pPr indent="0" algn="justLow" rtl="1">
              <a:lnSpc>
                <a:spcPct val="106000"/>
              </a:lnSpc>
              <a:spcAft>
                <a:spcPts val="375"/>
              </a:spcAft>
              <a:buNone/>
            </a:pPr>
            <a:r>
              <a:rPr lang="ar-SA" sz="3400" dirty="0">
                <a:latin typeface="Arial" panose="020B0604020202020204" pitchFamily="34" charset="0"/>
                <a:ea typeface="Times New Roman"/>
                <a:cs typeface="Arial" panose="020B0604020202020204" pitchFamily="34" charset="0"/>
              </a:rPr>
              <a:t>حُمِلَتْ الحقيبةُ --------------------------------------------</a:t>
            </a:r>
            <a:endParaRPr lang="en-US" sz="3400" dirty="0">
              <a:latin typeface="Arial" panose="020B0604020202020204" pitchFamily="34" charset="0"/>
              <a:ea typeface="Calibri"/>
              <a:cs typeface="Arial" panose="020B0604020202020204" pitchFamily="34" charset="0"/>
            </a:endParaRPr>
          </a:p>
          <a:p>
            <a:pPr indent="0" algn="justLow" rtl="1">
              <a:lnSpc>
                <a:spcPct val="106000"/>
              </a:lnSpc>
              <a:spcAft>
                <a:spcPts val="375"/>
              </a:spcAft>
              <a:buNone/>
            </a:pPr>
            <a:r>
              <a:rPr lang="ar-SA" sz="3400" dirty="0">
                <a:latin typeface="Arial" panose="020B0604020202020204" pitchFamily="34" charset="0"/>
                <a:ea typeface="Times New Roman"/>
                <a:cs typeface="Arial" panose="020B0604020202020204" pitchFamily="34" charset="0"/>
              </a:rPr>
              <a:t>قيل الجوابُ --------------------------------------------</a:t>
            </a:r>
            <a:endParaRPr lang="en-US" sz="3400" dirty="0">
              <a:latin typeface="Arial" panose="020B0604020202020204" pitchFamily="34" charset="0"/>
              <a:ea typeface="Calibri"/>
              <a:cs typeface="Arial" panose="020B0604020202020204" pitchFamily="34" charset="0"/>
            </a:endParaRPr>
          </a:p>
          <a:p>
            <a:pPr algn="justLow" rtl="1"/>
            <a:endParaRPr lang="ar-JO" dirty="0"/>
          </a:p>
        </p:txBody>
      </p:sp>
      <p:sp>
        <p:nvSpPr>
          <p:cNvPr id="3" name="Title 2"/>
          <p:cNvSpPr>
            <a:spLocks noGrp="1"/>
          </p:cNvSpPr>
          <p:nvPr>
            <p:ph type="title"/>
          </p:nvPr>
        </p:nvSpPr>
        <p:spPr/>
        <p:txBody>
          <a:bodyPr>
            <a:normAutofit/>
          </a:bodyPr>
          <a:lstStyle/>
          <a:p>
            <a:pPr algn="ctr"/>
            <a:r>
              <a:rPr lang="ar-SA" sz="2800" b="1" dirty="0">
                <a:solidFill>
                  <a:srgbClr val="FFFF00"/>
                </a:solidFill>
                <a:latin typeface="Arial" panose="020B0604020202020204" pitchFamily="34" charset="0"/>
                <a:ea typeface="Times New Roman"/>
                <a:cs typeface="Arial" panose="020B0604020202020204" pitchFamily="34" charset="0"/>
              </a:rPr>
              <a:t>تدريب (1)</a:t>
            </a:r>
            <a:r>
              <a:rPr lang="ar-SA" sz="2800" b="1" dirty="0">
                <a:solidFill>
                  <a:srgbClr val="FFFF00"/>
                </a:solidFill>
                <a:latin typeface="Arial" panose="020B0604020202020204" pitchFamily="34" charset="0"/>
                <a:ea typeface="Calibri"/>
                <a:cs typeface="Arial" panose="020B0604020202020204" pitchFamily="34" charset="0"/>
              </a:rPr>
              <a:t>:</a:t>
            </a:r>
            <a:endParaRPr lang="ar-JO" sz="2800" b="1" dirty="0">
              <a:solidFill>
                <a:srgbClr val="FFFF00"/>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9168" y="5949280"/>
            <a:ext cx="829952" cy="723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2414439"/>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r" rtl="1">
              <a:buNone/>
            </a:pPr>
            <a:r>
              <a:rPr lang="ar-JO" sz="3200" dirty="0">
                <a:latin typeface="Arial" panose="020B0604020202020204" pitchFamily="34" charset="0"/>
                <a:cs typeface="Arial" panose="020B0604020202020204" pitchFamily="34" charset="0"/>
              </a:rPr>
              <a:t>أكمل الجدول التالي:</a:t>
            </a:r>
          </a:p>
          <a:p>
            <a:pPr marL="0" indent="0" algn="r" rtl="1">
              <a:buNone/>
            </a:pPr>
            <a:endParaRPr lang="ar-JO" sz="3200"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lstStyle/>
          <a:p>
            <a:pPr algn="ctr"/>
            <a:r>
              <a:rPr lang="ar-SA" b="1" dirty="0">
                <a:solidFill>
                  <a:srgbClr val="FFFF00"/>
                </a:solidFill>
                <a:latin typeface="Arial" panose="020B0604020202020204" pitchFamily="34" charset="0"/>
                <a:ea typeface="Times New Roman"/>
                <a:cs typeface="Arial" panose="020B0604020202020204" pitchFamily="34" charset="0"/>
              </a:rPr>
              <a:t>تدريب (2)</a:t>
            </a:r>
            <a:endParaRPr lang="ar-JO" b="1" dirty="0">
              <a:solidFill>
                <a:srgbClr val="FFFF00"/>
              </a:solidFill>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956496420"/>
              </p:ext>
            </p:extLst>
          </p:nvPr>
        </p:nvGraphicFramePr>
        <p:xfrm>
          <a:off x="899592" y="2492896"/>
          <a:ext cx="7056784" cy="3816424"/>
        </p:xfrm>
        <a:graphic>
          <a:graphicData uri="http://schemas.openxmlformats.org/drawingml/2006/table">
            <a:tbl>
              <a:tblPr firstRow="1" firstCol="1" lastRow="1" lastCol="1" bandRow="1" bandCol="1">
                <a:tableStyleId>{5C22544A-7EE6-4342-B048-85BDC9FD1C3A}</a:tableStyleId>
              </a:tblPr>
              <a:tblGrid>
                <a:gridCol w="3713302">
                  <a:extLst>
                    <a:ext uri="{9D8B030D-6E8A-4147-A177-3AD203B41FA5}">
                      <a16:colId xmlns:a16="http://schemas.microsoft.com/office/drawing/2014/main" xmlns="" val="20000"/>
                    </a:ext>
                  </a:extLst>
                </a:gridCol>
                <a:gridCol w="3343482">
                  <a:extLst>
                    <a:ext uri="{9D8B030D-6E8A-4147-A177-3AD203B41FA5}">
                      <a16:colId xmlns:a16="http://schemas.microsoft.com/office/drawing/2014/main" xmlns="" val="20001"/>
                    </a:ext>
                  </a:extLst>
                </a:gridCol>
              </a:tblGrid>
              <a:tr h="3816424">
                <a:tc>
                  <a:txBody>
                    <a:bodyPr/>
                    <a:lstStyle/>
                    <a:p>
                      <a:pPr indent="190500" algn="r" rtl="1">
                        <a:lnSpc>
                          <a:spcPct val="106000"/>
                        </a:lnSpc>
                        <a:spcAft>
                          <a:spcPts val="375"/>
                        </a:spcAft>
                      </a:pPr>
                      <a:r>
                        <a:rPr lang="ar-SA" sz="2000" dirty="0">
                          <a:effectLst/>
                          <a:latin typeface="Arial" panose="020B0604020202020204" pitchFamily="34" charset="0"/>
                          <a:cs typeface="Arial" panose="020B0604020202020204" pitchFamily="34" charset="0"/>
                        </a:rPr>
                        <a:t>جُمِعَت الأوراقُ</a:t>
                      </a:r>
                      <a:endParaRPr lang="en-US" sz="2000" dirty="0">
                        <a:effectLst/>
                        <a:latin typeface="Arial" panose="020B0604020202020204" pitchFamily="34" charset="0"/>
                        <a:cs typeface="Arial" panose="020B0604020202020204" pitchFamily="34" charset="0"/>
                      </a:endParaRPr>
                    </a:p>
                    <a:p>
                      <a:pPr indent="190500" algn="r" rtl="1">
                        <a:lnSpc>
                          <a:spcPct val="106000"/>
                        </a:lnSpc>
                        <a:spcAft>
                          <a:spcPts val="375"/>
                        </a:spcAft>
                        <a:tabLst>
                          <a:tab pos="963295" algn="ctr"/>
                          <a:tab pos="1926590" algn="r"/>
                        </a:tabLst>
                      </a:pPr>
                      <a:r>
                        <a:rPr lang="ar-SA" sz="2000" dirty="0">
                          <a:effectLst/>
                          <a:latin typeface="Arial" panose="020B0604020202020204" pitchFamily="34" charset="0"/>
                          <a:cs typeface="Arial" panose="020B0604020202020204" pitchFamily="34" charset="0"/>
                        </a:rPr>
                        <a:t>.......................................</a:t>
                      </a:r>
                      <a:endParaRPr lang="en-US" sz="2000" dirty="0">
                        <a:effectLst/>
                        <a:latin typeface="Arial" panose="020B0604020202020204" pitchFamily="34" charset="0"/>
                        <a:cs typeface="Arial" panose="020B0604020202020204" pitchFamily="34" charset="0"/>
                      </a:endParaRPr>
                    </a:p>
                    <a:p>
                      <a:pPr indent="190500" algn="r" rtl="1">
                        <a:lnSpc>
                          <a:spcPct val="106000"/>
                        </a:lnSpc>
                        <a:spcAft>
                          <a:spcPts val="375"/>
                        </a:spcAft>
                        <a:tabLst>
                          <a:tab pos="963295" algn="ctr"/>
                          <a:tab pos="1926590" algn="r"/>
                        </a:tabLst>
                      </a:pPr>
                      <a:r>
                        <a:rPr lang="ar-SA" sz="2000" dirty="0">
                          <a:effectLst/>
                          <a:latin typeface="Arial" panose="020B0604020202020204" pitchFamily="34" charset="0"/>
                          <a:cs typeface="Arial" panose="020B0604020202020204" pitchFamily="34" charset="0"/>
                        </a:rPr>
                        <a:t>.......................................</a:t>
                      </a:r>
                      <a:endParaRPr lang="en-US" sz="2000" dirty="0">
                        <a:effectLst/>
                        <a:latin typeface="Arial" panose="020B0604020202020204" pitchFamily="34" charset="0"/>
                        <a:cs typeface="Arial" panose="020B0604020202020204" pitchFamily="34" charset="0"/>
                      </a:endParaRPr>
                    </a:p>
                    <a:p>
                      <a:pPr indent="190500" algn="r" rtl="1">
                        <a:lnSpc>
                          <a:spcPct val="106000"/>
                        </a:lnSpc>
                        <a:spcAft>
                          <a:spcPts val="375"/>
                        </a:spcAft>
                        <a:tabLst>
                          <a:tab pos="963295" algn="ctr"/>
                          <a:tab pos="1926590" algn="r"/>
                        </a:tabLst>
                      </a:pPr>
                      <a:r>
                        <a:rPr lang="ar-SA" sz="2000" dirty="0">
                          <a:effectLst/>
                          <a:latin typeface="Arial" panose="020B0604020202020204" pitchFamily="34" charset="0"/>
                          <a:cs typeface="Arial" panose="020B0604020202020204" pitchFamily="34" charset="0"/>
                        </a:rPr>
                        <a:t>........................................</a:t>
                      </a:r>
                      <a:endParaRPr lang="en-US" sz="2000" dirty="0">
                        <a:effectLst/>
                        <a:latin typeface="Arial" panose="020B0604020202020204" pitchFamily="34" charset="0"/>
                        <a:cs typeface="Arial" panose="020B0604020202020204" pitchFamily="34" charset="0"/>
                      </a:endParaRPr>
                    </a:p>
                    <a:p>
                      <a:pPr indent="190500" algn="r" rtl="1">
                        <a:lnSpc>
                          <a:spcPct val="106000"/>
                        </a:lnSpc>
                        <a:spcAft>
                          <a:spcPts val="375"/>
                        </a:spcAft>
                        <a:tabLst>
                          <a:tab pos="963295" algn="ctr"/>
                          <a:tab pos="1926590" algn="r"/>
                        </a:tabLst>
                      </a:pPr>
                      <a:r>
                        <a:rPr lang="ar-SA" sz="2000" dirty="0">
                          <a:effectLst/>
                          <a:latin typeface="Arial" panose="020B0604020202020204" pitchFamily="34" charset="0"/>
                          <a:cs typeface="Arial" panose="020B0604020202020204" pitchFamily="34" charset="0"/>
                        </a:rPr>
                        <a:t>.........................................</a:t>
                      </a:r>
                      <a:endParaRPr lang="en-US" sz="2000" dirty="0">
                        <a:effectLst/>
                        <a:latin typeface="Arial" panose="020B0604020202020204" pitchFamily="34" charset="0"/>
                        <a:cs typeface="Arial" panose="020B0604020202020204" pitchFamily="34" charset="0"/>
                      </a:endParaRPr>
                    </a:p>
                    <a:p>
                      <a:pPr indent="190500" algn="r" rtl="1">
                        <a:lnSpc>
                          <a:spcPct val="106000"/>
                        </a:lnSpc>
                        <a:spcAft>
                          <a:spcPts val="375"/>
                        </a:spcAft>
                        <a:tabLst>
                          <a:tab pos="963295" algn="ctr"/>
                          <a:tab pos="1926590" algn="r"/>
                        </a:tabLst>
                      </a:pPr>
                      <a:r>
                        <a:rPr lang="ar-SA" sz="2000" dirty="0">
                          <a:effectLst/>
                          <a:latin typeface="Arial" panose="020B0604020202020204" pitchFamily="34" charset="0"/>
                          <a:cs typeface="Arial" panose="020B0604020202020204" pitchFamily="34" charset="0"/>
                        </a:rPr>
                        <a:t>.........................................</a:t>
                      </a:r>
                      <a:endParaRPr lang="en-US" sz="20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indent="190500" algn="r" rtl="1">
                        <a:lnSpc>
                          <a:spcPct val="106000"/>
                        </a:lnSpc>
                        <a:spcAft>
                          <a:spcPts val="375"/>
                        </a:spcAft>
                      </a:pPr>
                      <a:r>
                        <a:rPr lang="ar-SA" sz="2000" dirty="0">
                          <a:effectLst/>
                          <a:latin typeface="Arial" panose="020B0604020202020204" pitchFamily="34" charset="0"/>
                          <a:cs typeface="Arial" panose="020B0604020202020204" pitchFamily="34" charset="0"/>
                        </a:rPr>
                        <a:t>1- جَمَعَ العامل الأوراقَ </a:t>
                      </a:r>
                      <a:endParaRPr lang="en-US" sz="2000" dirty="0">
                        <a:effectLst/>
                        <a:latin typeface="Arial" panose="020B0604020202020204" pitchFamily="34" charset="0"/>
                        <a:cs typeface="Arial" panose="020B0604020202020204" pitchFamily="34" charset="0"/>
                      </a:endParaRPr>
                    </a:p>
                    <a:p>
                      <a:pPr indent="190500" algn="r" rtl="1">
                        <a:lnSpc>
                          <a:spcPct val="106000"/>
                        </a:lnSpc>
                        <a:spcAft>
                          <a:spcPts val="375"/>
                        </a:spcAft>
                      </a:pPr>
                      <a:r>
                        <a:rPr lang="ar-SA" sz="2000" dirty="0">
                          <a:effectLst/>
                          <a:latin typeface="Arial" panose="020B0604020202020204" pitchFamily="34" charset="0"/>
                          <a:cs typeface="Arial" panose="020B0604020202020204" pitchFamily="34" charset="0"/>
                        </a:rPr>
                        <a:t>2- كـتب التلميذ الدرس. </a:t>
                      </a:r>
                      <a:endParaRPr lang="en-US" sz="2000" dirty="0">
                        <a:effectLst/>
                        <a:latin typeface="Arial" panose="020B0604020202020204" pitchFamily="34" charset="0"/>
                        <a:cs typeface="Arial" panose="020B0604020202020204" pitchFamily="34" charset="0"/>
                      </a:endParaRPr>
                    </a:p>
                    <a:p>
                      <a:pPr marL="45720" indent="190500" algn="r" rtl="1">
                        <a:lnSpc>
                          <a:spcPct val="106000"/>
                        </a:lnSpc>
                        <a:spcAft>
                          <a:spcPts val="375"/>
                        </a:spcAft>
                      </a:pPr>
                      <a:r>
                        <a:rPr lang="en-US" sz="2000" dirty="0">
                          <a:effectLst/>
                          <a:latin typeface="Arial" panose="020B0604020202020204" pitchFamily="34" charset="0"/>
                          <a:cs typeface="Arial" panose="020B0604020202020204" pitchFamily="34" charset="0"/>
                        </a:rPr>
                        <a:t> </a:t>
                      </a:r>
                      <a:r>
                        <a:rPr lang="ar-SA" sz="2000" dirty="0">
                          <a:effectLst/>
                          <a:latin typeface="Arial" panose="020B0604020202020204" pitchFamily="34" charset="0"/>
                          <a:cs typeface="Arial" panose="020B0604020202020204" pitchFamily="34" charset="0"/>
                        </a:rPr>
                        <a:t>3- حَفظَ الشيخ الحديثَ .</a:t>
                      </a:r>
                      <a:endParaRPr lang="en-US" sz="2000" dirty="0">
                        <a:effectLst/>
                        <a:latin typeface="Arial" panose="020B0604020202020204" pitchFamily="34" charset="0"/>
                        <a:cs typeface="Arial" panose="020B0604020202020204" pitchFamily="34" charset="0"/>
                      </a:endParaRPr>
                    </a:p>
                    <a:p>
                      <a:pPr marL="45720" indent="190500" algn="r" rtl="1">
                        <a:lnSpc>
                          <a:spcPct val="106000"/>
                        </a:lnSpc>
                        <a:spcAft>
                          <a:spcPts val="375"/>
                        </a:spcAft>
                      </a:pPr>
                      <a:r>
                        <a:rPr lang="ar-SA" sz="2000" dirty="0">
                          <a:effectLst/>
                          <a:latin typeface="Arial" panose="020B0604020202020204" pitchFamily="34" charset="0"/>
                          <a:cs typeface="Arial" panose="020B0604020202020204" pitchFamily="34" charset="0"/>
                        </a:rPr>
                        <a:t>4- باع التاجر الخبزَ . 	</a:t>
                      </a:r>
                      <a:endParaRPr lang="en-US" sz="2000" dirty="0">
                        <a:effectLst/>
                        <a:latin typeface="Arial" panose="020B0604020202020204" pitchFamily="34" charset="0"/>
                        <a:cs typeface="Arial" panose="020B0604020202020204" pitchFamily="34" charset="0"/>
                      </a:endParaRPr>
                    </a:p>
                    <a:p>
                      <a:pPr indent="190500" algn="r" rtl="1">
                        <a:lnSpc>
                          <a:spcPct val="106000"/>
                        </a:lnSpc>
                        <a:spcAft>
                          <a:spcPts val="375"/>
                        </a:spcAft>
                      </a:pPr>
                      <a:r>
                        <a:rPr lang="ar-SA" sz="2000" dirty="0">
                          <a:effectLst/>
                          <a:latin typeface="Arial" panose="020B0604020202020204" pitchFamily="34" charset="0"/>
                          <a:cs typeface="Arial" panose="020B0604020202020204" pitchFamily="34" charset="0"/>
                        </a:rPr>
                        <a:t>5- سَــمِــعَ الرجلُ صوت المذياع .</a:t>
                      </a:r>
                      <a:endParaRPr lang="en-US" sz="2000" dirty="0">
                        <a:effectLst/>
                        <a:latin typeface="Arial" panose="020B0604020202020204" pitchFamily="34" charset="0"/>
                        <a:cs typeface="Arial" panose="020B0604020202020204" pitchFamily="34" charset="0"/>
                      </a:endParaRPr>
                    </a:p>
                    <a:p>
                      <a:pPr indent="190500" algn="r" rtl="1">
                        <a:lnSpc>
                          <a:spcPct val="106000"/>
                        </a:lnSpc>
                        <a:spcAft>
                          <a:spcPts val="375"/>
                        </a:spcAft>
                      </a:pPr>
                      <a:r>
                        <a:rPr lang="ar-SA" sz="2000" dirty="0">
                          <a:effectLst/>
                          <a:latin typeface="Arial" panose="020B0604020202020204" pitchFamily="34" charset="0"/>
                          <a:cs typeface="Arial" panose="020B0604020202020204" pitchFamily="34" charset="0"/>
                        </a:rPr>
                        <a:t>6- شَـكَـرَ المعلمُ التلاميذَ</a:t>
                      </a:r>
                      <a:endParaRPr lang="en-US" sz="2000" dirty="0">
                        <a:effectLst/>
                        <a:latin typeface="Arial" panose="020B0604020202020204" pitchFamily="34" charset="0"/>
                        <a:ea typeface="Calibri"/>
                        <a:cs typeface="Arial" panose="020B0604020202020204" pitchFamily="34" charset="0"/>
                      </a:endParaRPr>
                    </a:p>
                  </a:txBody>
                  <a:tcPr marL="68580" marR="68580" marT="0" marB="0"/>
                </a:tc>
                <a:extLst>
                  <a:ext uri="{0D108BD9-81ED-4DB2-BD59-A6C34878D82A}">
                    <a16:rowId xmlns:a16="http://schemas.microsoft.com/office/drawing/2014/main" xmlns="" val="10000"/>
                  </a:ext>
                </a:extLst>
              </a:tr>
            </a:tbl>
          </a:graphicData>
        </a:graphic>
      </p:graphicFrame>
      <p:pic>
        <p:nvPicPr>
          <p:cNvPr id="5" name="Picture 4">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5589240"/>
            <a:ext cx="746934" cy="723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7187894"/>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xmlns="" name="Student presentation" id="{61936DD2-5F1E-4CE5-AB4B-725D35FC9179}" vid="{60FEA300-D151-4B21-9955-901AC34D046A}"/>
    </a:ext>
  </a:extLst>
</a:theme>
</file>

<file path=docProps/app.xml><?xml version="1.0" encoding="utf-8"?>
<Properties xmlns="http://schemas.openxmlformats.org/officeDocument/2006/extended-properties" xmlns:vt="http://schemas.openxmlformats.org/officeDocument/2006/docPropsVTypes">
  <TotalTime>9</TotalTime>
  <Words>288</Words>
  <Application>Microsoft Office PowerPoint</Application>
  <PresentationFormat>On-screen Show (4:3)</PresentationFormat>
  <Paragraphs>37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Student presentation</vt:lpstr>
      <vt:lpstr>PowerPoint Presentation</vt:lpstr>
      <vt:lpstr>الفعل المعلوم والفعل المجهول</vt:lpstr>
      <vt:lpstr>PowerPoint Presentation</vt:lpstr>
      <vt:lpstr>أمثلة </vt:lpstr>
      <vt:lpstr>PowerPoint Presentation</vt:lpstr>
      <vt:lpstr>PowerPoint Presentation</vt:lpstr>
      <vt:lpstr>تدريب (1):</vt:lpstr>
      <vt:lpstr>تدريب (2)</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الفعل المعلوم والفعل المجهول</dc:title>
  <dc:creator>SmartBoard</dc:creator>
  <cp:lastModifiedBy>WhiteBoard</cp:lastModifiedBy>
  <cp:revision>3</cp:revision>
  <dcterms:created xsi:type="dcterms:W3CDTF">2006-08-16T00:00:00Z</dcterms:created>
  <dcterms:modified xsi:type="dcterms:W3CDTF">2018-04-08T07:52:43Z</dcterms:modified>
</cp:coreProperties>
</file>