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44" r:id="rId2"/>
    <p:sldId id="546" r:id="rId3"/>
    <p:sldId id="555" r:id="rId4"/>
    <p:sldId id="556" r:id="rId5"/>
    <p:sldId id="557" r:id="rId6"/>
    <p:sldId id="558" r:id="rId7"/>
    <p:sldId id="549" r:id="rId8"/>
    <p:sldId id="552" r:id="rId9"/>
    <p:sldId id="545" r:id="rId10"/>
    <p:sldId id="547" r:id="rId11"/>
    <p:sldId id="548" r:id="rId12"/>
    <p:sldId id="550" r:id="rId13"/>
    <p:sldId id="551" r:id="rId14"/>
    <p:sldId id="553" r:id="rId15"/>
    <p:sldId id="554" r:id="rId16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FF00"/>
    <a:srgbClr val="0000FF"/>
    <a:srgbClr val="CC00FF"/>
    <a:srgbClr val="284816"/>
    <a:srgbClr val="FFFF00"/>
    <a:srgbClr val="00CC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17" autoAdjust="0"/>
    <p:restoredTop sz="94660"/>
  </p:normalViewPr>
  <p:slideViewPr>
    <p:cSldViewPr>
      <p:cViewPr>
        <p:scale>
          <a:sx n="75" d="100"/>
          <a:sy n="75" d="100"/>
        </p:scale>
        <p:origin x="-2742" y="-858"/>
      </p:cViewPr>
      <p:guideLst>
        <p:guide orient="horz" pos="4159"/>
        <p:guide orient="horz" pos="1152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638" y="-90"/>
      </p:cViewPr>
      <p:guideLst>
        <p:guide orient="horz" pos="3106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CBFBA9-8AB1-4CB8-92EC-C5FC0AD1D9D4}" type="doc">
      <dgm:prSet loTypeId="urn:microsoft.com/office/officeart/2005/8/layout/pyramid3" loCatId="pyramid" qsTypeId="urn:microsoft.com/office/officeart/2005/8/quickstyle/3d4" qsCatId="3D" csTypeId="urn:microsoft.com/office/officeart/2005/8/colors/colorful2" csCatId="colorful" phldr="1"/>
      <dgm:spPr/>
    </dgm:pt>
    <dgm:pt modelId="{7932C837-2634-4507-BCA8-2EB954BFCA94}">
      <dgm:prSet phldrT="[Text]"/>
      <dgm:spPr/>
      <dgm:t>
        <a:bodyPr/>
        <a:lstStyle/>
        <a:p>
          <a:pPr rtl="1"/>
          <a:r>
            <a:rPr lang="ar-JO" b="1" dirty="0" smtClean="0"/>
            <a:t>الكسرة [ ئـ ]</a:t>
          </a:r>
          <a:endParaRPr lang="ar-JO" b="1" dirty="0"/>
        </a:p>
      </dgm:t>
    </dgm:pt>
    <dgm:pt modelId="{0A346567-8296-4ED3-B691-6693B73305F1}" type="parTrans" cxnId="{E2829F32-58E4-4685-B5D8-E40D8CFFDE5B}">
      <dgm:prSet/>
      <dgm:spPr/>
      <dgm:t>
        <a:bodyPr/>
        <a:lstStyle/>
        <a:p>
          <a:pPr rtl="1"/>
          <a:endParaRPr lang="ar-JO" b="1"/>
        </a:p>
      </dgm:t>
    </dgm:pt>
    <dgm:pt modelId="{569929F3-2C62-42B1-9547-37C6A504AFD5}" type="sibTrans" cxnId="{E2829F32-58E4-4685-B5D8-E40D8CFFDE5B}">
      <dgm:prSet/>
      <dgm:spPr/>
      <dgm:t>
        <a:bodyPr/>
        <a:lstStyle/>
        <a:p>
          <a:pPr rtl="1"/>
          <a:endParaRPr lang="ar-JO" b="1"/>
        </a:p>
      </dgm:t>
    </dgm:pt>
    <dgm:pt modelId="{22E1B7AA-4918-427F-89F6-7FF99641A78C}">
      <dgm:prSet phldrT="[Text]"/>
      <dgm:spPr/>
      <dgm:t>
        <a:bodyPr/>
        <a:lstStyle/>
        <a:p>
          <a:pPr rtl="1"/>
          <a:r>
            <a:rPr lang="ar-JO" b="1" dirty="0" smtClean="0"/>
            <a:t>الضمة [ ؤ ]</a:t>
          </a:r>
          <a:endParaRPr lang="ar-JO" b="1" dirty="0"/>
        </a:p>
      </dgm:t>
    </dgm:pt>
    <dgm:pt modelId="{B644338E-BD86-4038-8C9C-19E3884D8C92}" type="parTrans" cxnId="{E3DFA485-73D6-4A1B-941C-90A24ED72A86}">
      <dgm:prSet/>
      <dgm:spPr/>
      <dgm:t>
        <a:bodyPr/>
        <a:lstStyle/>
        <a:p>
          <a:pPr rtl="1"/>
          <a:endParaRPr lang="ar-JO" b="1"/>
        </a:p>
      </dgm:t>
    </dgm:pt>
    <dgm:pt modelId="{2D60BF1A-7407-4F29-84DB-9DDC728E934A}" type="sibTrans" cxnId="{E3DFA485-73D6-4A1B-941C-90A24ED72A86}">
      <dgm:prSet/>
      <dgm:spPr/>
      <dgm:t>
        <a:bodyPr/>
        <a:lstStyle/>
        <a:p>
          <a:pPr rtl="1"/>
          <a:endParaRPr lang="ar-JO" b="1"/>
        </a:p>
      </dgm:t>
    </dgm:pt>
    <dgm:pt modelId="{CA84FBA9-BC3B-4160-ADCD-1381F93455A9}">
      <dgm:prSet phldrT="[Text]"/>
      <dgm:spPr/>
      <dgm:t>
        <a:bodyPr/>
        <a:lstStyle/>
        <a:p>
          <a:pPr rtl="1"/>
          <a:r>
            <a:rPr lang="ar-JO" b="1" dirty="0" smtClean="0"/>
            <a:t>الفتحة [ أ ]</a:t>
          </a:r>
          <a:endParaRPr lang="ar-JO" b="1" dirty="0"/>
        </a:p>
      </dgm:t>
    </dgm:pt>
    <dgm:pt modelId="{EFE8181F-2A4C-4802-88DE-140FD2ED43D0}" type="parTrans" cxnId="{B7C347DB-A898-455C-97F8-274A2D1B54BA}">
      <dgm:prSet/>
      <dgm:spPr/>
      <dgm:t>
        <a:bodyPr/>
        <a:lstStyle/>
        <a:p>
          <a:pPr rtl="1"/>
          <a:endParaRPr lang="ar-JO" b="1"/>
        </a:p>
      </dgm:t>
    </dgm:pt>
    <dgm:pt modelId="{7E673CB8-66F1-49BD-B55A-B94FA8F7B9A1}" type="sibTrans" cxnId="{B7C347DB-A898-455C-97F8-274A2D1B54BA}">
      <dgm:prSet/>
      <dgm:spPr/>
      <dgm:t>
        <a:bodyPr/>
        <a:lstStyle/>
        <a:p>
          <a:pPr rtl="1"/>
          <a:endParaRPr lang="ar-JO" b="1"/>
        </a:p>
      </dgm:t>
    </dgm:pt>
    <dgm:pt modelId="{7045D739-ECB1-4048-9B44-0D320BD94398}">
      <dgm:prSet phldrT="[Text]"/>
      <dgm:spPr/>
      <dgm:t>
        <a:bodyPr/>
        <a:lstStyle/>
        <a:p>
          <a:pPr rtl="1"/>
          <a:r>
            <a:rPr lang="ar-JO" b="1" dirty="0" smtClean="0"/>
            <a:t>السكون [ء]</a:t>
          </a:r>
          <a:endParaRPr lang="ar-JO" b="1" dirty="0"/>
        </a:p>
      </dgm:t>
    </dgm:pt>
    <dgm:pt modelId="{E8C54EE0-5484-41E6-AD58-35BED6C584AE}" type="parTrans" cxnId="{C97DF586-9ECA-41AD-97B3-E64B6EFE15D6}">
      <dgm:prSet/>
      <dgm:spPr/>
      <dgm:t>
        <a:bodyPr/>
        <a:lstStyle/>
        <a:p>
          <a:pPr rtl="1"/>
          <a:endParaRPr lang="ar-JO" b="1"/>
        </a:p>
      </dgm:t>
    </dgm:pt>
    <dgm:pt modelId="{5CDCDD89-896C-4D00-A595-161AD9570863}" type="sibTrans" cxnId="{C97DF586-9ECA-41AD-97B3-E64B6EFE15D6}">
      <dgm:prSet/>
      <dgm:spPr/>
      <dgm:t>
        <a:bodyPr/>
        <a:lstStyle/>
        <a:p>
          <a:pPr rtl="1"/>
          <a:endParaRPr lang="ar-JO" b="1"/>
        </a:p>
      </dgm:t>
    </dgm:pt>
    <dgm:pt modelId="{CA871E50-BD04-44DC-9620-6A8D32BE2066}" type="pres">
      <dgm:prSet presAssocID="{D7CBFBA9-8AB1-4CB8-92EC-C5FC0AD1D9D4}" presName="Name0" presStyleCnt="0">
        <dgm:presLayoutVars>
          <dgm:dir/>
          <dgm:animLvl val="lvl"/>
          <dgm:resizeHandles val="exact"/>
        </dgm:presLayoutVars>
      </dgm:prSet>
      <dgm:spPr/>
    </dgm:pt>
    <dgm:pt modelId="{F4B436D0-6108-4A7C-8418-FA267CF7E2D3}" type="pres">
      <dgm:prSet presAssocID="{7932C837-2634-4507-BCA8-2EB954BFCA94}" presName="Name8" presStyleCnt="0"/>
      <dgm:spPr/>
    </dgm:pt>
    <dgm:pt modelId="{D7FAFE36-E39A-4973-99F1-17DF45F5337B}" type="pres">
      <dgm:prSet presAssocID="{7932C837-2634-4507-BCA8-2EB954BFCA94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812C368-2AC8-4DDB-BD6D-BB2EB4FD87A5}" type="pres">
      <dgm:prSet presAssocID="{7932C837-2634-4507-BCA8-2EB954BFCA9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B368533C-3FC0-4A9E-ADCB-717E55B8BE46}" type="pres">
      <dgm:prSet presAssocID="{22E1B7AA-4918-427F-89F6-7FF99641A78C}" presName="Name8" presStyleCnt="0"/>
      <dgm:spPr/>
    </dgm:pt>
    <dgm:pt modelId="{20D845FC-5303-4879-B225-612A3F97A384}" type="pres">
      <dgm:prSet presAssocID="{22E1B7AA-4918-427F-89F6-7FF99641A78C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0E223C85-9108-42F2-B193-CC7EDF7470CC}" type="pres">
      <dgm:prSet presAssocID="{22E1B7AA-4918-427F-89F6-7FF99641A78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ED1AA19E-D946-4CE6-939A-132449896239}" type="pres">
      <dgm:prSet presAssocID="{CA84FBA9-BC3B-4160-ADCD-1381F93455A9}" presName="Name8" presStyleCnt="0"/>
      <dgm:spPr/>
    </dgm:pt>
    <dgm:pt modelId="{0950DE26-B8A4-4AF1-927F-D9176826F15C}" type="pres">
      <dgm:prSet presAssocID="{CA84FBA9-BC3B-4160-ADCD-1381F93455A9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3A0DA185-42A3-472D-8DB7-9E55894CFE0B}" type="pres">
      <dgm:prSet presAssocID="{CA84FBA9-BC3B-4160-ADCD-1381F93455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3E455F1-5BD5-4687-BF18-DA641A6739BA}" type="pres">
      <dgm:prSet presAssocID="{7045D739-ECB1-4048-9B44-0D320BD94398}" presName="Name8" presStyleCnt="0"/>
      <dgm:spPr/>
    </dgm:pt>
    <dgm:pt modelId="{7B779927-CFD8-45B7-A12B-CF042514BE07}" type="pres">
      <dgm:prSet presAssocID="{7045D739-ECB1-4048-9B44-0D320BD94398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D0456E98-1235-47EC-8122-AF719339CF88}" type="pres">
      <dgm:prSet presAssocID="{7045D739-ECB1-4048-9B44-0D320BD9439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4864E348-B34E-4B99-91E3-9A87C1A696C3}" type="presOf" srcId="{22E1B7AA-4918-427F-89F6-7FF99641A78C}" destId="{0E223C85-9108-42F2-B193-CC7EDF7470CC}" srcOrd="1" destOrd="0" presId="urn:microsoft.com/office/officeart/2005/8/layout/pyramid3"/>
    <dgm:cxn modelId="{C19BB4D4-392D-4F2E-A651-235478EB89B1}" type="presOf" srcId="{D7CBFBA9-8AB1-4CB8-92EC-C5FC0AD1D9D4}" destId="{CA871E50-BD04-44DC-9620-6A8D32BE2066}" srcOrd="0" destOrd="0" presId="urn:microsoft.com/office/officeart/2005/8/layout/pyramid3"/>
    <dgm:cxn modelId="{565A58FE-0D6E-432A-AFA7-A5DBE9E0C033}" type="presOf" srcId="{7932C837-2634-4507-BCA8-2EB954BFCA94}" destId="{D7FAFE36-E39A-4973-99F1-17DF45F5337B}" srcOrd="0" destOrd="0" presId="urn:microsoft.com/office/officeart/2005/8/layout/pyramid3"/>
    <dgm:cxn modelId="{84D200E6-10F6-4435-8EA3-CF4BCBED6C00}" type="presOf" srcId="{7932C837-2634-4507-BCA8-2EB954BFCA94}" destId="{9812C368-2AC8-4DDB-BD6D-BB2EB4FD87A5}" srcOrd="1" destOrd="0" presId="urn:microsoft.com/office/officeart/2005/8/layout/pyramid3"/>
    <dgm:cxn modelId="{FBD41917-9E85-4312-9BCD-6FB6C61B6461}" type="presOf" srcId="{7045D739-ECB1-4048-9B44-0D320BD94398}" destId="{7B779927-CFD8-45B7-A12B-CF042514BE07}" srcOrd="0" destOrd="0" presId="urn:microsoft.com/office/officeart/2005/8/layout/pyramid3"/>
    <dgm:cxn modelId="{F5640C0A-A2BB-47CE-847B-D0E55959D5A7}" type="presOf" srcId="{7045D739-ECB1-4048-9B44-0D320BD94398}" destId="{D0456E98-1235-47EC-8122-AF719339CF88}" srcOrd="1" destOrd="0" presId="urn:microsoft.com/office/officeart/2005/8/layout/pyramid3"/>
    <dgm:cxn modelId="{3AC8F961-A7F3-480B-AF8B-B1635BF07123}" type="presOf" srcId="{CA84FBA9-BC3B-4160-ADCD-1381F93455A9}" destId="{0950DE26-B8A4-4AF1-927F-D9176826F15C}" srcOrd="0" destOrd="0" presId="urn:microsoft.com/office/officeart/2005/8/layout/pyramid3"/>
    <dgm:cxn modelId="{5856B231-34E6-4CD8-BF42-B54592069CD6}" type="presOf" srcId="{CA84FBA9-BC3B-4160-ADCD-1381F93455A9}" destId="{3A0DA185-42A3-472D-8DB7-9E55894CFE0B}" srcOrd="1" destOrd="0" presId="urn:microsoft.com/office/officeart/2005/8/layout/pyramid3"/>
    <dgm:cxn modelId="{E2829F32-58E4-4685-B5D8-E40D8CFFDE5B}" srcId="{D7CBFBA9-8AB1-4CB8-92EC-C5FC0AD1D9D4}" destId="{7932C837-2634-4507-BCA8-2EB954BFCA94}" srcOrd="0" destOrd="0" parTransId="{0A346567-8296-4ED3-B691-6693B73305F1}" sibTransId="{569929F3-2C62-42B1-9547-37C6A504AFD5}"/>
    <dgm:cxn modelId="{B7C347DB-A898-455C-97F8-274A2D1B54BA}" srcId="{D7CBFBA9-8AB1-4CB8-92EC-C5FC0AD1D9D4}" destId="{CA84FBA9-BC3B-4160-ADCD-1381F93455A9}" srcOrd="2" destOrd="0" parTransId="{EFE8181F-2A4C-4802-88DE-140FD2ED43D0}" sibTransId="{7E673CB8-66F1-49BD-B55A-B94FA8F7B9A1}"/>
    <dgm:cxn modelId="{845DA138-B587-4062-915F-A257D5E83CE5}" type="presOf" srcId="{22E1B7AA-4918-427F-89F6-7FF99641A78C}" destId="{20D845FC-5303-4879-B225-612A3F97A384}" srcOrd="0" destOrd="0" presId="urn:microsoft.com/office/officeart/2005/8/layout/pyramid3"/>
    <dgm:cxn modelId="{C97DF586-9ECA-41AD-97B3-E64B6EFE15D6}" srcId="{D7CBFBA9-8AB1-4CB8-92EC-C5FC0AD1D9D4}" destId="{7045D739-ECB1-4048-9B44-0D320BD94398}" srcOrd="3" destOrd="0" parTransId="{E8C54EE0-5484-41E6-AD58-35BED6C584AE}" sibTransId="{5CDCDD89-896C-4D00-A595-161AD9570863}"/>
    <dgm:cxn modelId="{E3DFA485-73D6-4A1B-941C-90A24ED72A86}" srcId="{D7CBFBA9-8AB1-4CB8-92EC-C5FC0AD1D9D4}" destId="{22E1B7AA-4918-427F-89F6-7FF99641A78C}" srcOrd="1" destOrd="0" parTransId="{B644338E-BD86-4038-8C9C-19E3884D8C92}" sibTransId="{2D60BF1A-7407-4F29-84DB-9DDC728E934A}"/>
    <dgm:cxn modelId="{23863DB5-3E49-4D2F-9C2A-030B4B6AED93}" type="presParOf" srcId="{CA871E50-BD04-44DC-9620-6A8D32BE2066}" destId="{F4B436D0-6108-4A7C-8418-FA267CF7E2D3}" srcOrd="0" destOrd="0" presId="urn:microsoft.com/office/officeart/2005/8/layout/pyramid3"/>
    <dgm:cxn modelId="{73E9E19B-2189-4D09-9DA2-8D3539D713F1}" type="presParOf" srcId="{F4B436D0-6108-4A7C-8418-FA267CF7E2D3}" destId="{D7FAFE36-E39A-4973-99F1-17DF45F5337B}" srcOrd="0" destOrd="0" presId="urn:microsoft.com/office/officeart/2005/8/layout/pyramid3"/>
    <dgm:cxn modelId="{CEE9A516-985C-4AA4-ABCD-2EADD4694AD6}" type="presParOf" srcId="{F4B436D0-6108-4A7C-8418-FA267CF7E2D3}" destId="{9812C368-2AC8-4DDB-BD6D-BB2EB4FD87A5}" srcOrd="1" destOrd="0" presId="urn:microsoft.com/office/officeart/2005/8/layout/pyramid3"/>
    <dgm:cxn modelId="{38EE0C41-D4FA-4709-B4BA-D505BAAABA2D}" type="presParOf" srcId="{CA871E50-BD04-44DC-9620-6A8D32BE2066}" destId="{B368533C-3FC0-4A9E-ADCB-717E55B8BE46}" srcOrd="1" destOrd="0" presId="urn:microsoft.com/office/officeart/2005/8/layout/pyramid3"/>
    <dgm:cxn modelId="{78033DED-4C17-4DD0-911A-C5BD17DCB0AF}" type="presParOf" srcId="{B368533C-3FC0-4A9E-ADCB-717E55B8BE46}" destId="{20D845FC-5303-4879-B225-612A3F97A384}" srcOrd="0" destOrd="0" presId="urn:microsoft.com/office/officeart/2005/8/layout/pyramid3"/>
    <dgm:cxn modelId="{7947509E-5981-462D-8EBB-86E63CABBDB2}" type="presParOf" srcId="{B368533C-3FC0-4A9E-ADCB-717E55B8BE46}" destId="{0E223C85-9108-42F2-B193-CC7EDF7470CC}" srcOrd="1" destOrd="0" presId="urn:microsoft.com/office/officeart/2005/8/layout/pyramid3"/>
    <dgm:cxn modelId="{53F01B20-C769-40DA-8CC5-1DE41F80DBFB}" type="presParOf" srcId="{CA871E50-BD04-44DC-9620-6A8D32BE2066}" destId="{ED1AA19E-D946-4CE6-939A-132449896239}" srcOrd="2" destOrd="0" presId="urn:microsoft.com/office/officeart/2005/8/layout/pyramid3"/>
    <dgm:cxn modelId="{5C5A3983-350E-4E41-8A1A-E1A84C116CE0}" type="presParOf" srcId="{ED1AA19E-D946-4CE6-939A-132449896239}" destId="{0950DE26-B8A4-4AF1-927F-D9176826F15C}" srcOrd="0" destOrd="0" presId="urn:microsoft.com/office/officeart/2005/8/layout/pyramid3"/>
    <dgm:cxn modelId="{2A70FCA7-C6EF-447C-B5C3-F72B802EC5C4}" type="presParOf" srcId="{ED1AA19E-D946-4CE6-939A-132449896239}" destId="{3A0DA185-42A3-472D-8DB7-9E55894CFE0B}" srcOrd="1" destOrd="0" presId="urn:microsoft.com/office/officeart/2005/8/layout/pyramid3"/>
    <dgm:cxn modelId="{E36DF239-7DA6-42C1-9278-A7C6E3B8C7F6}" type="presParOf" srcId="{CA871E50-BD04-44DC-9620-6A8D32BE2066}" destId="{A3E455F1-5BD5-4687-BF18-DA641A6739BA}" srcOrd="3" destOrd="0" presId="urn:microsoft.com/office/officeart/2005/8/layout/pyramid3"/>
    <dgm:cxn modelId="{E14FE13B-5B2A-4741-9A19-B3F33A6BFC21}" type="presParOf" srcId="{A3E455F1-5BD5-4687-BF18-DA641A6739BA}" destId="{7B779927-CFD8-45B7-A12B-CF042514BE07}" srcOrd="0" destOrd="0" presId="urn:microsoft.com/office/officeart/2005/8/layout/pyramid3"/>
    <dgm:cxn modelId="{D0C60E92-BAB1-472A-B4F0-BCAB177BD9D5}" type="presParOf" srcId="{A3E455F1-5BD5-4687-BF18-DA641A6739BA}" destId="{D0456E98-1235-47EC-8122-AF719339CF88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E051A-3FF3-422C-BF4B-61A295BCB4BB}" type="doc">
      <dgm:prSet loTypeId="urn:microsoft.com/office/officeart/2008/layout/AscendingPictureAccentProces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ECC503FA-D46F-4968-BA78-8C55B5025464}">
      <dgm:prSet phldrT="[Text]" custT="1"/>
      <dgm:spPr/>
      <dgm:t>
        <a:bodyPr/>
        <a:lstStyle/>
        <a:p>
          <a:pPr rtl="1"/>
          <a:r>
            <a:rPr lang="ar-YE" sz="3600" dirty="0" smtClean="0"/>
            <a:t>2-  </a:t>
          </a:r>
          <a:r>
            <a:rPr lang="ar-YE" sz="3200" b="1" dirty="0" smtClean="0">
              <a:solidFill>
                <a:schemeClr val="bg1">
                  <a:lumMod val="75000"/>
                  <a:lumOff val="25000"/>
                </a:schemeClr>
              </a:solidFill>
            </a:rPr>
            <a:t>الهمزة المتحرِّكة </a:t>
          </a:r>
          <a:endParaRPr lang="ar-JO" sz="3200" b="1" dirty="0" smtClean="0">
            <a:solidFill>
              <a:schemeClr val="bg1">
                <a:lumMod val="75000"/>
                <a:lumOff val="25000"/>
              </a:schemeClr>
            </a:solidFill>
          </a:endParaRPr>
        </a:p>
        <a:p>
          <a:pPr rtl="1"/>
          <a:r>
            <a:rPr lang="ar-YE" sz="3200" dirty="0" smtClean="0"/>
            <a:t>(</a:t>
          </a:r>
          <a:r>
            <a:rPr lang="ar-YE" sz="3200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بالضم أو الكسر أو الفتح</a:t>
          </a:r>
          <a:r>
            <a:rPr lang="ar-YE" sz="3200" dirty="0" smtClean="0"/>
            <a:t>) بعد </a:t>
          </a:r>
          <a:r>
            <a:rPr lang="ar-YE" sz="3200" b="1" dirty="0" smtClean="0"/>
            <a:t>ياء </a:t>
          </a:r>
          <a:endParaRPr lang="ar-JO" sz="3200" b="1" dirty="0" smtClean="0"/>
        </a:p>
        <a:p>
          <a:pPr rtl="1"/>
          <a:r>
            <a:rPr lang="ar-YE" sz="3200" b="1" dirty="0" smtClean="0"/>
            <a:t>ساكنة أو مديّة</a:t>
          </a:r>
          <a:r>
            <a:rPr lang="ar-YE" sz="3200" dirty="0" smtClean="0"/>
            <a:t> تكتب على </a:t>
          </a:r>
          <a:r>
            <a:rPr lang="ar-YE" sz="3200" dirty="0" smtClean="0">
              <a:solidFill>
                <a:srgbClr val="00FF00"/>
              </a:solidFill>
            </a:rPr>
            <a:t>نبرة</a:t>
          </a:r>
          <a:r>
            <a:rPr lang="ar-YE" sz="3200" dirty="0" smtClean="0"/>
            <a:t>؛ مثال:</a:t>
          </a:r>
          <a:endParaRPr lang="en-US" sz="3200" dirty="0" smtClean="0"/>
        </a:p>
        <a:p>
          <a:pPr rtl="1"/>
          <a:r>
            <a:rPr lang="ar-YE" sz="3200" dirty="0" smtClean="0"/>
            <a:t> هيْئة، خطيئة، بطيئة، مشيئة، وضيئة، أكمل على النمط نفسه: .............. ، </a:t>
          </a:r>
          <a:r>
            <a:rPr lang="ar-YE" sz="3600" dirty="0" smtClean="0"/>
            <a:t>............... </a:t>
          </a:r>
          <a:endParaRPr lang="ar-JO" sz="3600" b="1" dirty="0"/>
        </a:p>
      </dgm:t>
    </dgm:pt>
    <dgm:pt modelId="{8113107F-81FA-4604-B83F-8F57217329B8}" type="parTrans" cxnId="{1B4DBE66-438D-482D-A204-15776911C5CA}">
      <dgm:prSet/>
      <dgm:spPr/>
      <dgm:t>
        <a:bodyPr/>
        <a:lstStyle/>
        <a:p>
          <a:pPr rtl="1"/>
          <a:endParaRPr lang="ar-JO"/>
        </a:p>
      </dgm:t>
    </dgm:pt>
    <dgm:pt modelId="{E8D779FE-54C6-4826-BEF7-7876DCC220E8}" type="sibTrans" cxnId="{1B4DBE66-438D-482D-A204-15776911C5CA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JO"/>
        </a:p>
      </dgm:t>
    </dgm:pt>
    <dgm:pt modelId="{DD5A4471-3563-4852-9FF1-2516BBE1A677}">
      <dgm:prSet phldrT="[Text]" custT="1"/>
      <dgm:spPr>
        <a:solidFill>
          <a:srgbClr val="92D050"/>
        </a:solidFill>
      </dgm:spPr>
      <dgm:t>
        <a:bodyPr/>
        <a:lstStyle/>
        <a:p>
          <a:pPr rtl="1"/>
          <a:r>
            <a:rPr lang="ar-JO" sz="4000" b="1" dirty="0" smtClean="0">
              <a:solidFill>
                <a:srgbClr val="0000FF"/>
              </a:solidFill>
            </a:rPr>
            <a:t>1- </a:t>
          </a:r>
          <a:r>
            <a:rPr lang="ar-YE" sz="4000" b="1" dirty="0" smtClean="0">
              <a:solidFill>
                <a:srgbClr val="0000FF"/>
              </a:solidFill>
            </a:rPr>
            <a:t>الهمزة المفتوحة </a:t>
          </a:r>
          <a:endParaRPr lang="ar-JO" sz="4000" b="1" dirty="0" smtClean="0">
            <a:solidFill>
              <a:srgbClr val="0000FF"/>
            </a:solidFill>
          </a:endParaRPr>
        </a:p>
        <a:p>
          <a:pPr rtl="1"/>
          <a:r>
            <a:rPr lang="ar-YE" sz="4000" dirty="0" smtClean="0"/>
            <a:t>بعد </a:t>
          </a:r>
          <a:r>
            <a:rPr lang="ar-YE" sz="4000" b="1" dirty="0" smtClean="0"/>
            <a:t>ألف ساكنة</a:t>
          </a:r>
          <a:r>
            <a:rPr lang="ar-YE" sz="4000" dirty="0" smtClean="0"/>
            <a:t>،</a:t>
          </a:r>
          <a:r>
            <a:rPr lang="ar-JO" sz="4000" dirty="0" smtClean="0"/>
            <a:t> </a:t>
          </a:r>
          <a:r>
            <a:rPr lang="ar-YE" sz="4000" dirty="0" smtClean="0"/>
            <a:t> تكتب </a:t>
          </a:r>
          <a:r>
            <a:rPr lang="ar-YE" sz="4000" b="1" u="sng" dirty="0" smtClean="0">
              <a:solidFill>
                <a:schemeClr val="accent6">
                  <a:lumMod val="50000"/>
                </a:schemeClr>
              </a:solidFill>
            </a:rPr>
            <a:t>مُنفرِدة</a:t>
          </a:r>
          <a:r>
            <a:rPr lang="ar-YE" sz="4000" dirty="0" smtClean="0"/>
            <a:t>؛ </a:t>
          </a:r>
          <a:endParaRPr lang="ar-JO" sz="4000" dirty="0" smtClean="0"/>
        </a:p>
        <a:p>
          <a:pPr rtl="1"/>
          <a:r>
            <a:rPr lang="ar-YE" sz="4000" dirty="0" smtClean="0"/>
            <a:t>مثال: قراءَة، تساءَل، أصدقاءَهُ، أكمل على النمط </a:t>
          </a:r>
          <a:r>
            <a:rPr lang="ar-JO" sz="4000" dirty="0" smtClean="0"/>
            <a:t> نفسه  </a:t>
          </a:r>
          <a:r>
            <a:rPr lang="ar-YE" sz="4000" dirty="0" smtClean="0"/>
            <a:t>.........،...........</a:t>
          </a:r>
          <a:endParaRPr lang="ar-JO" sz="4000" b="1" dirty="0"/>
        </a:p>
      </dgm:t>
    </dgm:pt>
    <dgm:pt modelId="{A08182B3-FD62-4A12-9DD8-EFDEAFFA3DD0}" type="parTrans" cxnId="{165A2936-E819-4058-97D4-023022B4974F}">
      <dgm:prSet/>
      <dgm:spPr/>
      <dgm:t>
        <a:bodyPr/>
        <a:lstStyle/>
        <a:p>
          <a:pPr rtl="1"/>
          <a:endParaRPr lang="ar-JO"/>
        </a:p>
      </dgm:t>
    </dgm:pt>
    <dgm:pt modelId="{7BF5D289-2831-4BC8-AD6B-AB1873F79638}" type="sibTrans" cxnId="{165A2936-E819-4058-97D4-023022B4974F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endParaRPr lang="ar-JO"/>
        </a:p>
      </dgm:t>
    </dgm:pt>
    <dgm:pt modelId="{D2CE58A1-3CA8-4A01-81C9-7636312EC1AB}" type="pres">
      <dgm:prSet presAssocID="{E13E051A-3FF3-422C-BF4B-61A295BCB4B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JO"/>
        </a:p>
      </dgm:t>
    </dgm:pt>
    <dgm:pt modelId="{644CBC09-BD4C-4CDD-B58E-0EDFC30BCF58}" type="pres">
      <dgm:prSet presAssocID="{E13E051A-3FF3-422C-BF4B-61A295BCB4BB}" presName="dot1" presStyleLbl="alignNode1" presStyleIdx="0" presStyleCnt="10"/>
      <dgm:spPr/>
    </dgm:pt>
    <dgm:pt modelId="{84514014-7E2E-428C-8B15-84030C38BA41}" type="pres">
      <dgm:prSet presAssocID="{E13E051A-3FF3-422C-BF4B-61A295BCB4BB}" presName="dot2" presStyleLbl="alignNode1" presStyleIdx="1" presStyleCnt="10"/>
      <dgm:spPr/>
    </dgm:pt>
    <dgm:pt modelId="{81947F37-F8E5-4936-8756-83DA25E84576}" type="pres">
      <dgm:prSet presAssocID="{E13E051A-3FF3-422C-BF4B-61A295BCB4BB}" presName="dot3" presStyleLbl="alignNode1" presStyleIdx="2" presStyleCnt="10"/>
      <dgm:spPr/>
    </dgm:pt>
    <dgm:pt modelId="{D3CC3156-CD78-4B2D-90E8-5D4C061621C9}" type="pres">
      <dgm:prSet presAssocID="{E13E051A-3FF3-422C-BF4B-61A295BCB4BB}" presName="dotArrow1" presStyleLbl="alignNode1" presStyleIdx="3" presStyleCnt="10"/>
      <dgm:spPr/>
    </dgm:pt>
    <dgm:pt modelId="{9A0C8A0A-728D-49D4-8CCF-0C7C16038598}" type="pres">
      <dgm:prSet presAssocID="{E13E051A-3FF3-422C-BF4B-61A295BCB4BB}" presName="dotArrow2" presStyleLbl="alignNode1" presStyleIdx="4" presStyleCnt="10"/>
      <dgm:spPr/>
    </dgm:pt>
    <dgm:pt modelId="{12CEC71F-9E0A-4F36-B068-752AF227A88D}" type="pres">
      <dgm:prSet presAssocID="{E13E051A-3FF3-422C-BF4B-61A295BCB4BB}" presName="dotArrow3" presStyleLbl="alignNode1" presStyleIdx="5" presStyleCnt="10"/>
      <dgm:spPr/>
    </dgm:pt>
    <dgm:pt modelId="{BF259F2C-1542-4C72-9446-E2B8B843CC43}" type="pres">
      <dgm:prSet presAssocID="{E13E051A-3FF3-422C-BF4B-61A295BCB4BB}" presName="dotArrow4" presStyleLbl="alignNode1" presStyleIdx="6" presStyleCnt="10"/>
      <dgm:spPr/>
    </dgm:pt>
    <dgm:pt modelId="{BFDFEBE8-3A8B-4DFE-A006-49B33D56E6CD}" type="pres">
      <dgm:prSet presAssocID="{E13E051A-3FF3-422C-BF4B-61A295BCB4BB}" presName="dotArrow5" presStyleLbl="alignNode1" presStyleIdx="7" presStyleCnt="10"/>
      <dgm:spPr/>
    </dgm:pt>
    <dgm:pt modelId="{4277359B-63DD-40DA-AC92-43DA780ECFA7}" type="pres">
      <dgm:prSet presAssocID="{E13E051A-3FF3-422C-BF4B-61A295BCB4BB}" presName="dotArrow6" presStyleLbl="alignNode1" presStyleIdx="8" presStyleCnt="10"/>
      <dgm:spPr/>
    </dgm:pt>
    <dgm:pt modelId="{89C486F8-ECE0-4523-BAF6-E6CA552A6859}" type="pres">
      <dgm:prSet presAssocID="{E13E051A-3FF3-422C-BF4B-61A295BCB4BB}" presName="dotArrow7" presStyleLbl="alignNode1" presStyleIdx="9" presStyleCnt="10"/>
      <dgm:spPr/>
    </dgm:pt>
    <dgm:pt modelId="{99CD9FD4-EAE1-41CB-8D94-3C7783B859C2}" type="pres">
      <dgm:prSet presAssocID="{ECC503FA-D46F-4968-BA78-8C55B5025464}" presName="parTx1" presStyleLbl="node1" presStyleIdx="0" presStyleCnt="2" custScaleX="176480" custScaleY="232917" custLinFactNeighborX="39144" custLinFactNeighborY="-9797"/>
      <dgm:spPr/>
      <dgm:t>
        <a:bodyPr/>
        <a:lstStyle/>
        <a:p>
          <a:pPr rtl="1"/>
          <a:endParaRPr lang="ar-JO"/>
        </a:p>
      </dgm:t>
    </dgm:pt>
    <dgm:pt modelId="{5ADCF90A-8EA5-4BBB-AABD-C38B17940542}" type="pres">
      <dgm:prSet presAssocID="{E8D779FE-54C6-4826-BEF7-7876DCC220E8}" presName="picture1" presStyleCnt="0"/>
      <dgm:spPr/>
    </dgm:pt>
    <dgm:pt modelId="{CFBB8B41-B34F-4C48-99D1-B4792006805A}" type="pres">
      <dgm:prSet presAssocID="{E8D779FE-54C6-4826-BEF7-7876DCC220E8}" presName="imageRepeatNode" presStyleLbl="fgImgPlace1" presStyleIdx="0" presStyleCnt="2" custLinFactNeighborX="23686" custLinFactNeighborY="-1516"/>
      <dgm:spPr/>
      <dgm:t>
        <a:bodyPr/>
        <a:lstStyle/>
        <a:p>
          <a:pPr rtl="1"/>
          <a:endParaRPr lang="ar-JO"/>
        </a:p>
      </dgm:t>
    </dgm:pt>
    <dgm:pt modelId="{BF3A2453-EA8A-4395-944C-F36C344F813F}" type="pres">
      <dgm:prSet presAssocID="{DD5A4471-3563-4852-9FF1-2516BBE1A677}" presName="parTx2" presStyleLbl="node1" presStyleIdx="1" presStyleCnt="2" custScaleX="172210" custScaleY="233711" custLinFactNeighborX="-11241" custLinFactNeighborY="-90141"/>
      <dgm:spPr/>
      <dgm:t>
        <a:bodyPr/>
        <a:lstStyle/>
        <a:p>
          <a:pPr rtl="1"/>
          <a:endParaRPr lang="ar-JO"/>
        </a:p>
      </dgm:t>
    </dgm:pt>
    <dgm:pt modelId="{644AC57A-08EF-4016-AE3C-9E93D606DE92}" type="pres">
      <dgm:prSet presAssocID="{7BF5D289-2831-4BC8-AD6B-AB1873F79638}" presName="picture2" presStyleCnt="0"/>
      <dgm:spPr/>
    </dgm:pt>
    <dgm:pt modelId="{6A92B2D1-88D5-499F-9FC1-C608E5524DC4}" type="pres">
      <dgm:prSet presAssocID="{7BF5D289-2831-4BC8-AD6B-AB1873F79638}" presName="imageRepeatNode" presStyleLbl="fgImgPlace1" presStyleIdx="1" presStyleCnt="2" custLinFactNeighborX="-59140" custLinFactNeighborY="-56220"/>
      <dgm:spPr/>
      <dgm:t>
        <a:bodyPr/>
        <a:lstStyle/>
        <a:p>
          <a:pPr rtl="1"/>
          <a:endParaRPr lang="ar-JO"/>
        </a:p>
      </dgm:t>
    </dgm:pt>
  </dgm:ptLst>
  <dgm:cxnLst>
    <dgm:cxn modelId="{46246364-4A28-42B9-B77A-A67C7CBA0B03}" type="presOf" srcId="{ECC503FA-D46F-4968-BA78-8C55B5025464}" destId="{99CD9FD4-EAE1-41CB-8D94-3C7783B859C2}" srcOrd="0" destOrd="0" presId="urn:microsoft.com/office/officeart/2008/layout/AscendingPictureAccentProcess"/>
    <dgm:cxn modelId="{74884892-E6A8-454A-8C6C-763728D1FECD}" type="presOf" srcId="{E13E051A-3FF3-422C-BF4B-61A295BCB4BB}" destId="{D2CE58A1-3CA8-4A01-81C9-7636312EC1AB}" srcOrd="0" destOrd="0" presId="urn:microsoft.com/office/officeart/2008/layout/AscendingPictureAccentProcess"/>
    <dgm:cxn modelId="{07B2086C-80F5-4855-BBB4-05AA2AACE082}" type="presOf" srcId="{7BF5D289-2831-4BC8-AD6B-AB1873F79638}" destId="{6A92B2D1-88D5-499F-9FC1-C608E5524DC4}" srcOrd="0" destOrd="0" presId="urn:microsoft.com/office/officeart/2008/layout/AscendingPictureAccentProcess"/>
    <dgm:cxn modelId="{165A2936-E819-4058-97D4-023022B4974F}" srcId="{E13E051A-3FF3-422C-BF4B-61A295BCB4BB}" destId="{DD5A4471-3563-4852-9FF1-2516BBE1A677}" srcOrd="1" destOrd="0" parTransId="{A08182B3-FD62-4A12-9DD8-EFDEAFFA3DD0}" sibTransId="{7BF5D289-2831-4BC8-AD6B-AB1873F79638}"/>
    <dgm:cxn modelId="{1B4DBE66-438D-482D-A204-15776911C5CA}" srcId="{E13E051A-3FF3-422C-BF4B-61A295BCB4BB}" destId="{ECC503FA-D46F-4968-BA78-8C55B5025464}" srcOrd="0" destOrd="0" parTransId="{8113107F-81FA-4604-B83F-8F57217329B8}" sibTransId="{E8D779FE-54C6-4826-BEF7-7876DCC220E8}"/>
    <dgm:cxn modelId="{A2D70E98-3F08-4C66-A101-2704ED821D39}" type="presOf" srcId="{E8D779FE-54C6-4826-BEF7-7876DCC220E8}" destId="{CFBB8B41-B34F-4C48-99D1-B4792006805A}" srcOrd="0" destOrd="0" presId="urn:microsoft.com/office/officeart/2008/layout/AscendingPictureAccentProcess"/>
    <dgm:cxn modelId="{620956BB-30EE-4B3F-96A3-45BF6FC509EB}" type="presOf" srcId="{DD5A4471-3563-4852-9FF1-2516BBE1A677}" destId="{BF3A2453-EA8A-4395-944C-F36C344F813F}" srcOrd="0" destOrd="0" presId="urn:microsoft.com/office/officeart/2008/layout/AscendingPictureAccentProcess"/>
    <dgm:cxn modelId="{ABB0154F-1823-4EEE-9A2F-0CBA0704CB5E}" type="presParOf" srcId="{D2CE58A1-3CA8-4A01-81C9-7636312EC1AB}" destId="{644CBC09-BD4C-4CDD-B58E-0EDFC30BCF58}" srcOrd="0" destOrd="0" presId="urn:microsoft.com/office/officeart/2008/layout/AscendingPictureAccentProcess"/>
    <dgm:cxn modelId="{108A68E4-53A8-478C-BB20-9DB6AFD5A511}" type="presParOf" srcId="{D2CE58A1-3CA8-4A01-81C9-7636312EC1AB}" destId="{84514014-7E2E-428C-8B15-84030C38BA41}" srcOrd="1" destOrd="0" presId="urn:microsoft.com/office/officeart/2008/layout/AscendingPictureAccentProcess"/>
    <dgm:cxn modelId="{1DAB1B9B-189D-4C86-96B2-5ED4AE61F9E1}" type="presParOf" srcId="{D2CE58A1-3CA8-4A01-81C9-7636312EC1AB}" destId="{81947F37-F8E5-4936-8756-83DA25E84576}" srcOrd="2" destOrd="0" presId="urn:microsoft.com/office/officeart/2008/layout/AscendingPictureAccentProcess"/>
    <dgm:cxn modelId="{D2D16E25-A0D6-42D0-B630-634DE893F13F}" type="presParOf" srcId="{D2CE58A1-3CA8-4A01-81C9-7636312EC1AB}" destId="{D3CC3156-CD78-4B2D-90E8-5D4C061621C9}" srcOrd="3" destOrd="0" presId="urn:microsoft.com/office/officeart/2008/layout/AscendingPictureAccentProcess"/>
    <dgm:cxn modelId="{ED943259-501A-4506-9860-D9D712C452D4}" type="presParOf" srcId="{D2CE58A1-3CA8-4A01-81C9-7636312EC1AB}" destId="{9A0C8A0A-728D-49D4-8CCF-0C7C16038598}" srcOrd="4" destOrd="0" presId="urn:microsoft.com/office/officeart/2008/layout/AscendingPictureAccentProcess"/>
    <dgm:cxn modelId="{0D802598-4CE5-4957-9755-06775C5F2844}" type="presParOf" srcId="{D2CE58A1-3CA8-4A01-81C9-7636312EC1AB}" destId="{12CEC71F-9E0A-4F36-B068-752AF227A88D}" srcOrd="5" destOrd="0" presId="urn:microsoft.com/office/officeart/2008/layout/AscendingPictureAccentProcess"/>
    <dgm:cxn modelId="{67A72BD7-A48E-4745-AF9F-CA6F8EF83392}" type="presParOf" srcId="{D2CE58A1-3CA8-4A01-81C9-7636312EC1AB}" destId="{BF259F2C-1542-4C72-9446-E2B8B843CC43}" srcOrd="6" destOrd="0" presId="urn:microsoft.com/office/officeart/2008/layout/AscendingPictureAccentProcess"/>
    <dgm:cxn modelId="{DE8DB35C-2DF9-4648-800A-1F74101E673A}" type="presParOf" srcId="{D2CE58A1-3CA8-4A01-81C9-7636312EC1AB}" destId="{BFDFEBE8-3A8B-4DFE-A006-49B33D56E6CD}" srcOrd="7" destOrd="0" presId="urn:microsoft.com/office/officeart/2008/layout/AscendingPictureAccentProcess"/>
    <dgm:cxn modelId="{0D023241-9214-41BA-9CB4-A8A028B7E5BB}" type="presParOf" srcId="{D2CE58A1-3CA8-4A01-81C9-7636312EC1AB}" destId="{4277359B-63DD-40DA-AC92-43DA780ECFA7}" srcOrd="8" destOrd="0" presId="urn:microsoft.com/office/officeart/2008/layout/AscendingPictureAccentProcess"/>
    <dgm:cxn modelId="{744443A1-B90B-4169-83D2-7D7361B8D454}" type="presParOf" srcId="{D2CE58A1-3CA8-4A01-81C9-7636312EC1AB}" destId="{89C486F8-ECE0-4523-BAF6-E6CA552A6859}" srcOrd="9" destOrd="0" presId="urn:microsoft.com/office/officeart/2008/layout/AscendingPictureAccentProcess"/>
    <dgm:cxn modelId="{E3D33ACB-CB25-4169-83E5-458A862F30C6}" type="presParOf" srcId="{D2CE58A1-3CA8-4A01-81C9-7636312EC1AB}" destId="{99CD9FD4-EAE1-41CB-8D94-3C7783B859C2}" srcOrd="10" destOrd="0" presId="urn:microsoft.com/office/officeart/2008/layout/AscendingPictureAccentProcess"/>
    <dgm:cxn modelId="{3F04A27C-8F75-484C-B5FC-4ADA3AF3A266}" type="presParOf" srcId="{D2CE58A1-3CA8-4A01-81C9-7636312EC1AB}" destId="{5ADCF90A-8EA5-4BBB-AABD-C38B17940542}" srcOrd="11" destOrd="0" presId="urn:microsoft.com/office/officeart/2008/layout/AscendingPictureAccentProcess"/>
    <dgm:cxn modelId="{59A49FB4-F147-42BC-8EB5-55648A425646}" type="presParOf" srcId="{5ADCF90A-8EA5-4BBB-AABD-C38B17940542}" destId="{CFBB8B41-B34F-4C48-99D1-B4792006805A}" srcOrd="0" destOrd="0" presId="urn:microsoft.com/office/officeart/2008/layout/AscendingPictureAccentProcess"/>
    <dgm:cxn modelId="{F31B0EBB-7085-4E6D-AA58-417951DE89F5}" type="presParOf" srcId="{D2CE58A1-3CA8-4A01-81C9-7636312EC1AB}" destId="{BF3A2453-EA8A-4395-944C-F36C344F813F}" srcOrd="12" destOrd="0" presId="urn:microsoft.com/office/officeart/2008/layout/AscendingPictureAccentProcess"/>
    <dgm:cxn modelId="{5624459E-0928-4522-A286-81DDFB81210C}" type="presParOf" srcId="{D2CE58A1-3CA8-4A01-81C9-7636312EC1AB}" destId="{644AC57A-08EF-4016-AE3C-9E93D606DE92}" srcOrd="13" destOrd="0" presId="urn:microsoft.com/office/officeart/2008/layout/AscendingPictureAccentProcess"/>
    <dgm:cxn modelId="{BC065AFA-386B-4CD7-83D2-BF24278CB266}" type="presParOf" srcId="{644AC57A-08EF-4016-AE3C-9E93D606DE92}" destId="{6A92B2D1-88D5-499F-9FC1-C608E5524DC4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AFE36-E39A-4973-99F1-17DF45F5337B}">
      <dsp:nvSpPr>
        <dsp:cNvPr id="0" name=""/>
        <dsp:cNvSpPr/>
      </dsp:nvSpPr>
      <dsp:spPr>
        <a:xfrm rot="10800000">
          <a:off x="0" y="0"/>
          <a:ext cx="6019800" cy="952500"/>
        </a:xfrm>
        <a:prstGeom prst="trapezoid">
          <a:avLst>
            <a:gd name="adj" fmla="val 79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300" b="1" kern="1200" dirty="0" smtClean="0"/>
            <a:t>الكسرة [ ئـ ]</a:t>
          </a:r>
          <a:endParaRPr lang="ar-JO" sz="3300" b="1" kern="1200" dirty="0"/>
        </a:p>
      </dsp:txBody>
      <dsp:txXfrm rot="-10800000">
        <a:off x="1053464" y="0"/>
        <a:ext cx="3912870" cy="952500"/>
      </dsp:txXfrm>
    </dsp:sp>
    <dsp:sp modelId="{20D845FC-5303-4879-B225-612A3F97A384}">
      <dsp:nvSpPr>
        <dsp:cNvPr id="0" name=""/>
        <dsp:cNvSpPr/>
      </dsp:nvSpPr>
      <dsp:spPr>
        <a:xfrm rot="10800000">
          <a:off x="752474" y="952500"/>
          <a:ext cx="4514850" cy="952500"/>
        </a:xfrm>
        <a:prstGeom prst="trapezoid">
          <a:avLst>
            <a:gd name="adj" fmla="val 79000"/>
          </a:avLst>
        </a:prstGeom>
        <a:solidFill>
          <a:schemeClr val="accent2">
            <a:hueOff val="4600076"/>
            <a:satOff val="-30802"/>
            <a:lumOff val="111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300" b="1" kern="1200" dirty="0" smtClean="0"/>
            <a:t>الضمة [ ؤ ]</a:t>
          </a:r>
          <a:endParaRPr lang="ar-JO" sz="3300" b="1" kern="1200" dirty="0"/>
        </a:p>
      </dsp:txBody>
      <dsp:txXfrm rot="-10800000">
        <a:off x="1542573" y="952500"/>
        <a:ext cx="2934652" cy="952500"/>
      </dsp:txXfrm>
    </dsp:sp>
    <dsp:sp modelId="{0950DE26-B8A4-4AF1-927F-D9176826F15C}">
      <dsp:nvSpPr>
        <dsp:cNvPr id="0" name=""/>
        <dsp:cNvSpPr/>
      </dsp:nvSpPr>
      <dsp:spPr>
        <a:xfrm rot="10800000">
          <a:off x="1504950" y="1905000"/>
          <a:ext cx="3009900" cy="952500"/>
        </a:xfrm>
        <a:prstGeom prst="trapezoid">
          <a:avLst>
            <a:gd name="adj" fmla="val 79000"/>
          </a:avLst>
        </a:prstGeom>
        <a:solidFill>
          <a:schemeClr val="accent2">
            <a:hueOff val="9200153"/>
            <a:satOff val="-61604"/>
            <a:lumOff val="222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300" b="1" kern="1200" dirty="0" smtClean="0"/>
            <a:t>الفتحة [ أ ]</a:t>
          </a:r>
          <a:endParaRPr lang="ar-JO" sz="3300" b="1" kern="1200" dirty="0"/>
        </a:p>
      </dsp:txBody>
      <dsp:txXfrm rot="-10800000">
        <a:off x="2031682" y="1905000"/>
        <a:ext cx="1956435" cy="952500"/>
      </dsp:txXfrm>
    </dsp:sp>
    <dsp:sp modelId="{7B779927-CFD8-45B7-A12B-CF042514BE07}">
      <dsp:nvSpPr>
        <dsp:cNvPr id="0" name=""/>
        <dsp:cNvSpPr/>
      </dsp:nvSpPr>
      <dsp:spPr>
        <a:xfrm rot="10800000">
          <a:off x="2257425" y="2857499"/>
          <a:ext cx="1504950" cy="952500"/>
        </a:xfrm>
        <a:prstGeom prst="trapezoid">
          <a:avLst>
            <a:gd name="adj" fmla="val 79000"/>
          </a:avLst>
        </a:prstGeom>
        <a:solidFill>
          <a:schemeClr val="accent2">
            <a:hueOff val="13800228"/>
            <a:satOff val="-92406"/>
            <a:lumOff val="333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300" b="1" kern="1200" dirty="0" smtClean="0"/>
            <a:t>السكون [ء]</a:t>
          </a:r>
          <a:endParaRPr lang="ar-JO" sz="3300" b="1" kern="1200" dirty="0"/>
        </a:p>
      </dsp:txBody>
      <dsp:txXfrm rot="-10800000">
        <a:off x="2257425" y="2857499"/>
        <a:ext cx="1504950" cy="95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CBC09-BD4C-4CDD-B58E-0EDFC30BCF58}">
      <dsp:nvSpPr>
        <dsp:cNvPr id="0" name=""/>
        <dsp:cNvSpPr/>
      </dsp:nvSpPr>
      <dsp:spPr>
        <a:xfrm>
          <a:off x="2394918" y="3029881"/>
          <a:ext cx="200192" cy="20019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14014-7E2E-428C-8B15-84030C38BA41}">
      <dsp:nvSpPr>
        <dsp:cNvPr id="0" name=""/>
        <dsp:cNvSpPr/>
      </dsp:nvSpPr>
      <dsp:spPr>
        <a:xfrm>
          <a:off x="2219549" y="3310919"/>
          <a:ext cx="200192" cy="200192"/>
        </a:xfrm>
        <a:prstGeom prst="ellipse">
          <a:avLst/>
        </a:prstGeom>
        <a:solidFill>
          <a:schemeClr val="accent2">
            <a:hueOff val="1533359"/>
            <a:satOff val="-10267"/>
            <a:lumOff val="370"/>
            <a:alphaOff val="0"/>
          </a:schemeClr>
        </a:solidFill>
        <a:ln w="25400" cap="flat" cmpd="sng" algn="ctr">
          <a:solidFill>
            <a:schemeClr val="accent2">
              <a:hueOff val="1533359"/>
              <a:satOff val="-10267"/>
              <a:lumOff val="3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47F37-F8E5-4936-8756-83DA25E84576}">
      <dsp:nvSpPr>
        <dsp:cNvPr id="0" name=""/>
        <dsp:cNvSpPr/>
      </dsp:nvSpPr>
      <dsp:spPr>
        <a:xfrm>
          <a:off x="2010548" y="3554237"/>
          <a:ext cx="200192" cy="200192"/>
        </a:xfrm>
        <a:prstGeom prst="ellipse">
          <a:avLst/>
        </a:prstGeom>
        <a:solidFill>
          <a:schemeClr val="accent2">
            <a:hueOff val="3066717"/>
            <a:satOff val="-20535"/>
            <a:lumOff val="741"/>
            <a:alphaOff val="0"/>
          </a:schemeClr>
        </a:solidFill>
        <a:ln w="25400" cap="flat" cmpd="sng" algn="ctr">
          <a:solidFill>
            <a:schemeClr val="accent2">
              <a:hueOff val="3066717"/>
              <a:satOff val="-20535"/>
              <a:lumOff val="7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C3156-CD78-4B2D-90E8-5D4C061621C9}">
      <dsp:nvSpPr>
        <dsp:cNvPr id="0" name=""/>
        <dsp:cNvSpPr/>
      </dsp:nvSpPr>
      <dsp:spPr>
        <a:xfrm>
          <a:off x="2260388" y="201443"/>
          <a:ext cx="200192" cy="200192"/>
        </a:xfrm>
        <a:prstGeom prst="ellipse">
          <a:avLst/>
        </a:prstGeom>
        <a:solidFill>
          <a:schemeClr val="accent2">
            <a:hueOff val="4600076"/>
            <a:satOff val="-30802"/>
            <a:lumOff val="1111"/>
            <a:alphaOff val="0"/>
          </a:schemeClr>
        </a:solidFill>
        <a:ln w="25400" cap="flat" cmpd="sng" algn="ctr">
          <a:solidFill>
            <a:schemeClr val="accent2">
              <a:hueOff val="4600076"/>
              <a:satOff val="-30802"/>
              <a:lumOff val="11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C8A0A-728D-49D4-8CCF-0C7C16038598}">
      <dsp:nvSpPr>
        <dsp:cNvPr id="0" name=""/>
        <dsp:cNvSpPr/>
      </dsp:nvSpPr>
      <dsp:spPr>
        <a:xfrm>
          <a:off x="2527846" y="42065"/>
          <a:ext cx="200192" cy="200192"/>
        </a:xfrm>
        <a:prstGeom prst="ellipse">
          <a:avLst/>
        </a:prstGeom>
        <a:solidFill>
          <a:schemeClr val="accent2">
            <a:hueOff val="6133435"/>
            <a:satOff val="-41069"/>
            <a:lumOff val="1482"/>
            <a:alphaOff val="0"/>
          </a:schemeClr>
        </a:solidFill>
        <a:ln w="25400" cap="flat" cmpd="sng" algn="ctr">
          <a:solidFill>
            <a:schemeClr val="accent2">
              <a:hueOff val="6133435"/>
              <a:satOff val="-41069"/>
              <a:lumOff val="14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EC71F-9E0A-4F36-B068-752AF227A88D}">
      <dsp:nvSpPr>
        <dsp:cNvPr id="0" name=""/>
        <dsp:cNvSpPr/>
      </dsp:nvSpPr>
      <dsp:spPr>
        <a:xfrm>
          <a:off x="2794503" y="-117313"/>
          <a:ext cx="200192" cy="200192"/>
        </a:xfrm>
        <a:prstGeom prst="ellipse">
          <a:avLst/>
        </a:prstGeom>
        <a:solidFill>
          <a:schemeClr val="accent2">
            <a:hueOff val="7666794"/>
            <a:satOff val="-51337"/>
            <a:lumOff val="1852"/>
            <a:alphaOff val="0"/>
          </a:schemeClr>
        </a:solidFill>
        <a:ln w="25400" cap="flat" cmpd="sng" algn="ctr">
          <a:solidFill>
            <a:schemeClr val="accent2">
              <a:hueOff val="7666794"/>
              <a:satOff val="-51337"/>
              <a:lumOff val="18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59F2C-1542-4C72-9446-E2B8B843CC43}">
      <dsp:nvSpPr>
        <dsp:cNvPr id="0" name=""/>
        <dsp:cNvSpPr/>
      </dsp:nvSpPr>
      <dsp:spPr>
        <a:xfrm>
          <a:off x="3061159" y="42065"/>
          <a:ext cx="200192" cy="200192"/>
        </a:xfrm>
        <a:prstGeom prst="ellipse">
          <a:avLst/>
        </a:prstGeom>
        <a:solidFill>
          <a:schemeClr val="accent2">
            <a:hueOff val="9200153"/>
            <a:satOff val="-61604"/>
            <a:lumOff val="2223"/>
            <a:alphaOff val="0"/>
          </a:schemeClr>
        </a:solidFill>
        <a:ln w="25400" cap="flat" cmpd="sng" algn="ctr">
          <a:solidFill>
            <a:schemeClr val="accent2">
              <a:hueOff val="9200153"/>
              <a:satOff val="-61604"/>
              <a:lumOff val="22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FEBE8-3A8B-4DFE-A006-49B33D56E6CD}">
      <dsp:nvSpPr>
        <dsp:cNvPr id="0" name=""/>
        <dsp:cNvSpPr/>
      </dsp:nvSpPr>
      <dsp:spPr>
        <a:xfrm>
          <a:off x="3328617" y="201443"/>
          <a:ext cx="200192" cy="200192"/>
        </a:xfrm>
        <a:prstGeom prst="ellipse">
          <a:avLst/>
        </a:prstGeom>
        <a:solidFill>
          <a:schemeClr val="accent2">
            <a:hueOff val="10733511"/>
            <a:satOff val="-71871"/>
            <a:lumOff val="2593"/>
            <a:alphaOff val="0"/>
          </a:schemeClr>
        </a:solidFill>
        <a:ln w="25400" cap="flat" cmpd="sng" algn="ctr">
          <a:solidFill>
            <a:schemeClr val="accent2">
              <a:hueOff val="10733511"/>
              <a:satOff val="-71871"/>
              <a:lumOff val="259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77359B-63DD-40DA-AC92-43DA780ECFA7}">
      <dsp:nvSpPr>
        <dsp:cNvPr id="0" name=""/>
        <dsp:cNvSpPr/>
      </dsp:nvSpPr>
      <dsp:spPr>
        <a:xfrm>
          <a:off x="2794503" y="218975"/>
          <a:ext cx="200192" cy="200192"/>
        </a:xfrm>
        <a:prstGeom prst="ellipse">
          <a:avLst/>
        </a:prstGeom>
        <a:solidFill>
          <a:schemeClr val="accent2">
            <a:hueOff val="12266870"/>
            <a:satOff val="-82139"/>
            <a:lumOff val="2964"/>
            <a:alphaOff val="0"/>
          </a:schemeClr>
        </a:solidFill>
        <a:ln w="25400" cap="flat" cmpd="sng" algn="ctr">
          <a:solidFill>
            <a:schemeClr val="accent2">
              <a:hueOff val="12266870"/>
              <a:satOff val="-82139"/>
              <a:lumOff val="29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486F8-ECE0-4523-BAF6-E6CA552A6859}">
      <dsp:nvSpPr>
        <dsp:cNvPr id="0" name=""/>
        <dsp:cNvSpPr/>
      </dsp:nvSpPr>
      <dsp:spPr>
        <a:xfrm>
          <a:off x="2794503" y="555264"/>
          <a:ext cx="200192" cy="200192"/>
        </a:xfrm>
        <a:prstGeom prst="ellipse">
          <a:avLst/>
        </a:prstGeom>
        <a:solidFill>
          <a:schemeClr val="accent2">
            <a:hueOff val="13800228"/>
            <a:satOff val="-92406"/>
            <a:lumOff val="3334"/>
            <a:alphaOff val="0"/>
          </a:schemeClr>
        </a:solidFill>
        <a:ln w="25400" cap="flat" cmpd="sng" algn="ctr">
          <a:solidFill>
            <a:schemeClr val="accent2">
              <a:hueOff val="13800228"/>
              <a:satOff val="-92406"/>
              <a:lumOff val="33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D9FD4-EAE1-41CB-8D94-3C7783B859C2}">
      <dsp:nvSpPr>
        <dsp:cNvPr id="0" name=""/>
        <dsp:cNvSpPr/>
      </dsp:nvSpPr>
      <dsp:spPr>
        <a:xfrm>
          <a:off x="762022" y="3402319"/>
          <a:ext cx="7619977" cy="26975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925" tIns="137160" rIns="137160" bIns="137160" numCol="1" spcCol="1270" anchor="ctr" anchorCtr="0">
          <a:noAutofit/>
        </a:bodyPr>
        <a:lstStyle/>
        <a:p>
          <a:pPr lvl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3600" kern="1200" dirty="0" smtClean="0"/>
            <a:t>2-  </a:t>
          </a:r>
          <a:r>
            <a:rPr lang="ar-YE" sz="3200" b="1" kern="1200" dirty="0" smtClean="0">
              <a:solidFill>
                <a:schemeClr val="bg1">
                  <a:lumMod val="75000"/>
                  <a:lumOff val="25000"/>
                </a:schemeClr>
              </a:solidFill>
            </a:rPr>
            <a:t>الهمزة المتحرِّكة </a:t>
          </a:r>
          <a:endParaRPr lang="ar-JO" sz="3200" b="1" kern="1200" dirty="0" smtClean="0">
            <a:solidFill>
              <a:schemeClr val="bg1">
                <a:lumMod val="75000"/>
                <a:lumOff val="25000"/>
              </a:schemeClr>
            </a:solidFill>
          </a:endParaRPr>
        </a:p>
        <a:p>
          <a:pPr lvl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3200" kern="1200" dirty="0" smtClean="0"/>
            <a:t>(</a:t>
          </a:r>
          <a:r>
            <a:rPr lang="ar-YE" sz="32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بالضم أو الكسر أو الفتح</a:t>
          </a:r>
          <a:r>
            <a:rPr lang="ar-YE" sz="3200" kern="1200" dirty="0" smtClean="0"/>
            <a:t>) بعد </a:t>
          </a:r>
          <a:r>
            <a:rPr lang="ar-YE" sz="3200" b="1" kern="1200" dirty="0" smtClean="0"/>
            <a:t>ياء </a:t>
          </a:r>
          <a:endParaRPr lang="ar-JO" sz="3200" b="1" kern="1200" dirty="0" smtClean="0"/>
        </a:p>
        <a:p>
          <a:pPr lvl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3200" b="1" kern="1200" dirty="0" smtClean="0"/>
            <a:t>ساكنة أو مديّة</a:t>
          </a:r>
          <a:r>
            <a:rPr lang="ar-YE" sz="3200" kern="1200" dirty="0" smtClean="0"/>
            <a:t> تكتب على </a:t>
          </a:r>
          <a:r>
            <a:rPr lang="ar-YE" sz="3200" kern="1200" dirty="0" smtClean="0">
              <a:solidFill>
                <a:srgbClr val="00FF00"/>
              </a:solidFill>
            </a:rPr>
            <a:t>نبرة</a:t>
          </a:r>
          <a:r>
            <a:rPr lang="ar-YE" sz="3200" kern="1200" dirty="0" smtClean="0"/>
            <a:t>؛ مثال:</a:t>
          </a:r>
          <a:endParaRPr lang="en-US" sz="3200" kern="1200" dirty="0" smtClean="0"/>
        </a:p>
        <a:p>
          <a:pPr lvl="0" algn="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3200" kern="1200" dirty="0" smtClean="0"/>
            <a:t> هيْئة، خطيئة، بطيئة، مشيئة، وضيئة، أكمل على النمط نفسه: .............. ، </a:t>
          </a:r>
          <a:r>
            <a:rPr lang="ar-YE" sz="3600" kern="1200" dirty="0" smtClean="0"/>
            <a:t>............... </a:t>
          </a:r>
          <a:endParaRPr lang="ar-JO" sz="3600" b="1" kern="1200" dirty="0"/>
        </a:p>
      </dsp:txBody>
      <dsp:txXfrm>
        <a:off x="893705" y="3534002"/>
        <a:ext cx="7356611" cy="2434164"/>
      </dsp:txXfrm>
    </dsp:sp>
    <dsp:sp modelId="{CFBB8B41-B34F-4C48-99D1-B4792006805A}">
      <dsp:nvSpPr>
        <dsp:cNvPr id="0" name=""/>
        <dsp:cNvSpPr/>
      </dsp:nvSpPr>
      <dsp:spPr>
        <a:xfrm>
          <a:off x="442758" y="3120350"/>
          <a:ext cx="2001927" cy="200179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A2453-EA8A-4395-944C-F36C344F813F}">
      <dsp:nvSpPr>
        <dsp:cNvPr id="0" name=""/>
        <dsp:cNvSpPr/>
      </dsp:nvSpPr>
      <dsp:spPr>
        <a:xfrm>
          <a:off x="946406" y="201916"/>
          <a:ext cx="7435609" cy="2706725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925" tIns="152400" rIns="152400" bIns="152400" numCol="1" spcCol="1270" anchor="ctr" anchorCtr="0">
          <a:noAutofit/>
        </a:bodyPr>
        <a:lstStyle/>
        <a:p>
          <a:pPr lvl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000" b="1" kern="1200" dirty="0" smtClean="0">
              <a:solidFill>
                <a:srgbClr val="0000FF"/>
              </a:solidFill>
            </a:rPr>
            <a:t>1- </a:t>
          </a:r>
          <a:r>
            <a:rPr lang="ar-YE" sz="4000" b="1" kern="1200" dirty="0" smtClean="0">
              <a:solidFill>
                <a:srgbClr val="0000FF"/>
              </a:solidFill>
            </a:rPr>
            <a:t>الهمزة المفتوحة </a:t>
          </a:r>
          <a:endParaRPr lang="ar-JO" sz="4000" b="1" kern="1200" dirty="0" smtClean="0">
            <a:solidFill>
              <a:srgbClr val="0000FF"/>
            </a:solidFill>
          </a:endParaRPr>
        </a:p>
        <a:p>
          <a:pPr lvl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4000" kern="1200" dirty="0" smtClean="0"/>
            <a:t>بعد </a:t>
          </a:r>
          <a:r>
            <a:rPr lang="ar-YE" sz="4000" b="1" kern="1200" dirty="0" smtClean="0"/>
            <a:t>ألف ساكنة</a:t>
          </a:r>
          <a:r>
            <a:rPr lang="ar-YE" sz="4000" kern="1200" dirty="0" smtClean="0"/>
            <a:t>،</a:t>
          </a:r>
          <a:r>
            <a:rPr lang="ar-JO" sz="4000" kern="1200" dirty="0" smtClean="0"/>
            <a:t> </a:t>
          </a:r>
          <a:r>
            <a:rPr lang="ar-YE" sz="4000" kern="1200" dirty="0" smtClean="0"/>
            <a:t> تكتب </a:t>
          </a:r>
          <a:r>
            <a:rPr lang="ar-YE" sz="4000" b="1" u="sng" kern="1200" dirty="0" smtClean="0">
              <a:solidFill>
                <a:schemeClr val="accent6">
                  <a:lumMod val="50000"/>
                </a:schemeClr>
              </a:solidFill>
            </a:rPr>
            <a:t>مُنفرِدة</a:t>
          </a:r>
          <a:r>
            <a:rPr lang="ar-YE" sz="4000" kern="1200" dirty="0" smtClean="0"/>
            <a:t>؛ </a:t>
          </a:r>
          <a:endParaRPr lang="ar-JO" sz="4000" kern="1200" dirty="0" smtClean="0"/>
        </a:p>
        <a:p>
          <a:pPr lvl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YE" sz="4000" kern="1200" dirty="0" smtClean="0"/>
            <a:t>مثال: قراءَة، تساءَل، أصدقاءَهُ، أكمل على النمط </a:t>
          </a:r>
          <a:r>
            <a:rPr lang="ar-JO" sz="4000" kern="1200" dirty="0" smtClean="0"/>
            <a:t> نفسه  </a:t>
          </a:r>
          <a:r>
            <a:rPr lang="ar-YE" sz="4000" kern="1200" dirty="0" smtClean="0"/>
            <a:t>.........،...........</a:t>
          </a:r>
          <a:endParaRPr lang="ar-JO" sz="4000" b="1" kern="1200" dirty="0"/>
        </a:p>
      </dsp:txBody>
      <dsp:txXfrm>
        <a:off x="1078537" y="334047"/>
        <a:ext cx="7171347" cy="2442463"/>
      </dsp:txXfrm>
    </dsp:sp>
    <dsp:sp modelId="{6A92B2D1-88D5-499F-9FC1-C608E5524DC4}">
      <dsp:nvSpPr>
        <dsp:cNvPr id="0" name=""/>
        <dsp:cNvSpPr/>
      </dsp:nvSpPr>
      <dsp:spPr>
        <a:xfrm>
          <a:off x="609599" y="0"/>
          <a:ext cx="2001927" cy="200179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r>
              <a:rPr lang="en-US" altLang="en-US"/>
              <a:t>8994 Woolf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D2B5EC09-8B50-4D63-8666-382DF2849040}" type="datetime8">
              <a:rPr lang="en-US" altLang="en-US"/>
              <a:pPr>
                <a:defRPr/>
              </a:pPr>
              <a:t>4/5/2018 9:13 AM</a:t>
            </a:fld>
            <a:endParaRPr lang="en-US" altLang="en-US"/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r>
              <a:rPr lang="en-US" altLang="en-US"/>
              <a:t>FM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cs typeface="Times New Roman" pitchFamily="18" charset="0"/>
              </a:defRPr>
            </a:lvl1pPr>
          </a:lstStyle>
          <a:p>
            <a:pPr>
              <a:defRPr/>
            </a:pPr>
            <a:fld id="{2987D23E-0A45-4FCA-B7C2-52CC710D741A}" type="slidenum">
              <a:rPr lang="ar-SA" altLang="en-US"/>
              <a:pPr>
                <a:defRPr/>
              </a:pPr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730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98925" y="217488"/>
            <a:ext cx="10144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8994 Woolf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8300" y="217488"/>
            <a:ext cx="15224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03A3E52C-3B77-4694-8A98-308472C86A67}" type="datetime8">
              <a:rPr lang="en-US" altLang="en-US"/>
              <a:pPr>
                <a:defRPr/>
              </a:pPr>
              <a:t>4/5/2018 9:13 AM</a:t>
            </a:fld>
            <a:endParaRPr lang="en-US" altLang="en-US"/>
          </a:p>
        </p:txBody>
      </p:sp>
      <p:sp>
        <p:nvSpPr>
          <p:cNvPr id="1843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113" y="612775"/>
            <a:ext cx="6772275" cy="5078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06388" y="5819775"/>
            <a:ext cx="6184900" cy="381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7" tIns="46153" rIns="92307" bIns="46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138363" y="217488"/>
            <a:ext cx="41751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FM</a:t>
            </a:r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27738" y="217488"/>
            <a:ext cx="3810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307" tIns="46153" rIns="92307" bIns="46153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>
                <a:latin typeface="Arial" charset="0"/>
              </a:defRPr>
            </a:lvl1pPr>
          </a:lstStyle>
          <a:p>
            <a:pPr>
              <a:defRPr/>
            </a:pPr>
            <a:fld id="{110BC4E2-844C-4D3A-BF71-2934E2A2BA6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85040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Dk Blue Title 3"/>
          <p:cNvPicPr>
            <a:picLocks noChangeAspect="1" noChangeArrowheads="1"/>
          </p:cNvPicPr>
          <p:nvPr userDrawn="1"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01" r="7396"/>
          <a:stretch>
            <a:fillRect/>
          </a:stretch>
        </p:blipFill>
        <p:spPr bwMode="invGray">
          <a:xfrm>
            <a:off x="6127750" y="0"/>
            <a:ext cx="2332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Dk Blue Titl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7"/>
          <p:cNvGrpSpPr>
            <a:grpSpLocks/>
          </p:cNvGrpSpPr>
          <p:nvPr userDrawn="1"/>
        </p:nvGrpSpPr>
        <p:grpSpPr bwMode="auto">
          <a:xfrm>
            <a:off x="101600" y="674688"/>
            <a:ext cx="8280400" cy="1255712"/>
            <a:chOff x="64" y="905"/>
            <a:chExt cx="5216" cy="791"/>
          </a:xfrm>
        </p:grpSpPr>
        <p:sp>
          <p:nvSpPr>
            <p:cNvPr id="7" name="Freeform 15"/>
            <p:cNvSpPr>
              <a:spLocks/>
            </p:cNvSpPr>
            <p:nvPr userDrawn="1"/>
          </p:nvSpPr>
          <p:spPr bwMode="invGray">
            <a:xfrm rot="-507431">
              <a:off x="1158" y="905"/>
              <a:ext cx="4122" cy="719"/>
            </a:xfrm>
            <a:custGeom>
              <a:avLst/>
              <a:gdLst>
                <a:gd name="T0" fmla="*/ 0 w 4122"/>
                <a:gd name="T1" fmla="*/ 4274 h 630"/>
                <a:gd name="T2" fmla="*/ 3544 w 4122"/>
                <a:gd name="T3" fmla="*/ 7254 h 630"/>
                <a:gd name="T4" fmla="*/ 3680 w 4122"/>
                <a:gd name="T5" fmla="*/ 13160 h 630"/>
                <a:gd name="T6" fmla="*/ 3616 w 4122"/>
                <a:gd name="T7" fmla="*/ 13052 h 630"/>
                <a:gd name="T8" fmla="*/ 3534 w 4122"/>
                <a:gd name="T9" fmla="*/ 7693 h 630"/>
                <a:gd name="T10" fmla="*/ 17 w 4122"/>
                <a:gd name="T11" fmla="*/ 4842 h 630"/>
                <a:gd name="T12" fmla="*/ 0 w 4122"/>
                <a:gd name="T13" fmla="*/ 4274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gradFill rotWithShape="0">
              <a:gsLst>
                <a:gs pos="0">
                  <a:srgbClr val="9900CC"/>
                </a:gs>
                <a:gs pos="100000">
                  <a:srgbClr val="47005E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6600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16"/>
            <p:cNvSpPr>
              <a:spLocks/>
            </p:cNvSpPr>
            <p:nvPr userDrawn="1"/>
          </p:nvSpPr>
          <p:spPr bwMode="invGray">
            <a:xfrm rot="-437045">
              <a:off x="64" y="1500"/>
              <a:ext cx="1204" cy="196"/>
            </a:xfrm>
            <a:custGeom>
              <a:avLst/>
              <a:gdLst>
                <a:gd name="T0" fmla="*/ 20258 w 1059"/>
                <a:gd name="T1" fmla="*/ 0 h 172"/>
                <a:gd name="T2" fmla="*/ 2821 w 1059"/>
                <a:gd name="T3" fmla="*/ 2907 h 172"/>
                <a:gd name="T4" fmla="*/ 3396 w 1059"/>
                <a:gd name="T5" fmla="*/ 3440 h 172"/>
                <a:gd name="T6" fmla="*/ 20258 w 1059"/>
                <a:gd name="T7" fmla="*/ 476 h 172"/>
                <a:gd name="T8" fmla="*/ 20258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9900CC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6600CC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94463" cy="579438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Ctr="0"/>
          <a:lstStyle>
            <a:lvl1pPr>
              <a:defRPr sz="3200" i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239000" cy="1098550"/>
          </a:xfrm>
        </p:spPr>
        <p:txBody>
          <a:bodyPr anchor="t"/>
          <a:lstStyle>
            <a:lvl1pPr>
              <a:defRPr sz="6600"/>
            </a:lvl1pPr>
          </a:lstStyle>
          <a:p>
            <a:pPr lvl="0"/>
            <a:r>
              <a:rPr lang="en-US" altLang="en-US" noProof="0" smtClean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300552039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84179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822325"/>
            <a:ext cx="1981200" cy="3521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822325"/>
            <a:ext cx="5791200" cy="3521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49683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822325"/>
            <a:ext cx="7923212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37217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90600" y="822325"/>
            <a:ext cx="7924800" cy="3521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90608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188" y="822325"/>
            <a:ext cx="7923212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026884524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23052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1677986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73238"/>
            <a:ext cx="3886200" cy="2570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73238"/>
            <a:ext cx="3886200" cy="2570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7048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00843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97552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3887309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7805446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893619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5" descr="Dk Blue Slid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844"/>
          <a:stretch>
            <a:fillRect/>
          </a:stretch>
        </p:blipFill>
        <p:spPr bwMode="invGray">
          <a:xfrm>
            <a:off x="0" y="0"/>
            <a:ext cx="9286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7" descr="Dk Blue Slide 3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773238"/>
            <a:ext cx="7924800" cy="25701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Text Header</a:t>
            </a:r>
          </a:p>
          <a:p>
            <a:pPr lvl="1"/>
            <a:r>
              <a:rPr lang="en-US" altLang="en-US" smtClean="0"/>
              <a:t>First level bullet</a:t>
            </a:r>
          </a:p>
          <a:p>
            <a:pPr lvl="2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29" name="Group 24"/>
          <p:cNvGrpSpPr>
            <a:grpSpLocks/>
          </p:cNvGrpSpPr>
          <p:nvPr userDrawn="1"/>
        </p:nvGrpSpPr>
        <p:grpSpPr bwMode="auto">
          <a:xfrm>
            <a:off x="25400" y="-36513"/>
            <a:ext cx="8280400" cy="1255713"/>
            <a:chOff x="64" y="905"/>
            <a:chExt cx="5216" cy="791"/>
          </a:xfrm>
        </p:grpSpPr>
        <p:sp>
          <p:nvSpPr>
            <p:cNvPr id="1031" name="Freeform 22"/>
            <p:cNvSpPr>
              <a:spLocks/>
            </p:cNvSpPr>
            <p:nvPr userDrawn="1"/>
          </p:nvSpPr>
          <p:spPr bwMode="invGray">
            <a:xfrm rot="-507431">
              <a:off x="1158" y="905"/>
              <a:ext cx="4122" cy="719"/>
            </a:xfrm>
            <a:custGeom>
              <a:avLst/>
              <a:gdLst>
                <a:gd name="T0" fmla="*/ 0 w 4122"/>
                <a:gd name="T1" fmla="*/ 4274 h 630"/>
                <a:gd name="T2" fmla="*/ 3544 w 4122"/>
                <a:gd name="T3" fmla="*/ 7254 h 630"/>
                <a:gd name="T4" fmla="*/ 3680 w 4122"/>
                <a:gd name="T5" fmla="*/ 13160 h 630"/>
                <a:gd name="T6" fmla="*/ 3616 w 4122"/>
                <a:gd name="T7" fmla="*/ 13052 h 630"/>
                <a:gd name="T8" fmla="*/ 3534 w 4122"/>
                <a:gd name="T9" fmla="*/ 7693 h 630"/>
                <a:gd name="T10" fmla="*/ 17 w 4122"/>
                <a:gd name="T11" fmla="*/ 4842 h 630"/>
                <a:gd name="T12" fmla="*/ 0 w 4122"/>
                <a:gd name="T13" fmla="*/ 4274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gradFill rotWithShape="0">
              <a:gsLst>
                <a:gs pos="0">
                  <a:srgbClr val="99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6600CC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Freeform 23"/>
            <p:cNvSpPr>
              <a:spLocks/>
            </p:cNvSpPr>
            <p:nvPr userDrawn="1"/>
          </p:nvSpPr>
          <p:spPr bwMode="invGray">
            <a:xfrm rot="-437045">
              <a:off x="64" y="1500"/>
              <a:ext cx="1204" cy="196"/>
            </a:xfrm>
            <a:custGeom>
              <a:avLst/>
              <a:gdLst>
                <a:gd name="T0" fmla="*/ 20258 w 1059"/>
                <a:gd name="T1" fmla="*/ 0 h 172"/>
                <a:gd name="T2" fmla="*/ 2821 w 1059"/>
                <a:gd name="T3" fmla="*/ 2907 h 172"/>
                <a:gd name="T4" fmla="*/ 3396 w 1059"/>
                <a:gd name="T5" fmla="*/ 3440 h 172"/>
                <a:gd name="T6" fmla="*/ 20258 w 1059"/>
                <a:gd name="T7" fmla="*/ 476 h 172"/>
                <a:gd name="T8" fmla="*/ 20258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47005E"/>
                </a:gs>
                <a:gs pos="100000">
                  <a:srgbClr val="9900CC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6600CC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2188" y="822325"/>
            <a:ext cx="7923212" cy="7016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7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</p:sldLayoutIdLst>
  <p:transition spd="med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defRPr sz="2800" b="1" i="1">
          <a:solidFill>
            <a:srgbClr val="FFFF66"/>
          </a:solidFill>
          <a:latin typeface="+mn-lt"/>
          <a:ea typeface="+mn-ea"/>
          <a:cs typeface="+mn-cs"/>
        </a:defRPr>
      </a:lvl1pPr>
      <a:lvl2pPr marL="690563" indent="-3444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800" b="1">
          <a:solidFill>
            <a:schemeClr val="tx1"/>
          </a:solidFill>
          <a:latin typeface="+mn-lt"/>
        </a:defRPr>
      </a:lvl2pPr>
      <a:lvl3pPr marL="1309688" indent="-2778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3pPr>
      <a:lvl4pPr marL="1892300" indent="-2936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b="1">
          <a:solidFill>
            <a:schemeClr val="tx1"/>
          </a:solidFill>
          <a:latin typeface="+mn-lt"/>
        </a:defRPr>
      </a:lvl4pPr>
      <a:lvl5pPr marL="25130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5pPr>
      <a:lvl6pPr marL="29702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6pPr>
      <a:lvl7pPr marL="34274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7pPr>
      <a:lvl8pPr marL="38846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8pPr>
      <a:lvl9pPr marL="4341813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1.xml"/><Relationship Id="rId9" Type="http://schemas.openxmlformats.org/officeDocument/2006/relationships/oleObject" Target="../embeddings/Microsoft_Excel_Char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ar-J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0"/>
            <a:ext cx="2123728" cy="171889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/>
            <a:r>
              <a:rPr lang="ar-JO" altLang="ar-JO" sz="2400" b="1">
                <a:solidFill>
                  <a:schemeClr val="bg2"/>
                </a:solidFill>
              </a:rPr>
              <a:t>د. ابتسام حسين جميل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0" y="858838"/>
            <a:ext cx="6132513" cy="666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0" y="5408613"/>
            <a:ext cx="9144000" cy="1449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altLang="en-US" b="1"/>
          </a:p>
        </p:txBody>
      </p:sp>
      <p:pic>
        <p:nvPicPr>
          <p:cNvPr id="3079" name="Content Placeholder 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464175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143000" y="179388"/>
            <a:ext cx="4659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sz="4000" b="1" dirty="0">
                <a:solidFill>
                  <a:schemeClr val="accent4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مهارات اللغة العربية</a:t>
            </a:r>
            <a:endParaRPr lang="ar-JO" sz="4000" dirty="0">
              <a:solidFill>
                <a:schemeClr val="accent4"/>
              </a:solidFill>
            </a:endParaRP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685800" y="1219200"/>
            <a:ext cx="513715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3600" b="1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الوحدة الخامسة</a:t>
            </a:r>
            <a:r>
              <a:rPr lang="ar-JO" altLang="en-US" sz="360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60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60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60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مهارة الكتابة «</a:t>
            </a:r>
            <a:r>
              <a:rPr lang="ar-JO" altLang="en-US" sz="3200" b="1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المستوى الأول</a:t>
            </a: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»</a:t>
            </a:r>
            <a:b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32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4000" b="1"/>
              <a:t>الهمزة المتطرفة</a:t>
            </a: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JO" altLang="en-US" sz="4000" b="1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 /  5</a:t>
            </a:r>
            <a: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)</a:t>
            </a:r>
            <a:br>
              <a:rPr lang="ar-JO" altLang="en-US" sz="4000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altLang="en-US" b="1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altLang="en-US"/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-76200" y="5391150"/>
            <a:ext cx="8229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>
                <a:solidFill>
                  <a:schemeClr val="bg2"/>
                </a:solidFill>
                <a:latin typeface="Arial" charset="0"/>
              </a:rPr>
              <a:t>د. ابتسام حسين جميل</a:t>
            </a:r>
            <a:endParaRPr lang="ar-JO" altLang="en-US" sz="4400" b="1" baseline="-25000">
              <a:solidFill>
                <a:schemeClr val="bg2"/>
              </a:solidFill>
              <a:latin typeface="Arial" charset="0"/>
            </a:endParaRPr>
          </a:p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>
                <a:solidFill>
                  <a:schemeClr val="bg2"/>
                </a:solidFill>
                <a:latin typeface="Arial" charset="0"/>
              </a:rPr>
              <a:t>أستاذ مشارك – علم اللغة والأصوات - جامعة فيلادلفيا</a:t>
            </a:r>
            <a:endParaRPr lang="en-US" altLang="en-US" sz="4400" b="1" baseline="-2500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altLang="en-US" smtClean="0"/>
              <a:t>كيفية تطبيق القاعدة</a:t>
            </a:r>
          </a:p>
        </p:txBody>
      </p:sp>
      <p:sp>
        <p:nvSpPr>
          <p:cNvPr id="12291" name="Content Placeholder 4"/>
          <p:cNvSpPr>
            <a:spLocks noGrp="1"/>
          </p:cNvSpPr>
          <p:nvPr>
            <p:ph idx="1"/>
          </p:nvPr>
        </p:nvSpPr>
        <p:spPr>
          <a:xfrm>
            <a:off x="990600" y="1773238"/>
            <a:ext cx="8001000" cy="2160587"/>
          </a:xfrm>
        </p:spPr>
        <p:txBody>
          <a:bodyPr/>
          <a:lstStyle/>
          <a:p>
            <a:pPr algn="r"/>
            <a:r>
              <a:rPr lang="ar-YE" altLang="en-US" sz="3200" i="0" smtClean="0"/>
              <a:t>لكتابة الهمزة المتوسِّطة يُنظَرُ في حركتِها وحركة الحرف الذي قبلها، ثم تتم كتابتها على الرسم الذي يُناسب الحركة الأقوى</a:t>
            </a:r>
            <a:r>
              <a:rPr lang="ar-JO" altLang="en-US" sz="3200" i="0" smtClean="0"/>
              <a:t>.</a:t>
            </a:r>
            <a:r>
              <a:rPr lang="ar-YE" altLang="en-US" sz="3200" i="0" smtClean="0"/>
              <a:t> </a:t>
            </a:r>
            <a:endParaRPr lang="en-US" altLang="en-US" sz="3200" i="0" smtClean="0"/>
          </a:p>
          <a:p>
            <a:pPr algn="r"/>
            <a:endParaRPr lang="ar-JO" altLang="en-US" sz="3200" i="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838200"/>
          <a:ext cx="7620000" cy="5486400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2082800"/>
                <a:gridCol w="1532772"/>
                <a:gridCol w="4004428"/>
              </a:tblGrid>
              <a:tr h="8775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solidFill>
                            <a:srgbClr val="FFFF00"/>
                          </a:solidFill>
                          <a:effectLst/>
                        </a:rPr>
                        <a:t>الكلمة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solidFill>
                            <a:srgbClr val="FFFF00"/>
                          </a:solidFill>
                          <a:effectLst/>
                        </a:rPr>
                        <a:t>كتابتها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solidFill>
                            <a:srgbClr val="FFFF00"/>
                          </a:solidFill>
                          <a:effectLst/>
                        </a:rPr>
                        <a:t>سبب رسم الهمزة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5362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effectLst/>
                        </a:rPr>
                        <a:t>سُ  ءِ  لَ 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b="1" dirty="0">
                          <a:effectLst/>
                        </a:rPr>
                        <a:t>سُئِلَ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حركة الهمزة المتوسطة فيها الكسرة، وحركة ما قبلها الضم، والكسر أقوى من الضم، لهذا كتبت على نبرة.</a:t>
                      </a:r>
                      <a:endParaRPr lang="en-US" sz="24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5362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effectLst/>
                        </a:rPr>
                        <a:t>سُ  ءَ  ا ل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b="1" dirty="0">
                          <a:effectLst/>
                        </a:rPr>
                        <a:t>سؤال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400" b="1" dirty="0"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</a:rPr>
                        <a:t>حركة الهمزة الفتح، وحركة الحرف الذي قبلها الضم، والضم أقوى من الفتح، لهذا كتبت على واو.</a:t>
                      </a:r>
                      <a:endParaRPr lang="en-US" sz="2400" b="1" dirty="0">
                        <a:solidFill>
                          <a:schemeClr val="accent5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5362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>
                          <a:effectLst/>
                        </a:rPr>
                        <a:t>مَ  سْ  ءَ  </a:t>
                      </a:r>
                      <a:r>
                        <a:rPr lang="ar-YE" sz="2800" dirty="0" smtClean="0">
                          <a:effectLst/>
                        </a:rPr>
                        <a:t>لَ</a:t>
                      </a:r>
                      <a:r>
                        <a:rPr lang="ar-JO" sz="2800" dirty="0" smtClean="0">
                          <a:effectLst/>
                        </a:rPr>
                        <a:t> ة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endParaRPr lang="ar-JO" sz="2800" dirty="0" smtClean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dirty="0" smtClean="0">
                          <a:effectLst/>
                        </a:rPr>
                        <a:t> 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800" b="1" dirty="0">
                          <a:effectLst/>
                        </a:rPr>
                        <a:t>مسألة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82345" algn="l"/>
                        </a:tabLst>
                      </a:pPr>
                      <a:r>
                        <a:rPr lang="ar-YE" sz="2400" b="1" dirty="0">
                          <a:solidFill>
                            <a:srgbClr val="CC00FF"/>
                          </a:solidFill>
                          <a:effectLst/>
                        </a:rPr>
                        <a:t>حركة الهمزة الفتح، وقبلها ساكن، والفتح أقوى، لهذا كتبت على ألف.</a:t>
                      </a:r>
                      <a:endParaRPr lang="en-US" sz="2400" b="1" dirty="0">
                        <a:solidFill>
                          <a:srgbClr val="CC00FF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reeform 4"/>
          <p:cNvSpPr/>
          <p:nvPr/>
        </p:nvSpPr>
        <p:spPr>
          <a:xfrm>
            <a:off x="7464425" y="8391525"/>
            <a:ext cx="169863" cy="130175"/>
          </a:xfrm>
          <a:custGeom>
            <a:avLst/>
            <a:gdLst>
              <a:gd name="connsiteX0" fmla="*/ 185456 w 185456"/>
              <a:gd name="connsiteY0" fmla="*/ 0 h 146304"/>
              <a:gd name="connsiteX1" fmla="*/ 163511 w 185456"/>
              <a:gd name="connsiteY1" fmla="*/ 80467 h 146304"/>
              <a:gd name="connsiteX2" fmla="*/ 134250 w 185456"/>
              <a:gd name="connsiteY2" fmla="*/ 109728 h 146304"/>
              <a:gd name="connsiteX3" fmla="*/ 112304 w 185456"/>
              <a:gd name="connsiteY3" fmla="*/ 131673 h 146304"/>
              <a:gd name="connsiteX4" fmla="*/ 68413 w 185456"/>
              <a:gd name="connsiteY4" fmla="*/ 146304 h 146304"/>
              <a:gd name="connsiteX5" fmla="*/ 24522 w 185456"/>
              <a:gd name="connsiteY5" fmla="*/ 138988 h 146304"/>
              <a:gd name="connsiteX6" fmla="*/ 9892 w 185456"/>
              <a:gd name="connsiteY6" fmla="*/ 117043 h 146304"/>
              <a:gd name="connsiteX7" fmla="*/ 2576 w 185456"/>
              <a:gd name="connsiteY7" fmla="*/ 7315 h 14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456" h="146304">
                <a:moveTo>
                  <a:pt x="185456" y="0"/>
                </a:moveTo>
                <a:cubicBezTo>
                  <a:pt x="182599" y="14285"/>
                  <a:pt x="172792" y="71186"/>
                  <a:pt x="163511" y="80467"/>
                </a:cubicBezTo>
                <a:lnTo>
                  <a:pt x="134250" y="109728"/>
                </a:lnTo>
                <a:cubicBezTo>
                  <a:pt x="126935" y="117043"/>
                  <a:pt x="122118" y="128401"/>
                  <a:pt x="112304" y="131673"/>
                </a:cubicBezTo>
                <a:lnTo>
                  <a:pt x="68413" y="146304"/>
                </a:lnTo>
                <a:cubicBezTo>
                  <a:pt x="53783" y="143865"/>
                  <a:pt x="37788" y="145621"/>
                  <a:pt x="24522" y="138988"/>
                </a:cubicBezTo>
                <a:cubicBezTo>
                  <a:pt x="16659" y="135056"/>
                  <a:pt x="13824" y="124906"/>
                  <a:pt x="9892" y="117043"/>
                </a:cubicBezTo>
                <a:cubicBezTo>
                  <a:pt x="-6678" y="83904"/>
                  <a:pt x="2576" y="39946"/>
                  <a:pt x="2576" y="731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>
              <a:defRPr/>
            </a:pPr>
            <a:endParaRPr lang="ar-SA"/>
          </a:p>
        </p:txBody>
      </p:sp>
      <p:sp>
        <p:nvSpPr>
          <p:cNvPr id="6" name="Freeform 5"/>
          <p:cNvSpPr/>
          <p:nvPr/>
        </p:nvSpPr>
        <p:spPr>
          <a:xfrm>
            <a:off x="7466013" y="9055100"/>
            <a:ext cx="171450" cy="130175"/>
          </a:xfrm>
          <a:custGeom>
            <a:avLst/>
            <a:gdLst>
              <a:gd name="connsiteX0" fmla="*/ 185456 w 185456"/>
              <a:gd name="connsiteY0" fmla="*/ 0 h 146304"/>
              <a:gd name="connsiteX1" fmla="*/ 163511 w 185456"/>
              <a:gd name="connsiteY1" fmla="*/ 80467 h 146304"/>
              <a:gd name="connsiteX2" fmla="*/ 134250 w 185456"/>
              <a:gd name="connsiteY2" fmla="*/ 109728 h 146304"/>
              <a:gd name="connsiteX3" fmla="*/ 112304 w 185456"/>
              <a:gd name="connsiteY3" fmla="*/ 131673 h 146304"/>
              <a:gd name="connsiteX4" fmla="*/ 68413 w 185456"/>
              <a:gd name="connsiteY4" fmla="*/ 146304 h 146304"/>
              <a:gd name="connsiteX5" fmla="*/ 24522 w 185456"/>
              <a:gd name="connsiteY5" fmla="*/ 138988 h 146304"/>
              <a:gd name="connsiteX6" fmla="*/ 9892 w 185456"/>
              <a:gd name="connsiteY6" fmla="*/ 117043 h 146304"/>
              <a:gd name="connsiteX7" fmla="*/ 2576 w 185456"/>
              <a:gd name="connsiteY7" fmla="*/ 7315 h 14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456" h="146304">
                <a:moveTo>
                  <a:pt x="185456" y="0"/>
                </a:moveTo>
                <a:cubicBezTo>
                  <a:pt x="182599" y="14285"/>
                  <a:pt x="172792" y="71186"/>
                  <a:pt x="163511" y="80467"/>
                </a:cubicBezTo>
                <a:lnTo>
                  <a:pt x="134250" y="109728"/>
                </a:lnTo>
                <a:cubicBezTo>
                  <a:pt x="126935" y="117043"/>
                  <a:pt x="122118" y="128401"/>
                  <a:pt x="112304" y="131673"/>
                </a:cubicBezTo>
                <a:lnTo>
                  <a:pt x="68413" y="146304"/>
                </a:lnTo>
                <a:cubicBezTo>
                  <a:pt x="53783" y="143865"/>
                  <a:pt x="37788" y="145621"/>
                  <a:pt x="24522" y="138988"/>
                </a:cubicBezTo>
                <a:cubicBezTo>
                  <a:pt x="16659" y="135056"/>
                  <a:pt x="13824" y="124906"/>
                  <a:pt x="9892" y="117043"/>
                </a:cubicBezTo>
                <a:cubicBezTo>
                  <a:pt x="-6678" y="83904"/>
                  <a:pt x="2576" y="39946"/>
                  <a:pt x="2576" y="731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>
              <a:defRPr/>
            </a:pPr>
            <a:endParaRPr lang="ar-SA"/>
          </a:p>
        </p:txBody>
      </p:sp>
      <p:sp>
        <p:nvSpPr>
          <p:cNvPr id="7" name="Freeform 6"/>
          <p:cNvSpPr/>
          <p:nvPr/>
        </p:nvSpPr>
        <p:spPr>
          <a:xfrm>
            <a:off x="7481888" y="8731250"/>
            <a:ext cx="171450" cy="128588"/>
          </a:xfrm>
          <a:custGeom>
            <a:avLst/>
            <a:gdLst>
              <a:gd name="connsiteX0" fmla="*/ 185456 w 185456"/>
              <a:gd name="connsiteY0" fmla="*/ 0 h 146304"/>
              <a:gd name="connsiteX1" fmla="*/ 163511 w 185456"/>
              <a:gd name="connsiteY1" fmla="*/ 80467 h 146304"/>
              <a:gd name="connsiteX2" fmla="*/ 134250 w 185456"/>
              <a:gd name="connsiteY2" fmla="*/ 109728 h 146304"/>
              <a:gd name="connsiteX3" fmla="*/ 112304 w 185456"/>
              <a:gd name="connsiteY3" fmla="*/ 131673 h 146304"/>
              <a:gd name="connsiteX4" fmla="*/ 68413 w 185456"/>
              <a:gd name="connsiteY4" fmla="*/ 146304 h 146304"/>
              <a:gd name="connsiteX5" fmla="*/ 24522 w 185456"/>
              <a:gd name="connsiteY5" fmla="*/ 138988 h 146304"/>
              <a:gd name="connsiteX6" fmla="*/ 9892 w 185456"/>
              <a:gd name="connsiteY6" fmla="*/ 117043 h 146304"/>
              <a:gd name="connsiteX7" fmla="*/ 2576 w 185456"/>
              <a:gd name="connsiteY7" fmla="*/ 7315 h 14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456" h="146304">
                <a:moveTo>
                  <a:pt x="185456" y="0"/>
                </a:moveTo>
                <a:cubicBezTo>
                  <a:pt x="182599" y="14285"/>
                  <a:pt x="172792" y="71186"/>
                  <a:pt x="163511" y="80467"/>
                </a:cubicBezTo>
                <a:lnTo>
                  <a:pt x="134250" y="109728"/>
                </a:lnTo>
                <a:cubicBezTo>
                  <a:pt x="126935" y="117043"/>
                  <a:pt x="122118" y="128401"/>
                  <a:pt x="112304" y="131673"/>
                </a:cubicBezTo>
                <a:lnTo>
                  <a:pt x="68413" y="146304"/>
                </a:lnTo>
                <a:cubicBezTo>
                  <a:pt x="53783" y="143865"/>
                  <a:pt x="37788" y="145621"/>
                  <a:pt x="24522" y="138988"/>
                </a:cubicBezTo>
                <a:cubicBezTo>
                  <a:pt x="16659" y="135056"/>
                  <a:pt x="13824" y="124906"/>
                  <a:pt x="9892" y="117043"/>
                </a:cubicBezTo>
                <a:cubicBezTo>
                  <a:pt x="-6678" y="83904"/>
                  <a:pt x="2576" y="39946"/>
                  <a:pt x="2576" y="7315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>
              <a:defRPr/>
            </a:pPr>
            <a:endParaRPr lang="ar-SA"/>
          </a:p>
        </p:txBody>
      </p:sp>
      <p:sp>
        <p:nvSpPr>
          <p:cNvPr id="13340" name="Curved Up Arrow 10"/>
          <p:cNvSpPr>
            <a:spLocks noChangeArrowheads="1"/>
          </p:cNvSpPr>
          <p:nvPr/>
        </p:nvSpPr>
        <p:spPr bwMode="auto">
          <a:xfrm>
            <a:off x="7696200" y="2209800"/>
            <a:ext cx="503238" cy="304800"/>
          </a:xfrm>
          <a:prstGeom prst="curvedUpArrow">
            <a:avLst>
              <a:gd name="adj1" fmla="val 25041"/>
              <a:gd name="adj2" fmla="val 50082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en-US"/>
          </a:p>
        </p:txBody>
      </p:sp>
      <p:sp>
        <p:nvSpPr>
          <p:cNvPr id="12" name="Curved Up Arrow 11"/>
          <p:cNvSpPr/>
          <p:nvPr/>
        </p:nvSpPr>
        <p:spPr bwMode="auto">
          <a:xfrm>
            <a:off x="7772400" y="3733800"/>
            <a:ext cx="503238" cy="304800"/>
          </a:xfrm>
          <a:prstGeom prst="curved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/>
          <a:lstStyle/>
          <a:p>
            <a:pPr>
              <a:defRPr/>
            </a:pPr>
            <a:endParaRPr lang="ar-JO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3" name="Curved Up Arrow 12"/>
          <p:cNvSpPr/>
          <p:nvPr/>
        </p:nvSpPr>
        <p:spPr bwMode="auto">
          <a:xfrm>
            <a:off x="7620000" y="5257800"/>
            <a:ext cx="503238" cy="304800"/>
          </a:xfrm>
          <a:prstGeom prst="curved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/>
          <a:lstStyle/>
          <a:p>
            <a:pPr>
              <a:defRPr/>
            </a:pPr>
            <a:endParaRPr lang="ar-JO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219200" y="2286000"/>
            <a:ext cx="7696200" cy="3124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1"/>
          <a:lstStyle/>
          <a:p>
            <a:pPr algn="r">
              <a:defRPr/>
            </a:pPr>
            <a:r>
              <a:rPr lang="ar-JO" sz="3600" b="1" dirty="0"/>
              <a:t>القاعدة السابقة التي بيناها في كتابة الهمزة المتوسطة هي </a:t>
            </a:r>
            <a:r>
              <a:rPr lang="ar-JO" sz="3600" b="1" u="sng" dirty="0">
                <a:solidFill>
                  <a:srgbClr val="0000FF"/>
                </a:solidFill>
              </a:rPr>
              <a:t>القاعدة العامة</a:t>
            </a:r>
            <a:r>
              <a:rPr lang="ar-JO" sz="3600" b="1" dirty="0"/>
              <a:t>؛ ولكن هناك </a:t>
            </a:r>
            <a:r>
              <a:rPr lang="ar-JO" sz="3600" b="1" u="sng" dirty="0">
                <a:solidFill>
                  <a:schemeClr val="accent6">
                    <a:lumMod val="75000"/>
                  </a:schemeClr>
                </a:solidFill>
              </a:rPr>
              <a:t>استثناءات</a:t>
            </a:r>
            <a:r>
              <a:rPr lang="ar-JO" sz="3600" b="1" dirty="0"/>
              <a:t> تخرج عن هذه القاعدة و يتمثل أهمها بالآتي:</a:t>
            </a:r>
          </a:p>
        </p:txBody>
      </p:sp>
      <p:sp>
        <p:nvSpPr>
          <p:cNvPr id="5" name="Text Box 5150"/>
          <p:cNvSpPr txBox="1"/>
          <p:nvPr/>
        </p:nvSpPr>
        <p:spPr>
          <a:xfrm>
            <a:off x="4648200" y="457200"/>
            <a:ext cx="4495800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altLang="en-US" sz="3200" b="1" smtClean="0">
                <a:solidFill>
                  <a:srgbClr val="FFFFFF"/>
                </a:solidFill>
                <a:latin typeface="Arial" charset="0"/>
                <a:ea typeface="Calibri" pitchFamily="34" charset="0"/>
                <a:cs typeface="Calibri" pitchFamily="34" charset="0"/>
              </a:rPr>
              <a:t>تنبَّهْ:</a:t>
            </a:r>
            <a:endParaRPr lang="en-US" altLang="en-US" sz="2400" smtClean="0">
              <a:solidFill>
                <a:srgbClr val="000000"/>
              </a:solidFill>
              <a:latin typeface="Arial" charset="0"/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2"/>
          <p:cNvSpPr txBox="1">
            <a:spLocks noChangeArrowheads="1"/>
          </p:cNvSpPr>
          <p:nvPr/>
        </p:nvSpPr>
        <p:spPr bwMode="auto">
          <a:xfrm>
            <a:off x="7162800" y="57150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b="1"/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0"/>
          <a:ext cx="8382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reeform 2"/>
          <p:cNvSpPr/>
          <p:nvPr/>
        </p:nvSpPr>
        <p:spPr>
          <a:xfrm>
            <a:off x="4483100" y="4419600"/>
            <a:ext cx="889000" cy="800100"/>
          </a:xfrm>
          <a:custGeom>
            <a:avLst/>
            <a:gdLst>
              <a:gd name="connsiteX0" fmla="*/ 444500 w 1079500"/>
              <a:gd name="connsiteY0" fmla="*/ 139700 h 1104900"/>
              <a:gd name="connsiteX1" fmla="*/ 241300 w 1079500"/>
              <a:gd name="connsiteY1" fmla="*/ 152400 h 1104900"/>
              <a:gd name="connsiteX2" fmla="*/ 190500 w 1079500"/>
              <a:gd name="connsiteY2" fmla="*/ 177800 h 1104900"/>
              <a:gd name="connsiteX3" fmla="*/ 139700 w 1079500"/>
              <a:gd name="connsiteY3" fmla="*/ 215900 h 1104900"/>
              <a:gd name="connsiteX4" fmla="*/ 101600 w 1079500"/>
              <a:gd name="connsiteY4" fmla="*/ 241300 h 1104900"/>
              <a:gd name="connsiteX5" fmla="*/ 50800 w 1079500"/>
              <a:gd name="connsiteY5" fmla="*/ 317500 h 1104900"/>
              <a:gd name="connsiteX6" fmla="*/ 25400 w 1079500"/>
              <a:gd name="connsiteY6" fmla="*/ 355600 h 1104900"/>
              <a:gd name="connsiteX7" fmla="*/ 0 w 1079500"/>
              <a:gd name="connsiteY7" fmla="*/ 406400 h 1104900"/>
              <a:gd name="connsiteX8" fmla="*/ 12700 w 1079500"/>
              <a:gd name="connsiteY8" fmla="*/ 660400 h 1104900"/>
              <a:gd name="connsiteX9" fmla="*/ 76200 w 1079500"/>
              <a:gd name="connsiteY9" fmla="*/ 800100 h 1104900"/>
              <a:gd name="connsiteX10" fmla="*/ 114300 w 1079500"/>
              <a:gd name="connsiteY10" fmla="*/ 850900 h 1104900"/>
              <a:gd name="connsiteX11" fmla="*/ 228600 w 1079500"/>
              <a:gd name="connsiteY11" fmla="*/ 952500 h 1104900"/>
              <a:gd name="connsiteX12" fmla="*/ 266700 w 1079500"/>
              <a:gd name="connsiteY12" fmla="*/ 965200 h 1104900"/>
              <a:gd name="connsiteX13" fmla="*/ 317500 w 1079500"/>
              <a:gd name="connsiteY13" fmla="*/ 990600 h 1104900"/>
              <a:gd name="connsiteX14" fmla="*/ 406400 w 1079500"/>
              <a:gd name="connsiteY14" fmla="*/ 1016000 h 1104900"/>
              <a:gd name="connsiteX15" fmla="*/ 508000 w 1079500"/>
              <a:gd name="connsiteY15" fmla="*/ 1066800 h 1104900"/>
              <a:gd name="connsiteX16" fmla="*/ 647700 w 1079500"/>
              <a:gd name="connsiteY16" fmla="*/ 1104900 h 1104900"/>
              <a:gd name="connsiteX17" fmla="*/ 685800 w 1079500"/>
              <a:gd name="connsiteY17" fmla="*/ 1092200 h 1104900"/>
              <a:gd name="connsiteX18" fmla="*/ 736600 w 1079500"/>
              <a:gd name="connsiteY18" fmla="*/ 1079500 h 1104900"/>
              <a:gd name="connsiteX19" fmla="*/ 774700 w 1079500"/>
              <a:gd name="connsiteY19" fmla="*/ 1054100 h 1104900"/>
              <a:gd name="connsiteX20" fmla="*/ 863600 w 1079500"/>
              <a:gd name="connsiteY20" fmla="*/ 1028700 h 1104900"/>
              <a:gd name="connsiteX21" fmla="*/ 901700 w 1079500"/>
              <a:gd name="connsiteY21" fmla="*/ 1016000 h 1104900"/>
              <a:gd name="connsiteX22" fmla="*/ 952500 w 1079500"/>
              <a:gd name="connsiteY22" fmla="*/ 977900 h 1104900"/>
              <a:gd name="connsiteX23" fmla="*/ 990600 w 1079500"/>
              <a:gd name="connsiteY23" fmla="*/ 952500 h 1104900"/>
              <a:gd name="connsiteX24" fmla="*/ 1003300 w 1079500"/>
              <a:gd name="connsiteY24" fmla="*/ 914400 h 1104900"/>
              <a:gd name="connsiteX25" fmla="*/ 1041400 w 1079500"/>
              <a:gd name="connsiteY25" fmla="*/ 876300 h 1104900"/>
              <a:gd name="connsiteX26" fmla="*/ 1066800 w 1079500"/>
              <a:gd name="connsiteY26" fmla="*/ 800100 h 1104900"/>
              <a:gd name="connsiteX27" fmla="*/ 1079500 w 1079500"/>
              <a:gd name="connsiteY27" fmla="*/ 762000 h 1104900"/>
              <a:gd name="connsiteX28" fmla="*/ 1066800 w 1079500"/>
              <a:gd name="connsiteY28" fmla="*/ 533400 h 1104900"/>
              <a:gd name="connsiteX29" fmla="*/ 1054100 w 1079500"/>
              <a:gd name="connsiteY29" fmla="*/ 495300 h 1104900"/>
              <a:gd name="connsiteX30" fmla="*/ 1003300 w 1079500"/>
              <a:gd name="connsiteY30" fmla="*/ 419100 h 1104900"/>
              <a:gd name="connsiteX31" fmla="*/ 990600 w 1079500"/>
              <a:gd name="connsiteY31" fmla="*/ 381000 h 1104900"/>
              <a:gd name="connsiteX32" fmla="*/ 863600 w 1079500"/>
              <a:gd name="connsiteY32" fmla="*/ 228600 h 1104900"/>
              <a:gd name="connsiteX33" fmla="*/ 812800 w 1079500"/>
              <a:gd name="connsiteY33" fmla="*/ 203200 h 1104900"/>
              <a:gd name="connsiteX34" fmla="*/ 774700 w 1079500"/>
              <a:gd name="connsiteY34" fmla="*/ 177800 h 1104900"/>
              <a:gd name="connsiteX35" fmla="*/ 711200 w 1079500"/>
              <a:gd name="connsiteY35" fmla="*/ 152400 h 1104900"/>
              <a:gd name="connsiteX36" fmla="*/ 660400 w 1079500"/>
              <a:gd name="connsiteY36" fmla="*/ 127000 h 1104900"/>
              <a:gd name="connsiteX37" fmla="*/ 584200 w 1079500"/>
              <a:gd name="connsiteY37" fmla="*/ 114300 h 1104900"/>
              <a:gd name="connsiteX38" fmla="*/ 431800 w 1079500"/>
              <a:gd name="connsiteY38" fmla="*/ 63500 h 1104900"/>
              <a:gd name="connsiteX39" fmla="*/ 368300 w 1079500"/>
              <a:gd name="connsiteY39" fmla="*/ 38100 h 1104900"/>
              <a:gd name="connsiteX40" fmla="*/ 292100 w 1079500"/>
              <a:gd name="connsiteY40" fmla="*/ 25400 h 1104900"/>
              <a:gd name="connsiteX41" fmla="*/ 241300 w 1079500"/>
              <a:gd name="connsiteY41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079500" h="1104900">
                <a:moveTo>
                  <a:pt x="444500" y="139700"/>
                </a:moveTo>
                <a:cubicBezTo>
                  <a:pt x="376767" y="143933"/>
                  <a:pt x="308415" y="142333"/>
                  <a:pt x="241300" y="152400"/>
                </a:cubicBezTo>
                <a:cubicBezTo>
                  <a:pt x="222577" y="155208"/>
                  <a:pt x="206554" y="167766"/>
                  <a:pt x="190500" y="177800"/>
                </a:cubicBezTo>
                <a:cubicBezTo>
                  <a:pt x="172551" y="189018"/>
                  <a:pt x="156924" y="203597"/>
                  <a:pt x="139700" y="215900"/>
                </a:cubicBezTo>
                <a:cubicBezTo>
                  <a:pt x="127280" y="224772"/>
                  <a:pt x="114300" y="232833"/>
                  <a:pt x="101600" y="241300"/>
                </a:cubicBezTo>
                <a:lnTo>
                  <a:pt x="50800" y="317500"/>
                </a:lnTo>
                <a:cubicBezTo>
                  <a:pt x="42333" y="330200"/>
                  <a:pt x="32226" y="341948"/>
                  <a:pt x="25400" y="355600"/>
                </a:cubicBezTo>
                <a:lnTo>
                  <a:pt x="0" y="406400"/>
                </a:lnTo>
                <a:cubicBezTo>
                  <a:pt x="4233" y="491067"/>
                  <a:pt x="2983" y="576186"/>
                  <a:pt x="12700" y="660400"/>
                </a:cubicBezTo>
                <a:cubicBezTo>
                  <a:pt x="18342" y="709293"/>
                  <a:pt x="49738" y="760407"/>
                  <a:pt x="76200" y="800100"/>
                </a:cubicBezTo>
                <a:cubicBezTo>
                  <a:pt x="87941" y="817712"/>
                  <a:pt x="100140" y="835167"/>
                  <a:pt x="114300" y="850900"/>
                </a:cubicBezTo>
                <a:cubicBezTo>
                  <a:pt x="141839" y="881499"/>
                  <a:pt x="185875" y="931137"/>
                  <a:pt x="228600" y="952500"/>
                </a:cubicBezTo>
                <a:cubicBezTo>
                  <a:pt x="240574" y="958487"/>
                  <a:pt x="254395" y="959927"/>
                  <a:pt x="266700" y="965200"/>
                </a:cubicBezTo>
                <a:cubicBezTo>
                  <a:pt x="284101" y="972658"/>
                  <a:pt x="299708" y="984130"/>
                  <a:pt x="317500" y="990600"/>
                </a:cubicBezTo>
                <a:cubicBezTo>
                  <a:pt x="346464" y="1001132"/>
                  <a:pt x="377785" y="1004554"/>
                  <a:pt x="406400" y="1016000"/>
                </a:cubicBezTo>
                <a:cubicBezTo>
                  <a:pt x="441556" y="1030062"/>
                  <a:pt x="471593" y="1056398"/>
                  <a:pt x="508000" y="1066800"/>
                </a:cubicBezTo>
                <a:cubicBezTo>
                  <a:pt x="613683" y="1096995"/>
                  <a:pt x="567001" y="1084725"/>
                  <a:pt x="647700" y="1104900"/>
                </a:cubicBezTo>
                <a:cubicBezTo>
                  <a:pt x="660400" y="1100667"/>
                  <a:pt x="672928" y="1095878"/>
                  <a:pt x="685800" y="1092200"/>
                </a:cubicBezTo>
                <a:cubicBezTo>
                  <a:pt x="702583" y="1087405"/>
                  <a:pt x="720557" y="1086376"/>
                  <a:pt x="736600" y="1079500"/>
                </a:cubicBezTo>
                <a:cubicBezTo>
                  <a:pt x="750629" y="1073487"/>
                  <a:pt x="760528" y="1059769"/>
                  <a:pt x="774700" y="1054100"/>
                </a:cubicBezTo>
                <a:cubicBezTo>
                  <a:pt x="803315" y="1042654"/>
                  <a:pt x="834081" y="1037556"/>
                  <a:pt x="863600" y="1028700"/>
                </a:cubicBezTo>
                <a:cubicBezTo>
                  <a:pt x="876422" y="1024853"/>
                  <a:pt x="889000" y="1020233"/>
                  <a:pt x="901700" y="1016000"/>
                </a:cubicBezTo>
                <a:cubicBezTo>
                  <a:pt x="918633" y="1003300"/>
                  <a:pt x="935276" y="990203"/>
                  <a:pt x="952500" y="977900"/>
                </a:cubicBezTo>
                <a:cubicBezTo>
                  <a:pt x="964920" y="969028"/>
                  <a:pt x="981065" y="964419"/>
                  <a:pt x="990600" y="952500"/>
                </a:cubicBezTo>
                <a:cubicBezTo>
                  <a:pt x="998963" y="942047"/>
                  <a:pt x="995874" y="925539"/>
                  <a:pt x="1003300" y="914400"/>
                </a:cubicBezTo>
                <a:cubicBezTo>
                  <a:pt x="1013263" y="899456"/>
                  <a:pt x="1028700" y="889000"/>
                  <a:pt x="1041400" y="876300"/>
                </a:cubicBezTo>
                <a:lnTo>
                  <a:pt x="1066800" y="800100"/>
                </a:lnTo>
                <a:lnTo>
                  <a:pt x="1079500" y="762000"/>
                </a:lnTo>
                <a:cubicBezTo>
                  <a:pt x="1075267" y="685800"/>
                  <a:pt x="1074036" y="609374"/>
                  <a:pt x="1066800" y="533400"/>
                </a:cubicBezTo>
                <a:cubicBezTo>
                  <a:pt x="1065531" y="520073"/>
                  <a:pt x="1060601" y="507002"/>
                  <a:pt x="1054100" y="495300"/>
                </a:cubicBezTo>
                <a:cubicBezTo>
                  <a:pt x="1039275" y="468615"/>
                  <a:pt x="1012953" y="448060"/>
                  <a:pt x="1003300" y="419100"/>
                </a:cubicBezTo>
                <a:cubicBezTo>
                  <a:pt x="999067" y="406400"/>
                  <a:pt x="997101" y="392702"/>
                  <a:pt x="990600" y="381000"/>
                </a:cubicBezTo>
                <a:cubicBezTo>
                  <a:pt x="968158" y="340605"/>
                  <a:pt x="904571" y="249085"/>
                  <a:pt x="863600" y="228600"/>
                </a:cubicBezTo>
                <a:cubicBezTo>
                  <a:pt x="846667" y="220133"/>
                  <a:pt x="829238" y="212593"/>
                  <a:pt x="812800" y="203200"/>
                </a:cubicBezTo>
                <a:cubicBezTo>
                  <a:pt x="799548" y="195627"/>
                  <a:pt x="788352" y="184626"/>
                  <a:pt x="774700" y="177800"/>
                </a:cubicBezTo>
                <a:cubicBezTo>
                  <a:pt x="754310" y="167605"/>
                  <a:pt x="732032" y="161659"/>
                  <a:pt x="711200" y="152400"/>
                </a:cubicBezTo>
                <a:cubicBezTo>
                  <a:pt x="693900" y="144711"/>
                  <a:pt x="678534" y="132440"/>
                  <a:pt x="660400" y="127000"/>
                </a:cubicBezTo>
                <a:cubicBezTo>
                  <a:pt x="635736" y="119601"/>
                  <a:pt x="609011" y="121192"/>
                  <a:pt x="584200" y="114300"/>
                </a:cubicBezTo>
                <a:cubicBezTo>
                  <a:pt x="532606" y="99968"/>
                  <a:pt x="481518" y="83387"/>
                  <a:pt x="431800" y="63500"/>
                </a:cubicBezTo>
                <a:cubicBezTo>
                  <a:pt x="410633" y="55033"/>
                  <a:pt x="390294" y="44098"/>
                  <a:pt x="368300" y="38100"/>
                </a:cubicBezTo>
                <a:cubicBezTo>
                  <a:pt x="343457" y="31325"/>
                  <a:pt x="317500" y="29633"/>
                  <a:pt x="292100" y="25400"/>
                </a:cubicBezTo>
                <a:lnTo>
                  <a:pt x="241300" y="0"/>
                </a:ln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956300" y="838200"/>
            <a:ext cx="2286000" cy="762000"/>
          </a:xfrm>
          <a:custGeom>
            <a:avLst/>
            <a:gdLst>
              <a:gd name="connsiteX0" fmla="*/ 444500 w 1079500"/>
              <a:gd name="connsiteY0" fmla="*/ 139700 h 1104900"/>
              <a:gd name="connsiteX1" fmla="*/ 241300 w 1079500"/>
              <a:gd name="connsiteY1" fmla="*/ 152400 h 1104900"/>
              <a:gd name="connsiteX2" fmla="*/ 190500 w 1079500"/>
              <a:gd name="connsiteY2" fmla="*/ 177800 h 1104900"/>
              <a:gd name="connsiteX3" fmla="*/ 139700 w 1079500"/>
              <a:gd name="connsiteY3" fmla="*/ 215900 h 1104900"/>
              <a:gd name="connsiteX4" fmla="*/ 101600 w 1079500"/>
              <a:gd name="connsiteY4" fmla="*/ 241300 h 1104900"/>
              <a:gd name="connsiteX5" fmla="*/ 50800 w 1079500"/>
              <a:gd name="connsiteY5" fmla="*/ 317500 h 1104900"/>
              <a:gd name="connsiteX6" fmla="*/ 25400 w 1079500"/>
              <a:gd name="connsiteY6" fmla="*/ 355600 h 1104900"/>
              <a:gd name="connsiteX7" fmla="*/ 0 w 1079500"/>
              <a:gd name="connsiteY7" fmla="*/ 406400 h 1104900"/>
              <a:gd name="connsiteX8" fmla="*/ 12700 w 1079500"/>
              <a:gd name="connsiteY8" fmla="*/ 660400 h 1104900"/>
              <a:gd name="connsiteX9" fmla="*/ 76200 w 1079500"/>
              <a:gd name="connsiteY9" fmla="*/ 800100 h 1104900"/>
              <a:gd name="connsiteX10" fmla="*/ 114300 w 1079500"/>
              <a:gd name="connsiteY10" fmla="*/ 850900 h 1104900"/>
              <a:gd name="connsiteX11" fmla="*/ 228600 w 1079500"/>
              <a:gd name="connsiteY11" fmla="*/ 952500 h 1104900"/>
              <a:gd name="connsiteX12" fmla="*/ 266700 w 1079500"/>
              <a:gd name="connsiteY12" fmla="*/ 965200 h 1104900"/>
              <a:gd name="connsiteX13" fmla="*/ 317500 w 1079500"/>
              <a:gd name="connsiteY13" fmla="*/ 990600 h 1104900"/>
              <a:gd name="connsiteX14" fmla="*/ 406400 w 1079500"/>
              <a:gd name="connsiteY14" fmla="*/ 1016000 h 1104900"/>
              <a:gd name="connsiteX15" fmla="*/ 508000 w 1079500"/>
              <a:gd name="connsiteY15" fmla="*/ 1066800 h 1104900"/>
              <a:gd name="connsiteX16" fmla="*/ 647700 w 1079500"/>
              <a:gd name="connsiteY16" fmla="*/ 1104900 h 1104900"/>
              <a:gd name="connsiteX17" fmla="*/ 685800 w 1079500"/>
              <a:gd name="connsiteY17" fmla="*/ 1092200 h 1104900"/>
              <a:gd name="connsiteX18" fmla="*/ 736600 w 1079500"/>
              <a:gd name="connsiteY18" fmla="*/ 1079500 h 1104900"/>
              <a:gd name="connsiteX19" fmla="*/ 774700 w 1079500"/>
              <a:gd name="connsiteY19" fmla="*/ 1054100 h 1104900"/>
              <a:gd name="connsiteX20" fmla="*/ 863600 w 1079500"/>
              <a:gd name="connsiteY20" fmla="*/ 1028700 h 1104900"/>
              <a:gd name="connsiteX21" fmla="*/ 901700 w 1079500"/>
              <a:gd name="connsiteY21" fmla="*/ 1016000 h 1104900"/>
              <a:gd name="connsiteX22" fmla="*/ 952500 w 1079500"/>
              <a:gd name="connsiteY22" fmla="*/ 977900 h 1104900"/>
              <a:gd name="connsiteX23" fmla="*/ 990600 w 1079500"/>
              <a:gd name="connsiteY23" fmla="*/ 952500 h 1104900"/>
              <a:gd name="connsiteX24" fmla="*/ 1003300 w 1079500"/>
              <a:gd name="connsiteY24" fmla="*/ 914400 h 1104900"/>
              <a:gd name="connsiteX25" fmla="*/ 1041400 w 1079500"/>
              <a:gd name="connsiteY25" fmla="*/ 876300 h 1104900"/>
              <a:gd name="connsiteX26" fmla="*/ 1066800 w 1079500"/>
              <a:gd name="connsiteY26" fmla="*/ 800100 h 1104900"/>
              <a:gd name="connsiteX27" fmla="*/ 1079500 w 1079500"/>
              <a:gd name="connsiteY27" fmla="*/ 762000 h 1104900"/>
              <a:gd name="connsiteX28" fmla="*/ 1066800 w 1079500"/>
              <a:gd name="connsiteY28" fmla="*/ 533400 h 1104900"/>
              <a:gd name="connsiteX29" fmla="*/ 1054100 w 1079500"/>
              <a:gd name="connsiteY29" fmla="*/ 495300 h 1104900"/>
              <a:gd name="connsiteX30" fmla="*/ 1003300 w 1079500"/>
              <a:gd name="connsiteY30" fmla="*/ 419100 h 1104900"/>
              <a:gd name="connsiteX31" fmla="*/ 990600 w 1079500"/>
              <a:gd name="connsiteY31" fmla="*/ 381000 h 1104900"/>
              <a:gd name="connsiteX32" fmla="*/ 863600 w 1079500"/>
              <a:gd name="connsiteY32" fmla="*/ 228600 h 1104900"/>
              <a:gd name="connsiteX33" fmla="*/ 812800 w 1079500"/>
              <a:gd name="connsiteY33" fmla="*/ 203200 h 1104900"/>
              <a:gd name="connsiteX34" fmla="*/ 774700 w 1079500"/>
              <a:gd name="connsiteY34" fmla="*/ 177800 h 1104900"/>
              <a:gd name="connsiteX35" fmla="*/ 711200 w 1079500"/>
              <a:gd name="connsiteY35" fmla="*/ 152400 h 1104900"/>
              <a:gd name="connsiteX36" fmla="*/ 660400 w 1079500"/>
              <a:gd name="connsiteY36" fmla="*/ 127000 h 1104900"/>
              <a:gd name="connsiteX37" fmla="*/ 584200 w 1079500"/>
              <a:gd name="connsiteY37" fmla="*/ 114300 h 1104900"/>
              <a:gd name="connsiteX38" fmla="*/ 431800 w 1079500"/>
              <a:gd name="connsiteY38" fmla="*/ 63500 h 1104900"/>
              <a:gd name="connsiteX39" fmla="*/ 368300 w 1079500"/>
              <a:gd name="connsiteY39" fmla="*/ 38100 h 1104900"/>
              <a:gd name="connsiteX40" fmla="*/ 292100 w 1079500"/>
              <a:gd name="connsiteY40" fmla="*/ 25400 h 1104900"/>
              <a:gd name="connsiteX41" fmla="*/ 241300 w 1079500"/>
              <a:gd name="connsiteY41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079500" h="1104900">
                <a:moveTo>
                  <a:pt x="444500" y="139700"/>
                </a:moveTo>
                <a:cubicBezTo>
                  <a:pt x="376767" y="143933"/>
                  <a:pt x="308415" y="142333"/>
                  <a:pt x="241300" y="152400"/>
                </a:cubicBezTo>
                <a:cubicBezTo>
                  <a:pt x="222577" y="155208"/>
                  <a:pt x="206554" y="167766"/>
                  <a:pt x="190500" y="177800"/>
                </a:cubicBezTo>
                <a:cubicBezTo>
                  <a:pt x="172551" y="189018"/>
                  <a:pt x="156924" y="203597"/>
                  <a:pt x="139700" y="215900"/>
                </a:cubicBezTo>
                <a:cubicBezTo>
                  <a:pt x="127280" y="224772"/>
                  <a:pt x="114300" y="232833"/>
                  <a:pt x="101600" y="241300"/>
                </a:cubicBezTo>
                <a:lnTo>
                  <a:pt x="50800" y="317500"/>
                </a:lnTo>
                <a:cubicBezTo>
                  <a:pt x="42333" y="330200"/>
                  <a:pt x="32226" y="341948"/>
                  <a:pt x="25400" y="355600"/>
                </a:cubicBezTo>
                <a:lnTo>
                  <a:pt x="0" y="406400"/>
                </a:lnTo>
                <a:cubicBezTo>
                  <a:pt x="4233" y="491067"/>
                  <a:pt x="2983" y="576186"/>
                  <a:pt x="12700" y="660400"/>
                </a:cubicBezTo>
                <a:cubicBezTo>
                  <a:pt x="18342" y="709293"/>
                  <a:pt x="49738" y="760407"/>
                  <a:pt x="76200" y="800100"/>
                </a:cubicBezTo>
                <a:cubicBezTo>
                  <a:pt x="87941" y="817712"/>
                  <a:pt x="100140" y="835167"/>
                  <a:pt x="114300" y="850900"/>
                </a:cubicBezTo>
                <a:cubicBezTo>
                  <a:pt x="141839" y="881499"/>
                  <a:pt x="185875" y="931137"/>
                  <a:pt x="228600" y="952500"/>
                </a:cubicBezTo>
                <a:cubicBezTo>
                  <a:pt x="240574" y="958487"/>
                  <a:pt x="254395" y="959927"/>
                  <a:pt x="266700" y="965200"/>
                </a:cubicBezTo>
                <a:cubicBezTo>
                  <a:pt x="284101" y="972658"/>
                  <a:pt x="299708" y="984130"/>
                  <a:pt x="317500" y="990600"/>
                </a:cubicBezTo>
                <a:cubicBezTo>
                  <a:pt x="346464" y="1001132"/>
                  <a:pt x="377785" y="1004554"/>
                  <a:pt x="406400" y="1016000"/>
                </a:cubicBezTo>
                <a:cubicBezTo>
                  <a:pt x="441556" y="1030062"/>
                  <a:pt x="471593" y="1056398"/>
                  <a:pt x="508000" y="1066800"/>
                </a:cubicBezTo>
                <a:cubicBezTo>
                  <a:pt x="613683" y="1096995"/>
                  <a:pt x="567001" y="1084725"/>
                  <a:pt x="647700" y="1104900"/>
                </a:cubicBezTo>
                <a:cubicBezTo>
                  <a:pt x="660400" y="1100667"/>
                  <a:pt x="672928" y="1095878"/>
                  <a:pt x="685800" y="1092200"/>
                </a:cubicBezTo>
                <a:cubicBezTo>
                  <a:pt x="702583" y="1087405"/>
                  <a:pt x="720557" y="1086376"/>
                  <a:pt x="736600" y="1079500"/>
                </a:cubicBezTo>
                <a:cubicBezTo>
                  <a:pt x="750629" y="1073487"/>
                  <a:pt x="760528" y="1059769"/>
                  <a:pt x="774700" y="1054100"/>
                </a:cubicBezTo>
                <a:cubicBezTo>
                  <a:pt x="803315" y="1042654"/>
                  <a:pt x="834081" y="1037556"/>
                  <a:pt x="863600" y="1028700"/>
                </a:cubicBezTo>
                <a:cubicBezTo>
                  <a:pt x="876422" y="1024853"/>
                  <a:pt x="889000" y="1020233"/>
                  <a:pt x="901700" y="1016000"/>
                </a:cubicBezTo>
                <a:cubicBezTo>
                  <a:pt x="918633" y="1003300"/>
                  <a:pt x="935276" y="990203"/>
                  <a:pt x="952500" y="977900"/>
                </a:cubicBezTo>
                <a:cubicBezTo>
                  <a:pt x="964920" y="969028"/>
                  <a:pt x="981065" y="964419"/>
                  <a:pt x="990600" y="952500"/>
                </a:cubicBezTo>
                <a:cubicBezTo>
                  <a:pt x="998963" y="942047"/>
                  <a:pt x="995874" y="925539"/>
                  <a:pt x="1003300" y="914400"/>
                </a:cubicBezTo>
                <a:cubicBezTo>
                  <a:pt x="1013263" y="899456"/>
                  <a:pt x="1028700" y="889000"/>
                  <a:pt x="1041400" y="876300"/>
                </a:cubicBezTo>
                <a:lnTo>
                  <a:pt x="1066800" y="800100"/>
                </a:lnTo>
                <a:lnTo>
                  <a:pt x="1079500" y="762000"/>
                </a:lnTo>
                <a:cubicBezTo>
                  <a:pt x="1075267" y="685800"/>
                  <a:pt x="1074036" y="609374"/>
                  <a:pt x="1066800" y="533400"/>
                </a:cubicBezTo>
                <a:cubicBezTo>
                  <a:pt x="1065531" y="520073"/>
                  <a:pt x="1060601" y="507002"/>
                  <a:pt x="1054100" y="495300"/>
                </a:cubicBezTo>
                <a:cubicBezTo>
                  <a:pt x="1039275" y="468615"/>
                  <a:pt x="1012953" y="448060"/>
                  <a:pt x="1003300" y="419100"/>
                </a:cubicBezTo>
                <a:cubicBezTo>
                  <a:pt x="999067" y="406400"/>
                  <a:pt x="997101" y="392702"/>
                  <a:pt x="990600" y="381000"/>
                </a:cubicBezTo>
                <a:cubicBezTo>
                  <a:pt x="968158" y="340605"/>
                  <a:pt x="904571" y="249085"/>
                  <a:pt x="863600" y="228600"/>
                </a:cubicBezTo>
                <a:cubicBezTo>
                  <a:pt x="846667" y="220133"/>
                  <a:pt x="829238" y="212593"/>
                  <a:pt x="812800" y="203200"/>
                </a:cubicBezTo>
                <a:cubicBezTo>
                  <a:pt x="799548" y="195627"/>
                  <a:pt x="788352" y="184626"/>
                  <a:pt x="774700" y="177800"/>
                </a:cubicBezTo>
                <a:cubicBezTo>
                  <a:pt x="754310" y="167605"/>
                  <a:pt x="732032" y="161659"/>
                  <a:pt x="711200" y="152400"/>
                </a:cubicBezTo>
                <a:cubicBezTo>
                  <a:pt x="693900" y="144711"/>
                  <a:pt x="678534" y="132440"/>
                  <a:pt x="660400" y="127000"/>
                </a:cubicBezTo>
                <a:cubicBezTo>
                  <a:pt x="635736" y="119601"/>
                  <a:pt x="609011" y="121192"/>
                  <a:pt x="584200" y="114300"/>
                </a:cubicBezTo>
                <a:cubicBezTo>
                  <a:pt x="532606" y="99968"/>
                  <a:pt x="481518" y="83387"/>
                  <a:pt x="431800" y="63500"/>
                </a:cubicBezTo>
                <a:cubicBezTo>
                  <a:pt x="410633" y="55033"/>
                  <a:pt x="390294" y="44098"/>
                  <a:pt x="368300" y="38100"/>
                </a:cubicBezTo>
                <a:cubicBezTo>
                  <a:pt x="343457" y="31325"/>
                  <a:pt x="317500" y="29633"/>
                  <a:pt x="292100" y="25400"/>
                </a:cubicBezTo>
                <a:lnTo>
                  <a:pt x="241300" y="0"/>
                </a:ln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  <p:sp>
        <p:nvSpPr>
          <p:cNvPr id="15366" name="Rectangle 3"/>
          <p:cNvSpPr>
            <a:spLocks noChangeArrowheads="1"/>
          </p:cNvSpPr>
          <p:nvPr/>
        </p:nvSpPr>
        <p:spPr bwMode="auto">
          <a:xfrm>
            <a:off x="1219200" y="609600"/>
            <a:ext cx="16764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4000" b="1"/>
              <a:t>تذكر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1066800" y="3810000"/>
            <a:ext cx="16764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ar-JO" altLang="en-US" sz="4000" b="1"/>
              <a:t>تذكر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143000"/>
            <a:ext cx="7010400" cy="56943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marL="457200" indent="-457200" algn="r" rtl="1">
              <a:buFont typeface="Wingdings" pitchFamily="2" charset="2"/>
              <a:buChar char="ü"/>
              <a:defRPr/>
            </a:pPr>
            <a:r>
              <a:rPr lang="ar-JO" dirty="0"/>
              <a:t>إن للشيطان .......... فمن وفق لمعرفة ........... فيها كان من الناجين.    </a:t>
            </a:r>
          </a:p>
          <a:p>
            <a:pPr algn="r" rtl="1">
              <a:defRPr/>
            </a:pPr>
            <a:r>
              <a:rPr lang="ar-JO" dirty="0"/>
              <a:t>                         </a:t>
            </a:r>
          </a:p>
          <a:p>
            <a:pPr marL="457200" indent="-457200" algn="r" rtl="1">
              <a:buFont typeface="Wingdings" pitchFamily="2" charset="2"/>
              <a:buChar char="ü"/>
              <a:defRPr/>
            </a:pPr>
            <a:r>
              <a:rPr lang="ar-JO" dirty="0"/>
              <a:t>.............. في الحياة كثيرة. </a:t>
            </a:r>
          </a:p>
          <a:p>
            <a:pPr algn="r" rtl="1">
              <a:defRPr/>
            </a:pPr>
            <a:r>
              <a:rPr lang="ar-JO" dirty="0"/>
              <a:t>   </a:t>
            </a:r>
          </a:p>
          <a:p>
            <a:pPr algn="r" rtl="1">
              <a:defRPr/>
            </a:pPr>
            <a:r>
              <a:rPr lang="ar-JO" dirty="0"/>
              <a:t>                 </a:t>
            </a:r>
          </a:p>
          <a:p>
            <a:pPr marL="457200" indent="-457200" algn="r" rtl="1">
              <a:buFont typeface="Wingdings" pitchFamily="2" charset="2"/>
              <a:buChar char="ü"/>
              <a:defRPr/>
            </a:pPr>
            <a:r>
              <a:rPr lang="ar-JO" dirty="0"/>
              <a:t>يبدو أنه .................. بهذا العمل. </a:t>
            </a:r>
          </a:p>
          <a:p>
            <a:pPr algn="r" rtl="1">
              <a:defRPr/>
            </a:pPr>
            <a:endParaRPr lang="ar-JO" dirty="0"/>
          </a:p>
          <a:p>
            <a:pPr algn="r" rtl="1">
              <a:defRPr/>
            </a:pPr>
            <a:endParaRPr lang="ar-JO" dirty="0"/>
          </a:p>
          <a:p>
            <a:pPr algn="r" rtl="1">
              <a:defRPr/>
            </a:pPr>
            <a:r>
              <a:rPr lang="ar-JO" dirty="0"/>
              <a:t>            </a:t>
            </a:r>
          </a:p>
          <a:p>
            <a:pPr marL="457200" indent="-457200" algn="r" rtl="1">
              <a:buFont typeface="Wingdings" pitchFamily="2" charset="2"/>
              <a:buChar char="ü"/>
              <a:defRPr/>
            </a:pPr>
            <a:r>
              <a:rPr lang="ar-JO" dirty="0"/>
              <a:t>أحب أن ............... بالحياة.           </a:t>
            </a:r>
          </a:p>
          <a:p>
            <a:pPr algn="r" rtl="1">
              <a:defRPr/>
            </a:pPr>
            <a:endParaRPr lang="ar-JO" dirty="0"/>
          </a:p>
          <a:p>
            <a:pPr algn="r" rtl="1">
              <a:defRPr/>
            </a:pPr>
            <a:endParaRPr lang="ar-JO" dirty="0"/>
          </a:p>
        </p:txBody>
      </p:sp>
      <p:sp>
        <p:nvSpPr>
          <p:cNvPr id="3" name="Oval 2"/>
          <p:cNvSpPr/>
          <p:nvPr/>
        </p:nvSpPr>
        <p:spPr bwMode="auto">
          <a:xfrm>
            <a:off x="0" y="1611313"/>
            <a:ext cx="2971800" cy="887412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r" rtl="1">
              <a:defRPr/>
            </a:pPr>
            <a:r>
              <a:rPr lang="ar-JO" sz="2400" b="1" dirty="0">
                <a:solidFill>
                  <a:srgbClr val="0070C0"/>
                </a:solidFill>
              </a:rPr>
              <a:t>[ مكائد -  طرائقه ]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-12700" y="2590800"/>
            <a:ext cx="2895600" cy="887413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rtl="1">
              <a:defRPr/>
            </a:pPr>
            <a:r>
              <a:rPr lang="ar-JO" sz="2400" b="1" dirty="0">
                <a:solidFill>
                  <a:srgbClr val="0070C0"/>
                </a:solidFill>
              </a:rPr>
              <a:t>[ أعباؤه]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0" y="3756025"/>
            <a:ext cx="2895600" cy="887413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rtl="1">
              <a:defRPr/>
            </a:pPr>
            <a:r>
              <a:rPr lang="ar-JO" sz="2400" b="1" dirty="0">
                <a:solidFill>
                  <a:srgbClr val="0070C0"/>
                </a:solidFill>
              </a:rPr>
              <a:t>[ متفائل]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-12700" y="5181600"/>
            <a:ext cx="2895600" cy="887413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rtl="1">
              <a:defRPr/>
            </a:pPr>
            <a:r>
              <a:rPr lang="ar-JO" sz="2400" b="1" dirty="0">
                <a:solidFill>
                  <a:srgbClr val="0070C0"/>
                </a:solidFill>
              </a:rPr>
              <a:t>[ أتفاءل]</a:t>
            </a:r>
          </a:p>
        </p:txBody>
      </p:sp>
      <p:sp>
        <p:nvSpPr>
          <p:cNvPr id="16391" name="TextBox 10"/>
          <p:cNvSpPr txBox="1">
            <a:spLocks noChangeArrowheads="1"/>
          </p:cNvSpPr>
          <p:nvPr/>
        </p:nvSpPr>
        <p:spPr bwMode="auto">
          <a:xfrm>
            <a:off x="228600" y="228600"/>
            <a:ext cx="8418513" cy="52387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rtl="1"/>
            <a:r>
              <a:rPr lang="ar-JO" altLang="en-US" b="1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اكتب الكلمات التي تسمعها في الفراغات المتروكة في  الجمل الآتية: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09800" y="533400"/>
            <a:ext cx="55165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ar-SA" altLang="en-US" sz="7200" b="1" dirty="0" smtClean="0">
                <a:solidFill>
                  <a:schemeClr val="accent5">
                    <a:lumMod val="75000"/>
                  </a:schemeClr>
                </a:solidFill>
                <a:latin typeface="Sitka Small" pitchFamily="2" charset="0"/>
                <a:cs typeface="Times New Roman" pitchFamily="18" charset="0"/>
              </a:rPr>
              <a:t>شكرا لمتابعتكم </a:t>
            </a:r>
            <a:endParaRPr lang="en-US" altLang="en-US" sz="7200" b="1" dirty="0" smtClean="0">
              <a:solidFill>
                <a:schemeClr val="accent5">
                  <a:lumMod val="75000"/>
                </a:schemeClr>
              </a:solidFill>
              <a:latin typeface="Sitka Small" pitchFamily="2" charset="0"/>
              <a:cs typeface="Times New Roman" pitchFamily="18" charset="0"/>
            </a:endParaRPr>
          </a:p>
        </p:txBody>
      </p:sp>
      <p:pic>
        <p:nvPicPr>
          <p:cNvPr id="60424" name="Picture 8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889375" cy="3889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10" descr="36_3_16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56" y="5638800"/>
            <a:ext cx="619125" cy="600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923213" cy="701675"/>
          </a:xfrm>
        </p:spPr>
        <p:txBody>
          <a:bodyPr/>
          <a:lstStyle/>
          <a:p>
            <a:pPr algn="ctr">
              <a:defRPr/>
            </a:pPr>
            <a:r>
              <a:rPr lang="ar-JO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قاعدة كتابة الهمزة المتطرفة: </a:t>
            </a:r>
            <a:endParaRPr lang="ar-JO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924800" cy="3313113"/>
          </a:xfrm>
        </p:spPr>
        <p:txBody>
          <a:bodyPr/>
          <a:lstStyle/>
          <a:p>
            <a:pPr algn="just" rtl="1">
              <a:lnSpc>
                <a:spcPct val="150000"/>
              </a:lnSpc>
              <a:defRPr/>
            </a:pPr>
            <a:r>
              <a:rPr lang="ar-JO" sz="3600" i="0" dirty="0" smtClean="0"/>
              <a:t>        </a:t>
            </a:r>
            <a:r>
              <a:rPr lang="ar-YE" sz="3600" i="0" dirty="0"/>
              <a:t>الهمزة المتطرِّفة هي همزة تأتي في آخر الكلمة وتكتب وفقا </a:t>
            </a:r>
            <a:r>
              <a:rPr lang="ar-YE" sz="3600" i="0" u="sng" dirty="0">
                <a:solidFill>
                  <a:schemeClr val="bg1">
                    <a:lumMod val="25000"/>
                    <a:lumOff val="75000"/>
                  </a:schemeClr>
                </a:solidFill>
              </a:rPr>
              <a:t>لحركة الحرف الذي قبلها</a:t>
            </a:r>
            <a:r>
              <a:rPr lang="ar-YE" sz="3600" i="0" dirty="0">
                <a:solidFill>
                  <a:schemeClr val="bg1">
                    <a:lumMod val="25000"/>
                    <a:lumOff val="75000"/>
                  </a:schemeClr>
                </a:solidFill>
              </a:rPr>
              <a:t> </a:t>
            </a:r>
            <a:r>
              <a:rPr lang="ar-YE" sz="3600" i="0" dirty="0"/>
              <a:t>بصرف النظر عن حركتها هي، ونوجز  قاعدة رسمها على النحو الآتي: </a:t>
            </a:r>
            <a:endParaRPr lang="ar-JO" sz="3600" i="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838200" y="2184400"/>
            <a:ext cx="4622800" cy="1079500"/>
          </a:xfrm>
          <a:custGeom>
            <a:avLst/>
            <a:gdLst>
              <a:gd name="connsiteX0" fmla="*/ 2451100 w 2565400"/>
              <a:gd name="connsiteY0" fmla="*/ 88900 h 1079500"/>
              <a:gd name="connsiteX1" fmla="*/ 2286000 w 2565400"/>
              <a:gd name="connsiteY1" fmla="*/ 50800 h 1079500"/>
              <a:gd name="connsiteX2" fmla="*/ 1917700 w 2565400"/>
              <a:gd name="connsiteY2" fmla="*/ 25400 h 1079500"/>
              <a:gd name="connsiteX3" fmla="*/ 1790700 w 2565400"/>
              <a:gd name="connsiteY3" fmla="*/ 12700 h 1079500"/>
              <a:gd name="connsiteX4" fmla="*/ 1701800 w 2565400"/>
              <a:gd name="connsiteY4" fmla="*/ 0 h 1079500"/>
              <a:gd name="connsiteX5" fmla="*/ 749300 w 2565400"/>
              <a:gd name="connsiteY5" fmla="*/ 12700 h 1079500"/>
              <a:gd name="connsiteX6" fmla="*/ 673100 w 2565400"/>
              <a:gd name="connsiteY6" fmla="*/ 38100 h 1079500"/>
              <a:gd name="connsiteX7" fmla="*/ 635000 w 2565400"/>
              <a:gd name="connsiteY7" fmla="*/ 63500 h 1079500"/>
              <a:gd name="connsiteX8" fmla="*/ 520700 w 2565400"/>
              <a:gd name="connsiteY8" fmla="*/ 101600 h 1079500"/>
              <a:gd name="connsiteX9" fmla="*/ 482600 w 2565400"/>
              <a:gd name="connsiteY9" fmla="*/ 114300 h 1079500"/>
              <a:gd name="connsiteX10" fmla="*/ 406400 w 2565400"/>
              <a:gd name="connsiteY10" fmla="*/ 165100 h 1079500"/>
              <a:gd name="connsiteX11" fmla="*/ 355600 w 2565400"/>
              <a:gd name="connsiteY11" fmla="*/ 190500 h 1079500"/>
              <a:gd name="connsiteX12" fmla="*/ 279400 w 2565400"/>
              <a:gd name="connsiteY12" fmla="*/ 241300 h 1079500"/>
              <a:gd name="connsiteX13" fmla="*/ 241300 w 2565400"/>
              <a:gd name="connsiteY13" fmla="*/ 266700 h 1079500"/>
              <a:gd name="connsiteX14" fmla="*/ 203200 w 2565400"/>
              <a:gd name="connsiteY14" fmla="*/ 292100 h 1079500"/>
              <a:gd name="connsiteX15" fmla="*/ 177800 w 2565400"/>
              <a:gd name="connsiteY15" fmla="*/ 330200 h 1079500"/>
              <a:gd name="connsiteX16" fmla="*/ 139700 w 2565400"/>
              <a:gd name="connsiteY16" fmla="*/ 368300 h 1079500"/>
              <a:gd name="connsiteX17" fmla="*/ 88900 w 2565400"/>
              <a:gd name="connsiteY17" fmla="*/ 431800 h 1079500"/>
              <a:gd name="connsiteX18" fmla="*/ 50800 w 2565400"/>
              <a:gd name="connsiteY18" fmla="*/ 508000 h 1079500"/>
              <a:gd name="connsiteX19" fmla="*/ 12700 w 2565400"/>
              <a:gd name="connsiteY19" fmla="*/ 647700 h 1079500"/>
              <a:gd name="connsiteX20" fmla="*/ 0 w 2565400"/>
              <a:gd name="connsiteY20" fmla="*/ 685800 h 1079500"/>
              <a:gd name="connsiteX21" fmla="*/ 25400 w 2565400"/>
              <a:gd name="connsiteY21" fmla="*/ 774700 h 1079500"/>
              <a:gd name="connsiteX22" fmla="*/ 50800 w 2565400"/>
              <a:gd name="connsiteY22" fmla="*/ 812800 h 1079500"/>
              <a:gd name="connsiteX23" fmla="*/ 127000 w 2565400"/>
              <a:gd name="connsiteY23" fmla="*/ 863600 h 1079500"/>
              <a:gd name="connsiteX24" fmla="*/ 165100 w 2565400"/>
              <a:gd name="connsiteY24" fmla="*/ 889000 h 1079500"/>
              <a:gd name="connsiteX25" fmla="*/ 203200 w 2565400"/>
              <a:gd name="connsiteY25" fmla="*/ 914400 h 1079500"/>
              <a:gd name="connsiteX26" fmla="*/ 279400 w 2565400"/>
              <a:gd name="connsiteY26" fmla="*/ 939800 h 1079500"/>
              <a:gd name="connsiteX27" fmla="*/ 317500 w 2565400"/>
              <a:gd name="connsiteY27" fmla="*/ 965200 h 1079500"/>
              <a:gd name="connsiteX28" fmla="*/ 431800 w 2565400"/>
              <a:gd name="connsiteY28" fmla="*/ 990600 h 1079500"/>
              <a:gd name="connsiteX29" fmla="*/ 469900 w 2565400"/>
              <a:gd name="connsiteY29" fmla="*/ 1003300 h 1079500"/>
              <a:gd name="connsiteX30" fmla="*/ 939800 w 2565400"/>
              <a:gd name="connsiteY30" fmla="*/ 1016000 h 1079500"/>
              <a:gd name="connsiteX31" fmla="*/ 1435100 w 2565400"/>
              <a:gd name="connsiteY31" fmla="*/ 1041400 h 1079500"/>
              <a:gd name="connsiteX32" fmla="*/ 1612900 w 2565400"/>
              <a:gd name="connsiteY32" fmla="*/ 1054100 h 1079500"/>
              <a:gd name="connsiteX33" fmla="*/ 1790700 w 2565400"/>
              <a:gd name="connsiteY33" fmla="*/ 1079500 h 1079500"/>
              <a:gd name="connsiteX34" fmla="*/ 2159000 w 2565400"/>
              <a:gd name="connsiteY34" fmla="*/ 1066800 h 1079500"/>
              <a:gd name="connsiteX35" fmla="*/ 2209800 w 2565400"/>
              <a:gd name="connsiteY35" fmla="*/ 1054100 h 1079500"/>
              <a:gd name="connsiteX36" fmla="*/ 2324100 w 2565400"/>
              <a:gd name="connsiteY36" fmla="*/ 1003300 h 1079500"/>
              <a:gd name="connsiteX37" fmla="*/ 2362200 w 2565400"/>
              <a:gd name="connsiteY37" fmla="*/ 965200 h 1079500"/>
              <a:gd name="connsiteX38" fmla="*/ 2438400 w 2565400"/>
              <a:gd name="connsiteY38" fmla="*/ 901700 h 1079500"/>
              <a:gd name="connsiteX39" fmla="*/ 2501900 w 2565400"/>
              <a:gd name="connsiteY39" fmla="*/ 800100 h 1079500"/>
              <a:gd name="connsiteX40" fmla="*/ 2527300 w 2565400"/>
              <a:gd name="connsiteY40" fmla="*/ 723900 h 1079500"/>
              <a:gd name="connsiteX41" fmla="*/ 2565400 w 2565400"/>
              <a:gd name="connsiteY41" fmla="*/ 647700 h 1079500"/>
              <a:gd name="connsiteX42" fmla="*/ 2552700 w 2565400"/>
              <a:gd name="connsiteY42" fmla="*/ 406400 h 1079500"/>
              <a:gd name="connsiteX43" fmla="*/ 2425700 w 2565400"/>
              <a:gd name="connsiteY43" fmla="*/ 279400 h 1079500"/>
              <a:gd name="connsiteX44" fmla="*/ 2387600 w 2565400"/>
              <a:gd name="connsiteY44" fmla="*/ 266700 h 1079500"/>
              <a:gd name="connsiteX45" fmla="*/ 2349500 w 2565400"/>
              <a:gd name="connsiteY45" fmla="*/ 241300 h 1079500"/>
              <a:gd name="connsiteX46" fmla="*/ 2273300 w 2565400"/>
              <a:gd name="connsiteY46" fmla="*/ 215900 h 1079500"/>
              <a:gd name="connsiteX47" fmla="*/ 2197100 w 2565400"/>
              <a:gd name="connsiteY47" fmla="*/ 177800 h 1079500"/>
              <a:gd name="connsiteX48" fmla="*/ 2006600 w 2565400"/>
              <a:gd name="connsiteY48" fmla="*/ 165100 h 1079500"/>
              <a:gd name="connsiteX49" fmla="*/ 1841500 w 2565400"/>
              <a:gd name="connsiteY49" fmla="*/ 15240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565400" h="1079500">
                <a:moveTo>
                  <a:pt x="2451100" y="88900"/>
                </a:moveTo>
                <a:cubicBezTo>
                  <a:pt x="2350149" y="48520"/>
                  <a:pt x="2418848" y="69778"/>
                  <a:pt x="2286000" y="50800"/>
                </a:cubicBezTo>
                <a:cubicBezTo>
                  <a:pt x="2072379" y="20283"/>
                  <a:pt x="2391791" y="46013"/>
                  <a:pt x="1917700" y="25400"/>
                </a:cubicBezTo>
                <a:lnTo>
                  <a:pt x="1790700" y="12700"/>
                </a:lnTo>
                <a:cubicBezTo>
                  <a:pt x="1760971" y="9202"/>
                  <a:pt x="1731734" y="0"/>
                  <a:pt x="1701800" y="0"/>
                </a:cubicBezTo>
                <a:cubicBezTo>
                  <a:pt x="1384272" y="0"/>
                  <a:pt x="1066800" y="8467"/>
                  <a:pt x="749300" y="12700"/>
                </a:cubicBezTo>
                <a:cubicBezTo>
                  <a:pt x="723900" y="21167"/>
                  <a:pt x="695377" y="23248"/>
                  <a:pt x="673100" y="38100"/>
                </a:cubicBezTo>
                <a:cubicBezTo>
                  <a:pt x="660400" y="46567"/>
                  <a:pt x="648948" y="57301"/>
                  <a:pt x="635000" y="63500"/>
                </a:cubicBezTo>
                <a:lnTo>
                  <a:pt x="520700" y="101600"/>
                </a:lnTo>
                <a:cubicBezTo>
                  <a:pt x="508000" y="105833"/>
                  <a:pt x="493739" y="106874"/>
                  <a:pt x="482600" y="114300"/>
                </a:cubicBezTo>
                <a:cubicBezTo>
                  <a:pt x="457200" y="131233"/>
                  <a:pt x="433704" y="151448"/>
                  <a:pt x="406400" y="165100"/>
                </a:cubicBezTo>
                <a:cubicBezTo>
                  <a:pt x="389467" y="173567"/>
                  <a:pt x="371834" y="180760"/>
                  <a:pt x="355600" y="190500"/>
                </a:cubicBezTo>
                <a:cubicBezTo>
                  <a:pt x="329423" y="206206"/>
                  <a:pt x="304800" y="224367"/>
                  <a:pt x="279400" y="241300"/>
                </a:cubicBezTo>
                <a:lnTo>
                  <a:pt x="241300" y="266700"/>
                </a:lnTo>
                <a:lnTo>
                  <a:pt x="203200" y="292100"/>
                </a:lnTo>
                <a:cubicBezTo>
                  <a:pt x="194733" y="304800"/>
                  <a:pt x="187571" y="318474"/>
                  <a:pt x="177800" y="330200"/>
                </a:cubicBezTo>
                <a:cubicBezTo>
                  <a:pt x="166302" y="343998"/>
                  <a:pt x="149663" y="353356"/>
                  <a:pt x="139700" y="368300"/>
                </a:cubicBezTo>
                <a:cubicBezTo>
                  <a:pt x="90625" y="441912"/>
                  <a:pt x="174109" y="374994"/>
                  <a:pt x="88900" y="431800"/>
                </a:cubicBezTo>
                <a:cubicBezTo>
                  <a:pt x="42583" y="570751"/>
                  <a:pt x="116452" y="360284"/>
                  <a:pt x="50800" y="508000"/>
                </a:cubicBezTo>
                <a:cubicBezTo>
                  <a:pt x="19662" y="578060"/>
                  <a:pt x="29773" y="579406"/>
                  <a:pt x="12700" y="647700"/>
                </a:cubicBezTo>
                <a:cubicBezTo>
                  <a:pt x="9453" y="660687"/>
                  <a:pt x="4233" y="673100"/>
                  <a:pt x="0" y="685800"/>
                </a:cubicBezTo>
                <a:cubicBezTo>
                  <a:pt x="4069" y="702076"/>
                  <a:pt x="16290" y="756480"/>
                  <a:pt x="25400" y="774700"/>
                </a:cubicBezTo>
                <a:cubicBezTo>
                  <a:pt x="32226" y="788352"/>
                  <a:pt x="39313" y="802749"/>
                  <a:pt x="50800" y="812800"/>
                </a:cubicBezTo>
                <a:cubicBezTo>
                  <a:pt x="73774" y="832902"/>
                  <a:pt x="101600" y="846667"/>
                  <a:pt x="127000" y="863600"/>
                </a:cubicBezTo>
                <a:lnTo>
                  <a:pt x="165100" y="889000"/>
                </a:lnTo>
                <a:cubicBezTo>
                  <a:pt x="177800" y="897467"/>
                  <a:pt x="188720" y="909573"/>
                  <a:pt x="203200" y="914400"/>
                </a:cubicBezTo>
                <a:cubicBezTo>
                  <a:pt x="228600" y="922867"/>
                  <a:pt x="257123" y="924948"/>
                  <a:pt x="279400" y="939800"/>
                </a:cubicBezTo>
                <a:cubicBezTo>
                  <a:pt x="292100" y="948267"/>
                  <a:pt x="303471" y="959187"/>
                  <a:pt x="317500" y="965200"/>
                </a:cubicBezTo>
                <a:cubicBezTo>
                  <a:pt x="335752" y="973022"/>
                  <a:pt x="417334" y="986984"/>
                  <a:pt x="431800" y="990600"/>
                </a:cubicBezTo>
                <a:cubicBezTo>
                  <a:pt x="444787" y="993847"/>
                  <a:pt x="456530" y="1002631"/>
                  <a:pt x="469900" y="1003300"/>
                </a:cubicBezTo>
                <a:cubicBezTo>
                  <a:pt x="626395" y="1011125"/>
                  <a:pt x="783231" y="1009820"/>
                  <a:pt x="939800" y="1016000"/>
                </a:cubicBezTo>
                <a:cubicBezTo>
                  <a:pt x="1104988" y="1022521"/>
                  <a:pt x="1270203" y="1029622"/>
                  <a:pt x="1435100" y="1041400"/>
                </a:cubicBezTo>
                <a:lnTo>
                  <a:pt x="1612900" y="1054100"/>
                </a:lnTo>
                <a:cubicBezTo>
                  <a:pt x="1682833" y="1060458"/>
                  <a:pt x="1724004" y="1068384"/>
                  <a:pt x="1790700" y="1079500"/>
                </a:cubicBezTo>
                <a:cubicBezTo>
                  <a:pt x="1913467" y="1075267"/>
                  <a:pt x="2036385" y="1074231"/>
                  <a:pt x="2159000" y="1066800"/>
                </a:cubicBezTo>
                <a:cubicBezTo>
                  <a:pt x="2176423" y="1065744"/>
                  <a:pt x="2193082" y="1059116"/>
                  <a:pt x="2209800" y="1054100"/>
                </a:cubicBezTo>
                <a:cubicBezTo>
                  <a:pt x="2261716" y="1038525"/>
                  <a:pt x="2285822" y="1035199"/>
                  <a:pt x="2324100" y="1003300"/>
                </a:cubicBezTo>
                <a:cubicBezTo>
                  <a:pt x="2337898" y="991802"/>
                  <a:pt x="2348402" y="976698"/>
                  <a:pt x="2362200" y="965200"/>
                </a:cubicBezTo>
                <a:cubicBezTo>
                  <a:pt x="2468288" y="876793"/>
                  <a:pt x="2327090" y="1013010"/>
                  <a:pt x="2438400" y="901700"/>
                </a:cubicBezTo>
                <a:cubicBezTo>
                  <a:pt x="2468627" y="811020"/>
                  <a:pt x="2441523" y="840352"/>
                  <a:pt x="2501900" y="800100"/>
                </a:cubicBezTo>
                <a:cubicBezTo>
                  <a:pt x="2510367" y="774700"/>
                  <a:pt x="2512448" y="746177"/>
                  <a:pt x="2527300" y="723900"/>
                </a:cubicBezTo>
                <a:cubicBezTo>
                  <a:pt x="2560126" y="674661"/>
                  <a:pt x="2547873" y="700280"/>
                  <a:pt x="2565400" y="647700"/>
                </a:cubicBezTo>
                <a:cubicBezTo>
                  <a:pt x="2561167" y="567267"/>
                  <a:pt x="2568496" y="485381"/>
                  <a:pt x="2552700" y="406400"/>
                </a:cubicBezTo>
                <a:cubicBezTo>
                  <a:pt x="2543024" y="358019"/>
                  <a:pt x="2469243" y="293914"/>
                  <a:pt x="2425700" y="279400"/>
                </a:cubicBezTo>
                <a:cubicBezTo>
                  <a:pt x="2413000" y="275167"/>
                  <a:pt x="2399574" y="272687"/>
                  <a:pt x="2387600" y="266700"/>
                </a:cubicBezTo>
                <a:cubicBezTo>
                  <a:pt x="2373948" y="259874"/>
                  <a:pt x="2363448" y="247499"/>
                  <a:pt x="2349500" y="241300"/>
                </a:cubicBezTo>
                <a:cubicBezTo>
                  <a:pt x="2325034" y="230426"/>
                  <a:pt x="2295577" y="230752"/>
                  <a:pt x="2273300" y="215900"/>
                </a:cubicBezTo>
                <a:cubicBezTo>
                  <a:pt x="2248042" y="199061"/>
                  <a:pt x="2228648" y="181305"/>
                  <a:pt x="2197100" y="177800"/>
                </a:cubicBezTo>
                <a:cubicBezTo>
                  <a:pt x="2133848" y="170772"/>
                  <a:pt x="2070067" y="169801"/>
                  <a:pt x="2006600" y="165100"/>
                </a:cubicBezTo>
                <a:cubicBezTo>
                  <a:pt x="1830404" y="152048"/>
                  <a:pt x="1906802" y="152400"/>
                  <a:pt x="1841500" y="15240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71600" y="-7620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4" name="Left Arrow 3"/>
          <p:cNvSpPr/>
          <p:nvPr/>
        </p:nvSpPr>
        <p:spPr>
          <a:xfrm>
            <a:off x="5334000" y="533400"/>
            <a:ext cx="3563938" cy="1285875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ملاحظتان مهمتان: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Calibri"/>
              <a:cs typeface="Arial"/>
            </a:endParaRPr>
          </a:p>
        </p:txBody>
      </p:sp>
      <p:pic>
        <p:nvPicPr>
          <p:cNvPr id="6148" name="Picture 18" descr="Sticky note picture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2238"/>
            <a:ext cx="8318500" cy="411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0" y="3313113"/>
            <a:ext cx="6629400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YE" sz="4000" b="1" dirty="0">
                <a:solidFill>
                  <a:schemeClr val="tx2">
                    <a:lumMod val="50000"/>
                  </a:schemeClr>
                </a:solidFill>
              </a:rPr>
              <a:t>لا تقارن </a:t>
            </a:r>
            <a:r>
              <a:rPr lang="ar-YE" sz="4000" b="1" dirty="0"/>
              <a:t>بين حركة الهمزة المتطرفة وحركة الحرف الذي يسبقها، وكل ما عليك النظر في </a:t>
            </a:r>
            <a:r>
              <a:rPr lang="ar-YE" sz="4000" b="1" dirty="0">
                <a:solidFill>
                  <a:srgbClr val="336600"/>
                </a:solidFill>
              </a:rPr>
              <a:t>حركة الحرف السابق </a:t>
            </a:r>
            <a:r>
              <a:rPr lang="ar-YE" sz="4000" b="1" dirty="0"/>
              <a:t>للهمزة.</a:t>
            </a:r>
            <a:endParaRPr lang="ar-JO" sz="4000" b="1" dirty="0"/>
          </a:p>
        </p:txBody>
      </p:sp>
      <p:pic>
        <p:nvPicPr>
          <p:cNvPr id="6150" name="Picture 4" descr="Cartoon sticky note clip art cartoon sticky note vector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143">
            <a:off x="7493000" y="1676400"/>
            <a:ext cx="140493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1576456">
            <a:off x="7924800" y="2235200"/>
            <a:ext cx="990600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4">
                    <a:lumMod val="10000"/>
                  </a:schemeClr>
                </a:solidFill>
              </a:rPr>
              <a:t>أولا:</a:t>
            </a:r>
          </a:p>
        </p:txBody>
      </p:sp>
      <p:sp>
        <p:nvSpPr>
          <p:cNvPr id="9" name="Freeform 8"/>
          <p:cNvSpPr/>
          <p:nvPr/>
        </p:nvSpPr>
        <p:spPr>
          <a:xfrm>
            <a:off x="1828800" y="4495800"/>
            <a:ext cx="3810000" cy="838200"/>
          </a:xfrm>
          <a:custGeom>
            <a:avLst/>
            <a:gdLst>
              <a:gd name="connsiteX0" fmla="*/ 2451100 w 2565400"/>
              <a:gd name="connsiteY0" fmla="*/ 88900 h 1079500"/>
              <a:gd name="connsiteX1" fmla="*/ 2286000 w 2565400"/>
              <a:gd name="connsiteY1" fmla="*/ 50800 h 1079500"/>
              <a:gd name="connsiteX2" fmla="*/ 1917700 w 2565400"/>
              <a:gd name="connsiteY2" fmla="*/ 25400 h 1079500"/>
              <a:gd name="connsiteX3" fmla="*/ 1790700 w 2565400"/>
              <a:gd name="connsiteY3" fmla="*/ 12700 h 1079500"/>
              <a:gd name="connsiteX4" fmla="*/ 1701800 w 2565400"/>
              <a:gd name="connsiteY4" fmla="*/ 0 h 1079500"/>
              <a:gd name="connsiteX5" fmla="*/ 749300 w 2565400"/>
              <a:gd name="connsiteY5" fmla="*/ 12700 h 1079500"/>
              <a:gd name="connsiteX6" fmla="*/ 673100 w 2565400"/>
              <a:gd name="connsiteY6" fmla="*/ 38100 h 1079500"/>
              <a:gd name="connsiteX7" fmla="*/ 635000 w 2565400"/>
              <a:gd name="connsiteY7" fmla="*/ 63500 h 1079500"/>
              <a:gd name="connsiteX8" fmla="*/ 520700 w 2565400"/>
              <a:gd name="connsiteY8" fmla="*/ 101600 h 1079500"/>
              <a:gd name="connsiteX9" fmla="*/ 482600 w 2565400"/>
              <a:gd name="connsiteY9" fmla="*/ 114300 h 1079500"/>
              <a:gd name="connsiteX10" fmla="*/ 406400 w 2565400"/>
              <a:gd name="connsiteY10" fmla="*/ 165100 h 1079500"/>
              <a:gd name="connsiteX11" fmla="*/ 355600 w 2565400"/>
              <a:gd name="connsiteY11" fmla="*/ 190500 h 1079500"/>
              <a:gd name="connsiteX12" fmla="*/ 279400 w 2565400"/>
              <a:gd name="connsiteY12" fmla="*/ 241300 h 1079500"/>
              <a:gd name="connsiteX13" fmla="*/ 241300 w 2565400"/>
              <a:gd name="connsiteY13" fmla="*/ 266700 h 1079500"/>
              <a:gd name="connsiteX14" fmla="*/ 203200 w 2565400"/>
              <a:gd name="connsiteY14" fmla="*/ 292100 h 1079500"/>
              <a:gd name="connsiteX15" fmla="*/ 177800 w 2565400"/>
              <a:gd name="connsiteY15" fmla="*/ 330200 h 1079500"/>
              <a:gd name="connsiteX16" fmla="*/ 139700 w 2565400"/>
              <a:gd name="connsiteY16" fmla="*/ 368300 h 1079500"/>
              <a:gd name="connsiteX17" fmla="*/ 88900 w 2565400"/>
              <a:gd name="connsiteY17" fmla="*/ 431800 h 1079500"/>
              <a:gd name="connsiteX18" fmla="*/ 50800 w 2565400"/>
              <a:gd name="connsiteY18" fmla="*/ 508000 h 1079500"/>
              <a:gd name="connsiteX19" fmla="*/ 12700 w 2565400"/>
              <a:gd name="connsiteY19" fmla="*/ 647700 h 1079500"/>
              <a:gd name="connsiteX20" fmla="*/ 0 w 2565400"/>
              <a:gd name="connsiteY20" fmla="*/ 685800 h 1079500"/>
              <a:gd name="connsiteX21" fmla="*/ 25400 w 2565400"/>
              <a:gd name="connsiteY21" fmla="*/ 774700 h 1079500"/>
              <a:gd name="connsiteX22" fmla="*/ 50800 w 2565400"/>
              <a:gd name="connsiteY22" fmla="*/ 812800 h 1079500"/>
              <a:gd name="connsiteX23" fmla="*/ 127000 w 2565400"/>
              <a:gd name="connsiteY23" fmla="*/ 863600 h 1079500"/>
              <a:gd name="connsiteX24" fmla="*/ 165100 w 2565400"/>
              <a:gd name="connsiteY24" fmla="*/ 889000 h 1079500"/>
              <a:gd name="connsiteX25" fmla="*/ 203200 w 2565400"/>
              <a:gd name="connsiteY25" fmla="*/ 914400 h 1079500"/>
              <a:gd name="connsiteX26" fmla="*/ 279400 w 2565400"/>
              <a:gd name="connsiteY26" fmla="*/ 939800 h 1079500"/>
              <a:gd name="connsiteX27" fmla="*/ 317500 w 2565400"/>
              <a:gd name="connsiteY27" fmla="*/ 965200 h 1079500"/>
              <a:gd name="connsiteX28" fmla="*/ 431800 w 2565400"/>
              <a:gd name="connsiteY28" fmla="*/ 990600 h 1079500"/>
              <a:gd name="connsiteX29" fmla="*/ 469900 w 2565400"/>
              <a:gd name="connsiteY29" fmla="*/ 1003300 h 1079500"/>
              <a:gd name="connsiteX30" fmla="*/ 939800 w 2565400"/>
              <a:gd name="connsiteY30" fmla="*/ 1016000 h 1079500"/>
              <a:gd name="connsiteX31" fmla="*/ 1435100 w 2565400"/>
              <a:gd name="connsiteY31" fmla="*/ 1041400 h 1079500"/>
              <a:gd name="connsiteX32" fmla="*/ 1612900 w 2565400"/>
              <a:gd name="connsiteY32" fmla="*/ 1054100 h 1079500"/>
              <a:gd name="connsiteX33" fmla="*/ 1790700 w 2565400"/>
              <a:gd name="connsiteY33" fmla="*/ 1079500 h 1079500"/>
              <a:gd name="connsiteX34" fmla="*/ 2159000 w 2565400"/>
              <a:gd name="connsiteY34" fmla="*/ 1066800 h 1079500"/>
              <a:gd name="connsiteX35" fmla="*/ 2209800 w 2565400"/>
              <a:gd name="connsiteY35" fmla="*/ 1054100 h 1079500"/>
              <a:gd name="connsiteX36" fmla="*/ 2324100 w 2565400"/>
              <a:gd name="connsiteY36" fmla="*/ 1003300 h 1079500"/>
              <a:gd name="connsiteX37" fmla="*/ 2362200 w 2565400"/>
              <a:gd name="connsiteY37" fmla="*/ 965200 h 1079500"/>
              <a:gd name="connsiteX38" fmla="*/ 2438400 w 2565400"/>
              <a:gd name="connsiteY38" fmla="*/ 901700 h 1079500"/>
              <a:gd name="connsiteX39" fmla="*/ 2501900 w 2565400"/>
              <a:gd name="connsiteY39" fmla="*/ 800100 h 1079500"/>
              <a:gd name="connsiteX40" fmla="*/ 2527300 w 2565400"/>
              <a:gd name="connsiteY40" fmla="*/ 723900 h 1079500"/>
              <a:gd name="connsiteX41" fmla="*/ 2565400 w 2565400"/>
              <a:gd name="connsiteY41" fmla="*/ 647700 h 1079500"/>
              <a:gd name="connsiteX42" fmla="*/ 2552700 w 2565400"/>
              <a:gd name="connsiteY42" fmla="*/ 406400 h 1079500"/>
              <a:gd name="connsiteX43" fmla="*/ 2425700 w 2565400"/>
              <a:gd name="connsiteY43" fmla="*/ 279400 h 1079500"/>
              <a:gd name="connsiteX44" fmla="*/ 2387600 w 2565400"/>
              <a:gd name="connsiteY44" fmla="*/ 266700 h 1079500"/>
              <a:gd name="connsiteX45" fmla="*/ 2349500 w 2565400"/>
              <a:gd name="connsiteY45" fmla="*/ 241300 h 1079500"/>
              <a:gd name="connsiteX46" fmla="*/ 2273300 w 2565400"/>
              <a:gd name="connsiteY46" fmla="*/ 215900 h 1079500"/>
              <a:gd name="connsiteX47" fmla="*/ 2197100 w 2565400"/>
              <a:gd name="connsiteY47" fmla="*/ 177800 h 1079500"/>
              <a:gd name="connsiteX48" fmla="*/ 2006600 w 2565400"/>
              <a:gd name="connsiteY48" fmla="*/ 165100 h 1079500"/>
              <a:gd name="connsiteX49" fmla="*/ 1841500 w 2565400"/>
              <a:gd name="connsiteY49" fmla="*/ 15240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565400" h="1079500">
                <a:moveTo>
                  <a:pt x="2451100" y="88900"/>
                </a:moveTo>
                <a:cubicBezTo>
                  <a:pt x="2350149" y="48520"/>
                  <a:pt x="2418848" y="69778"/>
                  <a:pt x="2286000" y="50800"/>
                </a:cubicBezTo>
                <a:cubicBezTo>
                  <a:pt x="2072379" y="20283"/>
                  <a:pt x="2391791" y="46013"/>
                  <a:pt x="1917700" y="25400"/>
                </a:cubicBezTo>
                <a:lnTo>
                  <a:pt x="1790700" y="12700"/>
                </a:lnTo>
                <a:cubicBezTo>
                  <a:pt x="1760971" y="9202"/>
                  <a:pt x="1731734" y="0"/>
                  <a:pt x="1701800" y="0"/>
                </a:cubicBezTo>
                <a:cubicBezTo>
                  <a:pt x="1384272" y="0"/>
                  <a:pt x="1066800" y="8467"/>
                  <a:pt x="749300" y="12700"/>
                </a:cubicBezTo>
                <a:cubicBezTo>
                  <a:pt x="723900" y="21167"/>
                  <a:pt x="695377" y="23248"/>
                  <a:pt x="673100" y="38100"/>
                </a:cubicBezTo>
                <a:cubicBezTo>
                  <a:pt x="660400" y="46567"/>
                  <a:pt x="648948" y="57301"/>
                  <a:pt x="635000" y="63500"/>
                </a:cubicBezTo>
                <a:lnTo>
                  <a:pt x="520700" y="101600"/>
                </a:lnTo>
                <a:cubicBezTo>
                  <a:pt x="508000" y="105833"/>
                  <a:pt x="493739" y="106874"/>
                  <a:pt x="482600" y="114300"/>
                </a:cubicBezTo>
                <a:cubicBezTo>
                  <a:pt x="457200" y="131233"/>
                  <a:pt x="433704" y="151448"/>
                  <a:pt x="406400" y="165100"/>
                </a:cubicBezTo>
                <a:cubicBezTo>
                  <a:pt x="389467" y="173567"/>
                  <a:pt x="371834" y="180760"/>
                  <a:pt x="355600" y="190500"/>
                </a:cubicBezTo>
                <a:cubicBezTo>
                  <a:pt x="329423" y="206206"/>
                  <a:pt x="304800" y="224367"/>
                  <a:pt x="279400" y="241300"/>
                </a:cubicBezTo>
                <a:lnTo>
                  <a:pt x="241300" y="266700"/>
                </a:lnTo>
                <a:lnTo>
                  <a:pt x="203200" y="292100"/>
                </a:lnTo>
                <a:cubicBezTo>
                  <a:pt x="194733" y="304800"/>
                  <a:pt x="187571" y="318474"/>
                  <a:pt x="177800" y="330200"/>
                </a:cubicBezTo>
                <a:cubicBezTo>
                  <a:pt x="166302" y="343998"/>
                  <a:pt x="149663" y="353356"/>
                  <a:pt x="139700" y="368300"/>
                </a:cubicBezTo>
                <a:cubicBezTo>
                  <a:pt x="90625" y="441912"/>
                  <a:pt x="174109" y="374994"/>
                  <a:pt x="88900" y="431800"/>
                </a:cubicBezTo>
                <a:cubicBezTo>
                  <a:pt x="42583" y="570751"/>
                  <a:pt x="116452" y="360284"/>
                  <a:pt x="50800" y="508000"/>
                </a:cubicBezTo>
                <a:cubicBezTo>
                  <a:pt x="19662" y="578060"/>
                  <a:pt x="29773" y="579406"/>
                  <a:pt x="12700" y="647700"/>
                </a:cubicBezTo>
                <a:cubicBezTo>
                  <a:pt x="9453" y="660687"/>
                  <a:pt x="4233" y="673100"/>
                  <a:pt x="0" y="685800"/>
                </a:cubicBezTo>
                <a:cubicBezTo>
                  <a:pt x="4069" y="702076"/>
                  <a:pt x="16290" y="756480"/>
                  <a:pt x="25400" y="774700"/>
                </a:cubicBezTo>
                <a:cubicBezTo>
                  <a:pt x="32226" y="788352"/>
                  <a:pt x="39313" y="802749"/>
                  <a:pt x="50800" y="812800"/>
                </a:cubicBezTo>
                <a:cubicBezTo>
                  <a:pt x="73774" y="832902"/>
                  <a:pt x="101600" y="846667"/>
                  <a:pt x="127000" y="863600"/>
                </a:cubicBezTo>
                <a:lnTo>
                  <a:pt x="165100" y="889000"/>
                </a:lnTo>
                <a:cubicBezTo>
                  <a:pt x="177800" y="897467"/>
                  <a:pt x="188720" y="909573"/>
                  <a:pt x="203200" y="914400"/>
                </a:cubicBezTo>
                <a:cubicBezTo>
                  <a:pt x="228600" y="922867"/>
                  <a:pt x="257123" y="924948"/>
                  <a:pt x="279400" y="939800"/>
                </a:cubicBezTo>
                <a:cubicBezTo>
                  <a:pt x="292100" y="948267"/>
                  <a:pt x="303471" y="959187"/>
                  <a:pt x="317500" y="965200"/>
                </a:cubicBezTo>
                <a:cubicBezTo>
                  <a:pt x="335752" y="973022"/>
                  <a:pt x="417334" y="986984"/>
                  <a:pt x="431800" y="990600"/>
                </a:cubicBezTo>
                <a:cubicBezTo>
                  <a:pt x="444787" y="993847"/>
                  <a:pt x="456530" y="1002631"/>
                  <a:pt x="469900" y="1003300"/>
                </a:cubicBezTo>
                <a:cubicBezTo>
                  <a:pt x="626395" y="1011125"/>
                  <a:pt x="783231" y="1009820"/>
                  <a:pt x="939800" y="1016000"/>
                </a:cubicBezTo>
                <a:cubicBezTo>
                  <a:pt x="1104988" y="1022521"/>
                  <a:pt x="1270203" y="1029622"/>
                  <a:pt x="1435100" y="1041400"/>
                </a:cubicBezTo>
                <a:lnTo>
                  <a:pt x="1612900" y="1054100"/>
                </a:lnTo>
                <a:cubicBezTo>
                  <a:pt x="1682833" y="1060458"/>
                  <a:pt x="1724004" y="1068384"/>
                  <a:pt x="1790700" y="1079500"/>
                </a:cubicBezTo>
                <a:cubicBezTo>
                  <a:pt x="1913467" y="1075267"/>
                  <a:pt x="2036385" y="1074231"/>
                  <a:pt x="2159000" y="1066800"/>
                </a:cubicBezTo>
                <a:cubicBezTo>
                  <a:pt x="2176423" y="1065744"/>
                  <a:pt x="2193082" y="1059116"/>
                  <a:pt x="2209800" y="1054100"/>
                </a:cubicBezTo>
                <a:cubicBezTo>
                  <a:pt x="2261716" y="1038525"/>
                  <a:pt x="2285822" y="1035199"/>
                  <a:pt x="2324100" y="1003300"/>
                </a:cubicBezTo>
                <a:cubicBezTo>
                  <a:pt x="2337898" y="991802"/>
                  <a:pt x="2348402" y="976698"/>
                  <a:pt x="2362200" y="965200"/>
                </a:cubicBezTo>
                <a:cubicBezTo>
                  <a:pt x="2468288" y="876793"/>
                  <a:pt x="2327090" y="1013010"/>
                  <a:pt x="2438400" y="901700"/>
                </a:cubicBezTo>
                <a:cubicBezTo>
                  <a:pt x="2468627" y="811020"/>
                  <a:pt x="2441523" y="840352"/>
                  <a:pt x="2501900" y="800100"/>
                </a:cubicBezTo>
                <a:cubicBezTo>
                  <a:pt x="2510367" y="774700"/>
                  <a:pt x="2512448" y="746177"/>
                  <a:pt x="2527300" y="723900"/>
                </a:cubicBezTo>
                <a:cubicBezTo>
                  <a:pt x="2560126" y="674661"/>
                  <a:pt x="2547873" y="700280"/>
                  <a:pt x="2565400" y="647700"/>
                </a:cubicBezTo>
                <a:cubicBezTo>
                  <a:pt x="2561167" y="567267"/>
                  <a:pt x="2568496" y="485381"/>
                  <a:pt x="2552700" y="406400"/>
                </a:cubicBezTo>
                <a:cubicBezTo>
                  <a:pt x="2543024" y="358019"/>
                  <a:pt x="2469243" y="293914"/>
                  <a:pt x="2425700" y="279400"/>
                </a:cubicBezTo>
                <a:cubicBezTo>
                  <a:pt x="2413000" y="275167"/>
                  <a:pt x="2399574" y="272687"/>
                  <a:pt x="2387600" y="266700"/>
                </a:cubicBezTo>
                <a:cubicBezTo>
                  <a:pt x="2373948" y="259874"/>
                  <a:pt x="2363448" y="247499"/>
                  <a:pt x="2349500" y="241300"/>
                </a:cubicBezTo>
                <a:cubicBezTo>
                  <a:pt x="2325034" y="230426"/>
                  <a:pt x="2295577" y="230752"/>
                  <a:pt x="2273300" y="215900"/>
                </a:cubicBezTo>
                <a:cubicBezTo>
                  <a:pt x="2248042" y="199061"/>
                  <a:pt x="2228648" y="181305"/>
                  <a:pt x="2197100" y="177800"/>
                </a:cubicBezTo>
                <a:cubicBezTo>
                  <a:pt x="2133848" y="170772"/>
                  <a:pt x="2070067" y="169801"/>
                  <a:pt x="2006600" y="165100"/>
                </a:cubicBezTo>
                <a:cubicBezTo>
                  <a:pt x="1830404" y="152048"/>
                  <a:pt x="1906802" y="152400"/>
                  <a:pt x="1841500" y="15240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 smtClean="0"/>
          </a:p>
        </p:txBody>
      </p:sp>
      <p:sp>
        <p:nvSpPr>
          <p:cNvPr id="4" name="Left Arrow 3"/>
          <p:cNvSpPr/>
          <p:nvPr/>
        </p:nvSpPr>
        <p:spPr>
          <a:xfrm>
            <a:off x="5394325" y="533400"/>
            <a:ext cx="3563938" cy="1285875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sz="3600" b="1" dirty="0">
                <a:solidFill>
                  <a:schemeClr val="accent6">
                    <a:lumMod val="75000"/>
                  </a:schemeClr>
                </a:solidFill>
                <a:ea typeface="Calibri"/>
                <a:cs typeface="Arial"/>
              </a:rPr>
              <a:t>ملاحظتان مهمتان:</a:t>
            </a:r>
            <a:endParaRPr lang="en-US" sz="3200" dirty="0">
              <a:solidFill>
                <a:schemeClr val="accent6">
                  <a:lumMod val="75000"/>
                </a:schemeClr>
              </a:solidFill>
              <a:ea typeface="Calibri"/>
              <a:cs typeface="Arial"/>
            </a:endParaRPr>
          </a:p>
        </p:txBody>
      </p:sp>
      <p:pic>
        <p:nvPicPr>
          <p:cNvPr id="7172" name="Picture 18" descr="Sticky note picture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62238"/>
            <a:ext cx="9080500" cy="411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7200" y="3313113"/>
            <a:ext cx="7696200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defRPr/>
            </a:pPr>
            <a:r>
              <a:rPr lang="ar-JO" sz="3200" b="1" dirty="0"/>
              <a:t>   </a:t>
            </a:r>
            <a:r>
              <a:rPr lang="ar-YE" sz="3200" b="1" dirty="0">
                <a:solidFill>
                  <a:srgbClr val="FFFF00"/>
                </a:solidFill>
              </a:rPr>
              <a:t>تنَبَّهْ إلى موضع الهمزة في كل من</a:t>
            </a:r>
            <a:r>
              <a:rPr lang="ar-YE" sz="3200" b="1" dirty="0"/>
              <a:t>: (</a:t>
            </a:r>
            <a:r>
              <a:rPr lang="ar-YE" sz="3200" b="1" dirty="0">
                <a:solidFill>
                  <a:schemeClr val="tx2">
                    <a:lumMod val="50000"/>
                  </a:schemeClr>
                </a:solidFill>
              </a:rPr>
              <a:t>شيْء، مجيء</a:t>
            </a:r>
            <a:r>
              <a:rPr lang="ar-YE" sz="3200" b="1" dirty="0"/>
              <a:t>)  من جانب و(</a:t>
            </a:r>
            <a:r>
              <a:rPr lang="ar-YE" sz="3200" b="1" dirty="0">
                <a:solidFill>
                  <a:schemeClr val="tx2">
                    <a:lumMod val="50000"/>
                  </a:schemeClr>
                </a:solidFill>
              </a:rPr>
              <a:t>مبتدِئ</a:t>
            </a:r>
            <a:r>
              <a:rPr lang="ar-YE" sz="3200" b="1" dirty="0"/>
              <a:t>) من جانب آخر، إذْ ك</a:t>
            </a:r>
            <a:r>
              <a:rPr lang="ar-JO" sz="3200" b="1" dirty="0"/>
              <a:t>ُ</a:t>
            </a:r>
            <a:r>
              <a:rPr lang="ar-YE" sz="3200" b="1" dirty="0"/>
              <a:t>تبت</a:t>
            </a:r>
            <a:r>
              <a:rPr lang="ar-JO" sz="3200" b="1" dirty="0"/>
              <a:t>ِ</a:t>
            </a:r>
            <a:r>
              <a:rPr lang="ar-YE" sz="3200" b="1" dirty="0"/>
              <a:t> الأولى على </a:t>
            </a:r>
            <a:r>
              <a:rPr lang="ar-YE" sz="3200" b="1" u="sng" dirty="0">
                <a:solidFill>
                  <a:srgbClr val="00B0F0"/>
                </a:solidFill>
              </a:rPr>
              <a:t>السطر</a:t>
            </a:r>
            <a:r>
              <a:rPr lang="ar-YE" sz="3200" b="1" dirty="0"/>
              <a:t> والثانية على </a:t>
            </a:r>
            <a:r>
              <a:rPr lang="ar-YE" sz="3200" b="1" u="sng" dirty="0">
                <a:solidFill>
                  <a:srgbClr val="00B0F0"/>
                </a:solidFill>
              </a:rPr>
              <a:t>نبرة</a:t>
            </a:r>
            <a:r>
              <a:rPr lang="ar-YE" sz="3200" b="1" dirty="0"/>
              <a:t>، ثم تنبه إلى أن الأولى تكتب </a:t>
            </a:r>
            <a:r>
              <a:rPr lang="ar-YE" sz="3200" b="1" u="sng" dirty="0">
                <a:solidFill>
                  <a:schemeClr val="accent2">
                    <a:lumMod val="75000"/>
                  </a:schemeClr>
                </a:solidFill>
              </a:rPr>
              <a:t>بوضع نقطتين أسفل الياء</a:t>
            </a:r>
            <a:r>
              <a:rPr lang="ar-YE" sz="3200" b="1" dirty="0"/>
              <a:t>؛ </a:t>
            </a:r>
            <a:r>
              <a:rPr lang="ar-YE" sz="3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لأنه</a:t>
            </a:r>
            <a:r>
              <a:rPr lang="ar-JO" sz="3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م</a:t>
            </a:r>
            <a:r>
              <a:rPr lang="ar-YE" sz="3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ا ياء </a:t>
            </a:r>
            <a:r>
              <a:rPr lang="ar-JO" sz="3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ساكنة و </a:t>
            </a:r>
            <a:r>
              <a:rPr lang="ar-YE" sz="3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مدية</a:t>
            </a:r>
            <a:r>
              <a:rPr lang="ar-YE" sz="3200" b="1" dirty="0"/>
              <a:t>، </a:t>
            </a:r>
            <a:endParaRPr lang="ar-JO" sz="3200" b="1" dirty="0"/>
          </a:p>
          <a:p>
            <a:pPr algn="r" rtl="1">
              <a:defRPr/>
            </a:pPr>
            <a:r>
              <a:rPr lang="ar-YE" sz="3200" b="1" dirty="0"/>
              <a:t>بينما الثانية تكتب </a:t>
            </a:r>
            <a:r>
              <a:rPr lang="ar-YE" sz="3200" b="1" u="sng" dirty="0">
                <a:solidFill>
                  <a:schemeClr val="accent5">
                    <a:lumMod val="10000"/>
                  </a:schemeClr>
                </a:solidFill>
              </a:rPr>
              <a:t>بلا نقطتين</a:t>
            </a:r>
            <a:r>
              <a:rPr lang="ar-YE" sz="3200" b="1" dirty="0"/>
              <a:t>. </a:t>
            </a:r>
            <a:endParaRPr lang="ar-JO" sz="3200" b="1" dirty="0"/>
          </a:p>
        </p:txBody>
      </p:sp>
      <p:pic>
        <p:nvPicPr>
          <p:cNvPr id="7174" name="Picture 4" descr="Cartoon sticky note clip art cartoon sticky note vector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143">
            <a:off x="7493000" y="1676400"/>
            <a:ext cx="1404938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1427676">
            <a:off x="7924800" y="2235200"/>
            <a:ext cx="990600" cy="5842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ar-JO" sz="3200" b="1" dirty="0">
                <a:solidFill>
                  <a:schemeClr val="accent4">
                    <a:lumMod val="10000"/>
                  </a:schemeClr>
                </a:solidFill>
              </a:rPr>
              <a:t>ثانيا:</a:t>
            </a:r>
          </a:p>
        </p:txBody>
      </p:sp>
      <p:sp>
        <p:nvSpPr>
          <p:cNvPr id="2" name="Cloud Callout 1"/>
          <p:cNvSpPr/>
          <p:nvPr/>
        </p:nvSpPr>
        <p:spPr bwMode="auto">
          <a:xfrm>
            <a:off x="3187700" y="1146175"/>
            <a:ext cx="1524000" cy="1063625"/>
          </a:xfrm>
          <a:prstGeom prst="cloudCallout">
            <a:avLst>
              <a:gd name="adj1" fmla="val -75000"/>
              <a:gd name="adj2" fmla="val 155970"/>
            </a:avLst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JO" b="1" dirty="0">
                <a:solidFill>
                  <a:schemeClr val="tx1"/>
                </a:solidFill>
                <a:latin typeface="Times New Roman" pitchFamily="18" charset="0"/>
              </a:rPr>
              <a:t>شيئ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73238"/>
            <a:ext cx="7924800" cy="1384300"/>
          </a:xfrm>
        </p:spPr>
        <p:txBody>
          <a:bodyPr/>
          <a:lstStyle/>
          <a:p>
            <a:pPr algn="just" rtl="1">
              <a:defRPr/>
            </a:pPr>
            <a:r>
              <a:rPr lang="ar-YE" i="0" dirty="0"/>
              <a:t> </a:t>
            </a:r>
            <a:r>
              <a:rPr lang="ar-JO" i="0" dirty="0" smtClean="0"/>
              <a:t>      </a:t>
            </a:r>
            <a:r>
              <a:rPr lang="ar-YE" i="0" dirty="0" smtClean="0"/>
              <a:t>لا </a:t>
            </a:r>
            <a:r>
              <a:rPr lang="ar-YE" i="0" dirty="0"/>
              <a:t>يتغير رسم الهمزة مع تنويني الضم والكسر؛ ولكن قد يتغير رسمها مع تنوين الفتح </a:t>
            </a:r>
            <a:r>
              <a:rPr lang="ar-YE" i="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بسبب الألف التابعة للتنوين</a:t>
            </a:r>
            <a:r>
              <a:rPr lang="ar-YE" i="0" dirty="0"/>
              <a:t>، لاحظ الكلمات الآتية، وأكمل على النمط نفسه، مستخلصا القاعدة:</a:t>
            </a:r>
            <a:endParaRPr lang="ar-JO" i="0" dirty="0"/>
          </a:p>
        </p:txBody>
      </p:sp>
      <p:sp>
        <p:nvSpPr>
          <p:cNvPr id="4" name="Text Box 15"/>
          <p:cNvSpPr txBox="1"/>
          <p:nvPr/>
        </p:nvSpPr>
        <p:spPr>
          <a:xfrm>
            <a:off x="2057400" y="838200"/>
            <a:ext cx="7086600" cy="685800"/>
          </a:xfrm>
          <a:prstGeom prst="rect">
            <a:avLst/>
          </a:prstGeom>
          <a:solidFill>
            <a:srgbClr val="A54E07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ar-JO" altLang="en-US" sz="3600" b="1" smtClean="0">
                <a:solidFill>
                  <a:srgbClr val="FFFFFF"/>
                </a:solidFill>
                <a:latin typeface="Arial" charset="0"/>
                <a:ea typeface="Calibri" pitchFamily="34" charset="0"/>
                <a:cs typeface="Calibri" pitchFamily="34" charset="0"/>
              </a:rPr>
              <a:t>الهمزة المتطرفة المتبوعة بتنوين الفتح:</a:t>
            </a:r>
            <a:endParaRPr lang="en-US" altLang="en-US" sz="3600" smtClean="0">
              <a:solidFill>
                <a:srgbClr val="000000"/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  <a:defRPr/>
            </a:pPr>
            <a:r>
              <a:rPr lang="en-US" altLang="en-US" sz="1600" b="1" smtClean="0">
                <a:solidFill>
                  <a:srgbClr val="FFFFFF"/>
                </a:solidFill>
                <a:latin typeface="Traditional Arabic" pitchFamily="18" charset="-78"/>
                <a:ea typeface="Calibri" pitchFamily="34" charset="0"/>
                <a:cs typeface="Arial" charset="0"/>
              </a:rPr>
              <a:t> </a:t>
            </a:r>
            <a:endParaRPr lang="en-US" altLang="en-US" sz="1100" smtClean="0">
              <a:solidFill>
                <a:srgbClr val="000000"/>
              </a:solidFill>
              <a:latin typeface="Arial" charset="0"/>
              <a:ea typeface="Calibri" pitchFamily="34" charset="0"/>
              <a:cs typeface="Arial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2743200" y="1752600"/>
            <a:ext cx="1905000" cy="457200"/>
          </a:xfrm>
          <a:custGeom>
            <a:avLst/>
            <a:gdLst>
              <a:gd name="connsiteX0" fmla="*/ 2451100 w 2565400"/>
              <a:gd name="connsiteY0" fmla="*/ 88900 h 1079500"/>
              <a:gd name="connsiteX1" fmla="*/ 2286000 w 2565400"/>
              <a:gd name="connsiteY1" fmla="*/ 50800 h 1079500"/>
              <a:gd name="connsiteX2" fmla="*/ 1917700 w 2565400"/>
              <a:gd name="connsiteY2" fmla="*/ 25400 h 1079500"/>
              <a:gd name="connsiteX3" fmla="*/ 1790700 w 2565400"/>
              <a:gd name="connsiteY3" fmla="*/ 12700 h 1079500"/>
              <a:gd name="connsiteX4" fmla="*/ 1701800 w 2565400"/>
              <a:gd name="connsiteY4" fmla="*/ 0 h 1079500"/>
              <a:gd name="connsiteX5" fmla="*/ 749300 w 2565400"/>
              <a:gd name="connsiteY5" fmla="*/ 12700 h 1079500"/>
              <a:gd name="connsiteX6" fmla="*/ 673100 w 2565400"/>
              <a:gd name="connsiteY6" fmla="*/ 38100 h 1079500"/>
              <a:gd name="connsiteX7" fmla="*/ 635000 w 2565400"/>
              <a:gd name="connsiteY7" fmla="*/ 63500 h 1079500"/>
              <a:gd name="connsiteX8" fmla="*/ 520700 w 2565400"/>
              <a:gd name="connsiteY8" fmla="*/ 101600 h 1079500"/>
              <a:gd name="connsiteX9" fmla="*/ 482600 w 2565400"/>
              <a:gd name="connsiteY9" fmla="*/ 114300 h 1079500"/>
              <a:gd name="connsiteX10" fmla="*/ 406400 w 2565400"/>
              <a:gd name="connsiteY10" fmla="*/ 165100 h 1079500"/>
              <a:gd name="connsiteX11" fmla="*/ 355600 w 2565400"/>
              <a:gd name="connsiteY11" fmla="*/ 190500 h 1079500"/>
              <a:gd name="connsiteX12" fmla="*/ 279400 w 2565400"/>
              <a:gd name="connsiteY12" fmla="*/ 241300 h 1079500"/>
              <a:gd name="connsiteX13" fmla="*/ 241300 w 2565400"/>
              <a:gd name="connsiteY13" fmla="*/ 266700 h 1079500"/>
              <a:gd name="connsiteX14" fmla="*/ 203200 w 2565400"/>
              <a:gd name="connsiteY14" fmla="*/ 292100 h 1079500"/>
              <a:gd name="connsiteX15" fmla="*/ 177800 w 2565400"/>
              <a:gd name="connsiteY15" fmla="*/ 330200 h 1079500"/>
              <a:gd name="connsiteX16" fmla="*/ 139700 w 2565400"/>
              <a:gd name="connsiteY16" fmla="*/ 368300 h 1079500"/>
              <a:gd name="connsiteX17" fmla="*/ 88900 w 2565400"/>
              <a:gd name="connsiteY17" fmla="*/ 431800 h 1079500"/>
              <a:gd name="connsiteX18" fmla="*/ 50800 w 2565400"/>
              <a:gd name="connsiteY18" fmla="*/ 508000 h 1079500"/>
              <a:gd name="connsiteX19" fmla="*/ 12700 w 2565400"/>
              <a:gd name="connsiteY19" fmla="*/ 647700 h 1079500"/>
              <a:gd name="connsiteX20" fmla="*/ 0 w 2565400"/>
              <a:gd name="connsiteY20" fmla="*/ 685800 h 1079500"/>
              <a:gd name="connsiteX21" fmla="*/ 25400 w 2565400"/>
              <a:gd name="connsiteY21" fmla="*/ 774700 h 1079500"/>
              <a:gd name="connsiteX22" fmla="*/ 50800 w 2565400"/>
              <a:gd name="connsiteY22" fmla="*/ 812800 h 1079500"/>
              <a:gd name="connsiteX23" fmla="*/ 127000 w 2565400"/>
              <a:gd name="connsiteY23" fmla="*/ 863600 h 1079500"/>
              <a:gd name="connsiteX24" fmla="*/ 165100 w 2565400"/>
              <a:gd name="connsiteY24" fmla="*/ 889000 h 1079500"/>
              <a:gd name="connsiteX25" fmla="*/ 203200 w 2565400"/>
              <a:gd name="connsiteY25" fmla="*/ 914400 h 1079500"/>
              <a:gd name="connsiteX26" fmla="*/ 279400 w 2565400"/>
              <a:gd name="connsiteY26" fmla="*/ 939800 h 1079500"/>
              <a:gd name="connsiteX27" fmla="*/ 317500 w 2565400"/>
              <a:gd name="connsiteY27" fmla="*/ 965200 h 1079500"/>
              <a:gd name="connsiteX28" fmla="*/ 431800 w 2565400"/>
              <a:gd name="connsiteY28" fmla="*/ 990600 h 1079500"/>
              <a:gd name="connsiteX29" fmla="*/ 469900 w 2565400"/>
              <a:gd name="connsiteY29" fmla="*/ 1003300 h 1079500"/>
              <a:gd name="connsiteX30" fmla="*/ 939800 w 2565400"/>
              <a:gd name="connsiteY30" fmla="*/ 1016000 h 1079500"/>
              <a:gd name="connsiteX31" fmla="*/ 1435100 w 2565400"/>
              <a:gd name="connsiteY31" fmla="*/ 1041400 h 1079500"/>
              <a:gd name="connsiteX32" fmla="*/ 1612900 w 2565400"/>
              <a:gd name="connsiteY32" fmla="*/ 1054100 h 1079500"/>
              <a:gd name="connsiteX33" fmla="*/ 1790700 w 2565400"/>
              <a:gd name="connsiteY33" fmla="*/ 1079500 h 1079500"/>
              <a:gd name="connsiteX34" fmla="*/ 2159000 w 2565400"/>
              <a:gd name="connsiteY34" fmla="*/ 1066800 h 1079500"/>
              <a:gd name="connsiteX35" fmla="*/ 2209800 w 2565400"/>
              <a:gd name="connsiteY35" fmla="*/ 1054100 h 1079500"/>
              <a:gd name="connsiteX36" fmla="*/ 2324100 w 2565400"/>
              <a:gd name="connsiteY36" fmla="*/ 1003300 h 1079500"/>
              <a:gd name="connsiteX37" fmla="*/ 2362200 w 2565400"/>
              <a:gd name="connsiteY37" fmla="*/ 965200 h 1079500"/>
              <a:gd name="connsiteX38" fmla="*/ 2438400 w 2565400"/>
              <a:gd name="connsiteY38" fmla="*/ 901700 h 1079500"/>
              <a:gd name="connsiteX39" fmla="*/ 2501900 w 2565400"/>
              <a:gd name="connsiteY39" fmla="*/ 800100 h 1079500"/>
              <a:gd name="connsiteX40" fmla="*/ 2527300 w 2565400"/>
              <a:gd name="connsiteY40" fmla="*/ 723900 h 1079500"/>
              <a:gd name="connsiteX41" fmla="*/ 2565400 w 2565400"/>
              <a:gd name="connsiteY41" fmla="*/ 647700 h 1079500"/>
              <a:gd name="connsiteX42" fmla="*/ 2552700 w 2565400"/>
              <a:gd name="connsiteY42" fmla="*/ 406400 h 1079500"/>
              <a:gd name="connsiteX43" fmla="*/ 2425700 w 2565400"/>
              <a:gd name="connsiteY43" fmla="*/ 279400 h 1079500"/>
              <a:gd name="connsiteX44" fmla="*/ 2387600 w 2565400"/>
              <a:gd name="connsiteY44" fmla="*/ 266700 h 1079500"/>
              <a:gd name="connsiteX45" fmla="*/ 2349500 w 2565400"/>
              <a:gd name="connsiteY45" fmla="*/ 241300 h 1079500"/>
              <a:gd name="connsiteX46" fmla="*/ 2273300 w 2565400"/>
              <a:gd name="connsiteY46" fmla="*/ 215900 h 1079500"/>
              <a:gd name="connsiteX47" fmla="*/ 2197100 w 2565400"/>
              <a:gd name="connsiteY47" fmla="*/ 177800 h 1079500"/>
              <a:gd name="connsiteX48" fmla="*/ 2006600 w 2565400"/>
              <a:gd name="connsiteY48" fmla="*/ 165100 h 1079500"/>
              <a:gd name="connsiteX49" fmla="*/ 1841500 w 2565400"/>
              <a:gd name="connsiteY49" fmla="*/ 15240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565400" h="1079500">
                <a:moveTo>
                  <a:pt x="2451100" y="88900"/>
                </a:moveTo>
                <a:cubicBezTo>
                  <a:pt x="2350149" y="48520"/>
                  <a:pt x="2418848" y="69778"/>
                  <a:pt x="2286000" y="50800"/>
                </a:cubicBezTo>
                <a:cubicBezTo>
                  <a:pt x="2072379" y="20283"/>
                  <a:pt x="2391791" y="46013"/>
                  <a:pt x="1917700" y="25400"/>
                </a:cubicBezTo>
                <a:lnTo>
                  <a:pt x="1790700" y="12700"/>
                </a:lnTo>
                <a:cubicBezTo>
                  <a:pt x="1760971" y="9202"/>
                  <a:pt x="1731734" y="0"/>
                  <a:pt x="1701800" y="0"/>
                </a:cubicBezTo>
                <a:cubicBezTo>
                  <a:pt x="1384272" y="0"/>
                  <a:pt x="1066800" y="8467"/>
                  <a:pt x="749300" y="12700"/>
                </a:cubicBezTo>
                <a:cubicBezTo>
                  <a:pt x="723900" y="21167"/>
                  <a:pt x="695377" y="23248"/>
                  <a:pt x="673100" y="38100"/>
                </a:cubicBezTo>
                <a:cubicBezTo>
                  <a:pt x="660400" y="46567"/>
                  <a:pt x="648948" y="57301"/>
                  <a:pt x="635000" y="63500"/>
                </a:cubicBezTo>
                <a:lnTo>
                  <a:pt x="520700" y="101600"/>
                </a:lnTo>
                <a:cubicBezTo>
                  <a:pt x="508000" y="105833"/>
                  <a:pt x="493739" y="106874"/>
                  <a:pt x="482600" y="114300"/>
                </a:cubicBezTo>
                <a:cubicBezTo>
                  <a:pt x="457200" y="131233"/>
                  <a:pt x="433704" y="151448"/>
                  <a:pt x="406400" y="165100"/>
                </a:cubicBezTo>
                <a:cubicBezTo>
                  <a:pt x="389467" y="173567"/>
                  <a:pt x="371834" y="180760"/>
                  <a:pt x="355600" y="190500"/>
                </a:cubicBezTo>
                <a:cubicBezTo>
                  <a:pt x="329423" y="206206"/>
                  <a:pt x="304800" y="224367"/>
                  <a:pt x="279400" y="241300"/>
                </a:cubicBezTo>
                <a:lnTo>
                  <a:pt x="241300" y="266700"/>
                </a:lnTo>
                <a:lnTo>
                  <a:pt x="203200" y="292100"/>
                </a:lnTo>
                <a:cubicBezTo>
                  <a:pt x="194733" y="304800"/>
                  <a:pt x="187571" y="318474"/>
                  <a:pt x="177800" y="330200"/>
                </a:cubicBezTo>
                <a:cubicBezTo>
                  <a:pt x="166302" y="343998"/>
                  <a:pt x="149663" y="353356"/>
                  <a:pt x="139700" y="368300"/>
                </a:cubicBezTo>
                <a:cubicBezTo>
                  <a:pt x="90625" y="441912"/>
                  <a:pt x="174109" y="374994"/>
                  <a:pt x="88900" y="431800"/>
                </a:cubicBezTo>
                <a:cubicBezTo>
                  <a:pt x="42583" y="570751"/>
                  <a:pt x="116452" y="360284"/>
                  <a:pt x="50800" y="508000"/>
                </a:cubicBezTo>
                <a:cubicBezTo>
                  <a:pt x="19662" y="578060"/>
                  <a:pt x="29773" y="579406"/>
                  <a:pt x="12700" y="647700"/>
                </a:cubicBezTo>
                <a:cubicBezTo>
                  <a:pt x="9453" y="660687"/>
                  <a:pt x="4233" y="673100"/>
                  <a:pt x="0" y="685800"/>
                </a:cubicBezTo>
                <a:cubicBezTo>
                  <a:pt x="4069" y="702076"/>
                  <a:pt x="16290" y="756480"/>
                  <a:pt x="25400" y="774700"/>
                </a:cubicBezTo>
                <a:cubicBezTo>
                  <a:pt x="32226" y="788352"/>
                  <a:pt x="39313" y="802749"/>
                  <a:pt x="50800" y="812800"/>
                </a:cubicBezTo>
                <a:cubicBezTo>
                  <a:pt x="73774" y="832902"/>
                  <a:pt x="101600" y="846667"/>
                  <a:pt x="127000" y="863600"/>
                </a:cubicBezTo>
                <a:lnTo>
                  <a:pt x="165100" y="889000"/>
                </a:lnTo>
                <a:cubicBezTo>
                  <a:pt x="177800" y="897467"/>
                  <a:pt x="188720" y="909573"/>
                  <a:pt x="203200" y="914400"/>
                </a:cubicBezTo>
                <a:cubicBezTo>
                  <a:pt x="228600" y="922867"/>
                  <a:pt x="257123" y="924948"/>
                  <a:pt x="279400" y="939800"/>
                </a:cubicBezTo>
                <a:cubicBezTo>
                  <a:pt x="292100" y="948267"/>
                  <a:pt x="303471" y="959187"/>
                  <a:pt x="317500" y="965200"/>
                </a:cubicBezTo>
                <a:cubicBezTo>
                  <a:pt x="335752" y="973022"/>
                  <a:pt x="417334" y="986984"/>
                  <a:pt x="431800" y="990600"/>
                </a:cubicBezTo>
                <a:cubicBezTo>
                  <a:pt x="444787" y="993847"/>
                  <a:pt x="456530" y="1002631"/>
                  <a:pt x="469900" y="1003300"/>
                </a:cubicBezTo>
                <a:cubicBezTo>
                  <a:pt x="626395" y="1011125"/>
                  <a:pt x="783231" y="1009820"/>
                  <a:pt x="939800" y="1016000"/>
                </a:cubicBezTo>
                <a:cubicBezTo>
                  <a:pt x="1104988" y="1022521"/>
                  <a:pt x="1270203" y="1029622"/>
                  <a:pt x="1435100" y="1041400"/>
                </a:cubicBezTo>
                <a:lnTo>
                  <a:pt x="1612900" y="1054100"/>
                </a:lnTo>
                <a:cubicBezTo>
                  <a:pt x="1682833" y="1060458"/>
                  <a:pt x="1724004" y="1068384"/>
                  <a:pt x="1790700" y="1079500"/>
                </a:cubicBezTo>
                <a:cubicBezTo>
                  <a:pt x="1913467" y="1075267"/>
                  <a:pt x="2036385" y="1074231"/>
                  <a:pt x="2159000" y="1066800"/>
                </a:cubicBezTo>
                <a:cubicBezTo>
                  <a:pt x="2176423" y="1065744"/>
                  <a:pt x="2193082" y="1059116"/>
                  <a:pt x="2209800" y="1054100"/>
                </a:cubicBezTo>
                <a:cubicBezTo>
                  <a:pt x="2261716" y="1038525"/>
                  <a:pt x="2285822" y="1035199"/>
                  <a:pt x="2324100" y="1003300"/>
                </a:cubicBezTo>
                <a:cubicBezTo>
                  <a:pt x="2337898" y="991802"/>
                  <a:pt x="2348402" y="976698"/>
                  <a:pt x="2362200" y="965200"/>
                </a:cubicBezTo>
                <a:cubicBezTo>
                  <a:pt x="2468288" y="876793"/>
                  <a:pt x="2327090" y="1013010"/>
                  <a:pt x="2438400" y="901700"/>
                </a:cubicBezTo>
                <a:cubicBezTo>
                  <a:pt x="2468627" y="811020"/>
                  <a:pt x="2441523" y="840352"/>
                  <a:pt x="2501900" y="800100"/>
                </a:cubicBezTo>
                <a:cubicBezTo>
                  <a:pt x="2510367" y="774700"/>
                  <a:pt x="2512448" y="746177"/>
                  <a:pt x="2527300" y="723900"/>
                </a:cubicBezTo>
                <a:cubicBezTo>
                  <a:pt x="2560126" y="674661"/>
                  <a:pt x="2547873" y="700280"/>
                  <a:pt x="2565400" y="647700"/>
                </a:cubicBezTo>
                <a:cubicBezTo>
                  <a:pt x="2561167" y="567267"/>
                  <a:pt x="2568496" y="485381"/>
                  <a:pt x="2552700" y="406400"/>
                </a:cubicBezTo>
                <a:cubicBezTo>
                  <a:pt x="2543024" y="358019"/>
                  <a:pt x="2469243" y="293914"/>
                  <a:pt x="2425700" y="279400"/>
                </a:cubicBezTo>
                <a:cubicBezTo>
                  <a:pt x="2413000" y="275167"/>
                  <a:pt x="2399574" y="272687"/>
                  <a:pt x="2387600" y="266700"/>
                </a:cubicBezTo>
                <a:cubicBezTo>
                  <a:pt x="2373948" y="259874"/>
                  <a:pt x="2363448" y="247499"/>
                  <a:pt x="2349500" y="241300"/>
                </a:cubicBezTo>
                <a:cubicBezTo>
                  <a:pt x="2325034" y="230426"/>
                  <a:pt x="2295577" y="230752"/>
                  <a:pt x="2273300" y="215900"/>
                </a:cubicBezTo>
                <a:cubicBezTo>
                  <a:pt x="2248042" y="199061"/>
                  <a:pt x="2228648" y="181305"/>
                  <a:pt x="2197100" y="177800"/>
                </a:cubicBezTo>
                <a:cubicBezTo>
                  <a:pt x="2133848" y="170772"/>
                  <a:pt x="2070067" y="169801"/>
                  <a:pt x="2006600" y="165100"/>
                </a:cubicBezTo>
                <a:cubicBezTo>
                  <a:pt x="1830404" y="152048"/>
                  <a:pt x="1906802" y="152400"/>
                  <a:pt x="1841500" y="152400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5410200" y="2209800"/>
            <a:ext cx="914400" cy="533400"/>
          </a:xfrm>
          <a:custGeom>
            <a:avLst/>
            <a:gdLst>
              <a:gd name="connsiteX0" fmla="*/ 2451100 w 2565400"/>
              <a:gd name="connsiteY0" fmla="*/ 88900 h 1079500"/>
              <a:gd name="connsiteX1" fmla="*/ 2286000 w 2565400"/>
              <a:gd name="connsiteY1" fmla="*/ 50800 h 1079500"/>
              <a:gd name="connsiteX2" fmla="*/ 1917700 w 2565400"/>
              <a:gd name="connsiteY2" fmla="*/ 25400 h 1079500"/>
              <a:gd name="connsiteX3" fmla="*/ 1790700 w 2565400"/>
              <a:gd name="connsiteY3" fmla="*/ 12700 h 1079500"/>
              <a:gd name="connsiteX4" fmla="*/ 1701800 w 2565400"/>
              <a:gd name="connsiteY4" fmla="*/ 0 h 1079500"/>
              <a:gd name="connsiteX5" fmla="*/ 749300 w 2565400"/>
              <a:gd name="connsiteY5" fmla="*/ 12700 h 1079500"/>
              <a:gd name="connsiteX6" fmla="*/ 673100 w 2565400"/>
              <a:gd name="connsiteY6" fmla="*/ 38100 h 1079500"/>
              <a:gd name="connsiteX7" fmla="*/ 635000 w 2565400"/>
              <a:gd name="connsiteY7" fmla="*/ 63500 h 1079500"/>
              <a:gd name="connsiteX8" fmla="*/ 520700 w 2565400"/>
              <a:gd name="connsiteY8" fmla="*/ 101600 h 1079500"/>
              <a:gd name="connsiteX9" fmla="*/ 482600 w 2565400"/>
              <a:gd name="connsiteY9" fmla="*/ 114300 h 1079500"/>
              <a:gd name="connsiteX10" fmla="*/ 406400 w 2565400"/>
              <a:gd name="connsiteY10" fmla="*/ 165100 h 1079500"/>
              <a:gd name="connsiteX11" fmla="*/ 355600 w 2565400"/>
              <a:gd name="connsiteY11" fmla="*/ 190500 h 1079500"/>
              <a:gd name="connsiteX12" fmla="*/ 279400 w 2565400"/>
              <a:gd name="connsiteY12" fmla="*/ 241300 h 1079500"/>
              <a:gd name="connsiteX13" fmla="*/ 241300 w 2565400"/>
              <a:gd name="connsiteY13" fmla="*/ 266700 h 1079500"/>
              <a:gd name="connsiteX14" fmla="*/ 203200 w 2565400"/>
              <a:gd name="connsiteY14" fmla="*/ 292100 h 1079500"/>
              <a:gd name="connsiteX15" fmla="*/ 177800 w 2565400"/>
              <a:gd name="connsiteY15" fmla="*/ 330200 h 1079500"/>
              <a:gd name="connsiteX16" fmla="*/ 139700 w 2565400"/>
              <a:gd name="connsiteY16" fmla="*/ 368300 h 1079500"/>
              <a:gd name="connsiteX17" fmla="*/ 88900 w 2565400"/>
              <a:gd name="connsiteY17" fmla="*/ 431800 h 1079500"/>
              <a:gd name="connsiteX18" fmla="*/ 50800 w 2565400"/>
              <a:gd name="connsiteY18" fmla="*/ 508000 h 1079500"/>
              <a:gd name="connsiteX19" fmla="*/ 12700 w 2565400"/>
              <a:gd name="connsiteY19" fmla="*/ 647700 h 1079500"/>
              <a:gd name="connsiteX20" fmla="*/ 0 w 2565400"/>
              <a:gd name="connsiteY20" fmla="*/ 685800 h 1079500"/>
              <a:gd name="connsiteX21" fmla="*/ 25400 w 2565400"/>
              <a:gd name="connsiteY21" fmla="*/ 774700 h 1079500"/>
              <a:gd name="connsiteX22" fmla="*/ 50800 w 2565400"/>
              <a:gd name="connsiteY22" fmla="*/ 812800 h 1079500"/>
              <a:gd name="connsiteX23" fmla="*/ 127000 w 2565400"/>
              <a:gd name="connsiteY23" fmla="*/ 863600 h 1079500"/>
              <a:gd name="connsiteX24" fmla="*/ 165100 w 2565400"/>
              <a:gd name="connsiteY24" fmla="*/ 889000 h 1079500"/>
              <a:gd name="connsiteX25" fmla="*/ 203200 w 2565400"/>
              <a:gd name="connsiteY25" fmla="*/ 914400 h 1079500"/>
              <a:gd name="connsiteX26" fmla="*/ 279400 w 2565400"/>
              <a:gd name="connsiteY26" fmla="*/ 939800 h 1079500"/>
              <a:gd name="connsiteX27" fmla="*/ 317500 w 2565400"/>
              <a:gd name="connsiteY27" fmla="*/ 965200 h 1079500"/>
              <a:gd name="connsiteX28" fmla="*/ 431800 w 2565400"/>
              <a:gd name="connsiteY28" fmla="*/ 990600 h 1079500"/>
              <a:gd name="connsiteX29" fmla="*/ 469900 w 2565400"/>
              <a:gd name="connsiteY29" fmla="*/ 1003300 h 1079500"/>
              <a:gd name="connsiteX30" fmla="*/ 939800 w 2565400"/>
              <a:gd name="connsiteY30" fmla="*/ 1016000 h 1079500"/>
              <a:gd name="connsiteX31" fmla="*/ 1435100 w 2565400"/>
              <a:gd name="connsiteY31" fmla="*/ 1041400 h 1079500"/>
              <a:gd name="connsiteX32" fmla="*/ 1612900 w 2565400"/>
              <a:gd name="connsiteY32" fmla="*/ 1054100 h 1079500"/>
              <a:gd name="connsiteX33" fmla="*/ 1790700 w 2565400"/>
              <a:gd name="connsiteY33" fmla="*/ 1079500 h 1079500"/>
              <a:gd name="connsiteX34" fmla="*/ 2159000 w 2565400"/>
              <a:gd name="connsiteY34" fmla="*/ 1066800 h 1079500"/>
              <a:gd name="connsiteX35" fmla="*/ 2209800 w 2565400"/>
              <a:gd name="connsiteY35" fmla="*/ 1054100 h 1079500"/>
              <a:gd name="connsiteX36" fmla="*/ 2324100 w 2565400"/>
              <a:gd name="connsiteY36" fmla="*/ 1003300 h 1079500"/>
              <a:gd name="connsiteX37" fmla="*/ 2362200 w 2565400"/>
              <a:gd name="connsiteY37" fmla="*/ 965200 h 1079500"/>
              <a:gd name="connsiteX38" fmla="*/ 2438400 w 2565400"/>
              <a:gd name="connsiteY38" fmla="*/ 901700 h 1079500"/>
              <a:gd name="connsiteX39" fmla="*/ 2501900 w 2565400"/>
              <a:gd name="connsiteY39" fmla="*/ 800100 h 1079500"/>
              <a:gd name="connsiteX40" fmla="*/ 2527300 w 2565400"/>
              <a:gd name="connsiteY40" fmla="*/ 723900 h 1079500"/>
              <a:gd name="connsiteX41" fmla="*/ 2565400 w 2565400"/>
              <a:gd name="connsiteY41" fmla="*/ 647700 h 1079500"/>
              <a:gd name="connsiteX42" fmla="*/ 2552700 w 2565400"/>
              <a:gd name="connsiteY42" fmla="*/ 406400 h 1079500"/>
              <a:gd name="connsiteX43" fmla="*/ 2425700 w 2565400"/>
              <a:gd name="connsiteY43" fmla="*/ 279400 h 1079500"/>
              <a:gd name="connsiteX44" fmla="*/ 2387600 w 2565400"/>
              <a:gd name="connsiteY44" fmla="*/ 266700 h 1079500"/>
              <a:gd name="connsiteX45" fmla="*/ 2349500 w 2565400"/>
              <a:gd name="connsiteY45" fmla="*/ 241300 h 1079500"/>
              <a:gd name="connsiteX46" fmla="*/ 2273300 w 2565400"/>
              <a:gd name="connsiteY46" fmla="*/ 215900 h 1079500"/>
              <a:gd name="connsiteX47" fmla="*/ 2197100 w 2565400"/>
              <a:gd name="connsiteY47" fmla="*/ 177800 h 1079500"/>
              <a:gd name="connsiteX48" fmla="*/ 2006600 w 2565400"/>
              <a:gd name="connsiteY48" fmla="*/ 165100 h 1079500"/>
              <a:gd name="connsiteX49" fmla="*/ 1841500 w 2565400"/>
              <a:gd name="connsiteY49" fmla="*/ 152400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565400" h="1079500">
                <a:moveTo>
                  <a:pt x="2451100" y="88900"/>
                </a:moveTo>
                <a:cubicBezTo>
                  <a:pt x="2350149" y="48520"/>
                  <a:pt x="2418848" y="69778"/>
                  <a:pt x="2286000" y="50800"/>
                </a:cubicBezTo>
                <a:cubicBezTo>
                  <a:pt x="2072379" y="20283"/>
                  <a:pt x="2391791" y="46013"/>
                  <a:pt x="1917700" y="25400"/>
                </a:cubicBezTo>
                <a:lnTo>
                  <a:pt x="1790700" y="12700"/>
                </a:lnTo>
                <a:cubicBezTo>
                  <a:pt x="1760971" y="9202"/>
                  <a:pt x="1731734" y="0"/>
                  <a:pt x="1701800" y="0"/>
                </a:cubicBezTo>
                <a:cubicBezTo>
                  <a:pt x="1384272" y="0"/>
                  <a:pt x="1066800" y="8467"/>
                  <a:pt x="749300" y="12700"/>
                </a:cubicBezTo>
                <a:cubicBezTo>
                  <a:pt x="723900" y="21167"/>
                  <a:pt x="695377" y="23248"/>
                  <a:pt x="673100" y="38100"/>
                </a:cubicBezTo>
                <a:cubicBezTo>
                  <a:pt x="660400" y="46567"/>
                  <a:pt x="648948" y="57301"/>
                  <a:pt x="635000" y="63500"/>
                </a:cubicBezTo>
                <a:lnTo>
                  <a:pt x="520700" y="101600"/>
                </a:lnTo>
                <a:cubicBezTo>
                  <a:pt x="508000" y="105833"/>
                  <a:pt x="493739" y="106874"/>
                  <a:pt x="482600" y="114300"/>
                </a:cubicBezTo>
                <a:cubicBezTo>
                  <a:pt x="457200" y="131233"/>
                  <a:pt x="433704" y="151448"/>
                  <a:pt x="406400" y="165100"/>
                </a:cubicBezTo>
                <a:cubicBezTo>
                  <a:pt x="389467" y="173567"/>
                  <a:pt x="371834" y="180760"/>
                  <a:pt x="355600" y="190500"/>
                </a:cubicBezTo>
                <a:cubicBezTo>
                  <a:pt x="329423" y="206206"/>
                  <a:pt x="304800" y="224367"/>
                  <a:pt x="279400" y="241300"/>
                </a:cubicBezTo>
                <a:lnTo>
                  <a:pt x="241300" y="266700"/>
                </a:lnTo>
                <a:lnTo>
                  <a:pt x="203200" y="292100"/>
                </a:lnTo>
                <a:cubicBezTo>
                  <a:pt x="194733" y="304800"/>
                  <a:pt x="187571" y="318474"/>
                  <a:pt x="177800" y="330200"/>
                </a:cubicBezTo>
                <a:cubicBezTo>
                  <a:pt x="166302" y="343998"/>
                  <a:pt x="149663" y="353356"/>
                  <a:pt x="139700" y="368300"/>
                </a:cubicBezTo>
                <a:cubicBezTo>
                  <a:pt x="90625" y="441912"/>
                  <a:pt x="174109" y="374994"/>
                  <a:pt x="88900" y="431800"/>
                </a:cubicBezTo>
                <a:cubicBezTo>
                  <a:pt x="42583" y="570751"/>
                  <a:pt x="116452" y="360284"/>
                  <a:pt x="50800" y="508000"/>
                </a:cubicBezTo>
                <a:cubicBezTo>
                  <a:pt x="19662" y="578060"/>
                  <a:pt x="29773" y="579406"/>
                  <a:pt x="12700" y="647700"/>
                </a:cubicBezTo>
                <a:cubicBezTo>
                  <a:pt x="9453" y="660687"/>
                  <a:pt x="4233" y="673100"/>
                  <a:pt x="0" y="685800"/>
                </a:cubicBezTo>
                <a:cubicBezTo>
                  <a:pt x="4069" y="702076"/>
                  <a:pt x="16290" y="756480"/>
                  <a:pt x="25400" y="774700"/>
                </a:cubicBezTo>
                <a:cubicBezTo>
                  <a:pt x="32226" y="788352"/>
                  <a:pt x="39313" y="802749"/>
                  <a:pt x="50800" y="812800"/>
                </a:cubicBezTo>
                <a:cubicBezTo>
                  <a:pt x="73774" y="832902"/>
                  <a:pt x="101600" y="846667"/>
                  <a:pt x="127000" y="863600"/>
                </a:cubicBezTo>
                <a:lnTo>
                  <a:pt x="165100" y="889000"/>
                </a:lnTo>
                <a:cubicBezTo>
                  <a:pt x="177800" y="897467"/>
                  <a:pt x="188720" y="909573"/>
                  <a:pt x="203200" y="914400"/>
                </a:cubicBezTo>
                <a:cubicBezTo>
                  <a:pt x="228600" y="922867"/>
                  <a:pt x="257123" y="924948"/>
                  <a:pt x="279400" y="939800"/>
                </a:cubicBezTo>
                <a:cubicBezTo>
                  <a:pt x="292100" y="948267"/>
                  <a:pt x="303471" y="959187"/>
                  <a:pt x="317500" y="965200"/>
                </a:cubicBezTo>
                <a:cubicBezTo>
                  <a:pt x="335752" y="973022"/>
                  <a:pt x="417334" y="986984"/>
                  <a:pt x="431800" y="990600"/>
                </a:cubicBezTo>
                <a:cubicBezTo>
                  <a:pt x="444787" y="993847"/>
                  <a:pt x="456530" y="1002631"/>
                  <a:pt x="469900" y="1003300"/>
                </a:cubicBezTo>
                <a:cubicBezTo>
                  <a:pt x="626395" y="1011125"/>
                  <a:pt x="783231" y="1009820"/>
                  <a:pt x="939800" y="1016000"/>
                </a:cubicBezTo>
                <a:cubicBezTo>
                  <a:pt x="1104988" y="1022521"/>
                  <a:pt x="1270203" y="1029622"/>
                  <a:pt x="1435100" y="1041400"/>
                </a:cubicBezTo>
                <a:lnTo>
                  <a:pt x="1612900" y="1054100"/>
                </a:lnTo>
                <a:cubicBezTo>
                  <a:pt x="1682833" y="1060458"/>
                  <a:pt x="1724004" y="1068384"/>
                  <a:pt x="1790700" y="1079500"/>
                </a:cubicBezTo>
                <a:cubicBezTo>
                  <a:pt x="1913467" y="1075267"/>
                  <a:pt x="2036385" y="1074231"/>
                  <a:pt x="2159000" y="1066800"/>
                </a:cubicBezTo>
                <a:cubicBezTo>
                  <a:pt x="2176423" y="1065744"/>
                  <a:pt x="2193082" y="1059116"/>
                  <a:pt x="2209800" y="1054100"/>
                </a:cubicBezTo>
                <a:cubicBezTo>
                  <a:pt x="2261716" y="1038525"/>
                  <a:pt x="2285822" y="1035199"/>
                  <a:pt x="2324100" y="1003300"/>
                </a:cubicBezTo>
                <a:cubicBezTo>
                  <a:pt x="2337898" y="991802"/>
                  <a:pt x="2348402" y="976698"/>
                  <a:pt x="2362200" y="965200"/>
                </a:cubicBezTo>
                <a:cubicBezTo>
                  <a:pt x="2468288" y="876793"/>
                  <a:pt x="2327090" y="1013010"/>
                  <a:pt x="2438400" y="901700"/>
                </a:cubicBezTo>
                <a:cubicBezTo>
                  <a:pt x="2468627" y="811020"/>
                  <a:pt x="2441523" y="840352"/>
                  <a:pt x="2501900" y="800100"/>
                </a:cubicBezTo>
                <a:cubicBezTo>
                  <a:pt x="2510367" y="774700"/>
                  <a:pt x="2512448" y="746177"/>
                  <a:pt x="2527300" y="723900"/>
                </a:cubicBezTo>
                <a:cubicBezTo>
                  <a:pt x="2560126" y="674661"/>
                  <a:pt x="2547873" y="700280"/>
                  <a:pt x="2565400" y="647700"/>
                </a:cubicBezTo>
                <a:cubicBezTo>
                  <a:pt x="2561167" y="567267"/>
                  <a:pt x="2568496" y="485381"/>
                  <a:pt x="2552700" y="406400"/>
                </a:cubicBezTo>
                <a:cubicBezTo>
                  <a:pt x="2543024" y="358019"/>
                  <a:pt x="2469243" y="293914"/>
                  <a:pt x="2425700" y="279400"/>
                </a:cubicBezTo>
                <a:cubicBezTo>
                  <a:pt x="2413000" y="275167"/>
                  <a:pt x="2399574" y="272687"/>
                  <a:pt x="2387600" y="266700"/>
                </a:cubicBezTo>
                <a:cubicBezTo>
                  <a:pt x="2373948" y="259874"/>
                  <a:pt x="2363448" y="247499"/>
                  <a:pt x="2349500" y="241300"/>
                </a:cubicBezTo>
                <a:cubicBezTo>
                  <a:pt x="2325034" y="230426"/>
                  <a:pt x="2295577" y="230752"/>
                  <a:pt x="2273300" y="215900"/>
                </a:cubicBezTo>
                <a:cubicBezTo>
                  <a:pt x="2248042" y="199061"/>
                  <a:pt x="2228648" y="181305"/>
                  <a:pt x="2197100" y="177800"/>
                </a:cubicBezTo>
                <a:cubicBezTo>
                  <a:pt x="2133848" y="170772"/>
                  <a:pt x="2070067" y="169801"/>
                  <a:pt x="2006600" y="165100"/>
                </a:cubicBezTo>
                <a:cubicBezTo>
                  <a:pt x="1830404" y="152048"/>
                  <a:pt x="1906802" y="152400"/>
                  <a:pt x="1841500" y="15240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1"/>
          <a:lstStyle/>
          <a:p>
            <a:pPr>
              <a:defRPr/>
            </a:pPr>
            <a:endParaRPr lang="ar-JO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52400"/>
          <a:ext cx="8369300" cy="6597651"/>
        </p:xfrm>
        <a:graphic>
          <a:graphicData uri="http://schemas.openxmlformats.org/drawingml/2006/table">
            <a:tbl>
              <a:tblPr rtl="1"/>
              <a:tblGrid>
                <a:gridCol w="1673225"/>
                <a:gridCol w="1673225"/>
                <a:gridCol w="1674812"/>
                <a:gridCol w="1673225"/>
                <a:gridCol w="1674813"/>
              </a:tblGrid>
              <a:tr h="1122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ar-JO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خطأً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ar-JO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ملجأً 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ar-JO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مبدأً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60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تكافؤًا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تجرُّؤًا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لؤلؤًا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بادئًا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بارئًا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شاطئًا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جزْءًا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بدْءًا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رِزْءًا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دفْئًا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ملئًا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عبئًا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ضَوءًا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وضوءًا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لُجوءًا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ECB"/>
                    </a:solidFill>
                  </a:tcPr>
                </a:tc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رجاءً</a:t>
                      </a: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سماءً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r>
                        <a:rPr kumimoji="0" lang="ar-YE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</a:rPr>
                        <a:t>مساءً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tabLst>
                          <a:tab pos="806450" algn="l"/>
                        </a:tabLst>
                        <a:defRPr sz="2400" b="1" i="1">
                          <a:solidFill>
                            <a:srgbClr val="FFFF66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5000"/>
                        <a:buFont typeface="Wingdings" pitchFamily="2" charset="2"/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tabLst>
                          <a:tab pos="806450" algn="l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1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6450" algn="l"/>
                        </a:tabLst>
                      </a:pP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76923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F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762000" y="381000"/>
            <a:ext cx="8229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ar-JO" altLang="en-US" b="1" u="sng"/>
              <a:t>تدريب : </a:t>
            </a:r>
            <a:r>
              <a:rPr lang="ar-JO" altLang="en-US" b="1"/>
              <a:t>الكلمات الآتية اشتقت من الجذر " </a:t>
            </a:r>
            <a:r>
              <a:rPr lang="ar-JO" altLang="en-US" b="1">
                <a:solidFill>
                  <a:srgbClr val="00FF00"/>
                </a:solidFill>
              </a:rPr>
              <a:t>س ء ل </a:t>
            </a:r>
            <a:r>
              <a:rPr lang="ar-JO" altLang="en-US" b="1"/>
              <a:t>" ورسمت همزتها بصور متنوعة، ميِّز ما كان صائبا منها – بوضع علامة صح - وصوِّب ما جاء خاطئًا منها: </a:t>
            </a:r>
            <a:endParaRPr lang="en-US" altLang="en-US" b="1"/>
          </a:p>
          <a:p>
            <a:pPr algn="r"/>
            <a:endParaRPr lang="ar-JO" altLang="en-US" b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598" y="2433638"/>
          <a:ext cx="7772402" cy="3233737"/>
        </p:xfrm>
        <a:graphic>
          <a:graphicData uri="http://schemas.openxmlformats.org/drawingml/2006/table">
            <a:tbl>
              <a:tblPr rtl="1" firstRow="1" firstCol="1" bandRow="1">
                <a:tableStyleId>{3B4B98B0-60AC-42C2-AFA5-B58CD77FA1E5}</a:tableStyleId>
              </a:tblPr>
              <a:tblGrid>
                <a:gridCol w="1537475"/>
                <a:gridCol w="1568141"/>
                <a:gridCol w="1561170"/>
                <a:gridCol w="1577898"/>
                <a:gridCol w="1527718"/>
              </a:tblGrid>
              <a:tr h="168831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YE" sz="4400" dirty="0">
                          <a:effectLst/>
                        </a:rPr>
                        <a:t>سَأَلَ</a:t>
                      </a:r>
                      <a:endParaRPr lang="en-US" sz="4000" b="1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YE" sz="4400">
                          <a:effectLst/>
                        </a:rPr>
                        <a:t>تَسائَل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مساءِل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مسؤول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سُؤال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5454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YE" sz="4400">
                          <a:effectLst/>
                        </a:rPr>
                        <a:t>سُؤِلَ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تساأُلَ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مسأَلة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>
                          <a:effectLst/>
                        </a:rPr>
                        <a:t>مُتسائِل</a:t>
                      </a:r>
                      <a:endParaRPr lang="en-US" sz="4000" b="1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4440" algn="l"/>
                        </a:tabLst>
                      </a:pPr>
                      <a:r>
                        <a:rPr lang="ar-JO" sz="4400" dirty="0">
                          <a:effectLst/>
                        </a:rPr>
                        <a:t>تساؤُل</a:t>
                      </a:r>
                      <a:endParaRPr lang="en-US" sz="4000" b="1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257" name="Curved Up Arrow 7"/>
          <p:cNvSpPr>
            <a:spLocks noChangeArrowheads="1"/>
          </p:cNvSpPr>
          <p:nvPr/>
        </p:nvSpPr>
        <p:spPr bwMode="auto">
          <a:xfrm rot="8923736">
            <a:off x="90488" y="1577975"/>
            <a:ext cx="2514600" cy="90805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en-US"/>
          </a:p>
        </p:txBody>
      </p:sp>
      <p:pic>
        <p:nvPicPr>
          <p:cNvPr id="9" name="Picture 2" descr="صورة ذات صلة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15000"/>
            <a:ext cx="759661" cy="10035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92188" y="-28575"/>
            <a:ext cx="7923212" cy="1323975"/>
          </a:xfrm>
        </p:spPr>
        <p:txBody>
          <a:bodyPr/>
          <a:lstStyle/>
          <a:p>
            <a:pPr algn="ctr"/>
            <a:r>
              <a:rPr lang="ar-JO" altLang="en-US" smtClean="0">
                <a:solidFill>
                  <a:srgbClr val="FFFF00"/>
                </a:solidFill>
              </a:rPr>
              <a:t>ترتيب الحركات بحسب قوتها</a:t>
            </a:r>
            <a:r>
              <a:rPr lang="en-US" altLang="en-US" smtClean="0">
                <a:solidFill>
                  <a:srgbClr val="FFFF00"/>
                </a:solidFill>
              </a:rPr>
              <a:t/>
            </a:r>
            <a:br>
              <a:rPr lang="en-US" altLang="en-US" smtClean="0">
                <a:solidFill>
                  <a:srgbClr val="FFFF00"/>
                </a:solidFill>
              </a:rPr>
            </a:br>
            <a:endParaRPr lang="ar-JO" altLang="en-US" smtClean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971800" y="990600"/>
          <a:ext cx="6019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268" name="Content Placeholder 3"/>
          <p:cNvGraphicFramePr>
            <a:graphicFrameLocks/>
          </p:cNvGraphicFramePr>
          <p:nvPr/>
        </p:nvGraphicFramePr>
        <p:xfrm>
          <a:off x="177800" y="4292600"/>
          <a:ext cx="5283200" cy="244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r:id="rId9" imgW="5285690" imgH="2444708" progId="Excel.Chart.8">
                  <p:embed/>
                </p:oleObj>
              </mc:Choice>
              <mc:Fallback>
                <p:oleObj r:id="rId9" imgW="5285690" imgH="2444708" progId="Excel.Chart.8">
                  <p:embed/>
                  <p:pic>
                    <p:nvPicPr>
                      <p:cNvPr id="0" name="Content Placeholder 3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4292600"/>
                        <a:ext cx="5283200" cy="244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245E"/>
      </a:dk2>
      <a:lt2>
        <a:srgbClr val="CCCCFF"/>
      </a:lt2>
      <a:accent1>
        <a:srgbClr val="FF9900"/>
      </a:accent1>
      <a:accent2>
        <a:srgbClr val="FF5050"/>
      </a:accent2>
      <a:accent3>
        <a:srgbClr val="AAACB6"/>
      </a:accent3>
      <a:accent4>
        <a:srgbClr val="DADADA"/>
      </a:accent4>
      <a:accent5>
        <a:srgbClr val="FFCAAA"/>
      </a:accent5>
      <a:accent6>
        <a:srgbClr val="E74848"/>
      </a:accent6>
      <a:hlink>
        <a:srgbClr val="0066FF"/>
      </a:hlink>
      <a:folHlink>
        <a:srgbClr val="00CC99"/>
      </a:folHlink>
    </a:clrScheme>
    <a:fontScheme name="Default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28002</TotalTime>
  <Words>523</Words>
  <Application>Microsoft Office PowerPoint</Application>
  <PresentationFormat>On-screen Show (4:3)</PresentationFormat>
  <Paragraphs>101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Times New Roman</vt:lpstr>
      <vt:lpstr>Arial</vt:lpstr>
      <vt:lpstr>Tahoma</vt:lpstr>
      <vt:lpstr>Wingdings</vt:lpstr>
      <vt:lpstr>Simplified Arabic</vt:lpstr>
      <vt:lpstr>Calibri</vt:lpstr>
      <vt:lpstr>Traditional Arabic</vt:lpstr>
      <vt:lpstr>Sitka Small</vt:lpstr>
      <vt:lpstr>Default Design</vt:lpstr>
      <vt:lpstr>Microsoft Excel Chart</vt:lpstr>
      <vt:lpstr>PowerPoint Presentation</vt:lpstr>
      <vt:lpstr>قاعدة كتابة الهمزة المتطرفة: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ترتيب الحركات بحسب قوتها </vt:lpstr>
      <vt:lpstr>كيفية تطبيق القاعدة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DesignWrite,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Maria Smith Brown - Ext. 251</dc:creator>
  <cp:lastModifiedBy>WhiteBoard</cp:lastModifiedBy>
  <cp:revision>759</cp:revision>
  <cp:lastPrinted>2018-01-25T07:34:10Z</cp:lastPrinted>
  <dcterms:created xsi:type="dcterms:W3CDTF">2001-11-13T19:12:10Z</dcterms:created>
  <dcterms:modified xsi:type="dcterms:W3CDTF">2018-04-05T06:13:52Z</dcterms:modified>
</cp:coreProperties>
</file>