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87" r:id="rId9"/>
    <p:sldId id="288" r:id="rId10"/>
    <p:sldId id="289" r:id="rId11"/>
    <p:sldId id="290" r:id="rId12"/>
    <p:sldId id="291" r:id="rId13"/>
    <p:sldId id="292" r:id="rId14"/>
    <p:sldId id="293" r:id="rId15"/>
    <p:sldId id="294" r:id="rId16"/>
    <p:sldId id="295" r:id="rId17"/>
    <p:sldId id="296" r:id="rId18"/>
    <p:sldId id="297" r:id="rId19"/>
    <p:sldId id="298" r:id="rId20"/>
    <p:sldId id="299" r:id="rId21"/>
    <p:sldId id="300" r:id="rId22"/>
    <p:sldId id="301" r:id="rId23"/>
    <p:sldId id="302" r:id="rId24"/>
    <p:sldId id="303" r:id="rId25"/>
    <p:sldId id="304" r:id="rId26"/>
    <p:sldId id="305" r:id="rId27"/>
    <p:sldId id="306" r:id="rId28"/>
    <p:sldId id="307" r:id="rId29"/>
    <p:sldId id="308" r:id="rId30"/>
    <p:sldId id="309" r:id="rId31"/>
    <p:sldId id="310" r:id="rId32"/>
    <p:sldId id="311" r:id="rId33"/>
    <p:sldId id="312" r:id="rId34"/>
    <p:sldId id="313"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90" y="-63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8/20/2017</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B6F15528-21DE-4FAA-801E-634DDDAF4B2B}" type="slidenum">
              <a:rPr lang="en-US" smtClean="0"/>
              <a:pPr/>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8/20/2017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8/20/2017</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8/20/2017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8/20/2017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1D8BD707-D9CF-40AE-B4C6-C98DA3205C09}" type="datetimeFigureOut">
              <a:rPr lang="en-US" smtClean="0"/>
              <a:pPr/>
              <a:t>8/20/2017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8/20/2017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8/20/2017</a:t>
            </a:fld>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1D8BD707-D9CF-40AE-B4C6-C98DA3205C09}" type="datetimeFigureOut">
              <a:rPr lang="en-US" smtClean="0"/>
              <a:pPr/>
              <a:t>8/20/2017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B6F15528-21DE-4FAA-801E-634DDDAF4B2B}" type="slidenum">
              <a:rPr lang="en-US" smtClean="0"/>
              <a:pPr/>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86200" y="3276599"/>
            <a:ext cx="3200400" cy="914401"/>
          </a:xfrm>
        </p:spPr>
        <p:txBody>
          <a:bodyPr/>
          <a:lstStyle/>
          <a:p>
            <a:pPr rtl="1"/>
            <a:r>
              <a:rPr lang="en-US" sz="3200" dirty="0">
                <a:solidFill>
                  <a:schemeClr val="tx1"/>
                </a:solidFill>
              </a:rPr>
              <a:t/>
            </a:r>
            <a:br>
              <a:rPr lang="en-US" sz="3200" dirty="0">
                <a:solidFill>
                  <a:schemeClr val="tx1"/>
                </a:solidFill>
              </a:rPr>
            </a:br>
            <a:r>
              <a:rPr lang="ar-SA" sz="3200" b="1" dirty="0">
                <a:solidFill>
                  <a:schemeClr val="tx1"/>
                </a:solidFill>
              </a:rPr>
              <a:t> </a:t>
            </a:r>
            <a:r>
              <a:rPr lang="ar-SA" sz="3200" b="1" dirty="0" smtClean="0">
                <a:solidFill>
                  <a:schemeClr val="tx1"/>
                </a:solidFill>
              </a:rPr>
              <a:t>مهارة</a:t>
            </a:r>
            <a:r>
              <a:rPr lang="ar-LB" sz="3200" b="1" dirty="0" smtClean="0">
                <a:solidFill>
                  <a:schemeClr val="tx1"/>
                </a:solidFill>
              </a:rPr>
              <a:t> </a:t>
            </a:r>
            <a:r>
              <a:rPr lang="ar-SA" sz="3200" b="1" dirty="0" smtClean="0">
                <a:solidFill>
                  <a:schemeClr val="tx1"/>
                </a:solidFill>
              </a:rPr>
              <a:t>القراءة</a:t>
            </a:r>
            <a:r>
              <a:rPr lang="ar-LB" sz="3200" b="1" dirty="0" smtClean="0">
                <a:solidFill>
                  <a:schemeClr val="tx1"/>
                </a:solidFill>
              </a:rPr>
              <a:t> /</a:t>
            </a:r>
            <a:endParaRPr lang="en-US" sz="3200" dirty="0">
              <a:solidFill>
                <a:schemeClr val="tx1"/>
              </a:solidFill>
            </a:endParaRPr>
          </a:p>
        </p:txBody>
      </p:sp>
      <p:pic>
        <p:nvPicPr>
          <p:cNvPr id="4" name="Content Placeholder 3"/>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00400" y="838200"/>
            <a:ext cx="22860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4"/>
          <p:cNvSpPr>
            <a:spLocks noGrp="1"/>
          </p:cNvSpPr>
          <p:nvPr>
            <p:ph type="subTitle" idx="1"/>
          </p:nvPr>
        </p:nvSpPr>
        <p:spPr/>
        <p:txBody>
          <a:bodyPr/>
          <a:lstStyle/>
          <a:p>
            <a:endParaRPr lang="en-US"/>
          </a:p>
        </p:txBody>
      </p:sp>
      <p:sp>
        <p:nvSpPr>
          <p:cNvPr id="6" name="Title 1"/>
          <p:cNvSpPr txBox="1">
            <a:spLocks/>
          </p:cNvSpPr>
          <p:nvPr/>
        </p:nvSpPr>
        <p:spPr>
          <a:xfrm>
            <a:off x="762000" y="3276600"/>
            <a:ext cx="3886200" cy="914401"/>
          </a:xfrm>
          <a:prstGeom prst="rect">
            <a:avLst/>
          </a:prstGeom>
        </p:spPr>
        <p:txBody>
          <a:bodyPr vert="horz" lIns="91440" tIns="45720" rIns="91440" bIns="45720" rtlCol="0" anchor="b" anchorCtr="0">
            <a:noAutofit/>
          </a:bodyPr>
          <a:lstStyle>
            <a:lvl1pPr algn="ctr" defTabSz="914400" rtl="0" eaLnBrk="1" latinLnBrk="0" hangingPunct="1">
              <a:spcBef>
                <a:spcPct val="0"/>
              </a:spcBef>
              <a:buNone/>
              <a:defRPr sz="4000" kern="1200" cap="all" baseline="0">
                <a:solidFill>
                  <a:schemeClr val="accent1">
                    <a:lumMod val="50000"/>
                  </a:schemeClr>
                </a:solidFill>
                <a:latin typeface="+mj-lt"/>
                <a:ea typeface="+mj-ea"/>
                <a:cs typeface="+mj-cs"/>
              </a:defRPr>
            </a:lvl1pPr>
          </a:lstStyle>
          <a:p>
            <a:pPr rtl="1"/>
            <a:r>
              <a:rPr lang="en-US" sz="3200" dirty="0" smtClean="0">
                <a:solidFill>
                  <a:schemeClr val="tx1"/>
                </a:solidFill>
              </a:rPr>
              <a:t/>
            </a:r>
            <a:br>
              <a:rPr lang="en-US" sz="3200" dirty="0" smtClean="0">
                <a:solidFill>
                  <a:schemeClr val="tx1"/>
                </a:solidFill>
              </a:rPr>
            </a:br>
            <a:r>
              <a:rPr lang="ar-SA" sz="3200" b="1" dirty="0" smtClean="0">
                <a:solidFill>
                  <a:schemeClr val="tx1"/>
                </a:solidFill>
              </a:rPr>
              <a:t> </a:t>
            </a:r>
            <a:r>
              <a:rPr lang="ar-LB" sz="3200" b="1" dirty="0" smtClean="0">
                <a:solidFill>
                  <a:schemeClr val="tx1"/>
                </a:solidFill>
              </a:rPr>
              <a:t>قراءة النص القصصي</a:t>
            </a:r>
            <a:endParaRPr lang="en-US" sz="3200" dirty="0">
              <a:solidFill>
                <a:schemeClr val="tx1"/>
              </a:solidFill>
            </a:endParaRPr>
          </a:p>
        </p:txBody>
      </p:sp>
    </p:spTree>
    <p:extLst>
      <p:ext uri="{BB962C8B-B14F-4D97-AF65-F5344CB8AC3E}">
        <p14:creationId xmlns:p14="http://schemas.microsoft.com/office/powerpoint/2010/main" val="2648932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ورغم شهرته في مجال الرواية فقد كتب محفوظ  القصة القصيرة ونشر مجموعات كثيرة متميزة منها: همس الجنون, دنيا الله، بيت سيئ السمعة, تحت المظلة, حكاية بلا بداية ولا نهاية, الحب فوق هضبة الهرم, حكايات حارتنا، الشيطان يعظ, رأيت فيما يرى النائم..وغيرها.</a:t>
            </a:r>
            <a:endParaRPr lang="en-US" sz="3200" dirty="0">
              <a:solidFill>
                <a:schemeClr val="tx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40978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LB" b="1" dirty="0">
                <a:solidFill>
                  <a:schemeClr val="tx1"/>
                </a:solidFill>
              </a:rPr>
              <a:t>نجيب محفوظ واللغة:</a:t>
            </a:r>
            <a:endParaRPr lang="en-US" b="1" dirty="0">
              <a:solidFill>
                <a:schemeClr val="tx1"/>
              </a:solidFill>
            </a:endParaRPr>
          </a:p>
        </p:txBody>
      </p:sp>
      <p:sp>
        <p:nvSpPr>
          <p:cNvPr id="3" name="Content Placeholder 2"/>
          <p:cNvSpPr>
            <a:spLocks noGrp="1"/>
          </p:cNvSpPr>
          <p:nvPr>
            <p:ph idx="1"/>
          </p:nvPr>
        </p:nvSpPr>
        <p:spPr/>
        <p:txBody>
          <a:bodyPr>
            <a:normAutofit lnSpcReduction="10000"/>
          </a:bodyPr>
          <a:lstStyle/>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اختار نجيب محفوظ دون تردد الكتابة باللغة العربية الفصيحة، رغم الطابع الواقعي والاجتماعي لأكثر أعماله، وتعبيرا عن هذا الإيمان باللغة الفصيحة والموقف الواضح من الكتابة بالعامية يقول محفوظ في حوار صحفي:"أما أني أعتبر العامية مرضا فهذا صحيح، وهو مرض أساسه عدم الدراسة، والذي وسع الهوّة بين الفصحى والعامية هو عدم انتشار التعليم في البلاد العربية، ويوم ينتشر سيزول هذا الفارق أو سيقل كثيرا... وأنا أحب أن ترتقي العامية وأن تتطور الفصحى لتتقارب اللغتان، وهذه هي مهمة الأديب في رأيي. </a:t>
            </a:r>
            <a:endParaRPr lang="en-US" sz="3200" dirty="0">
              <a:solidFill>
                <a:schemeClr val="tx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40978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ولكني مع ذلك لا أحب لهذا الموقف الذي ألتزمه في أعمالي، بناء على رأي أؤمن به، لا أحب له أن يتحول إلى دعوة، فلكل أديب الحرية الكاملة في اللغة التي يكتب بها..".</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وقد لاحظنا في قصته التي قرآناها ميله إلى التعبير باللغة الفصحى البسيطة، وعدم استخدام العامية الصرفة،  رغم الحاجة إلى اللغة المحكية بسبب كثافة الأجواء الشعبية. وحاول أن يقرّب القصة للتعبير عن جوّ الحارة ومشاغلها واهتماماتها بانتقاء أساليب فصحى قريبة من العامية، أو تقريب العبارات العامية وتفصيحها بشكل مبسّط، ليحافظ على اللغة العربية الفصيحة، وينجح في التعبير عن الجو الشعبي في بيئة الحارة.</a:t>
            </a:r>
          </a:p>
          <a:p>
            <a:pPr marL="114300" indent="0" algn="r" rtl="1">
              <a:buNone/>
            </a:pPr>
            <a:endParaRPr lang="en-US" sz="3200" dirty="0">
              <a:solidFill>
                <a:schemeClr val="tx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40978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LB" b="1" dirty="0">
                <a:solidFill>
                  <a:schemeClr val="tx1"/>
                </a:solidFill>
              </a:rPr>
              <a:t>فكرة القصة:</a:t>
            </a:r>
            <a:endParaRPr lang="en-US" b="1" dirty="0">
              <a:solidFill>
                <a:schemeClr val="tx1"/>
              </a:solidFill>
            </a:endParaRPr>
          </a:p>
        </p:txBody>
      </p:sp>
      <p:sp>
        <p:nvSpPr>
          <p:cNvPr id="3" name="Content Placeholder 2"/>
          <p:cNvSpPr>
            <a:spLocks noGrp="1"/>
          </p:cNvSpPr>
          <p:nvPr>
            <p:ph idx="1"/>
          </p:nvPr>
        </p:nvSpPr>
        <p:spPr/>
        <p:txBody>
          <a:bodyPr>
            <a:normAutofit/>
          </a:bodyPr>
          <a:lstStyle/>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ما الفكرة الأساسية التي عبّرت عنها قصة نجيب محفوظ؟</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عندما نقرأ نصّاً أدبياً نتساءل عن فكرته أو مغزاه، ولو رجعنا إلى القصة القصيرة التي عرضناها عليك وتساءلنا معك عن فكرتها أو مغزاها، لوجدنا الجواب في شخصية الفتاة العاملة "توحيدة" التي لم ترحمها ألسن أهل الحارة أو الحيّ، فبدأت "تلوك" سيرتها، أي تتداول أخبارها منتقدة جرأتها في الالتحاق بوظيفة حكومية في إحدى الوزارات؛ </a:t>
            </a:r>
          </a:p>
          <a:p>
            <a:pPr marL="114300" indent="0" algn="r" rtl="1">
              <a:buNone/>
            </a:pPr>
            <a:endParaRPr lang="en-US" sz="3200" dirty="0">
              <a:solidFill>
                <a:schemeClr val="tx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40978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أي أن القصة تجسّد معاناة الفتاة العاملة في بدايات خروج المرأة العربية إلى العمل، فقد كان المجتمع يمنح هذا الحق للرجال وحدهم، أما المرأة فلم يكن يستسيغ المجتمع خروجها، ويراه مروقاً وتمرّداً وسوء خلق، بل وينظر نظرة سلبية لمن تجرؤ على الخروج مثل الفتاة "توحيدة" التي ليست إلا مثالاً على التضحيات المبكرة في سبيل أن تحقق المرأة ذاتها، وتسهم في خدمة أسرتها ومجتمعها.</a:t>
            </a:r>
            <a:endParaRPr lang="en-US" sz="3200" dirty="0">
              <a:solidFill>
                <a:schemeClr val="tx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40978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اليوم تعمل النساء إلى جانب الرجال في معظم الأعمال، وقد خفتت الأصوات المعارضة لعمل المرأة، ولكن ذلك ليس إلا نتيجة لرحلة شاقة طويلة لم تكن سهلة. خاضت المرأة العربية صراعاً شرساً، وضحّت فتيات مجهولات بسمعتهنّ، وضحّى معهن آباؤهنّ وأسرهنّ، ليفتحن الطريق للأجيال اللاحقة، فلم تكن الطريق مفروشة بالورود، وإنما كانت مزروعة بالشك والشوك حتى وقت قريب.</a:t>
            </a:r>
            <a:endParaRPr lang="en-US" sz="3200" dirty="0">
              <a:solidFill>
                <a:schemeClr val="tx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40978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قصة نجيب محفوظ قصة قصيرة بسيطة لكنها دالة على تلك المرحلة المبكرة من النضال الصامت للمرأة العربية، وقد صوّر بإبداعه الواقعي قصة البنت "توحيدة" ابنة الحارة الشعبية التي كانت أول فتاة تعمل موظفة من بنات الحارة، وكيف نظر إليها مجتمعها في ذلك الزمن المبكر، وكيف أساء الظن بأبيها عم رجب، وكأنه ارتكب جريمة منكرة لأنه سمح لابنته بالخروج للعمل. </a:t>
            </a:r>
            <a:endParaRPr lang="en-US" sz="3200" dirty="0">
              <a:solidFill>
                <a:schemeClr val="tx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40978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إنها إضاءة قصصية خاطفة لجانب من رحلة الكفاح في سبيل تحرر المرأة واستقلالها ومساهمتها في العمل والعطاء جنبا إلى جنب مع الرجال الذين كانوا يحتكرون امتيازات العمل بتواطؤ من المجتمع المتشكك في قدرات المرأة وإمكاناتها، وبالرغم من نجاحات المرأة في مجالات متنوعة فما زلنا حتى اليوم نلاحظ بعض ذيول الموقف القديم تلقي بظلالها، وتطل برأسها بين الفينة والفينة.</a:t>
            </a:r>
            <a:endParaRPr lang="en-US" sz="3200" dirty="0">
              <a:solidFill>
                <a:schemeClr val="tx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40978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LB" b="1" dirty="0">
                <a:solidFill>
                  <a:schemeClr val="tx1"/>
                </a:solidFill>
              </a:rPr>
              <a:t>الفهم والتحليل من خلال الأسئلة القصيرة:</a:t>
            </a:r>
            <a:endParaRPr lang="en-US" b="1" dirty="0">
              <a:solidFill>
                <a:schemeClr val="tx1"/>
              </a:solidFill>
            </a:endParaRPr>
          </a:p>
        </p:txBody>
      </p:sp>
      <p:sp>
        <p:nvSpPr>
          <p:cNvPr id="3" name="Content Placeholder 2"/>
          <p:cNvSpPr>
            <a:spLocks noGrp="1"/>
          </p:cNvSpPr>
          <p:nvPr>
            <p:ph idx="1"/>
          </p:nvPr>
        </p:nvSpPr>
        <p:spPr/>
        <p:txBody>
          <a:bodyPr>
            <a:normAutofit/>
          </a:bodyPr>
          <a:lstStyle/>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يمكننا صياغة أسئلة قصيرة تختبر فهمنا للقصة في فكرتها العامة أو أفكارها الجزئية، أو لغتها وأسلوبها الأدبي، من مثل الأسئلة التالية:</a:t>
            </a:r>
            <a:endParaRPr lang="en-US" sz="3200" dirty="0">
              <a:solidFill>
                <a:schemeClr val="tx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40978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	السؤال الأول: </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الفكرة الرئيسية التي عبّرت عنها القصة هي:</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أ‌.	انتقاد الأب لعدم قدرته على منع ابنته من الخروج للعمل.</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ب‌.	تصوير فرحة أهل الحارة بأول فتاة صارت موظفة من بنات الحارة.</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ج. غيرة الجيران من توحيدة لأنها وجدت وظيفة في الحكومة.</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د. عدم تقبل المجتمع لعمل المرأة وكفاحها لتحقيق ذاتها. </a:t>
            </a:r>
          </a:p>
          <a:p>
            <a:pPr marL="114300" indent="0" algn="r" rtl="1">
              <a:buNone/>
            </a:pPr>
            <a:endParaRPr lang="en-US" sz="3200" dirty="0">
              <a:solidFill>
                <a:schemeClr val="tx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4097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LB" dirty="0"/>
              <a:t>أعزائي الطلبة</a:t>
            </a:r>
            <a:endParaRPr lang="en-US" dirty="0"/>
          </a:p>
        </p:txBody>
      </p:sp>
      <p:sp>
        <p:nvSpPr>
          <p:cNvPr id="3" name="Content Placeholder 2"/>
          <p:cNvSpPr>
            <a:spLocks noGrp="1"/>
          </p:cNvSpPr>
          <p:nvPr>
            <p:ph idx="1"/>
          </p:nvPr>
        </p:nvSpPr>
        <p:spPr/>
        <p:txBody>
          <a:bodyPr>
            <a:normAutofit/>
          </a:bodyPr>
          <a:lstStyle/>
          <a:p>
            <a:pPr algn="r" rtl="1"/>
            <a:r>
              <a:rPr lang="ar-LB" sz="3200" dirty="0">
                <a:solidFill>
                  <a:schemeClr val="tx1"/>
                </a:solidFill>
                <a:latin typeface="Simplified Arabic" panose="02020603050405020304" pitchFamily="18" charset="-78"/>
                <a:cs typeface="Simplified Arabic" panose="02020603050405020304" pitchFamily="18" charset="-78"/>
              </a:rPr>
              <a:t>أرحب بكم من جديد مع دروس مهارة القراءة، وما يتبعها من فهم المقروء، واستيعاب ما بين السطور، وما قد يعرض في ثناياها من تلميحات تحتاج إلى قدر من الانتباه والتحليل. </a:t>
            </a:r>
          </a:p>
          <a:p>
            <a:pPr algn="r" rtl="1"/>
            <a:r>
              <a:rPr lang="ar-LB" sz="3200" dirty="0">
                <a:solidFill>
                  <a:schemeClr val="tx1"/>
                </a:solidFill>
                <a:latin typeface="Simplified Arabic" panose="02020603050405020304" pitchFamily="18" charset="-78"/>
                <a:cs typeface="Simplified Arabic" panose="02020603050405020304" pitchFamily="18" charset="-78"/>
              </a:rPr>
              <a:t>اخترنا لك في هذا اللقاء نصاً قصصياً من تأليف الكاتب والروائي العربي نجيب محفوظ. لنقرأْ هذا النص قراءة أولية، ونتعرفْ على بعض معالمه، ثم نحاولُ أن ننتقل إلى فهمه واستيعابه وتحليله.</a:t>
            </a: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423819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	السؤال الثاني: </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عبارة (يا خسارة الرجال) التي تكررت في القصة تدل على:</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أ‌.	المستوى الأخلاقي الرفيع لأهل الحارة وحرصهم على سمعة الحارة.</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ب‌.	سوء أخلاق (عم رجب) وابنته توحيدة فلا يجوز أن تتوظف البنت في الحكومة.</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ج. نظرة أهل الحارة الخاطئة لـ (عم رجب) وعدم تفهمهم لأهمية عمل المرأة.</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د. أهل الحارة متأثرون لأنهم خسروا (عم رجب) بعد الجريمة التي ارتكبها.</a:t>
            </a:r>
          </a:p>
          <a:p>
            <a:pPr marL="114300" indent="0" algn="r" rtl="1">
              <a:buNone/>
            </a:pPr>
            <a:endParaRPr lang="en-US" sz="3200" dirty="0">
              <a:solidFill>
                <a:schemeClr val="tx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40978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 السؤال الثالث: </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في نهاية القصة جاء على لسان الراوي عبارة: (وأنا أردّد كالببغاء: يا خسارة الرجال)، يدل التشبيه المذكور على:</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أ‌.	يصف الراوي صوته بأنه صوت جميل مغرّد كصوت الببغاء.</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ب‌.	ينتقد الراوي وعيه القديم وتقليده للآخرين وترديده كلامَهم دون فهم وتفكير.</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ج. يؤكّد الراوي اتفاقه مع أهل حارته وأنهم مصيبون في موقفهم من توحيدة وأبيها.</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د. ينادي الراوي الرجال ليوقفوا توحيدة عن العمل، وإلا فإنهم رجال خاسرون.</a:t>
            </a:r>
          </a:p>
          <a:p>
            <a:pPr marL="114300" indent="0" algn="r" rtl="1">
              <a:buNone/>
            </a:pPr>
            <a:endParaRPr lang="en-US" sz="3200" dirty="0">
              <a:solidFill>
                <a:schemeClr val="tx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40978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السؤال الرابع:</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عبارة "تلوك الألسنة سيرتها" أي سيرة توحيدة بنت عم رجب، تعني:</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أ‌.	يتحدث أهل الحارة معربين عن إعجابهم بتوحيدة وتشجيعهم لها.</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ب‌.	يتكلمون عن عملها وحياتها بشكل محايد دون إساءة.</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ج‌.	يذكرونها بالسوء نظرا لتقييمهم الخاطئ لإقدامها على الخروج للعمل.</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ج. يشجّعون بناتهم على الالتحاق بالدراسة والعمل مثل توحيدة.</a:t>
            </a:r>
          </a:p>
          <a:p>
            <a:pPr marL="114300" indent="0" algn="r" rtl="1">
              <a:buNone/>
            </a:pPr>
            <a:endParaRPr lang="en-US" sz="3200" dirty="0">
              <a:solidFill>
                <a:schemeClr val="tx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40978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السؤال الخامس: </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إذا قارنّا بين أحوال المجتمع أيام "توحيدة" قبل عقود، وما وصلنا إليه اليوم في معظم الأقطار العربية، فإننا:</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أ‌.	سنقدّر "توحيدة" ونعدّها من رائدات الخروج إلى العمل بقوة وثبات.</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ب‌.	سنقدّر موقف أهل الحارة ونردد معهم: يا خسارة الرجال.</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ج. سنشارك في النميمة والثرثرة ضد النساء العاملات.</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د. سننصح الفتيات بالبحث عن (ابن الحلال) بدلاً من البحث عن عمل مناسب.</a:t>
            </a: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40978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85800"/>
            <a:ext cx="8260672" cy="810828"/>
          </a:xfrm>
        </p:spPr>
        <p:txBody>
          <a:bodyPr>
            <a:normAutofit fontScale="90000"/>
          </a:bodyPr>
          <a:lstStyle/>
          <a:p>
            <a:r>
              <a:rPr lang="ar-LB" b="1" dirty="0" smtClean="0">
                <a:solidFill>
                  <a:schemeClr val="tx1"/>
                </a:solidFill>
              </a:rPr>
              <a:t>المعجم والدلالة: ألفاظ مكانية</a:t>
            </a:r>
            <a:r>
              <a:rPr lang="ar-LB" b="1" dirty="0">
                <a:solidFill>
                  <a:schemeClr val="tx1"/>
                </a:solidFill>
              </a:rPr>
              <a:t/>
            </a:r>
            <a:br>
              <a:rPr lang="ar-LB" b="1" dirty="0">
                <a:solidFill>
                  <a:schemeClr val="tx1"/>
                </a:solidFill>
              </a:rPr>
            </a:br>
            <a:endParaRPr lang="en-US" b="1" dirty="0">
              <a:solidFill>
                <a:schemeClr val="tx1"/>
              </a:solidFill>
            </a:endParaRPr>
          </a:p>
        </p:txBody>
      </p:sp>
      <p:sp>
        <p:nvSpPr>
          <p:cNvPr id="3" name="Content Placeholder 2"/>
          <p:cNvSpPr>
            <a:spLocks noGrp="1"/>
          </p:cNvSpPr>
          <p:nvPr>
            <p:ph idx="1"/>
          </p:nvPr>
        </p:nvSpPr>
        <p:spPr/>
        <p:txBody>
          <a:bodyPr>
            <a:normAutofit/>
          </a:bodyPr>
          <a:lstStyle/>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تزوّدنا النصوص بمفردات متنوعة حسب أجوائها وموضوعاتها، وتنمو ثروتنا اللغوية ويقوى إحساسنا بالكلمات ودلالاتها واستعمالها كلما دققنا في تلك الكلمات، حتى لو كانت شائعة أو معروفة لنا سلفاً. والآن نريد أن نقف معك عند الألفاظ المكانية التي وردت في القصة، أي الكلمات التي تدل على مكان، وهذه الألفاظ ضرورية في الفنون القصصية التي لا بد أن ترتبط بالمكان، وكثيرا ما يكون تحليل المكان والتركيز عليه محورا هاما من محاور قراءة النص القصصي.</a:t>
            </a:r>
            <a:endParaRPr lang="en-US" sz="3200" dirty="0">
              <a:solidFill>
                <a:schemeClr val="tx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40978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LB" b="1" dirty="0">
                <a:solidFill>
                  <a:schemeClr val="tx1"/>
                </a:solidFill>
              </a:rPr>
              <a:t>أماكن وردت في القصة: </a:t>
            </a:r>
            <a:endParaRPr lang="en-US" b="1" dirty="0">
              <a:solidFill>
                <a:schemeClr val="tx1"/>
              </a:solidFill>
            </a:endParaRPr>
          </a:p>
        </p:txBody>
      </p:sp>
      <p:sp>
        <p:nvSpPr>
          <p:cNvPr id="3" name="Content Placeholder 2"/>
          <p:cNvSpPr>
            <a:spLocks noGrp="1"/>
          </p:cNvSpPr>
          <p:nvPr>
            <p:ph idx="1"/>
          </p:nvPr>
        </p:nvSpPr>
        <p:spPr/>
        <p:txBody>
          <a:bodyPr>
            <a:normAutofit/>
          </a:bodyPr>
          <a:lstStyle/>
          <a:p>
            <a:pPr marL="114300" indent="0" algn="ctr" rtl="1">
              <a:buNone/>
            </a:pPr>
            <a:r>
              <a:rPr lang="ar-LB" sz="3200" b="1" dirty="0">
                <a:solidFill>
                  <a:schemeClr val="tx1"/>
                </a:solidFill>
                <a:latin typeface="Simplified Arabic" panose="02020603050405020304" pitchFamily="18" charset="-78"/>
                <a:cs typeface="Simplified Arabic" panose="02020603050405020304" pitchFamily="18" charset="-78"/>
              </a:rPr>
              <a:t>البيت  </a:t>
            </a:r>
            <a:endParaRPr lang="ar-LB" sz="3200" b="1" dirty="0" smtClean="0">
              <a:solidFill>
                <a:schemeClr val="tx1"/>
              </a:solidFill>
              <a:latin typeface="Simplified Arabic" panose="02020603050405020304" pitchFamily="18" charset="-78"/>
              <a:cs typeface="Simplified Arabic" panose="02020603050405020304" pitchFamily="18" charset="-78"/>
            </a:endParaRPr>
          </a:p>
          <a:p>
            <a:pPr marL="114300" indent="0" algn="ctr" rtl="1">
              <a:buNone/>
            </a:pPr>
            <a:r>
              <a:rPr lang="ar-LB" sz="3200" b="1" dirty="0" smtClean="0">
                <a:solidFill>
                  <a:schemeClr val="tx1"/>
                </a:solidFill>
                <a:latin typeface="Simplified Arabic" panose="02020603050405020304" pitchFamily="18" charset="-78"/>
                <a:cs typeface="Simplified Arabic" panose="02020603050405020304" pitchFamily="18" charset="-78"/>
              </a:rPr>
              <a:t>          </a:t>
            </a:r>
            <a:endParaRPr lang="ar-LB" sz="3200" b="1" dirty="0">
              <a:solidFill>
                <a:schemeClr val="tx1"/>
              </a:solidFill>
              <a:latin typeface="Simplified Arabic" panose="02020603050405020304" pitchFamily="18" charset="-78"/>
              <a:cs typeface="Simplified Arabic" panose="02020603050405020304" pitchFamily="18" charset="-78"/>
            </a:endParaRPr>
          </a:p>
          <a:p>
            <a:pPr marL="114300" indent="0" algn="ctr" rtl="1">
              <a:buNone/>
            </a:pPr>
            <a:r>
              <a:rPr lang="ar-LB" sz="3200" b="1" dirty="0">
                <a:solidFill>
                  <a:schemeClr val="tx1"/>
                </a:solidFill>
                <a:latin typeface="Simplified Arabic" panose="02020603050405020304" pitchFamily="18" charset="-78"/>
                <a:cs typeface="Simplified Arabic" panose="02020603050405020304" pitchFamily="18" charset="-78"/>
              </a:rPr>
              <a:t> الحارة </a:t>
            </a:r>
            <a:endParaRPr lang="ar-LB" sz="3200" b="1" dirty="0" smtClean="0">
              <a:solidFill>
                <a:schemeClr val="tx1"/>
              </a:solidFill>
              <a:latin typeface="Simplified Arabic" panose="02020603050405020304" pitchFamily="18" charset="-78"/>
              <a:cs typeface="Simplified Arabic" panose="02020603050405020304" pitchFamily="18" charset="-78"/>
            </a:endParaRPr>
          </a:p>
          <a:p>
            <a:pPr marL="114300" indent="0" algn="ctr" rtl="1">
              <a:buNone/>
            </a:pPr>
            <a:r>
              <a:rPr lang="ar-LB" sz="3200" b="1" dirty="0" smtClean="0">
                <a:solidFill>
                  <a:schemeClr val="tx1"/>
                </a:solidFill>
                <a:latin typeface="Simplified Arabic" panose="02020603050405020304" pitchFamily="18" charset="-78"/>
                <a:cs typeface="Simplified Arabic" panose="02020603050405020304" pitchFamily="18" charset="-78"/>
              </a:rPr>
              <a:t>          </a:t>
            </a:r>
            <a:endParaRPr lang="ar-LB" sz="3200" b="1" dirty="0">
              <a:solidFill>
                <a:schemeClr val="tx1"/>
              </a:solidFill>
              <a:latin typeface="Simplified Arabic" panose="02020603050405020304" pitchFamily="18" charset="-78"/>
              <a:cs typeface="Simplified Arabic" panose="02020603050405020304" pitchFamily="18" charset="-78"/>
            </a:endParaRPr>
          </a:p>
          <a:p>
            <a:pPr marL="114300" indent="0" algn="ctr" rtl="1">
              <a:buNone/>
            </a:pPr>
            <a:r>
              <a:rPr lang="ar-LB" sz="3200" b="1" dirty="0">
                <a:solidFill>
                  <a:schemeClr val="tx1"/>
                </a:solidFill>
                <a:latin typeface="Simplified Arabic" panose="02020603050405020304" pitchFamily="18" charset="-78"/>
                <a:cs typeface="Simplified Arabic" panose="02020603050405020304" pitchFamily="18" charset="-78"/>
              </a:rPr>
              <a:t>الوِزارة  </a:t>
            </a:r>
            <a:endParaRPr lang="ar-LB" sz="3200" b="1" dirty="0" smtClean="0">
              <a:solidFill>
                <a:schemeClr val="tx1"/>
              </a:solidFill>
              <a:latin typeface="Simplified Arabic" panose="02020603050405020304" pitchFamily="18" charset="-78"/>
              <a:cs typeface="Simplified Arabic" panose="02020603050405020304" pitchFamily="18" charset="-78"/>
            </a:endParaRPr>
          </a:p>
          <a:p>
            <a:pPr marL="114300" indent="0" algn="ctr" rtl="1">
              <a:buNone/>
            </a:pPr>
            <a:r>
              <a:rPr lang="ar-LB" sz="3200" b="1" dirty="0" smtClean="0">
                <a:solidFill>
                  <a:schemeClr val="tx1"/>
                </a:solidFill>
                <a:latin typeface="Simplified Arabic" panose="02020603050405020304" pitchFamily="18" charset="-78"/>
                <a:cs typeface="Simplified Arabic" panose="02020603050405020304" pitchFamily="18" charset="-78"/>
              </a:rPr>
              <a:t>              </a:t>
            </a:r>
            <a:endParaRPr lang="ar-LB" sz="3200" b="1" dirty="0">
              <a:solidFill>
                <a:schemeClr val="tx1"/>
              </a:solidFill>
              <a:latin typeface="Simplified Arabic" panose="02020603050405020304" pitchFamily="18" charset="-78"/>
              <a:cs typeface="Simplified Arabic" panose="02020603050405020304" pitchFamily="18" charset="-78"/>
            </a:endParaRPr>
          </a:p>
          <a:p>
            <a:pPr marL="114300" indent="0" algn="ctr" rtl="1">
              <a:buNone/>
            </a:pPr>
            <a:r>
              <a:rPr lang="ar-LB" sz="3200" b="1" dirty="0">
                <a:solidFill>
                  <a:schemeClr val="tx1"/>
                </a:solidFill>
                <a:latin typeface="Simplified Arabic" panose="02020603050405020304" pitchFamily="18" charset="-78"/>
                <a:cs typeface="Simplified Arabic" panose="02020603050405020304" pitchFamily="18" charset="-78"/>
              </a:rPr>
              <a:t> الكُتّاب </a:t>
            </a:r>
            <a:endParaRPr lang="en-US" sz="3200" b="1" dirty="0">
              <a:solidFill>
                <a:schemeClr val="tx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4097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iterate type="wd">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iterate type="wd">
                                    <p:tmPct val="10000"/>
                                  </p:iterate>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LB" b="1" dirty="0">
                <a:solidFill>
                  <a:schemeClr val="tx1"/>
                </a:solidFill>
              </a:rPr>
              <a:t>البيت:</a:t>
            </a:r>
            <a:endParaRPr lang="en-US" b="1" dirty="0">
              <a:solidFill>
                <a:schemeClr val="tx1"/>
              </a:solidFill>
            </a:endParaRPr>
          </a:p>
        </p:txBody>
      </p:sp>
      <p:sp>
        <p:nvSpPr>
          <p:cNvPr id="3" name="Content Placeholder 2"/>
          <p:cNvSpPr>
            <a:spLocks noGrp="1"/>
          </p:cNvSpPr>
          <p:nvPr>
            <p:ph idx="1"/>
          </p:nvPr>
        </p:nvSpPr>
        <p:spPr/>
        <p:txBody>
          <a:bodyPr>
            <a:normAutofit fontScale="92500" lnSpcReduction="10000"/>
          </a:bodyPr>
          <a:lstStyle/>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البيت وجمعه بيوت، مكان مألوف، نولد فيه، ونسكنه طويلاً، وعندما نغادره فإنه يسكننا للأبد، نظراً لألفتنا الطويلة له، ويغدو مقياساً لكل البيوت اللاحقة التي قد نقيم فيها إقامات مؤقتة. إنه مكان السكن ومكان الأسرة، فيه يجد الإنسان راحته واستقراره، وإذا ما فقده أو اضطربت علاقته به فإنه سيغدو إنساناً تعيساً، فالبيت أول شروط الاستقرار والسكينة. وصدقت الشاعرة البدوية القديمة التي تزوّجها الخليفة، ولكنها حنّت إلى بيتها الذي لم يكن أكثر من خيمة تتلاعب بها الرياح، وفضّلت الخيمة على القصر المنيف أي القصر الفخم الذي سكنته بعد زواجها، فقالت:</a:t>
            </a:r>
          </a:p>
          <a:p>
            <a:pPr marL="114300" indent="0" algn="r" rtl="1">
              <a:buNone/>
            </a:pPr>
            <a:r>
              <a:rPr lang="ar-LB" sz="3200" dirty="0">
                <a:solidFill>
                  <a:srgbClr val="FF0000"/>
                </a:solidFill>
                <a:latin typeface="Simplified Arabic" panose="02020603050405020304" pitchFamily="18" charset="-78"/>
                <a:cs typeface="Simplified Arabic" panose="02020603050405020304" pitchFamily="18" charset="-78"/>
              </a:rPr>
              <a:t>لبيتٌ تخفق الأرياح فيه     أحبّ إلي من قصر منيف</a:t>
            </a:r>
          </a:p>
          <a:p>
            <a:pPr marL="114300" indent="0" algn="r" rtl="1">
              <a:buNone/>
            </a:pPr>
            <a:endParaRPr lang="en-US" sz="3200" dirty="0">
              <a:solidFill>
                <a:schemeClr val="tx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409780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LB" b="1" dirty="0">
                <a:solidFill>
                  <a:schemeClr val="tx1"/>
                </a:solidFill>
              </a:rPr>
              <a:t>الحارة: </a:t>
            </a:r>
            <a:endParaRPr lang="en-US" b="1" dirty="0">
              <a:solidFill>
                <a:schemeClr val="tx1"/>
              </a:solidFill>
            </a:endParaRPr>
          </a:p>
        </p:txBody>
      </p:sp>
      <p:sp>
        <p:nvSpPr>
          <p:cNvPr id="3" name="Content Placeholder 2"/>
          <p:cNvSpPr>
            <a:spLocks noGrp="1"/>
          </p:cNvSpPr>
          <p:nvPr>
            <p:ph idx="1"/>
          </p:nvPr>
        </p:nvSpPr>
        <p:spPr>
          <a:xfrm>
            <a:off x="457200" y="1752600"/>
            <a:ext cx="8229600" cy="4876800"/>
          </a:xfrm>
        </p:spPr>
        <p:txBody>
          <a:bodyPr>
            <a:normAutofit fontScale="92500" lnSpcReduction="10000"/>
          </a:bodyPr>
          <a:lstStyle/>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الحارة واحدة، وجمعها: حارات. وقد نقرّبها فنعدّها عدة بيوت متجاورة، متقاربة إلى حد ما في عادات أهلها ومستواهم الاقتصادي، كما أنها مكان "شعبي" له قيمه الثقافية واعتباراته وعلاقاته. إنها أوسع من بيت، ولكنها أيضا مكان ضيق بالقياس إلى أمكنة أكبر، كالأحياء الواسعة، أو المدن..وعادة ما يعرف أهل الحارة بعضهم، ويتدخل بعضهم في شؤون بعض، فلا يترك الإنسان لاختياره وحريته، كأن الحارة بيت كبير. وكأن أهلها أسرة ممتدة يعرف بعضهم بعضاً، ويتدخّل بعضهم في شؤون بعض، ورغم كثافة العلاقات الاجتماعية وقوّتها، فيفتقد الإنسان في الحارة شيئاً من حرّيته، وقد يضطر لكثير من المجاملة والمداراة ليتوافق مع ثقافة الجماعة أو أهل الحارة.</a:t>
            </a:r>
            <a:endParaRPr lang="en-US" sz="3200" dirty="0">
              <a:solidFill>
                <a:schemeClr val="tx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409780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LB" b="1" dirty="0">
                <a:solidFill>
                  <a:schemeClr val="tx1"/>
                </a:solidFill>
              </a:rPr>
              <a:t>الوزارة:</a:t>
            </a:r>
            <a:endParaRPr lang="en-US" b="1" dirty="0">
              <a:solidFill>
                <a:schemeClr val="tx1"/>
              </a:solidFill>
            </a:endParaRPr>
          </a:p>
        </p:txBody>
      </p:sp>
      <p:sp>
        <p:nvSpPr>
          <p:cNvPr id="3" name="Content Placeholder 2"/>
          <p:cNvSpPr>
            <a:spLocks noGrp="1"/>
          </p:cNvSpPr>
          <p:nvPr>
            <p:ph idx="1"/>
          </p:nvPr>
        </p:nvSpPr>
        <p:spPr>
          <a:xfrm>
            <a:off x="457200" y="1752600"/>
            <a:ext cx="8229600" cy="4724400"/>
          </a:xfrm>
        </p:spPr>
        <p:txBody>
          <a:bodyPr>
            <a:normAutofit fontScale="92500" lnSpcReduction="10000"/>
          </a:bodyPr>
          <a:lstStyle/>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مكان رسمي، يرتبط بالحكومة وأعمالها، ويحتاج إلى موظفين للقيام بأعماله، حسب الحاجة والاختصاص، فهو مكان للعمل والوظيفة، وينال الإنسان أجراً عندما يلتحق به. يصل إليه ويخرج منه بمواعيد ثابتة، وترتبط الوزارة بالحكومة، فمن يعمل في وزارة ما فهو يعمل موظفاً في الحكومة. يغادره المرء يومياً في نهاية العمل، فلا يستطيع أن ينام فيه أو يأخذ راحته كما لو كان في البيت. والحكومة تتكوّن من عدة وزارات، لكل منها مكانها الثابت الذي يقصده الموظّفون والمراجعون. العلاقة بين موظفي الوزارة علاقة عمل، تختلف جذريا عن العلاقة بين أفراد الأسرة الواحدة، أو الحارة الواحدة، وهو مكان مفتوح أيضاً لأناس مختلفين يختلطون معا، بثقافات مختلفة، حسب تنوع بيئاتهم. </a:t>
            </a:r>
            <a:endParaRPr lang="en-US" sz="3200" dirty="0">
              <a:solidFill>
                <a:schemeClr val="tx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409780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LB" b="1" dirty="0">
                <a:solidFill>
                  <a:schemeClr val="tx1"/>
                </a:solidFill>
              </a:rPr>
              <a:t>الكُتّاب:</a:t>
            </a:r>
            <a:endParaRPr lang="en-US" b="1" dirty="0">
              <a:solidFill>
                <a:schemeClr val="tx1"/>
              </a:solidFill>
            </a:endParaRPr>
          </a:p>
        </p:txBody>
      </p:sp>
      <p:sp>
        <p:nvSpPr>
          <p:cNvPr id="3" name="Content Placeholder 2"/>
          <p:cNvSpPr>
            <a:spLocks noGrp="1"/>
          </p:cNvSpPr>
          <p:nvPr>
            <p:ph idx="1"/>
          </p:nvPr>
        </p:nvSpPr>
        <p:spPr>
          <a:xfrm>
            <a:off x="457200" y="1752600"/>
            <a:ext cx="8229600" cy="4724400"/>
          </a:xfrm>
        </p:spPr>
        <p:txBody>
          <a:bodyPr>
            <a:normAutofit fontScale="92500"/>
          </a:bodyPr>
          <a:lstStyle/>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بضم الكاف وتشديد التاء، تجمع على: كتاتيب، وهو من أماكن التعليم المبكّر قديماً، أشبه برياض الأطفال والمدارس الابتدائية في أيامنا، يتعلم الأولاد وقليل من البنات في الكتّاب مبادئ القراءة والكتابة، وبعض السور القرآنية القصيرة. وقد انتهى وجود الكتاتيب مع تطور التعليم وظهور رياض الأطفال والمدارس في العصر الحديث. ولكنك إذا زرت مدينة تاريخية فيها أحياء قديمة فلا بد أنك ستعثر على ما يشبه الغرف الصفية المسماة كتاتيب. قد لا نستعمل هذه اللفظة في أيامنا، ولكن معرفتها مفيدة لنفهم المراد منها في نص من النصوص التاريخية التي تتحدث عن زمن الكتاتيب كما هو الحال في القصة التي مرت بنا.</a:t>
            </a:r>
            <a:endParaRPr lang="en-US" sz="3200" dirty="0">
              <a:solidFill>
                <a:schemeClr val="tx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40978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LB" sz="3600" b="1" dirty="0" smtClean="0"/>
              <a:t>قصة قصيرة من </a:t>
            </a:r>
            <a:r>
              <a:rPr lang="ar-LB" sz="3600" b="1" dirty="0"/>
              <a:t>كتاب</a:t>
            </a:r>
            <a:r>
              <a:rPr lang="ar-LB" sz="3600" dirty="0"/>
              <a:t>: "</a:t>
            </a:r>
            <a:r>
              <a:rPr lang="ar-LB" sz="3600" b="1" dirty="0">
                <a:solidFill>
                  <a:schemeClr val="tx1"/>
                </a:solidFill>
              </a:rPr>
              <a:t>حكايات </a:t>
            </a:r>
            <a:r>
              <a:rPr lang="ar-LB" sz="3600" b="1" dirty="0" smtClean="0">
                <a:solidFill>
                  <a:schemeClr val="tx1"/>
                </a:solidFill>
              </a:rPr>
              <a:t>حارتنا </a:t>
            </a:r>
            <a:r>
              <a:rPr lang="ar-LB" sz="3600" dirty="0" smtClean="0"/>
              <a:t>"  </a:t>
            </a:r>
            <a:r>
              <a:rPr lang="ar-LB" sz="3600" b="1" dirty="0"/>
              <a:t>لنجيب محفوظ</a:t>
            </a:r>
            <a:r>
              <a:rPr lang="ar-LB" dirty="0"/>
              <a:t>:</a:t>
            </a:r>
            <a:br>
              <a:rPr lang="ar-LB" dirty="0"/>
            </a:br>
            <a:endParaRPr lang="en-US" dirty="0"/>
          </a:p>
        </p:txBody>
      </p:sp>
      <p:sp>
        <p:nvSpPr>
          <p:cNvPr id="3" name="Content Placeholder 2"/>
          <p:cNvSpPr>
            <a:spLocks noGrp="1"/>
          </p:cNvSpPr>
          <p:nvPr>
            <p:ph idx="1"/>
          </p:nvPr>
        </p:nvSpPr>
        <p:spPr/>
        <p:txBody>
          <a:bodyPr>
            <a:normAutofit lnSpcReduction="10000"/>
          </a:bodyPr>
          <a:lstStyle/>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"خبرٌ يتردّد في البيت والحارة.</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تقول إحدى الجارات لأمي:</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	أما سمعت الخبر العجيب؟</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فتسألها عنه باهتمام فتقول:</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	توحيدة بنت أم علي بنت عم رجب!</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	ما لها كفى الله الشرّ؟</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	توظفت في الحكومة!</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	توظّفت في الحكومة؟!</a:t>
            </a:r>
          </a:p>
          <a:p>
            <a:pPr marL="114300" indent="0" algn="r" rtl="1">
              <a:buNone/>
            </a:pPr>
            <a:endParaRPr lang="en-US" sz="3200" dirty="0">
              <a:solidFill>
                <a:schemeClr val="tx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838641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LB" b="1" dirty="0">
                <a:solidFill>
                  <a:schemeClr val="tx1"/>
                </a:solidFill>
              </a:rPr>
              <a:t>مفردات وتراكيب مختارة:</a:t>
            </a:r>
            <a:endParaRPr lang="en-US" b="1" dirty="0">
              <a:solidFill>
                <a:schemeClr val="tx1"/>
              </a:solidFill>
            </a:endParaRPr>
          </a:p>
        </p:txBody>
      </p:sp>
      <p:sp>
        <p:nvSpPr>
          <p:cNvPr id="3" name="Content Placeholder 2"/>
          <p:cNvSpPr>
            <a:spLocks noGrp="1"/>
          </p:cNvSpPr>
          <p:nvPr>
            <p:ph idx="1"/>
          </p:nvPr>
        </p:nvSpPr>
        <p:spPr/>
        <p:txBody>
          <a:bodyPr>
            <a:normAutofit/>
          </a:bodyPr>
          <a:lstStyle/>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يزودنا النص بمفردات وتراكيب نضيفها إلى استعمالنا، وتتوسّع معرفتنا بها وبدلالاتها. وإلى جانب ما مرّ بنا من الألفاظ المكانية، نقف معك عند الألفاظ والتراكيب التالية:</a:t>
            </a:r>
            <a:endParaRPr lang="en-US" sz="3200" dirty="0">
              <a:solidFill>
                <a:schemeClr val="tx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409780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LB" b="1" dirty="0">
                <a:solidFill>
                  <a:schemeClr val="tx1"/>
                </a:solidFill>
              </a:rPr>
              <a:t>ابن الحلال:</a:t>
            </a:r>
            <a:br>
              <a:rPr lang="ar-LB" b="1" dirty="0">
                <a:solidFill>
                  <a:schemeClr val="tx1"/>
                </a:solidFill>
              </a:rPr>
            </a:br>
            <a:r>
              <a:rPr lang="ar-LB" b="1" dirty="0">
                <a:solidFill>
                  <a:schemeClr val="tx1"/>
                </a:solidFill>
              </a:rPr>
              <a:t>كانت ستجد ابن الحلال على أي حال.</a:t>
            </a:r>
          </a:p>
        </p:txBody>
      </p:sp>
      <p:sp>
        <p:nvSpPr>
          <p:cNvPr id="3" name="Content Placeholder 2"/>
          <p:cNvSpPr>
            <a:spLocks noGrp="1"/>
          </p:cNvSpPr>
          <p:nvPr>
            <p:ph idx="1"/>
          </p:nvPr>
        </p:nvSpPr>
        <p:spPr/>
        <p:txBody>
          <a:bodyPr>
            <a:normAutofit lnSpcReduction="10000"/>
          </a:bodyPr>
          <a:lstStyle/>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ما المقصود بابن الحلال؟ </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هذا تركيب "ثقافي" لا تدل ألفاظه المباشرة على معناه ومدلوله. المقصود أن تجد الفتاة زوجاً ملائماً، طيّباً، فهو بذلك أقرب إلى "كناية" عن الزوج الصالح. وقد يستعمل بصيغة التأنيث فيقال على سبيل المثال: </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تبحث أم أحمد لابنها عن ابنة الحلال. </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أي عن فتاة طيبة مناسبة لتزوّج ابنها. مثل هذه التعبيرات كثيرة في العربية، وإدراك معانيها ومدلولاتها مفيد في فهم أبعاد اللغة واستعمالها، فلا تُفهم الألفاظ بمعانيها الحرْفية المباشرة. </a:t>
            </a:r>
          </a:p>
          <a:p>
            <a:pPr marL="114300" indent="0" algn="r" rtl="1">
              <a:buNone/>
            </a:pPr>
            <a:endParaRPr lang="en-US" sz="3200" dirty="0">
              <a:solidFill>
                <a:schemeClr val="tx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4249332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08372"/>
            <a:ext cx="8458200" cy="1039427"/>
          </a:xfrm>
        </p:spPr>
        <p:txBody>
          <a:bodyPr>
            <a:normAutofit/>
          </a:bodyPr>
          <a:lstStyle/>
          <a:p>
            <a:r>
              <a:rPr lang="ar-LB" sz="3000" b="1" dirty="0">
                <a:solidFill>
                  <a:schemeClr val="tx1"/>
                </a:solidFill>
              </a:rPr>
              <a:t>يحفّز:</a:t>
            </a:r>
            <a:br>
              <a:rPr lang="ar-LB" sz="3000" b="1" dirty="0">
                <a:solidFill>
                  <a:schemeClr val="tx1"/>
                </a:solidFill>
              </a:rPr>
            </a:br>
            <a:r>
              <a:rPr lang="ar-LB" sz="3000" b="1" dirty="0">
                <a:solidFill>
                  <a:schemeClr val="tx1"/>
                </a:solidFill>
              </a:rPr>
              <a:t>يحفّزني ما سمعته عنها إلى التفرّج عليها حين عودتها من العمل.</a:t>
            </a:r>
          </a:p>
        </p:txBody>
      </p:sp>
      <p:sp>
        <p:nvSpPr>
          <p:cNvPr id="3" name="Content Placeholder 2"/>
          <p:cNvSpPr>
            <a:spLocks noGrp="1"/>
          </p:cNvSpPr>
          <p:nvPr>
            <p:ph idx="1"/>
          </p:nvPr>
        </p:nvSpPr>
        <p:spPr/>
        <p:txBody>
          <a:bodyPr>
            <a:normAutofit lnSpcReduction="10000"/>
          </a:bodyPr>
          <a:lstStyle/>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يحفّز، فعل مضارع ماضيه: حفّز، بتشديد الباء، ومصدره: تحفيز، وأصله أو جذره: حَفَزَ. ثم تطوّر إلى: حفّز، مثل: جمع وجمّع، وقطَع وقطّع، وفتح وفتّح وغيرها. وعادة فإن الصيغة المشدّدة تدل على المعنى نفسه مع التكثير والمبالغة. </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ومن سياق الجملة كما وردت في القصة نجد أن معنى حفّز ويحفّز: التشجيع والحثّ والدفع.</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يحفزّني ما سمعته عنها إلى التفرّج عليها.. أي: يدفعني ويشجّعني. فالتحفيز مرتبط بالدافع الذي يحثّ الإنسان ويشجّعه على فعل معين.</a:t>
            </a:r>
          </a:p>
          <a:p>
            <a:pPr marL="114300" indent="0" algn="r" rtl="1">
              <a:buNone/>
            </a:pPr>
            <a:endParaRPr lang="en-US" sz="3200" dirty="0">
              <a:solidFill>
                <a:schemeClr val="tx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4249332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ونستعمل اليوم مصطلح: حافز وحوافز، كأن نقول:</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تمنح الجامعة حوافزَ للمتفوّقين.</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أي بعض الامتيازات التي تشجّع على التميز، وتدفع إلى التنافس والتفوق.</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أما إذا أردنا المعنى المعاكس، أي الأمور التي تقلل من حماسنا وكأنها تدفع إلى التراجع، فيمكن أن نستعمل كلمة من مثل:</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 ثبّط، يثبّط، تثبيط</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 فهي تقريبا ضد حفّز، </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حفّز تشجيع ودفع إلى الأمام: حفّزنا الأستاذ على قراءة نجيب محفوظ.</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وثبّط تأخير ودفع إلى الخلف: ثبّط الاختبار الصعب اهتمامي بالدراسة.</a:t>
            </a:r>
          </a:p>
          <a:p>
            <a:pPr marL="114300" indent="0" algn="r" rtl="1">
              <a:buNone/>
            </a:pPr>
            <a:endParaRPr lang="en-US" sz="3200" dirty="0">
              <a:solidFill>
                <a:schemeClr val="tx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4249332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إلى هذا الحد انتهى لقاؤنا معكم، فقد تناولنا قصة قصيرة للأديب العربي الراحل نجيب محفوظ، وبذلنا الجهد في قراءتها واستيعاب أفكارها ومدلولاتها، وحاولنا أن نفيد من مفرداتها وتراكيبها، لعل هذا التجول يحفّزك على قراءة النصوص الأدبية والإفادة من بلاغتها وقدرتها على استعمال اللغة.</a:t>
            </a:r>
          </a:p>
          <a:p>
            <a:pPr marL="114300" indent="0" algn="r" rtl="1">
              <a:buNone/>
            </a:pPr>
            <a:r>
              <a:rPr lang="ar-LB" sz="3200" dirty="0">
                <a:solidFill>
                  <a:srgbClr val="FF0000"/>
                </a:solidFill>
                <a:latin typeface="Simplified Arabic" panose="02020603050405020304" pitchFamily="18" charset="-78"/>
                <a:cs typeface="Simplified Arabic" panose="02020603050405020304" pitchFamily="18" charset="-78"/>
              </a:rPr>
              <a:t>وإلى اللقاء مع قراءة جديدة ضمن دروس مهارة القراءة العربية.</a:t>
            </a:r>
          </a:p>
          <a:p>
            <a:pPr marL="114300" indent="0" algn="r" rtl="1">
              <a:buNone/>
            </a:pPr>
            <a:endParaRPr lang="en-US" sz="3200" dirty="0">
              <a:solidFill>
                <a:schemeClr val="tx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424933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	إي والله..موظّفة..تذهب إلى الوزارة وتجالس الرجال!</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	لا حول ولا قوة إلا بالله..إنها من أسْرة طيبة..وأمّها طيبة..وأبوها رجل صحيح!</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	كلام..أي رجل يرضى عن ذلك؟</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	اللهم استرنا يا رب في الدنيا والآخرة..</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	يمكن لأن البنت غير جميلة؟!</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	كانت ستجد ابن الحلال على أي حال..</a:t>
            </a:r>
          </a:p>
          <a:p>
            <a:pPr marL="114300" indent="0" algn="r" rtl="1">
              <a:buNone/>
            </a:pPr>
            <a:endParaRPr lang="en-US" sz="3200" dirty="0">
              <a:solidFill>
                <a:schemeClr val="tx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35215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وأسمع الألسن تلوك سيرتها في الحارة، تعلّق وتسخر وتنتقد، وكلما لاح أبوها عم رجب أسمع من يقول:</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	اللهم احفظنا..</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	يا خسارة الرجال!</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توحيدة أول موظّفة من حارتنا. ويقال إنها زاملت أختي الكبرى في الكُتّاب. ويحفّزني ما سمعته عنها إلى التفرّج عليها حين عودتها من العمل.</a:t>
            </a:r>
          </a:p>
          <a:p>
            <a:pPr marL="114300" indent="0" algn="r" rtl="1">
              <a:buNone/>
            </a:pPr>
            <a:endParaRPr lang="en-US" sz="3200" dirty="0">
              <a:solidFill>
                <a:schemeClr val="tx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217788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أقف عند مدخل الحارة..أرنو إليها وهي تدنو: سافرة الوجه، مرهقة النظرة، سريعة الخطو، بخلاف النساء والبنات في حارتنا. وتلقي عليّ نظرة خاطفة، أو لا تراني على الإطلاق، ثم تمضي داخل الحارة. وأتمم مردّداً كالببغاء:</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	يا خسارة الرجال". </a:t>
            </a:r>
          </a:p>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                             </a:t>
            </a:r>
            <a:r>
              <a:rPr lang="ar-LB" sz="3200" dirty="0" smtClean="0">
                <a:solidFill>
                  <a:schemeClr val="tx1"/>
                </a:solidFill>
                <a:latin typeface="Simplified Arabic" panose="02020603050405020304" pitchFamily="18" charset="-78"/>
                <a:cs typeface="Simplified Arabic" panose="02020603050405020304" pitchFamily="18" charset="-78"/>
              </a:rPr>
              <a:t>            </a:t>
            </a:r>
            <a:endParaRPr lang="en-US" sz="3200" dirty="0" smtClean="0">
              <a:solidFill>
                <a:schemeClr val="tx1"/>
              </a:solidFill>
              <a:latin typeface="Simplified Arabic" panose="02020603050405020304" pitchFamily="18" charset="-78"/>
              <a:cs typeface="Simplified Arabic" panose="02020603050405020304" pitchFamily="18" charset="-78"/>
            </a:endParaRPr>
          </a:p>
          <a:p>
            <a:pPr marL="114300" indent="0" algn="r" rtl="1">
              <a:buNone/>
            </a:pPr>
            <a:r>
              <a:rPr lang="ar-LB" sz="3200" b="1" dirty="0" smtClean="0">
                <a:solidFill>
                  <a:srgbClr val="FF0000"/>
                </a:solidFill>
                <a:latin typeface="Simplified Arabic" panose="02020603050405020304" pitchFamily="18" charset="-78"/>
                <a:cs typeface="Simplified Arabic" panose="02020603050405020304" pitchFamily="18" charset="-78"/>
              </a:rPr>
              <a:t>             </a:t>
            </a:r>
            <a:r>
              <a:rPr lang="ar-LB" sz="3200" b="1" dirty="0">
                <a:solidFill>
                  <a:srgbClr val="FF0000"/>
                </a:solidFill>
                <a:latin typeface="Simplified Arabic" panose="02020603050405020304" pitchFamily="18" charset="-78"/>
                <a:cs typeface="Simplified Arabic" panose="02020603050405020304" pitchFamily="18" charset="-78"/>
              </a:rPr>
              <a:t>(نجيب محفوظ، من حكايات حارتنا)</a:t>
            </a:r>
          </a:p>
          <a:p>
            <a:pPr marL="114300" indent="0" algn="r" rtl="1">
              <a:buNone/>
            </a:pPr>
            <a:endParaRPr lang="en-US" sz="3200" dirty="0">
              <a:solidFill>
                <a:schemeClr val="tx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21778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LB" b="1" dirty="0">
                <a:solidFill>
                  <a:schemeClr val="tx1"/>
                </a:solidFill>
              </a:rPr>
              <a:t>إضاءة: نجيب محفوظ:</a:t>
            </a:r>
            <a:endParaRPr lang="en-US" b="1" dirty="0">
              <a:solidFill>
                <a:schemeClr val="tx1"/>
              </a:solidFill>
            </a:endParaRPr>
          </a:p>
        </p:txBody>
      </p:sp>
      <p:sp>
        <p:nvSpPr>
          <p:cNvPr id="3" name="Content Placeholder 2"/>
          <p:cNvSpPr>
            <a:spLocks noGrp="1"/>
          </p:cNvSpPr>
          <p:nvPr>
            <p:ph idx="1"/>
          </p:nvPr>
        </p:nvSpPr>
        <p:spPr/>
        <p:txBody>
          <a:bodyPr>
            <a:normAutofit/>
          </a:bodyPr>
          <a:lstStyle/>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نجيب محفوظ أشهر كتاب الرواية والقصة العربية بلا منازع، وقد مكّنته موهبته وتجربته الطويلة من إنجاز عشرات الروايات والقصص البديعة التي جذبت جمهوراً واسعاً لصالح قراءة الرواية والقصة، وفي عام 1988م منح الأديب الراحل جائزة نوبل للآداب ليكون أول أديب عربي ينال هذه الجائزة العالمية الرفيعة التي أشادت بمكانته ورواياته، واعترفت من خلال هذه الجائزة بمكانة اللغة العربية والإبداع الأدبي المكتوب بها، شأنها شأن اللغات العالمية الحيّة.</a:t>
            </a:r>
            <a:endParaRPr lang="en-US" sz="3200" dirty="0">
              <a:solidFill>
                <a:schemeClr val="tx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217788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ولد نجيب محفوظ (عام 1911) في حي الجمالية في وسط  مدينة القاهرة العاصمة المصرية، ويبدو أن الحي الشعبي كان المفتاح الأول لنجيب محفوظ . فقد جسّدت رواياته الواقع المصري والعربي من خلال نقل أجواء الأحياء والحارات الشعبية بكل ما فيها من تناقضات ومكونات وأحوال اجتماعية وسياسية وفكرية. وكانت رواياته أهم شاهد أدبي على أحوال القرن العشرين، وقد أسهمت في تعزيز مكانة الرواية حتى حوّر النقاد المقولة النقدية القديمة: (الشعر ديوان العرب) فصاروا يقولون: (الرواية ديوان العرب).</a:t>
            </a:r>
            <a:endParaRPr lang="en-US" sz="3200" dirty="0">
              <a:solidFill>
                <a:schemeClr val="tx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40978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114300" indent="0" algn="r" rtl="1">
              <a:buNone/>
            </a:pPr>
            <a:r>
              <a:rPr lang="ar-LB" sz="3200" dirty="0">
                <a:solidFill>
                  <a:schemeClr val="tx1"/>
                </a:solidFill>
                <a:latin typeface="Simplified Arabic" panose="02020603050405020304" pitchFamily="18" charset="-78"/>
                <a:cs typeface="Simplified Arabic" panose="02020603050405020304" pitchFamily="18" charset="-78"/>
              </a:rPr>
              <a:t>وفي مسيرته الطويلة ألف محفوظ عددا كبيرا من الروايات الناجحة من أشهرها: القاهرة الجديدة، خان الخليلي، زقاق المدقّ، أولاد حارتنا، اللص والكلاب، السراب، السمّان والخريف، قشتمر. كما اشتهر بما سماه النقاد والقراء </a:t>
            </a:r>
            <a:endParaRPr lang="en-US" sz="3200" dirty="0" smtClean="0">
              <a:solidFill>
                <a:schemeClr val="tx1"/>
              </a:solidFill>
              <a:latin typeface="Simplified Arabic" panose="02020603050405020304" pitchFamily="18" charset="-78"/>
              <a:cs typeface="Simplified Arabic" panose="02020603050405020304" pitchFamily="18" charset="-78"/>
            </a:endParaRPr>
          </a:p>
          <a:p>
            <a:pPr marL="114300" indent="0" algn="r" rtl="1">
              <a:buNone/>
            </a:pPr>
            <a:r>
              <a:rPr lang="ar-LB" sz="3200" dirty="0" smtClean="0">
                <a:solidFill>
                  <a:schemeClr val="tx1"/>
                </a:solidFill>
                <a:latin typeface="Simplified Arabic" panose="02020603050405020304" pitchFamily="18" charset="-78"/>
                <a:cs typeface="Simplified Arabic" panose="02020603050405020304" pitchFamily="18" charset="-78"/>
              </a:rPr>
              <a:t>(</a:t>
            </a:r>
            <a:r>
              <a:rPr lang="ar-LB" sz="3200" dirty="0">
                <a:solidFill>
                  <a:schemeClr val="tx1"/>
                </a:solidFill>
                <a:latin typeface="Simplified Arabic" panose="02020603050405020304" pitchFamily="18" charset="-78"/>
                <a:cs typeface="Simplified Arabic" panose="02020603050405020304" pitchFamily="18" charset="-78"/>
              </a:rPr>
              <a:t>ثلاثية نجيب محفوظ) وهي رواية طويلة تكونت من ثلاث روايات هي: بين القصرين، قصر الشوق، السكّرية. وتروي قصة أجيال متتابعة كاشفة خلال ذلك عن التحولات المركّبة التي أصابت المجتمع العربي وميّزت بين أجياله.</a:t>
            </a:r>
            <a:endParaRPr lang="en-US" sz="3200" dirty="0">
              <a:solidFill>
                <a:schemeClr val="tx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842248"/>
            <a:ext cx="962958" cy="939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40978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59</TotalTime>
  <Words>2045</Words>
  <Application>Microsoft Office PowerPoint</Application>
  <PresentationFormat>On-screen Show (4:3)</PresentationFormat>
  <Paragraphs>117</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Apothecary</vt:lpstr>
      <vt:lpstr>  مهارة القراءة /</vt:lpstr>
      <vt:lpstr>أعزائي الطلبة</vt:lpstr>
      <vt:lpstr>قصة قصيرة من كتاب: "حكايات حارتنا "  لنجيب محفوظ: </vt:lpstr>
      <vt:lpstr>PowerPoint Presentation</vt:lpstr>
      <vt:lpstr>PowerPoint Presentation</vt:lpstr>
      <vt:lpstr>PowerPoint Presentation</vt:lpstr>
      <vt:lpstr>إضاءة: نجيب محفوظ:</vt:lpstr>
      <vt:lpstr>PowerPoint Presentation</vt:lpstr>
      <vt:lpstr>PowerPoint Presentation</vt:lpstr>
      <vt:lpstr>PowerPoint Presentation</vt:lpstr>
      <vt:lpstr>نجيب محفوظ واللغة:</vt:lpstr>
      <vt:lpstr>PowerPoint Presentation</vt:lpstr>
      <vt:lpstr>فكرة القصة:</vt:lpstr>
      <vt:lpstr>PowerPoint Presentation</vt:lpstr>
      <vt:lpstr>PowerPoint Presentation</vt:lpstr>
      <vt:lpstr>PowerPoint Presentation</vt:lpstr>
      <vt:lpstr>PowerPoint Presentation</vt:lpstr>
      <vt:lpstr>الفهم والتحليل من خلال الأسئلة القصيرة:</vt:lpstr>
      <vt:lpstr>PowerPoint Presentation</vt:lpstr>
      <vt:lpstr>PowerPoint Presentation</vt:lpstr>
      <vt:lpstr>PowerPoint Presentation</vt:lpstr>
      <vt:lpstr>PowerPoint Presentation</vt:lpstr>
      <vt:lpstr>PowerPoint Presentation</vt:lpstr>
      <vt:lpstr>المعجم والدلالة: ألفاظ مكانية </vt:lpstr>
      <vt:lpstr>أماكن وردت في القصة: </vt:lpstr>
      <vt:lpstr>البيت:</vt:lpstr>
      <vt:lpstr>الحارة: </vt:lpstr>
      <vt:lpstr>الوزارة:</vt:lpstr>
      <vt:lpstr>الكُتّاب:</vt:lpstr>
      <vt:lpstr>مفردات وتراكيب مختارة:</vt:lpstr>
      <vt:lpstr>ابن الحلال: كانت ستجد ابن الحلال على أي حال.</vt:lpstr>
      <vt:lpstr>يحفّز: يحفّزني ما سمعته عنها إلى التفرّج عليها حين عودتها من العمل.</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مهارة القراءة /</dc:title>
  <dc:creator>WhiteBoard</dc:creator>
  <cp:lastModifiedBy>WhiteBoard</cp:lastModifiedBy>
  <cp:revision>5</cp:revision>
  <dcterms:created xsi:type="dcterms:W3CDTF">2006-08-16T00:00:00Z</dcterms:created>
  <dcterms:modified xsi:type="dcterms:W3CDTF">2017-08-20T08:26:46Z</dcterms:modified>
</cp:coreProperties>
</file>