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13165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49498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253510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84356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180146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0511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2769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96471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347271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32040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40215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4/8/2018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2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7849494" cy="4839816"/>
          </a:xfrm>
        </p:spPr>
        <p:txBody>
          <a:bodyPr>
            <a:normAutofit/>
          </a:bodyPr>
          <a:lstStyle/>
          <a:p>
            <a:pPr algn="r" rtl="1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الفعل الصحيح</a:t>
            </a:r>
            <a:endParaRPr lang="en-US" sz="32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74320" lvl="1" indent="0" algn="r" rtl="1">
              <a:lnSpc>
                <a:spcPct val="106000"/>
              </a:lnSpc>
              <a:spcBef>
                <a:spcPts val="200"/>
              </a:spcBef>
              <a:buNone/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هو فعل خلت حروفه الأصليّة ( أحرف الجذر ) من أحد حروف العلّة ( ا</a:t>
            </a:r>
            <a:r>
              <a:rPr lang="ar-JO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ar-JO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</a:t>
            </a:r>
            <a:r>
              <a:rPr lang="ar-JO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ar-JO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ي)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r" rtl="1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ar-JO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</a:t>
            </a:r>
            <a:r>
              <a:rPr lang="ar-SA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</a:t>
            </a: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مثلة : لعب ، كسر ، سألَ ، شدَّ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r" rtl="1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الفعل المعتل</a:t>
            </a:r>
            <a:endParaRPr lang="en-US" sz="32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74320" lvl="1" indent="0" algn="r" rtl="1">
              <a:lnSpc>
                <a:spcPct val="106000"/>
              </a:lnSpc>
              <a:spcBef>
                <a:spcPts val="200"/>
              </a:spcBef>
              <a:buNone/>
            </a:pPr>
            <a:r>
              <a:rPr lang="ar-SA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فعل يكون أحد حروفه الأصلية ( الجذر ) حرف علة ( ا . و . ي)</a:t>
            </a:r>
            <a:endParaRPr lang="en-US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r" rtl="1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</a:t>
            </a: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أمثلة : وجدّ ، قامَ ، دعا ، رمى ، ينعَ 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r" rtl="1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spcAft>
                <a:spcPts val="0"/>
              </a:spcAft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الفعل الصحيح وال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م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عتل</a:t>
            </a:r>
            <a:r>
              <a:rPr lang="en-US" sz="3600" b="1" dirty="0">
                <a:latin typeface="Times New Roman"/>
                <a:ea typeface="Times New Roman"/>
              </a:rPr>
              <a:t/>
            </a:r>
            <a:br>
              <a:rPr lang="en-US" sz="3600" b="1" dirty="0">
                <a:latin typeface="Times New Roman"/>
                <a:ea typeface="Times New Roman"/>
              </a:rPr>
            </a:b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792088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43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19110"/>
            <a:ext cx="7920880" cy="525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 الفعل الثلاثي  : تعد مصادر الأفعال الثلاثية سماعية، أي حسب السماع والاستخدام، ومصدر الفعل هو الحدث من غير زمن، كما في الأمثلة: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كتب_______ كتابة       جلس _______ جلوس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 الفعل غير الثلاثي  : مصادر الافعال غير الثلاثية قياسية كلها؛ اي ان لها أبنية محددة، وأوزاناً معروفة نقيس عليها .وهي على النحو التالي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endParaRPr lang="ar-JO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endParaRPr lang="ar-JO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3" y="5668943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86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35" y="692696"/>
            <a:ext cx="835292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 الرباعي المجرد (فَعْلَل) قياسه على وزن (</a:t>
            </a:r>
            <a:r>
              <a:rPr lang="ar-JO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فَعْلَلَة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طمأنَ  _ طَمْأَنة , دحرج__  دحرجة , بعثر _____بعثرة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مصادر الرباعي المزيد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أفعل ___ إقعال  فعّل ____ تفعيل  فاعل __مفاعلة أو فِعال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 الفعل الخماسي 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أولاَ: اذا كان الفعل الخماسي على وزن (</a:t>
            </a:r>
            <a:r>
              <a:rPr lang="ar-JO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تَفَعْلَلَ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او ( تَفَعّلَ) او (تَفاعَلَ)؛ اي المبدوء بتاء زائدة، فإن مصدره يكون على وزن الفعل مع ضم الحرف قبل الأخير؛ أي (</a:t>
            </a:r>
            <a:r>
              <a:rPr lang="ar-JO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تَفَعْلُلْ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)، (تَفَعُّل)، (تفاعُل</a:t>
            </a:r>
            <a:r>
              <a:rPr lang="ar-JO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57606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7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72861"/>
            <a:ext cx="8424936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دَحْرَجَ _________  تدَحْرُجاً 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تكرّم  __________ تكرّماً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ترافقَ ___________ ترافُق</a:t>
            </a: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اذا كان الفعل على وزن (انْفَعَلَ) أو (افتعل) أو (افعلّ) فمصدره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يكون بزيادة ألف قبل الحرف الأخير.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انتقل ______ انتقال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ارتقى ______ ارتقاء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اندثر ______ اندثار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احمرّ ______ احمرار</a:t>
            </a: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1" y="5661248"/>
            <a:ext cx="746934" cy="7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9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848872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الأفعال السداسية المبدوءة بهمزة وصل يكون المصدر منها على وزن الفعل مع كسر الحرف الثالث، وزيادة الف قبل الحرف الأخير،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استَفعل   استِفعال:   </a:t>
            </a:r>
          </a:p>
          <a:p>
            <a:pPr algn="ct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استخرج   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استخراج 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استعدّ            استِعداداً    </a:t>
            </a: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648072" cy="5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832942"/>
              </p:ext>
            </p:extLst>
          </p:nvPr>
        </p:nvGraphicFramePr>
        <p:xfrm>
          <a:off x="1187624" y="1348007"/>
          <a:ext cx="7120880" cy="5396809"/>
        </p:xfrm>
        <a:graphic>
          <a:graphicData uri="http://schemas.openxmlformats.org/drawingml/2006/table">
            <a:tbl>
              <a:tblPr rtl="1" firstRow="1" firstCol="1" bandRow="1"/>
              <a:tblGrid>
                <a:gridCol w="1356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1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5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7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170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الفعل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في الزمن الماضي مع الضمير (هو)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مجرد/ مزيد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أحرف الزيادة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أكرمْنا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شوّهَ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يسارِعون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احتوَتْ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اندثَرَ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ارتحلْنَ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نتراكضُ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سأرسلُ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ترتدي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0489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أغلقوا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صرْنا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تعوّدْنَ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يُصوّران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6085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انسحِبْ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69" marR="57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8832" cy="895761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(تدريب ) </a:t>
            </a:r>
            <a:b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املأ الجدول التالي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" y="5949280"/>
            <a:ext cx="890950" cy="7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0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053239"/>
            <a:ext cx="84249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نكتفي اليوم وإلى اللقاء</a:t>
            </a:r>
          </a:p>
          <a:p>
            <a:pPr algn="ctr" defTabSz="457200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</a:t>
            </a:r>
            <a:r>
              <a:rPr lang="ar-SA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درس </a:t>
            </a: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جديد </a:t>
            </a:r>
          </a:p>
          <a:p>
            <a:pPr algn="ctr" defTabSz="457200" rtl="1">
              <a:lnSpc>
                <a:spcPct val="90000"/>
              </a:lnSpc>
              <a:buClr>
                <a:srgbClr val="212745"/>
              </a:buClr>
              <a:buSzPct val="80000"/>
            </a:pPr>
            <a:r>
              <a:rPr lang="ar-JO" sz="4800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من مادة عربي استدراكي </a:t>
            </a:r>
            <a:endParaRPr lang="en-US" sz="4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37F699-4A74-4DD2-9237-B4CD5795627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40" y="4653136"/>
            <a:ext cx="935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35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82080"/>
            <a:ext cx="8280920" cy="4843264"/>
          </a:xfrm>
        </p:spPr>
        <p:txBody>
          <a:bodyPr>
            <a:normAutofit fontScale="62500" lnSpcReduction="20000"/>
          </a:bodyPr>
          <a:lstStyle/>
          <a:p>
            <a:pPr lvl="3" algn="r" rtl="1"/>
            <a: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  <a:t>فعل معتل مثال: ما كان أول حروفه حرف علة .    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ar-JO" sz="4500" dirty="0">
                <a:latin typeface="Arial" panose="020B0604020202020204" pitchFamily="34" charset="0"/>
                <a:cs typeface="Arial" panose="020B0604020202020204" pitchFamily="34" charset="0"/>
              </a:rPr>
              <a:t>  مثال :   وعدّ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JO" sz="5100" dirty="0">
                <a:latin typeface="Arial" panose="020B0604020202020204" pitchFamily="34" charset="0"/>
                <a:cs typeface="Arial" panose="020B0604020202020204" pitchFamily="34" charset="0"/>
              </a:rPr>
              <a:t>فعل معتل أجوف: ما كان ثاني حروفه حرف علة      </a:t>
            </a:r>
          </a:p>
          <a:p>
            <a:pPr marL="0" indent="0" algn="ctr" rtl="1">
              <a:buNone/>
            </a:pPr>
            <a:r>
              <a:rPr lang="ar-JO" sz="4600" dirty="0">
                <a:latin typeface="Arial" panose="020B0604020202020204" pitchFamily="34" charset="0"/>
                <a:cs typeface="Arial" panose="020B0604020202020204" pitchFamily="34" charset="0"/>
              </a:rPr>
              <a:t>مثال :  قالَ </a:t>
            </a:r>
          </a:p>
          <a:p>
            <a:pPr marL="0" indent="0" algn="ctr" rtl="1">
              <a:buNone/>
            </a:pPr>
            <a:r>
              <a:rPr lang="ar-JO" sz="4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rtl="1"/>
            <a:r>
              <a:rPr lang="ar-JO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5200" dirty="0">
                <a:latin typeface="Arial" panose="020B0604020202020204" pitchFamily="34" charset="0"/>
                <a:cs typeface="Arial" panose="020B0604020202020204" pitchFamily="34" charset="0"/>
              </a:rPr>
              <a:t>فعل معتل ناقص: ما كان ثالث( آخِر) حروفه حرف               علة:                                                   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5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ar-JO" sz="4600" dirty="0">
                <a:latin typeface="Arial" panose="020B0604020202020204" pitchFamily="34" charset="0"/>
                <a:cs typeface="Arial" panose="020B0604020202020204" pitchFamily="34" charset="0"/>
              </a:rPr>
              <a:t>مثال    دنا ( يدنو )، بكى ( يبكي)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J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</a:pPr>
            <a:r>
              <a:rPr lang="ar-SA" b="1" dirty="0">
                <a:solidFill>
                  <a:srgbClr val="2F5496"/>
                </a:solidFill>
                <a:latin typeface="Calibri Light"/>
                <a:ea typeface="Times New Roman"/>
                <a:cs typeface="Simplified Arabic"/>
              </a:rPr>
              <a:t> </a:t>
            </a:r>
            <a:r>
              <a:rPr lang="en-US" sz="2800" b="1" dirty="0">
                <a:solidFill>
                  <a:srgbClr val="2F5496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en-US" sz="2800" b="1" dirty="0">
                <a:solidFill>
                  <a:srgbClr val="2F5496"/>
                </a:solidFill>
                <a:latin typeface="Calibri Light"/>
                <a:ea typeface="Times New Roman"/>
                <a:cs typeface="Times New Roman"/>
              </a:rPr>
            </a:b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أنواع الفعل المعتل</a:t>
            </a:r>
            <a:endParaRPr lang="ar-JO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818942" cy="7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86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31132"/>
            <a:ext cx="7632848" cy="53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Bef>
                <a:spcPts val="200"/>
              </a:spcBef>
              <a:buClr>
                <a:srgbClr val="212745"/>
              </a:buClr>
              <a:buSzPct val="80000"/>
            </a:pPr>
            <a:r>
              <a:rPr lang="ar-SA" sz="36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تذكير: لمعرفة الأفعال الصحيحة أو المعتلة المضارعة يجب الرجوع إلى الفعل الماضي 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SA" sz="3600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مثل: يتقدّم: ماضيه قدمَ ـ صحيح لأن أصوله على وزن " فعل " خلت من العلة . ينتقل: ماضيه نقل. صحيح لأن أصوله على وزن " فعل " خلت من العلة. يستقيم: ماضيه قام ـ معتل لأن أصوله على وزن " فعل " معتل</a:t>
            </a:r>
            <a:endParaRPr lang="ar-JO" sz="3600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822325" cy="7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78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20594"/>
            <a:ext cx="8064896" cy="566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المجرد والمزيد من الأفعال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الفعل الذي حروفه جميعها أصلية ليس فيها حرف زائد مثل كتب ودحرج يقال له فعل مجرد، والمزيد ما زيد فيه حرف فأكثر مثل خاصَمَ واستقبلَ وتدحرج.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الفعل المجرد ثلاثي ورباعي:   فعَل، فعِل، فعُل، فعلل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أوزان المزيد:  الثلاثي يزاد فيه حرف أو حرفان أو ثلاثة</a:t>
            </a: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endParaRPr lang="ar-JO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6" y="5589558"/>
            <a:ext cx="818942" cy="8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0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3792"/>
            <a:ext cx="7920880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أَوزان المزيد بحرف ثلاثة: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أَفْعَلَ ويأْتي كثيراً للتعدية: نزل الرجلُ وأَنزلَ الطفلَ معه.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فَعَّل ويفيد التكثير والتعدية: علّمَ خبّر، جبّر الطبيب الكسور.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فاعل ويفيد المشاركة في الفعل، والتكثير: حاورت زميلي، ضاعفت أجر العامل.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endParaRPr lang="ar-J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69418"/>
            <a:ext cx="690278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8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352928" cy="623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</a:pPr>
            <a:r>
              <a:rPr lang="ar-JO" sz="4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أوزان الثلاثي المزيد بحرفين خمسة: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انْفَعَل ويدل على المطاوعة: انكسر وانشق، أَزعجته فانزعج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افْتَعَل ويدل على المطاوعة غالباً: جمعتهم فاجتمعوا، وعلى المشاركة: اختصموا.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افْعَلَّ يكون في الأَلوان والعيوب الخَلْقية: احضرَّ الشجر، </a:t>
            </a:r>
            <a:r>
              <a:rPr lang="ar-JO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اعْوُرَّت</a:t>
            </a: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عينه.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تفعَّلَ يدل على المطاوعة حيناً مثل: علَّمته فتعلَّم، وعلى التكلف مثل تحلَّم وتشجَّع.</a:t>
            </a:r>
          </a:p>
          <a:p>
            <a:pPr marL="274320" indent="-274320" algn="just" rtl="1">
              <a:lnSpc>
                <a:spcPct val="90000"/>
              </a:lnSpc>
              <a:spcBef>
                <a:spcPts val="1800"/>
              </a:spcBef>
              <a:buClr>
                <a:srgbClr val="212745"/>
              </a:buClr>
              <a:buSzPct val="80000"/>
              <a:buFont typeface="Wingdings 3" panose="05040102010807070707" pitchFamily="18" charset="2"/>
              <a:buChar char="u"/>
            </a:pPr>
            <a:r>
              <a:rPr lang="ar-JO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وزن تفاعل يدل على المشاركة، وإظهار غير الحقيقة، والمطاوعة: تحاكم الخصمان، تمارض، باعدته فتباعد.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9" y="5949280"/>
            <a:ext cx="6749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19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C055624-7505-4051-85E6-C4A85C324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8156CB-B067-4F19-A31E-F82ACCA00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أوزان الثلاثي المزيد بثلاثة أحرف</a:t>
            </a:r>
            <a:r>
              <a:rPr lang="ar-JO" sz="4000" dirty="0"/>
              <a:t>:</a:t>
            </a:r>
            <a:br>
              <a:rPr lang="ar-JO" sz="4000" dirty="0"/>
            </a:b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استفعل وأهم معانيه الطلب والتحول: استغفر ربه، استعلم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عن الخبر.</a:t>
            </a:r>
            <a:b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59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548336"/>
          </a:xfrm>
        </p:spPr>
        <p:txBody>
          <a:bodyPr>
            <a:normAutofit fontScale="25000" lnSpcReduction="20000"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ar-JO" sz="11200" dirty="0">
                <a:latin typeface="Arial" panose="020B0604020202020204" pitchFamily="34" charset="0"/>
                <a:cs typeface="Arial" panose="020B0604020202020204" pitchFamily="34" charset="0"/>
              </a:rPr>
              <a:t>وهذا المخطط يبين أوزان الفعل 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9600" dirty="0">
                <a:latin typeface="Arial" panose="020B0604020202020204" pitchFamily="34" charset="0"/>
                <a:cs typeface="Arial" panose="020B0604020202020204" pitchFamily="34" charset="0"/>
              </a:rPr>
              <a:t>الوزن الأول ----------- فـعـل           مجرّد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9600" dirty="0">
                <a:latin typeface="Arial" panose="020B0604020202020204" pitchFamily="34" charset="0"/>
                <a:cs typeface="Arial" panose="020B0604020202020204" pitchFamily="34" charset="0"/>
              </a:rPr>
              <a:t>الوزن الثاني ---------- فـَـعــَّـلَ</a:t>
            </a:r>
          </a:p>
          <a:p>
            <a:pPr algn="r" rtl="1">
              <a:lnSpc>
                <a:spcPct val="120000"/>
              </a:lnSpc>
            </a:pPr>
            <a:r>
              <a:rPr lang="ar-JO" sz="9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مزيد بحرف واحد.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9600" dirty="0">
                <a:latin typeface="Arial" panose="020B0604020202020204" pitchFamily="34" charset="0"/>
                <a:cs typeface="Arial" panose="020B0604020202020204" pitchFamily="34" charset="0"/>
              </a:rPr>
              <a:t>الوزن الثالث ---------- فـاعَــلَ 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9600" dirty="0">
                <a:latin typeface="Arial" panose="020B0604020202020204" pitchFamily="34" charset="0"/>
                <a:cs typeface="Arial" panose="020B0604020202020204" pitchFamily="34" charset="0"/>
              </a:rPr>
              <a:t>الوزن الرابع --------- أفْـعَـــلَ</a:t>
            </a:r>
          </a:p>
          <a:p>
            <a:pPr algn="r" rtl="1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75856" y="3933056"/>
            <a:ext cx="1584176" cy="1152128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75856" y="5157192"/>
            <a:ext cx="1584176" cy="1080120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7944" y="3822509"/>
            <a:ext cx="792088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" y="6093296"/>
            <a:ext cx="818942" cy="6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2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05000"/>
            <a:ext cx="7920880" cy="4953000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الخامس --------- تَـفَــعّـَلَ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السادس --------- تَـفـاعَــلَ                                                                       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السابع ---------   انْـفَـعَـلَ                       مزيد بحرفيْن.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الثامن --------    افْــتـَعَـلَ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التاسع -------- افــــــعَـــــلَّ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JO" sz="7000" dirty="0">
                <a:latin typeface="Arial" panose="020B0604020202020204" pitchFamily="34" charset="0"/>
                <a:cs typeface="Arial" panose="020B0604020202020204" pitchFamily="34" charset="0"/>
              </a:rPr>
              <a:t>الوزن العاشر --------- اسْـتَـفْـعَـلَ              </a:t>
            </a:r>
            <a:r>
              <a:rPr lang="ar-JO" sz="8000" dirty="0">
                <a:latin typeface="Arial" panose="020B0604020202020204" pitchFamily="34" charset="0"/>
                <a:cs typeface="Arial" panose="020B0604020202020204" pitchFamily="34" charset="0"/>
              </a:rPr>
              <a:t>مزيد بثلاثة أحرف</a:t>
            </a:r>
            <a:r>
              <a:rPr lang="ar-JO" sz="8000" dirty="0"/>
              <a:t>.</a:t>
            </a:r>
          </a:p>
          <a:p>
            <a:pPr algn="r" rtl="1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99792" y="2564904"/>
            <a:ext cx="1872208" cy="1224136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99792" y="3933056"/>
            <a:ext cx="1656184" cy="1224136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27884" y="5949280"/>
            <a:ext cx="828092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82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tudent presentation" id="{61936DD2-5F1E-4CE5-AB4B-725D35FC9179}" vid="{60FEA300-D151-4B21-9955-901AC34D0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Student presentation</vt:lpstr>
      <vt:lpstr>الفعل الصحيح والمعتل </vt:lpstr>
      <vt:lpstr>  أنواع الفعل المعتل</vt:lpstr>
      <vt:lpstr>PowerPoint Presentation</vt:lpstr>
      <vt:lpstr>PowerPoint Presentation</vt:lpstr>
      <vt:lpstr>PowerPoint Presentation</vt:lpstr>
      <vt:lpstr>PowerPoint Presentation</vt:lpstr>
      <vt:lpstr>أوزان الثلاثي المزيد بثلاثة أحرف: استفعل وأهم معانيه الطلب والتحول: استغفر ربه، استعلم عن الخبر.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(تدريب )  املأ الجدول التالي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الفعل الصحيح والمعتل </dc:title>
  <dc:creator>WhiteBoard</dc:creator>
  <cp:lastModifiedBy>WhiteBoard</cp:lastModifiedBy>
  <cp:revision>1</cp:revision>
  <dcterms:created xsi:type="dcterms:W3CDTF">2006-08-16T00:00:00Z</dcterms:created>
  <dcterms:modified xsi:type="dcterms:W3CDTF">2018-04-08T07:52:15Z</dcterms:modified>
</cp:coreProperties>
</file>