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77" r:id="rId3"/>
    <p:sldId id="279" r:id="rId4"/>
    <p:sldId id="278" r:id="rId5"/>
    <p:sldId id="280" r:id="rId6"/>
    <p:sldId id="281" r:id="rId7"/>
    <p:sldId id="282" r:id="rId8"/>
    <p:sldId id="283" r:id="rId9"/>
    <p:sldId id="284" r:id="rId10"/>
    <p:sldId id="285" r:id="rId11"/>
    <p:sldId id="286" r:id="rId12"/>
    <p:sldId id="287" r:id="rId13"/>
    <p:sldId id="288" r:id="rId14"/>
    <p:sldId id="260" r:id="rId15"/>
    <p:sldId id="261" r:id="rId16"/>
    <p:sldId id="263" r:id="rId17"/>
    <p:sldId id="264" r:id="rId18"/>
    <p:sldId id="265" r:id="rId19"/>
    <p:sldId id="266" r:id="rId20"/>
    <p:sldId id="267" r:id="rId21"/>
    <p:sldId id="268" r:id="rId22"/>
    <p:sldId id="269" r:id="rId23"/>
    <p:sldId id="270" r:id="rId24"/>
    <p:sldId id="271" r:id="rId25"/>
    <p:sldId id="272" r:id="rId26"/>
    <p:sldId id="258" r:id="rId27"/>
    <p:sldId id="257" r:id="rId28"/>
    <p:sldId id="273" r:id="rId29"/>
    <p:sldId id="274" r:id="rId30"/>
    <p:sldId id="275" r:id="rId31"/>
    <p:sldId id="276" r:id="rId32"/>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0" d="100"/>
          <a:sy n="70" d="100"/>
        </p:scale>
        <p:origin x="-5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AF4A1-30A8-457C-8514-2729E9A413A2}" type="doc">
      <dgm:prSet loTypeId="urn:microsoft.com/office/officeart/2005/8/layout/equation2" loCatId="process" qsTypeId="urn:microsoft.com/office/officeart/2005/8/quickstyle/3d1" qsCatId="3D" csTypeId="urn:microsoft.com/office/officeart/2005/8/colors/colorful5" csCatId="colorful" phldr="1"/>
      <dgm:spPr/>
    </dgm:pt>
    <dgm:pt modelId="{ADF3F20C-6C7D-44E6-88E3-AC94B01DD85B}">
      <dgm:prSet phldrT="[Text]"/>
      <dgm:spPr/>
      <dgm:t>
        <a:bodyPr/>
        <a:lstStyle/>
        <a:p>
          <a:pPr rtl="1"/>
          <a:r>
            <a:rPr lang="ar-JO" dirty="0" smtClean="0"/>
            <a:t>الجملة الفعلية</a:t>
          </a:r>
          <a:endParaRPr lang="ar-JO" dirty="0"/>
        </a:p>
      </dgm:t>
    </dgm:pt>
    <dgm:pt modelId="{B01B0FB6-697F-4908-BB84-E38624C88360}" type="parTrans" cxnId="{2FCA8BE0-4D26-4D04-A0DB-4ED19860C381}">
      <dgm:prSet/>
      <dgm:spPr/>
      <dgm:t>
        <a:bodyPr/>
        <a:lstStyle/>
        <a:p>
          <a:pPr rtl="1"/>
          <a:endParaRPr lang="ar-JO">
            <a:solidFill>
              <a:srgbClr val="FF0000"/>
            </a:solidFill>
          </a:endParaRPr>
        </a:p>
      </dgm:t>
    </dgm:pt>
    <dgm:pt modelId="{713FE19A-D2CA-44CF-B9A5-797599C8C18B}" type="sibTrans" cxnId="{2FCA8BE0-4D26-4D04-A0DB-4ED19860C381}">
      <dgm:prSet/>
      <dgm:spPr/>
      <dgm:t>
        <a:bodyPr/>
        <a:lstStyle/>
        <a:p>
          <a:pPr rtl="1"/>
          <a:endParaRPr lang="ar-JO">
            <a:solidFill>
              <a:srgbClr val="FF0000"/>
            </a:solidFill>
          </a:endParaRPr>
        </a:p>
      </dgm:t>
    </dgm:pt>
    <dgm:pt modelId="{77B0322C-DE88-48C5-89ED-02DF61142699}">
      <dgm:prSet phldrT="[Text]"/>
      <dgm:spPr/>
      <dgm:t>
        <a:bodyPr/>
        <a:lstStyle/>
        <a:p>
          <a:pPr rtl="1"/>
          <a:r>
            <a:rPr lang="ar-JO" smtClean="0"/>
            <a:t>الجملة الاسمية</a:t>
          </a:r>
          <a:endParaRPr lang="ar-JO" dirty="0"/>
        </a:p>
      </dgm:t>
    </dgm:pt>
    <dgm:pt modelId="{C382B8E7-76D4-40D7-B130-19F3661C3BE2}" type="parTrans" cxnId="{3B6C4EF8-29F7-4FD9-BF05-2AEA7BD7E031}">
      <dgm:prSet/>
      <dgm:spPr/>
      <dgm:t>
        <a:bodyPr/>
        <a:lstStyle/>
        <a:p>
          <a:pPr rtl="1"/>
          <a:endParaRPr lang="ar-JO">
            <a:solidFill>
              <a:srgbClr val="FF0000"/>
            </a:solidFill>
          </a:endParaRPr>
        </a:p>
      </dgm:t>
    </dgm:pt>
    <dgm:pt modelId="{59D1E92E-AB82-484D-8D95-3D284854A3EE}" type="sibTrans" cxnId="{3B6C4EF8-29F7-4FD9-BF05-2AEA7BD7E031}">
      <dgm:prSet/>
      <dgm:spPr/>
      <dgm:t>
        <a:bodyPr/>
        <a:lstStyle/>
        <a:p>
          <a:pPr rtl="1"/>
          <a:endParaRPr lang="ar-JO">
            <a:solidFill>
              <a:srgbClr val="FF0000"/>
            </a:solidFill>
          </a:endParaRPr>
        </a:p>
      </dgm:t>
    </dgm:pt>
    <dgm:pt modelId="{EF5587C2-7FAE-4AD9-ABC6-E7DD92B56709}">
      <dgm:prSet phldrT="[Text]"/>
      <dgm:spPr/>
      <dgm:t>
        <a:bodyPr/>
        <a:lstStyle/>
        <a:p>
          <a:pPr rtl="1"/>
          <a:r>
            <a:rPr lang="ar-JO" smtClean="0"/>
            <a:t>الجملة النواة</a:t>
          </a:r>
          <a:endParaRPr lang="ar-JO" dirty="0"/>
        </a:p>
      </dgm:t>
    </dgm:pt>
    <dgm:pt modelId="{F1316F74-4C19-4F3D-9117-A97965F239AE}" type="parTrans" cxnId="{A2E9195A-971A-495E-963C-2B6A2F583FCB}">
      <dgm:prSet/>
      <dgm:spPr/>
      <dgm:t>
        <a:bodyPr/>
        <a:lstStyle/>
        <a:p>
          <a:pPr rtl="1"/>
          <a:endParaRPr lang="ar-JO">
            <a:solidFill>
              <a:srgbClr val="FF0000"/>
            </a:solidFill>
          </a:endParaRPr>
        </a:p>
      </dgm:t>
    </dgm:pt>
    <dgm:pt modelId="{321ECBDF-0CF2-45AE-83E2-32E6E2B6C71E}" type="sibTrans" cxnId="{A2E9195A-971A-495E-963C-2B6A2F583FCB}">
      <dgm:prSet/>
      <dgm:spPr/>
      <dgm:t>
        <a:bodyPr/>
        <a:lstStyle/>
        <a:p>
          <a:pPr rtl="1"/>
          <a:endParaRPr lang="ar-JO">
            <a:solidFill>
              <a:srgbClr val="FF0000"/>
            </a:solidFill>
          </a:endParaRPr>
        </a:p>
      </dgm:t>
    </dgm:pt>
    <dgm:pt modelId="{0DA2502B-8DB2-4AB0-8B23-07245DCE959B}" type="pres">
      <dgm:prSet presAssocID="{AD5AF4A1-30A8-457C-8514-2729E9A413A2}" presName="Name0" presStyleCnt="0">
        <dgm:presLayoutVars>
          <dgm:dir/>
          <dgm:resizeHandles val="exact"/>
        </dgm:presLayoutVars>
      </dgm:prSet>
      <dgm:spPr/>
    </dgm:pt>
    <dgm:pt modelId="{79A97947-FDEE-4419-BFDF-D752F0A0B801}" type="pres">
      <dgm:prSet presAssocID="{AD5AF4A1-30A8-457C-8514-2729E9A413A2}" presName="vNodes" presStyleCnt="0"/>
      <dgm:spPr/>
    </dgm:pt>
    <dgm:pt modelId="{FDF16040-5E17-4556-AACA-CB4D11CB67C7}" type="pres">
      <dgm:prSet presAssocID="{ADF3F20C-6C7D-44E6-88E3-AC94B01DD85B}" presName="node" presStyleLbl="node1" presStyleIdx="0" presStyleCnt="3">
        <dgm:presLayoutVars>
          <dgm:bulletEnabled val="1"/>
        </dgm:presLayoutVars>
      </dgm:prSet>
      <dgm:spPr/>
      <dgm:t>
        <a:bodyPr/>
        <a:lstStyle/>
        <a:p>
          <a:pPr rtl="1"/>
          <a:endParaRPr lang="ar-JO"/>
        </a:p>
      </dgm:t>
    </dgm:pt>
    <dgm:pt modelId="{2F8B4461-0318-4580-A56B-C33A75A6D3C1}" type="pres">
      <dgm:prSet presAssocID="{713FE19A-D2CA-44CF-B9A5-797599C8C18B}" presName="spacerT" presStyleCnt="0"/>
      <dgm:spPr/>
    </dgm:pt>
    <dgm:pt modelId="{85C97DC3-6E31-4065-BDAC-EDC24DF8DDEB}" type="pres">
      <dgm:prSet presAssocID="{713FE19A-D2CA-44CF-B9A5-797599C8C18B}" presName="sibTrans" presStyleLbl="sibTrans2D1" presStyleIdx="0" presStyleCnt="2"/>
      <dgm:spPr/>
      <dgm:t>
        <a:bodyPr/>
        <a:lstStyle/>
        <a:p>
          <a:endParaRPr lang="en-US"/>
        </a:p>
      </dgm:t>
    </dgm:pt>
    <dgm:pt modelId="{D6086AE5-C1FA-48BA-9E0B-EC5810F7139C}" type="pres">
      <dgm:prSet presAssocID="{713FE19A-D2CA-44CF-B9A5-797599C8C18B}" presName="spacerB" presStyleCnt="0"/>
      <dgm:spPr/>
    </dgm:pt>
    <dgm:pt modelId="{DB74F74F-3CAD-4DA4-842B-E754ED006B16}" type="pres">
      <dgm:prSet presAssocID="{77B0322C-DE88-48C5-89ED-02DF61142699}" presName="node" presStyleLbl="node1" presStyleIdx="1" presStyleCnt="3">
        <dgm:presLayoutVars>
          <dgm:bulletEnabled val="1"/>
        </dgm:presLayoutVars>
      </dgm:prSet>
      <dgm:spPr/>
      <dgm:t>
        <a:bodyPr/>
        <a:lstStyle/>
        <a:p>
          <a:endParaRPr lang="en-US"/>
        </a:p>
      </dgm:t>
    </dgm:pt>
    <dgm:pt modelId="{B64BE14C-94C2-4B1E-974B-0BB5D9C46B23}" type="pres">
      <dgm:prSet presAssocID="{AD5AF4A1-30A8-457C-8514-2729E9A413A2}" presName="sibTransLast" presStyleLbl="sibTrans2D1" presStyleIdx="1" presStyleCnt="2"/>
      <dgm:spPr/>
      <dgm:t>
        <a:bodyPr/>
        <a:lstStyle/>
        <a:p>
          <a:endParaRPr lang="en-US"/>
        </a:p>
      </dgm:t>
    </dgm:pt>
    <dgm:pt modelId="{83CEE1BD-7BBE-4F26-AF35-323336E0A4AC}" type="pres">
      <dgm:prSet presAssocID="{AD5AF4A1-30A8-457C-8514-2729E9A413A2}" presName="connectorText" presStyleLbl="sibTrans2D1" presStyleIdx="1" presStyleCnt="2"/>
      <dgm:spPr/>
      <dgm:t>
        <a:bodyPr/>
        <a:lstStyle/>
        <a:p>
          <a:endParaRPr lang="en-US"/>
        </a:p>
      </dgm:t>
    </dgm:pt>
    <dgm:pt modelId="{E201BE34-4070-409B-A30D-F7EFDED13CA2}" type="pres">
      <dgm:prSet presAssocID="{AD5AF4A1-30A8-457C-8514-2729E9A413A2}" presName="lastNode" presStyleLbl="node1" presStyleIdx="2" presStyleCnt="3">
        <dgm:presLayoutVars>
          <dgm:bulletEnabled val="1"/>
        </dgm:presLayoutVars>
      </dgm:prSet>
      <dgm:spPr/>
      <dgm:t>
        <a:bodyPr/>
        <a:lstStyle/>
        <a:p>
          <a:endParaRPr lang="en-US"/>
        </a:p>
      </dgm:t>
    </dgm:pt>
  </dgm:ptLst>
  <dgm:cxnLst>
    <dgm:cxn modelId="{B693FD83-45E2-48CA-B923-260E48F6EF66}" type="presOf" srcId="{EF5587C2-7FAE-4AD9-ABC6-E7DD92B56709}" destId="{E201BE34-4070-409B-A30D-F7EFDED13CA2}" srcOrd="0" destOrd="0" presId="urn:microsoft.com/office/officeart/2005/8/layout/equation2"/>
    <dgm:cxn modelId="{3B6C4EF8-29F7-4FD9-BF05-2AEA7BD7E031}" srcId="{AD5AF4A1-30A8-457C-8514-2729E9A413A2}" destId="{77B0322C-DE88-48C5-89ED-02DF61142699}" srcOrd="1" destOrd="0" parTransId="{C382B8E7-76D4-40D7-B130-19F3661C3BE2}" sibTransId="{59D1E92E-AB82-484D-8D95-3D284854A3EE}"/>
    <dgm:cxn modelId="{F3F698CA-07AF-4A29-A39B-07A3BBBB62BC}" type="presOf" srcId="{59D1E92E-AB82-484D-8D95-3D284854A3EE}" destId="{B64BE14C-94C2-4B1E-974B-0BB5D9C46B23}" srcOrd="0" destOrd="0" presId="urn:microsoft.com/office/officeart/2005/8/layout/equation2"/>
    <dgm:cxn modelId="{45861F5E-BD68-46BF-9D42-1B664C117493}" type="presOf" srcId="{77B0322C-DE88-48C5-89ED-02DF61142699}" destId="{DB74F74F-3CAD-4DA4-842B-E754ED006B16}" srcOrd="0" destOrd="0" presId="urn:microsoft.com/office/officeart/2005/8/layout/equation2"/>
    <dgm:cxn modelId="{A2E9195A-971A-495E-963C-2B6A2F583FCB}" srcId="{AD5AF4A1-30A8-457C-8514-2729E9A413A2}" destId="{EF5587C2-7FAE-4AD9-ABC6-E7DD92B56709}" srcOrd="2" destOrd="0" parTransId="{F1316F74-4C19-4F3D-9117-A97965F239AE}" sibTransId="{321ECBDF-0CF2-45AE-83E2-32E6E2B6C71E}"/>
    <dgm:cxn modelId="{456985CC-EEEF-4A07-884B-EF8767167ADE}" type="presOf" srcId="{713FE19A-D2CA-44CF-B9A5-797599C8C18B}" destId="{85C97DC3-6E31-4065-BDAC-EDC24DF8DDEB}" srcOrd="0" destOrd="0" presId="urn:microsoft.com/office/officeart/2005/8/layout/equation2"/>
    <dgm:cxn modelId="{198686A8-2C20-4B39-AE94-D19807A0E497}" type="presOf" srcId="{ADF3F20C-6C7D-44E6-88E3-AC94B01DD85B}" destId="{FDF16040-5E17-4556-AACA-CB4D11CB67C7}" srcOrd="0" destOrd="0" presId="urn:microsoft.com/office/officeart/2005/8/layout/equation2"/>
    <dgm:cxn modelId="{F546F355-D8D0-4596-A2A8-15C441BDF418}" type="presOf" srcId="{59D1E92E-AB82-484D-8D95-3D284854A3EE}" destId="{83CEE1BD-7BBE-4F26-AF35-323336E0A4AC}" srcOrd="1" destOrd="0" presId="urn:microsoft.com/office/officeart/2005/8/layout/equation2"/>
    <dgm:cxn modelId="{2FCA8BE0-4D26-4D04-A0DB-4ED19860C381}" srcId="{AD5AF4A1-30A8-457C-8514-2729E9A413A2}" destId="{ADF3F20C-6C7D-44E6-88E3-AC94B01DD85B}" srcOrd="0" destOrd="0" parTransId="{B01B0FB6-697F-4908-BB84-E38624C88360}" sibTransId="{713FE19A-D2CA-44CF-B9A5-797599C8C18B}"/>
    <dgm:cxn modelId="{881482B9-DBA4-489B-B20E-F4CFA2264F81}" type="presOf" srcId="{AD5AF4A1-30A8-457C-8514-2729E9A413A2}" destId="{0DA2502B-8DB2-4AB0-8B23-07245DCE959B}" srcOrd="0" destOrd="0" presId="urn:microsoft.com/office/officeart/2005/8/layout/equation2"/>
    <dgm:cxn modelId="{CAEAEA7F-FD32-4F13-9ADF-B90AC33173E6}" type="presParOf" srcId="{0DA2502B-8DB2-4AB0-8B23-07245DCE959B}" destId="{79A97947-FDEE-4419-BFDF-D752F0A0B801}" srcOrd="0" destOrd="0" presId="urn:microsoft.com/office/officeart/2005/8/layout/equation2"/>
    <dgm:cxn modelId="{BE353F1F-FCC3-472A-9306-8B8D201C7417}" type="presParOf" srcId="{79A97947-FDEE-4419-BFDF-D752F0A0B801}" destId="{FDF16040-5E17-4556-AACA-CB4D11CB67C7}" srcOrd="0" destOrd="0" presId="urn:microsoft.com/office/officeart/2005/8/layout/equation2"/>
    <dgm:cxn modelId="{CC6D453C-5FEA-484E-9468-7E85BA5C8841}" type="presParOf" srcId="{79A97947-FDEE-4419-BFDF-D752F0A0B801}" destId="{2F8B4461-0318-4580-A56B-C33A75A6D3C1}" srcOrd="1" destOrd="0" presId="urn:microsoft.com/office/officeart/2005/8/layout/equation2"/>
    <dgm:cxn modelId="{F1DC494D-4E03-45F0-B0DB-B37A0912CA4B}" type="presParOf" srcId="{79A97947-FDEE-4419-BFDF-D752F0A0B801}" destId="{85C97DC3-6E31-4065-BDAC-EDC24DF8DDEB}" srcOrd="2" destOrd="0" presId="urn:microsoft.com/office/officeart/2005/8/layout/equation2"/>
    <dgm:cxn modelId="{732AC5E2-1F78-4DD5-AB78-1D0B8D3E8DF6}" type="presParOf" srcId="{79A97947-FDEE-4419-BFDF-D752F0A0B801}" destId="{D6086AE5-C1FA-48BA-9E0B-EC5810F7139C}" srcOrd="3" destOrd="0" presId="urn:microsoft.com/office/officeart/2005/8/layout/equation2"/>
    <dgm:cxn modelId="{EEE482AE-4565-4E08-9234-095140867898}" type="presParOf" srcId="{79A97947-FDEE-4419-BFDF-D752F0A0B801}" destId="{DB74F74F-3CAD-4DA4-842B-E754ED006B16}" srcOrd="4" destOrd="0" presId="urn:microsoft.com/office/officeart/2005/8/layout/equation2"/>
    <dgm:cxn modelId="{3D55ECD2-DE07-48B1-8BCD-26BE5D6EEA46}" type="presParOf" srcId="{0DA2502B-8DB2-4AB0-8B23-07245DCE959B}" destId="{B64BE14C-94C2-4B1E-974B-0BB5D9C46B23}" srcOrd="1" destOrd="0" presId="urn:microsoft.com/office/officeart/2005/8/layout/equation2"/>
    <dgm:cxn modelId="{FC62FDDC-FF3D-4D9A-9C41-AA3F9E19DB04}" type="presParOf" srcId="{B64BE14C-94C2-4B1E-974B-0BB5D9C46B23}" destId="{83CEE1BD-7BBE-4F26-AF35-323336E0A4AC}" srcOrd="0" destOrd="0" presId="urn:microsoft.com/office/officeart/2005/8/layout/equation2"/>
    <dgm:cxn modelId="{C85E686C-F152-41A3-81F9-EC7F5BD8CCC5}" type="presParOf" srcId="{0DA2502B-8DB2-4AB0-8B23-07245DCE959B}" destId="{E201BE34-4070-409B-A30D-F7EFDED13CA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16040-5E17-4556-AACA-CB4D11CB67C7}">
      <dsp:nvSpPr>
        <dsp:cNvPr id="0" name=""/>
        <dsp:cNvSpPr/>
      </dsp:nvSpPr>
      <dsp:spPr>
        <a:xfrm>
          <a:off x="589366" y="718"/>
          <a:ext cx="1239321" cy="1239321"/>
        </a:xfrm>
        <a:prstGeom prst="ellipse">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JO" sz="2600" kern="1200" dirty="0" smtClean="0"/>
            <a:t>الجملة الفعلية</a:t>
          </a:r>
          <a:endParaRPr lang="ar-JO" sz="2600" kern="1200" dirty="0"/>
        </a:p>
      </dsp:txBody>
      <dsp:txXfrm>
        <a:off x="770860" y="182212"/>
        <a:ext cx="876333" cy="876333"/>
      </dsp:txXfrm>
    </dsp:sp>
    <dsp:sp modelId="{85C97DC3-6E31-4065-BDAC-EDC24DF8DDEB}">
      <dsp:nvSpPr>
        <dsp:cNvPr id="0" name=""/>
        <dsp:cNvSpPr/>
      </dsp:nvSpPr>
      <dsp:spPr>
        <a:xfrm>
          <a:off x="849623" y="1340672"/>
          <a:ext cx="718806" cy="718806"/>
        </a:xfrm>
        <a:prstGeom prst="mathPlus">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JO" sz="1200" kern="1200">
            <a:solidFill>
              <a:srgbClr val="FF0000"/>
            </a:solidFill>
          </a:endParaRPr>
        </a:p>
      </dsp:txBody>
      <dsp:txXfrm>
        <a:off x="944901" y="1615543"/>
        <a:ext cx="528250" cy="169064"/>
      </dsp:txXfrm>
    </dsp:sp>
    <dsp:sp modelId="{DB74F74F-3CAD-4DA4-842B-E754ED006B16}">
      <dsp:nvSpPr>
        <dsp:cNvPr id="0" name=""/>
        <dsp:cNvSpPr/>
      </dsp:nvSpPr>
      <dsp:spPr>
        <a:xfrm>
          <a:off x="589366" y="2160111"/>
          <a:ext cx="1239321" cy="1239321"/>
        </a:xfrm>
        <a:prstGeom prst="ellipse">
          <a:avLst/>
        </a:prstGeom>
        <a:gradFill rotWithShape="0">
          <a:gsLst>
            <a:gs pos="0">
              <a:schemeClr val="accent5">
                <a:hueOff val="-1505437"/>
                <a:satOff val="7815"/>
                <a:lumOff val="5686"/>
                <a:alphaOff val="0"/>
              </a:schemeClr>
            </a:gs>
            <a:gs pos="90000">
              <a:schemeClr val="accent5">
                <a:hueOff val="-1505437"/>
                <a:satOff val="7815"/>
                <a:lumOff val="5686"/>
                <a:alphaOff val="0"/>
                <a:shade val="100000"/>
              </a:schemeClr>
            </a:gs>
            <a:gs pos="100000">
              <a:schemeClr val="accent5">
                <a:hueOff val="-1505437"/>
                <a:satOff val="7815"/>
                <a:lumOff val="5686"/>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JO" sz="2600" kern="1200" smtClean="0"/>
            <a:t>الجملة الاسمية</a:t>
          </a:r>
          <a:endParaRPr lang="ar-JO" sz="2600" kern="1200" dirty="0"/>
        </a:p>
      </dsp:txBody>
      <dsp:txXfrm>
        <a:off x="770860" y="2341605"/>
        <a:ext cx="876333" cy="876333"/>
      </dsp:txXfrm>
    </dsp:sp>
    <dsp:sp modelId="{B64BE14C-94C2-4B1E-974B-0BB5D9C46B23}">
      <dsp:nvSpPr>
        <dsp:cNvPr id="0" name=""/>
        <dsp:cNvSpPr/>
      </dsp:nvSpPr>
      <dsp:spPr>
        <a:xfrm>
          <a:off x="2014585" y="1469562"/>
          <a:ext cx="394104" cy="461027"/>
        </a:xfrm>
        <a:prstGeom prst="rightArrow">
          <a:avLst>
            <a:gd name="adj1" fmla="val 60000"/>
            <a:gd name="adj2" fmla="val 50000"/>
          </a:avLst>
        </a:prstGeom>
        <a:gradFill rotWithShape="0">
          <a:gsLst>
            <a:gs pos="0">
              <a:schemeClr val="accent5">
                <a:hueOff val="-3010874"/>
                <a:satOff val="15631"/>
                <a:lumOff val="11372"/>
                <a:alphaOff val="0"/>
              </a:schemeClr>
            </a:gs>
            <a:gs pos="90000">
              <a:schemeClr val="accent5">
                <a:hueOff val="-3010874"/>
                <a:satOff val="15631"/>
                <a:lumOff val="11372"/>
                <a:alphaOff val="0"/>
                <a:shade val="100000"/>
              </a:schemeClr>
            </a:gs>
            <a:gs pos="100000">
              <a:schemeClr val="accent5">
                <a:hueOff val="-3010874"/>
                <a:satOff val="15631"/>
                <a:lumOff val="11372"/>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rtl="1">
            <a:lnSpc>
              <a:spcPct val="90000"/>
            </a:lnSpc>
            <a:spcBef>
              <a:spcPct val="0"/>
            </a:spcBef>
            <a:spcAft>
              <a:spcPct val="35000"/>
            </a:spcAft>
          </a:pPr>
          <a:endParaRPr lang="ar-JO" sz="2100" kern="1200">
            <a:solidFill>
              <a:srgbClr val="FF0000"/>
            </a:solidFill>
          </a:endParaRPr>
        </a:p>
      </dsp:txBody>
      <dsp:txXfrm>
        <a:off x="2014585" y="1561767"/>
        <a:ext cx="275873" cy="276617"/>
      </dsp:txXfrm>
    </dsp:sp>
    <dsp:sp modelId="{E201BE34-4070-409B-A30D-F7EFDED13CA2}">
      <dsp:nvSpPr>
        <dsp:cNvPr id="0" name=""/>
        <dsp:cNvSpPr/>
      </dsp:nvSpPr>
      <dsp:spPr>
        <a:xfrm>
          <a:off x="2572279" y="460754"/>
          <a:ext cx="2478642" cy="2478642"/>
        </a:xfrm>
        <a:prstGeom prst="ellipse">
          <a:avLst/>
        </a:prstGeom>
        <a:gradFill rotWithShape="0">
          <a:gsLst>
            <a:gs pos="0">
              <a:schemeClr val="accent5">
                <a:hueOff val="-3010874"/>
                <a:satOff val="15631"/>
                <a:lumOff val="11372"/>
                <a:alphaOff val="0"/>
              </a:schemeClr>
            </a:gs>
            <a:gs pos="90000">
              <a:schemeClr val="accent5">
                <a:hueOff val="-3010874"/>
                <a:satOff val="15631"/>
                <a:lumOff val="11372"/>
                <a:alphaOff val="0"/>
                <a:shade val="100000"/>
              </a:schemeClr>
            </a:gs>
            <a:gs pos="100000">
              <a:schemeClr val="accent5">
                <a:hueOff val="-3010874"/>
                <a:satOff val="15631"/>
                <a:lumOff val="11372"/>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rtl="1">
            <a:lnSpc>
              <a:spcPct val="90000"/>
            </a:lnSpc>
            <a:spcBef>
              <a:spcPct val="0"/>
            </a:spcBef>
            <a:spcAft>
              <a:spcPct val="35000"/>
            </a:spcAft>
          </a:pPr>
          <a:r>
            <a:rPr lang="ar-JO" sz="6000" kern="1200" smtClean="0"/>
            <a:t>الجملة النواة</a:t>
          </a:r>
          <a:endParaRPr lang="ar-JO" sz="6000" kern="1200" dirty="0"/>
        </a:p>
      </dsp:txBody>
      <dsp:txXfrm>
        <a:off x="2935268" y="823743"/>
        <a:ext cx="1752664" cy="17526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CBE66B8-A273-4A53-9DCE-433A03674E28}" type="datetimeFigureOut">
              <a:rPr lang="ar-JO" smtClean="0"/>
              <a:t>23/05/1439</a:t>
            </a:fld>
            <a:endParaRPr lang="ar-JO"/>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7533F3DE-67C2-4809-9417-0DDECA160AE4}" type="slidenum">
              <a:rPr lang="ar-JO" smtClean="0"/>
              <a:t>‹#›</a:t>
            </a:fld>
            <a:endParaRPr lang="ar-JO"/>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ar-JO"/>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BE66B8-A273-4A53-9DCE-433A03674E28}" type="datetimeFigureOut">
              <a:rPr lang="ar-JO" smtClean="0"/>
              <a:t>23/05/1439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533F3DE-67C2-4809-9417-0DDECA160AE4}" type="slidenum">
              <a:rPr lang="ar-JO" smtClean="0"/>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BE66B8-A273-4A53-9DCE-433A03674E28}" type="datetimeFigureOut">
              <a:rPr lang="ar-JO" smtClean="0"/>
              <a:t>23/05/1439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7533F3DE-67C2-4809-9417-0DDECA160AE4}" type="slidenum">
              <a:rPr lang="ar-JO" smtClean="0"/>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BE66B8-A273-4A53-9DCE-433A03674E28}" type="datetimeFigureOut">
              <a:rPr lang="ar-JO" smtClean="0"/>
              <a:t>23/05/1439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533F3DE-67C2-4809-9417-0DDECA160AE4}" type="slidenum">
              <a:rPr lang="ar-JO" smtClean="0"/>
              <a:t>‹#›</a:t>
            </a:fld>
            <a:endParaRPr lang="ar-JO"/>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CBE66B8-A273-4A53-9DCE-433A03674E28}" type="datetimeFigureOut">
              <a:rPr lang="ar-JO" smtClean="0"/>
              <a:t>23/05/1439</a:t>
            </a:fld>
            <a:endParaRPr lang="ar-JO"/>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7533F3DE-67C2-4809-9417-0DDECA160AE4}" type="slidenum">
              <a:rPr lang="ar-JO" smtClean="0"/>
              <a:t>‹#›</a:t>
            </a:fld>
            <a:endParaRPr lang="ar-JO"/>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ar-JO"/>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BE66B8-A273-4A53-9DCE-433A03674E28}" type="datetimeFigureOut">
              <a:rPr lang="ar-JO" smtClean="0"/>
              <a:t>23/05/1439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533F3DE-67C2-4809-9417-0DDECA160AE4}" type="slidenum">
              <a:rPr lang="ar-JO" smtClean="0"/>
              <a:t>‹#›</a:t>
            </a:fld>
            <a:endParaRPr lang="ar-JO"/>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BE66B8-A273-4A53-9DCE-433A03674E28}" type="datetimeFigureOut">
              <a:rPr lang="ar-JO" smtClean="0"/>
              <a:t>23/05/1439</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7533F3DE-67C2-4809-9417-0DDECA160AE4}" type="slidenum">
              <a:rPr lang="ar-JO" smtClean="0"/>
              <a:t>‹#›</a:t>
            </a:fld>
            <a:endParaRPr lang="ar-JO"/>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E66B8-A273-4A53-9DCE-433A03674E28}" type="datetimeFigureOut">
              <a:rPr lang="ar-JO" smtClean="0"/>
              <a:t>23/05/1439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7533F3DE-67C2-4809-9417-0DDECA160AE4}" type="slidenum">
              <a:rPr lang="ar-JO" smtClean="0"/>
              <a:t>‹#›</a:t>
            </a:fld>
            <a:endParaRPr lang="ar-JO"/>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BE66B8-A273-4A53-9DCE-433A03674E28}" type="datetimeFigureOut">
              <a:rPr lang="ar-JO" smtClean="0"/>
              <a:t>23/05/1439</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7533F3DE-67C2-4809-9417-0DDECA160AE4}" type="slidenum">
              <a:rPr lang="ar-JO" smtClean="0"/>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E66B8-A273-4A53-9DCE-433A03674E28}" type="datetimeFigureOut">
              <a:rPr lang="ar-JO" smtClean="0"/>
              <a:t>23/05/1439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7533F3DE-67C2-4809-9417-0DDECA160AE4}" type="slidenum">
              <a:rPr lang="ar-JO" smtClean="0"/>
              <a:t>‹#›</a:t>
            </a:fld>
            <a:endParaRPr lang="ar-JO"/>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BE66B8-A273-4A53-9DCE-433A03674E28}" type="datetimeFigureOut">
              <a:rPr lang="ar-JO" smtClean="0"/>
              <a:t>23/05/1439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533F3DE-67C2-4809-9417-0DDECA160AE4}" type="slidenum">
              <a:rPr lang="ar-JO" smtClean="0"/>
              <a:t>‹#›</a:t>
            </a:fld>
            <a:endParaRPr lang="ar-JO"/>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CBE66B8-A273-4A53-9DCE-433A03674E28}" type="datetimeFigureOut">
              <a:rPr lang="ar-JO" smtClean="0"/>
              <a:t>23/05/1439</a:t>
            </a:fld>
            <a:endParaRPr lang="ar-JO"/>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ar-JO"/>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7533F3DE-67C2-4809-9417-0DDECA160AE4}" type="slidenum">
              <a:rPr lang="ar-JO" smtClean="0"/>
              <a:t>‹#›</a:t>
            </a:fld>
            <a:endParaRPr lang="ar-J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ar-JO" dirty="0"/>
          </a:p>
        </p:txBody>
      </p:sp>
      <p:sp>
        <p:nvSpPr>
          <p:cNvPr id="4" name="TextBox 4"/>
          <p:cNvSpPr txBox="1">
            <a:spLocks noChangeArrowheads="1"/>
          </p:cNvSpPr>
          <p:nvPr/>
        </p:nvSpPr>
        <p:spPr bwMode="auto">
          <a:xfrm>
            <a:off x="7019925" y="476250"/>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endParaRPr lang="ar-JO" altLang="ar-JO"/>
          </a:p>
        </p:txBody>
      </p:sp>
      <p:sp>
        <p:nvSpPr>
          <p:cNvPr id="5" name="TextBox 7"/>
          <p:cNvSpPr txBox="1">
            <a:spLocks noChangeArrowheads="1"/>
          </p:cNvSpPr>
          <p:nvPr/>
        </p:nvSpPr>
        <p:spPr bwMode="auto">
          <a:xfrm>
            <a:off x="28575" y="6308725"/>
            <a:ext cx="335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pPr rtl="1"/>
            <a:r>
              <a:rPr lang="ar-JO" altLang="ar-JO" sz="2400" b="1">
                <a:solidFill>
                  <a:schemeClr val="bg2"/>
                </a:solidFill>
              </a:rPr>
              <a:t>د. ابتسام حسين جميل</a:t>
            </a:r>
          </a:p>
        </p:txBody>
      </p:sp>
      <p:cxnSp>
        <p:nvCxnSpPr>
          <p:cNvPr id="6" name="Straight Connector 5"/>
          <p:cNvCxnSpPr/>
          <p:nvPr/>
        </p:nvCxnSpPr>
        <p:spPr>
          <a:xfrm flipH="1">
            <a:off x="395536" y="1130077"/>
            <a:ext cx="6132514" cy="0"/>
          </a:xfrm>
          <a:prstGeom prst="line">
            <a:avLst/>
          </a:prstGeom>
          <a:ln>
            <a:solidFill>
              <a:srgbClr val="00B050"/>
            </a:solidFill>
          </a:ln>
        </p:spPr>
        <p:style>
          <a:lnRef idx="3">
            <a:schemeClr val="accent3"/>
          </a:lnRef>
          <a:fillRef idx="0">
            <a:schemeClr val="accent3"/>
          </a:fillRef>
          <a:effectRef idx="2">
            <a:schemeClr val="accent3"/>
          </a:effectRef>
          <a:fontRef idx="minor">
            <a:schemeClr val="tx1"/>
          </a:fontRef>
        </p:style>
      </p:cxnSp>
      <p:sp>
        <p:nvSpPr>
          <p:cNvPr id="7" name="Rectangle 1"/>
          <p:cNvSpPr>
            <a:spLocks noChangeArrowheads="1"/>
          </p:cNvSpPr>
          <p:nvPr/>
        </p:nvSpPr>
        <p:spPr bwMode="auto">
          <a:xfrm>
            <a:off x="0" y="5408613"/>
            <a:ext cx="9144000" cy="144938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a:defRPr/>
            </a:pPr>
            <a:endParaRPr lang="en-US" altLang="en-US" b="1"/>
          </a:p>
        </p:txBody>
      </p:sp>
      <p:pic>
        <p:nvPicPr>
          <p:cNvPr id="8" name="Content Placeholder 3"/>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04113" y="5464175"/>
            <a:ext cx="1606550" cy="139382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143000" y="179388"/>
            <a:ext cx="4659313" cy="708025"/>
          </a:xfrm>
          <a:prstGeom prst="rect">
            <a:avLst/>
          </a:prstGeom>
        </p:spPr>
        <p:txBody>
          <a:bodyPr>
            <a:spAutoFit/>
          </a:bodyPr>
          <a:lstStyle/>
          <a:p>
            <a:pPr algn="ctr">
              <a:defRPr/>
            </a:pPr>
            <a:r>
              <a:rPr lang="ar-JO" sz="4000" b="1" dirty="0">
                <a:solidFill>
                  <a:schemeClr val="accent4"/>
                </a:solidFill>
                <a:latin typeface="Simplified Arabic" panose="02020603050405020304" pitchFamily="18" charset="-78"/>
                <a:cs typeface="Simplified Arabic" panose="02020603050405020304" pitchFamily="18" charset="-78"/>
              </a:rPr>
              <a:t>مهارات اللغة العربية</a:t>
            </a:r>
            <a:endParaRPr lang="ar-JO" sz="4000" dirty="0">
              <a:solidFill>
                <a:schemeClr val="accent4"/>
              </a:solidFill>
            </a:endParaRPr>
          </a:p>
        </p:txBody>
      </p:sp>
      <p:sp>
        <p:nvSpPr>
          <p:cNvPr id="10" name="Rectangle 12"/>
          <p:cNvSpPr>
            <a:spLocks noChangeArrowheads="1"/>
          </p:cNvSpPr>
          <p:nvPr/>
        </p:nvSpPr>
        <p:spPr bwMode="auto">
          <a:xfrm>
            <a:off x="685800" y="1219200"/>
            <a:ext cx="597443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ar-JO" sz="3600" b="1" dirty="0">
                <a:solidFill>
                  <a:srgbClr val="FFC000"/>
                </a:solidFill>
                <a:latin typeface="Simplified Arabic" pitchFamily="18" charset="-78"/>
                <a:cs typeface="Simplified Arabic" pitchFamily="18" charset="-78"/>
              </a:rPr>
              <a:t>الوحدة </a:t>
            </a:r>
            <a:r>
              <a:rPr lang="ar-JO" sz="3600" b="1" dirty="0" smtClean="0">
                <a:solidFill>
                  <a:srgbClr val="FFC000"/>
                </a:solidFill>
                <a:latin typeface="Simplified Arabic" pitchFamily="18" charset="-78"/>
                <a:cs typeface="Simplified Arabic" pitchFamily="18" charset="-78"/>
              </a:rPr>
              <a:t>السادسة</a:t>
            </a:r>
            <a:r>
              <a:rPr lang="ar-JO" sz="3600" dirty="0">
                <a:solidFill>
                  <a:srgbClr val="FFC000"/>
                </a:solidFill>
                <a:latin typeface="Simplified Arabic" pitchFamily="18" charset="-78"/>
                <a:cs typeface="Simplified Arabic" pitchFamily="18" charset="-78"/>
              </a:rPr>
              <a:t/>
            </a:r>
            <a:br>
              <a:rPr lang="ar-JO" sz="3600" dirty="0">
                <a:solidFill>
                  <a:srgbClr val="FFC000"/>
                </a:solidFill>
                <a:latin typeface="Simplified Arabic" pitchFamily="18" charset="-78"/>
                <a:cs typeface="Simplified Arabic" pitchFamily="18" charset="-78"/>
              </a:rPr>
            </a:br>
            <a:r>
              <a:rPr lang="ar-JO" sz="3600" dirty="0">
                <a:solidFill>
                  <a:schemeClr val="bg1"/>
                </a:solidFill>
                <a:latin typeface="Simplified Arabic" pitchFamily="18" charset="-78"/>
                <a:cs typeface="Simplified Arabic" pitchFamily="18" charset="-78"/>
              </a:rPr>
              <a:t/>
            </a:r>
            <a:br>
              <a:rPr lang="ar-JO" sz="3600" dirty="0">
                <a:solidFill>
                  <a:schemeClr val="bg1"/>
                </a:solidFill>
                <a:latin typeface="Simplified Arabic" pitchFamily="18" charset="-78"/>
                <a:cs typeface="Simplified Arabic" pitchFamily="18" charset="-78"/>
              </a:rPr>
            </a:br>
            <a:r>
              <a:rPr lang="ar-JO" sz="3200" b="1" dirty="0">
                <a:solidFill>
                  <a:srgbClr val="FFFF00"/>
                </a:solidFill>
                <a:latin typeface="Simplified Arabic" pitchFamily="18" charset="-78"/>
                <a:cs typeface="Simplified Arabic" pitchFamily="18" charset="-78"/>
              </a:rPr>
              <a:t>مهارة الكتابة «</a:t>
            </a:r>
            <a:r>
              <a:rPr lang="ar-JO" sz="3200" b="1" dirty="0">
                <a:solidFill>
                  <a:srgbClr val="00B050"/>
                </a:solidFill>
                <a:latin typeface="Simplified Arabic" pitchFamily="18" charset="-78"/>
                <a:cs typeface="Simplified Arabic" pitchFamily="18" charset="-78"/>
              </a:rPr>
              <a:t>المستوى الأول</a:t>
            </a:r>
            <a:r>
              <a:rPr lang="ar-JO" sz="3200" b="1" dirty="0">
                <a:solidFill>
                  <a:srgbClr val="FFFF00"/>
                </a:solidFill>
                <a:latin typeface="Simplified Arabic" pitchFamily="18" charset="-78"/>
                <a:cs typeface="Simplified Arabic" pitchFamily="18" charset="-78"/>
              </a:rPr>
              <a:t>»</a:t>
            </a:r>
            <a:br>
              <a:rPr lang="ar-JO" sz="3200" b="1" dirty="0">
                <a:solidFill>
                  <a:srgbClr val="FFFF00"/>
                </a:solidFill>
                <a:latin typeface="Simplified Arabic" pitchFamily="18" charset="-78"/>
                <a:cs typeface="Simplified Arabic" pitchFamily="18" charset="-78"/>
              </a:rPr>
            </a:br>
            <a:r>
              <a:rPr lang="ar-JO" sz="3200" b="1" dirty="0">
                <a:solidFill>
                  <a:srgbClr val="FFFF00"/>
                </a:solidFill>
                <a:latin typeface="Simplified Arabic" pitchFamily="18" charset="-78"/>
                <a:cs typeface="Simplified Arabic" pitchFamily="18" charset="-78"/>
              </a:rPr>
              <a:t/>
            </a:r>
            <a:br>
              <a:rPr lang="ar-JO" sz="3200" b="1" dirty="0">
                <a:solidFill>
                  <a:srgbClr val="FFFF00"/>
                </a:solidFill>
                <a:latin typeface="Simplified Arabic" pitchFamily="18" charset="-78"/>
                <a:cs typeface="Simplified Arabic" pitchFamily="18" charset="-78"/>
              </a:rPr>
            </a:br>
            <a:r>
              <a:rPr lang="ar-JO" sz="4000" b="1" dirty="0" smtClean="0">
                <a:solidFill>
                  <a:srgbClr val="FFFF00"/>
                </a:solidFill>
              </a:rPr>
              <a:t>الجملة </a:t>
            </a:r>
            <a:r>
              <a:rPr lang="ar-JO" sz="4000" b="1" dirty="0">
                <a:solidFill>
                  <a:srgbClr val="FFFF00"/>
                </a:solidFill>
              </a:rPr>
              <a:t>النواة والجملة الموسعة</a:t>
            </a:r>
            <a:endParaRPr lang="en-US" sz="4000" dirty="0">
              <a:solidFill>
                <a:srgbClr val="FFFF00"/>
              </a:solidFill>
            </a:endParaRPr>
          </a:p>
          <a:p>
            <a:pPr algn="ctr">
              <a:defRPr/>
            </a:pPr>
            <a:r>
              <a:rPr lang="ar-JO" sz="4000" b="1" dirty="0">
                <a:solidFill>
                  <a:srgbClr val="FFFF00"/>
                </a:solidFill>
                <a:latin typeface="Simplified Arabic" pitchFamily="18" charset="-78"/>
                <a:cs typeface="Simplified Arabic" pitchFamily="18" charset="-78"/>
              </a:rPr>
              <a:t/>
            </a:r>
            <a:br>
              <a:rPr lang="ar-JO" sz="4000" b="1" dirty="0">
                <a:solidFill>
                  <a:srgbClr val="FFFF00"/>
                </a:solidFill>
                <a:latin typeface="Simplified Arabic" pitchFamily="18" charset="-78"/>
                <a:cs typeface="Simplified Arabic" pitchFamily="18" charset="-78"/>
              </a:rPr>
            </a:br>
            <a:r>
              <a:rPr lang="ar-JO" sz="4000" b="1" dirty="0">
                <a:solidFill>
                  <a:srgbClr val="FFFF00"/>
                </a:solidFill>
                <a:latin typeface="Simplified Arabic" pitchFamily="18" charset="-78"/>
                <a:cs typeface="Simplified Arabic" pitchFamily="18" charset="-78"/>
              </a:rPr>
              <a:t>(</a:t>
            </a:r>
            <a:r>
              <a:rPr lang="ar-JO" sz="4000" b="1" dirty="0">
                <a:solidFill>
                  <a:srgbClr val="00B050"/>
                </a:solidFill>
                <a:latin typeface="Simplified Arabic" pitchFamily="18" charset="-78"/>
                <a:cs typeface="Simplified Arabic" pitchFamily="18" charset="-78"/>
              </a:rPr>
              <a:t>4 /  </a:t>
            </a:r>
            <a:r>
              <a:rPr lang="ar-JO" sz="4000" b="1" dirty="0" smtClean="0">
                <a:solidFill>
                  <a:srgbClr val="00B050"/>
                </a:solidFill>
                <a:latin typeface="Simplified Arabic" pitchFamily="18" charset="-78"/>
                <a:cs typeface="Simplified Arabic" pitchFamily="18" charset="-78"/>
              </a:rPr>
              <a:t>6</a:t>
            </a:r>
            <a:r>
              <a:rPr lang="ar-JO" sz="4000" b="1" dirty="0" smtClean="0">
                <a:solidFill>
                  <a:srgbClr val="FFFF00"/>
                </a:solidFill>
                <a:latin typeface="Simplified Arabic" pitchFamily="18" charset="-78"/>
                <a:cs typeface="Simplified Arabic" pitchFamily="18" charset="-78"/>
              </a:rPr>
              <a:t>)</a:t>
            </a:r>
            <a:r>
              <a:rPr lang="ar-JO" sz="4000" b="1" dirty="0">
                <a:solidFill>
                  <a:srgbClr val="FFFF00"/>
                </a:solidFill>
                <a:latin typeface="Simplified Arabic" pitchFamily="18" charset="-78"/>
                <a:cs typeface="Simplified Arabic" pitchFamily="18" charset="-78"/>
              </a:rPr>
              <a:t/>
            </a:r>
            <a:br>
              <a:rPr lang="ar-JO" sz="4000" b="1" dirty="0">
                <a:solidFill>
                  <a:srgbClr val="FFFF00"/>
                </a:solidFill>
                <a:latin typeface="Simplified Arabic" pitchFamily="18" charset="-78"/>
                <a:cs typeface="Simplified Arabic" pitchFamily="18" charset="-78"/>
              </a:rPr>
            </a:br>
            <a:r>
              <a:rPr lang="ar-JO" b="1" dirty="0">
                <a:solidFill>
                  <a:srgbClr val="FFFF00"/>
                </a:solidFill>
                <a:latin typeface="Simplified Arabic" pitchFamily="18" charset="-78"/>
                <a:cs typeface="Simplified Arabic" pitchFamily="18" charset="-78"/>
              </a:rPr>
              <a:t/>
            </a:r>
            <a:br>
              <a:rPr lang="ar-JO" b="1" dirty="0">
                <a:solidFill>
                  <a:srgbClr val="FFFF00"/>
                </a:solidFill>
                <a:latin typeface="Simplified Arabic" pitchFamily="18" charset="-78"/>
                <a:cs typeface="Simplified Arabic" pitchFamily="18" charset="-78"/>
              </a:rPr>
            </a:br>
            <a:r>
              <a:rPr lang="ar-JO" b="1" dirty="0">
                <a:solidFill>
                  <a:srgbClr val="FFFF00"/>
                </a:solidFill>
                <a:latin typeface="Simplified Arabic" pitchFamily="18" charset="-78"/>
                <a:cs typeface="Simplified Arabic" pitchFamily="18" charset="-78"/>
              </a:rPr>
              <a:t/>
            </a:r>
            <a:br>
              <a:rPr lang="ar-JO" b="1" dirty="0">
                <a:solidFill>
                  <a:srgbClr val="FFFF00"/>
                </a:solidFill>
                <a:latin typeface="Simplified Arabic" pitchFamily="18" charset="-78"/>
                <a:cs typeface="Simplified Arabic" pitchFamily="18" charset="-78"/>
              </a:rPr>
            </a:br>
            <a:endParaRPr lang="ar-JO" dirty="0"/>
          </a:p>
        </p:txBody>
      </p:sp>
      <p:sp>
        <p:nvSpPr>
          <p:cNvPr id="11" name="Rectangle 17"/>
          <p:cNvSpPr>
            <a:spLocks noChangeArrowheads="1"/>
          </p:cNvSpPr>
          <p:nvPr/>
        </p:nvSpPr>
        <p:spPr bwMode="auto">
          <a:xfrm>
            <a:off x="-76200" y="5391150"/>
            <a:ext cx="82296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20000"/>
              </a:spcBef>
              <a:buClr>
                <a:schemeClr val="tx2"/>
              </a:buClr>
              <a:buSzPct val="90000"/>
              <a:buFont typeface="Wingdings" pitchFamily="2" charset="2"/>
              <a:buNone/>
            </a:pPr>
            <a:r>
              <a:rPr lang="ar-SA" altLang="en-US" sz="4400" b="1" baseline="-25000" dirty="0">
                <a:solidFill>
                  <a:srgbClr val="FF0000"/>
                </a:solidFill>
                <a:latin typeface="Arial" pitchFamily="34" charset="0"/>
              </a:rPr>
              <a:t>د. ابتسام حسين جميل</a:t>
            </a:r>
            <a:endParaRPr lang="ar-JO" altLang="en-US" sz="4400" b="1" baseline="-25000" dirty="0">
              <a:solidFill>
                <a:srgbClr val="FF0000"/>
              </a:solidFill>
              <a:latin typeface="Arial" pitchFamily="34" charset="0"/>
            </a:endParaRPr>
          </a:p>
          <a:p>
            <a:pPr algn="ctr" rtl="1">
              <a:spcBef>
                <a:spcPct val="20000"/>
              </a:spcBef>
              <a:buClr>
                <a:schemeClr val="tx2"/>
              </a:buClr>
              <a:buSzPct val="90000"/>
              <a:buFont typeface="Wingdings" pitchFamily="2" charset="2"/>
              <a:buNone/>
            </a:pPr>
            <a:r>
              <a:rPr lang="ar-SA" altLang="en-US" sz="4400" b="1" baseline="-25000" dirty="0" smtClean="0">
                <a:solidFill>
                  <a:srgbClr val="FF0000"/>
                </a:solidFill>
                <a:latin typeface="Arial" pitchFamily="34" charset="0"/>
              </a:rPr>
              <a:t>أستاذ مشارك – علم اللغة والأصوات - جامعة فيلادلفيا</a:t>
            </a:r>
            <a:endParaRPr lang="en-US" altLang="en-US" sz="4400" b="1" baseline="-25000" dirty="0">
              <a:solidFill>
                <a:srgbClr val="FF0000"/>
              </a:solidFill>
              <a:latin typeface="Arial" pitchFamily="34" charset="0"/>
            </a:endParaRP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68" y="188640"/>
            <a:ext cx="2123728" cy="1718891"/>
          </a:xfrm>
          <a:prstGeom prst="rect">
            <a:avLst/>
          </a:prstGeom>
          <a:ln>
            <a:noFill/>
          </a:ln>
          <a:effectLst>
            <a:softEdge rad="112500"/>
          </a:effectLst>
          <a:extLst/>
        </p:spPr>
      </p:pic>
    </p:spTree>
    <p:extLst>
      <p:ext uri="{BB962C8B-B14F-4D97-AF65-F5344CB8AC3E}">
        <p14:creationId xmlns:p14="http://schemas.microsoft.com/office/powerpoint/2010/main" val="1949328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JO" dirty="0"/>
          </a:p>
        </p:txBody>
      </p:sp>
      <p:sp>
        <p:nvSpPr>
          <p:cNvPr id="3" name="Title 2"/>
          <p:cNvSpPr>
            <a:spLocks noGrp="1"/>
          </p:cNvSpPr>
          <p:nvPr>
            <p:ph type="title"/>
          </p:nvPr>
        </p:nvSpPr>
        <p:spPr/>
        <p:txBody>
          <a:bodyPr/>
          <a:lstStyle/>
          <a:p>
            <a:endParaRPr lang="ar-JO"/>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39485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114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4574159"/>
              </p:ext>
            </p:extLst>
          </p:nvPr>
        </p:nvGraphicFramePr>
        <p:xfrm>
          <a:off x="0" y="188640"/>
          <a:ext cx="8964488" cy="7338713"/>
        </p:xfrm>
        <a:graphic>
          <a:graphicData uri="http://schemas.openxmlformats.org/drawingml/2006/table">
            <a:tbl>
              <a:tblPr rtl="1" firstRow="1" firstCol="1" bandRow="1">
                <a:tableStyleId>{5C22544A-7EE6-4342-B048-85BDC9FD1C3A}</a:tableStyleId>
              </a:tblPr>
              <a:tblGrid>
                <a:gridCol w="8964488"/>
              </a:tblGrid>
              <a:tr h="539704">
                <a:tc>
                  <a:txBody>
                    <a:bodyPr/>
                    <a:lstStyle/>
                    <a:p>
                      <a:pPr algn="ctr" rtl="1">
                        <a:spcAft>
                          <a:spcPts val="0"/>
                        </a:spcAft>
                      </a:pPr>
                      <a:r>
                        <a:rPr lang="ar-JO" sz="2800" dirty="0">
                          <a:effectLst/>
                        </a:rPr>
                        <a:t>الجملة النواة:        </a:t>
                      </a:r>
                      <a:r>
                        <a:rPr lang="ar-JO" sz="3200" dirty="0">
                          <a:effectLst/>
                        </a:rPr>
                        <a:t>"مصطفى وهبي التّل"  شاعر</a:t>
                      </a:r>
                      <a:endParaRPr lang="en-US" sz="2800" dirty="0">
                        <a:effectLst/>
                        <a:latin typeface="Calibri"/>
                        <a:ea typeface="Calibri"/>
                        <a:cs typeface="Arial"/>
                      </a:endParaRPr>
                    </a:p>
                  </a:txBody>
                  <a:tcPr marL="68580" marR="68580" marT="0" marB="0"/>
                </a:tc>
              </a:tr>
              <a:tr h="6013024">
                <a:tc>
                  <a:txBody>
                    <a:bodyPr/>
                    <a:lstStyle/>
                    <a:p>
                      <a:pPr marL="342900" lvl="0" indent="-342900" algn="just" rtl="1">
                        <a:spcAft>
                          <a:spcPts val="0"/>
                        </a:spcAft>
                        <a:buFont typeface="Calibri"/>
                        <a:buChar char="-"/>
                        <a:tabLst>
                          <a:tab pos="826770" algn="l"/>
                          <a:tab pos="2637155" algn="ctr"/>
                        </a:tabLst>
                      </a:pPr>
                      <a:r>
                        <a:rPr lang="ar-JO" sz="3200" dirty="0">
                          <a:solidFill>
                            <a:schemeClr val="tx1">
                              <a:lumMod val="95000"/>
                              <a:lumOff val="5000"/>
                            </a:schemeClr>
                          </a:solidFill>
                          <a:effectLst/>
                        </a:rPr>
                        <a:t>مصطفى وهبي التّل </a:t>
                      </a:r>
                      <a:r>
                        <a:rPr lang="ar-JO" sz="3200" dirty="0" smtClean="0">
                          <a:solidFill>
                            <a:schemeClr val="tx1">
                              <a:lumMod val="95000"/>
                              <a:lumOff val="5000"/>
                            </a:schemeClr>
                          </a:solidFill>
                          <a:effectLst/>
                        </a:rPr>
                        <a:t>شاعر</a:t>
                      </a:r>
                      <a:r>
                        <a:rPr lang="ar-JO" sz="3200" dirty="0" smtClean="0">
                          <a:effectLst/>
                        </a:rPr>
                        <a:t>.</a:t>
                      </a:r>
                      <a:endParaRPr lang="en-US" sz="2800" dirty="0">
                        <a:effectLst/>
                      </a:endParaRPr>
                    </a:p>
                    <a:p>
                      <a:pPr marL="342900" lvl="0" indent="-342900" algn="just" rtl="1">
                        <a:spcAft>
                          <a:spcPts val="0"/>
                        </a:spcAft>
                        <a:buFont typeface="Calibri"/>
                        <a:buChar char="-"/>
                        <a:tabLst>
                          <a:tab pos="826770" algn="l"/>
                          <a:tab pos="2637155" algn="ctr"/>
                        </a:tabLst>
                      </a:pPr>
                      <a:r>
                        <a:rPr lang="ar-JO" sz="3200" dirty="0">
                          <a:effectLst/>
                        </a:rPr>
                        <a:t>مصطفى وهبي التّل </a:t>
                      </a:r>
                      <a:r>
                        <a:rPr lang="ar-JO" sz="3200" dirty="0">
                          <a:solidFill>
                            <a:srgbClr val="C00000"/>
                          </a:solidFill>
                          <a:effectLst/>
                        </a:rPr>
                        <a:t>"عرار" شاعر أردني مناهض للظلم والاستعمار .</a:t>
                      </a:r>
                      <a:endParaRPr lang="en-US" sz="2800" dirty="0">
                        <a:solidFill>
                          <a:srgbClr val="C00000"/>
                        </a:solidFill>
                        <a:effectLst/>
                      </a:endParaRPr>
                    </a:p>
                    <a:p>
                      <a:pPr marL="342900" lvl="0" indent="-342900" algn="just" rtl="1">
                        <a:spcAft>
                          <a:spcPts val="0"/>
                        </a:spcAft>
                        <a:buFont typeface="Calibri"/>
                        <a:buChar char="-"/>
                        <a:tabLst>
                          <a:tab pos="826770" algn="l"/>
                          <a:tab pos="2637155" algn="ctr"/>
                        </a:tabLst>
                      </a:pPr>
                      <a:r>
                        <a:rPr lang="ar-JO" sz="3200" dirty="0">
                          <a:effectLst/>
                        </a:rPr>
                        <a:t> مصطفى وهبي التّل "عرار" شاعر أردني مناهض للظلم والاستعمار </a:t>
                      </a:r>
                      <a:r>
                        <a:rPr lang="ar-JO" sz="3200" dirty="0">
                          <a:solidFill>
                            <a:srgbClr val="7030A0"/>
                          </a:solidFill>
                          <a:effectLst/>
                        </a:rPr>
                        <a:t>وحاصل على وسام النهضة من الدرجة الثانية.</a:t>
                      </a:r>
                      <a:endParaRPr lang="en-US" sz="2800" dirty="0">
                        <a:solidFill>
                          <a:srgbClr val="7030A0"/>
                        </a:solidFill>
                        <a:effectLst/>
                      </a:endParaRPr>
                    </a:p>
                    <a:p>
                      <a:pPr marL="342900" lvl="0" indent="-342900" algn="just" rtl="1">
                        <a:spcAft>
                          <a:spcPts val="0"/>
                        </a:spcAft>
                        <a:buFont typeface="Calibri"/>
                        <a:buChar char="-"/>
                        <a:tabLst>
                          <a:tab pos="826770" algn="l"/>
                          <a:tab pos="2637155" algn="ctr"/>
                        </a:tabLst>
                      </a:pPr>
                      <a:r>
                        <a:rPr lang="ar-JO" sz="3200" dirty="0">
                          <a:effectLst/>
                        </a:rPr>
                        <a:t>مصطفى وهبي التّل "عرار" شاعر أردني مناهض للظلم والاستعمار وحاصل على وسام النهضة من الدرجة الثانية، </a:t>
                      </a:r>
                      <a:r>
                        <a:rPr lang="ar-JO" sz="3200" dirty="0">
                          <a:solidFill>
                            <a:srgbClr val="0070C0"/>
                          </a:solidFill>
                          <a:effectLst/>
                        </a:rPr>
                        <a:t>ويعد واحدا من فحول الشعر العربي المعاصر</a:t>
                      </a:r>
                      <a:r>
                        <a:rPr lang="ar-JO" sz="3200" dirty="0">
                          <a:effectLst/>
                        </a:rPr>
                        <a:t>.</a:t>
                      </a:r>
                      <a:endParaRPr lang="en-US" sz="2800" dirty="0">
                        <a:effectLst/>
                      </a:endParaRPr>
                    </a:p>
                    <a:p>
                      <a:pPr marL="342900" lvl="0" indent="-342900" algn="just" rtl="1">
                        <a:spcAft>
                          <a:spcPts val="0"/>
                        </a:spcAft>
                        <a:buFont typeface="Calibri"/>
                        <a:buChar char="-"/>
                        <a:tabLst>
                          <a:tab pos="826770" algn="l"/>
                          <a:tab pos="2637155" algn="ctr"/>
                        </a:tabLst>
                      </a:pPr>
                      <a:r>
                        <a:rPr lang="ar-JO" sz="3200" dirty="0">
                          <a:effectLst/>
                        </a:rPr>
                        <a:t>مصطفى وهبي التّل "عرار" شاعر أردني مناهض للظلم والاستعمار وحاصل على وسام النهضة من الدرجة الثانية، ويعد واحدا من فحول الشعر العربي المعاصر، </a:t>
                      </a:r>
                      <a:r>
                        <a:rPr lang="ar-JO" sz="3200" dirty="0">
                          <a:solidFill>
                            <a:schemeClr val="bg2">
                              <a:lumMod val="10000"/>
                            </a:schemeClr>
                          </a:solidFill>
                          <a:effectLst/>
                        </a:rPr>
                        <a:t>و لَقِّب بشاعر الأردن الأول.</a:t>
                      </a:r>
                      <a:endParaRPr lang="en-US" sz="2800" dirty="0">
                        <a:solidFill>
                          <a:schemeClr val="bg2">
                            <a:lumMod val="10000"/>
                          </a:schemeClr>
                        </a:solidFill>
                        <a:effectLst/>
                      </a:endParaRPr>
                    </a:p>
                    <a:p>
                      <a:pPr marL="1209675" algn="r" rtl="1">
                        <a:spcAft>
                          <a:spcPts val="0"/>
                        </a:spcAft>
                      </a:pPr>
                      <a:r>
                        <a:rPr lang="en-US" sz="3200" dirty="0">
                          <a:solidFill>
                            <a:schemeClr val="bg2">
                              <a:lumMod val="10000"/>
                            </a:schemeClr>
                          </a:solidFill>
                          <a:effectLst/>
                        </a:rPr>
                        <a:t> </a:t>
                      </a:r>
                      <a:endParaRPr lang="en-US" sz="2800" dirty="0">
                        <a:solidFill>
                          <a:schemeClr val="bg2">
                            <a:lumMod val="10000"/>
                          </a:schemeClr>
                        </a:solidFill>
                        <a:effectLst/>
                      </a:endParaRPr>
                    </a:p>
                    <a:p>
                      <a:pPr algn="ctr" rtl="1">
                        <a:lnSpc>
                          <a:spcPct val="115000"/>
                        </a:lnSpc>
                        <a:spcAft>
                          <a:spcPts val="0"/>
                        </a:spcAft>
                        <a:tabLst>
                          <a:tab pos="734695" algn="l"/>
                        </a:tabLst>
                      </a:pPr>
                      <a:r>
                        <a:rPr lang="ar-JO" sz="2800" dirty="0">
                          <a:effectLst/>
                        </a:rPr>
                        <a:t> </a:t>
                      </a:r>
                      <a:endParaRPr lang="en-US" sz="28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095645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6200" y="-99392"/>
            <a:ext cx="8915400" cy="1054394"/>
          </a:xfrm>
        </p:spPr>
        <p:txBody>
          <a:bodyPr/>
          <a:lstStyle/>
          <a:p>
            <a:r>
              <a:rPr lang="ar-JO" b="1" dirty="0">
                <a:solidFill>
                  <a:srgbClr val="FFFF00"/>
                </a:solidFill>
                <a:latin typeface="Calibri" pitchFamily="34" charset="0"/>
                <a:cs typeface="Calibri" pitchFamily="34" charset="0"/>
              </a:rPr>
              <a:t>وسِّع الجمل الآتية بما تراه مناسبا من مكملات </a:t>
            </a:r>
            <a:r>
              <a:rPr lang="ar-JO" b="1" dirty="0" smtClean="0">
                <a:solidFill>
                  <a:srgbClr val="FFFF00"/>
                </a:solidFill>
                <a:latin typeface="Calibri" pitchFamily="34" charset="0"/>
                <a:cs typeface="Calibri" pitchFamily="34" charset="0"/>
              </a:rPr>
              <a:t>الجملة:</a:t>
            </a:r>
          </a:p>
        </p:txBody>
      </p:sp>
      <p:sp>
        <p:nvSpPr>
          <p:cNvPr id="6147" name="Content Placeholder 2"/>
          <p:cNvSpPr>
            <a:spLocks noGrp="1"/>
          </p:cNvSpPr>
          <p:nvPr>
            <p:ph idx="1"/>
          </p:nvPr>
        </p:nvSpPr>
        <p:spPr/>
        <p:txBody>
          <a:bodyPr/>
          <a:lstStyle/>
          <a:p>
            <a:endParaRPr lang="ar-JO" smtClean="0"/>
          </a:p>
        </p:txBody>
      </p:sp>
      <p:pic>
        <p:nvPicPr>
          <p:cNvPr id="6149"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4700" y="1828800"/>
            <a:ext cx="5410200" cy="830997"/>
          </a:xfrm>
          <a:prstGeom prst="rect">
            <a:avLst/>
          </a:prstGeom>
          <a:noFill/>
        </p:spPr>
        <p:txBody>
          <a:bodyPr rtlCol="1">
            <a:spAutoFit/>
          </a:bodyPr>
          <a:lstStyle/>
          <a:p>
            <a:pPr algn="ctr">
              <a:defRPr/>
            </a:pPr>
            <a:r>
              <a:rPr lang="ar-JO" sz="4800" b="1" dirty="0">
                <a:solidFill>
                  <a:srgbClr val="7030A0"/>
                </a:solidFill>
              </a:rPr>
              <a:t>أحب الحياة.</a:t>
            </a:r>
            <a:endParaRPr lang="ar-JO" sz="4800" b="1" dirty="0">
              <a:solidFill>
                <a:srgbClr val="7030A0"/>
              </a:solidFill>
            </a:endParaRPr>
          </a:p>
        </p:txBody>
      </p:sp>
      <p:sp>
        <p:nvSpPr>
          <p:cNvPr id="7" name="TextBox 6"/>
          <p:cNvSpPr txBox="1"/>
          <p:nvPr/>
        </p:nvSpPr>
        <p:spPr>
          <a:xfrm>
            <a:off x="1962150" y="3332163"/>
            <a:ext cx="5575300" cy="923330"/>
          </a:xfrm>
          <a:prstGeom prst="rect">
            <a:avLst/>
          </a:prstGeom>
          <a:noFill/>
        </p:spPr>
        <p:txBody>
          <a:bodyPr rtlCol="1">
            <a:spAutoFit/>
          </a:bodyPr>
          <a:lstStyle/>
          <a:p>
            <a:pPr algn="ctr">
              <a:defRPr/>
            </a:pPr>
            <a:r>
              <a:rPr lang="ar-JO" sz="5400" b="1" dirty="0">
                <a:solidFill>
                  <a:srgbClr val="FF0000"/>
                </a:solidFill>
              </a:rPr>
              <a:t>الحروب مدمرة</a:t>
            </a:r>
            <a:r>
              <a:rPr lang="ar-JO" sz="5400" b="1" dirty="0" smtClean="0">
                <a:solidFill>
                  <a:srgbClr val="FF0000"/>
                </a:solidFill>
              </a:rPr>
              <a:t>.</a:t>
            </a:r>
            <a:endParaRPr lang="ar-JO" sz="5400" dirty="0">
              <a:solidFill>
                <a:srgbClr val="FF0000"/>
              </a:solidFill>
            </a:endParaRPr>
          </a:p>
        </p:txBody>
      </p:sp>
      <p:sp>
        <p:nvSpPr>
          <p:cNvPr id="6152" name="TextBox 7"/>
          <p:cNvSpPr txBox="1">
            <a:spLocks noChangeArrowheads="1"/>
          </p:cNvSpPr>
          <p:nvPr/>
        </p:nvSpPr>
        <p:spPr bwMode="auto">
          <a:xfrm>
            <a:off x="1371600" y="5207000"/>
            <a:ext cx="662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pPr algn="ctr"/>
            <a:r>
              <a:rPr lang="ar-JO" sz="5400" dirty="0" smtClean="0"/>
              <a:t>القدس عربية.</a:t>
            </a:r>
            <a:endParaRPr lang="ar-JO" sz="5400" dirty="0"/>
          </a:p>
        </p:txBody>
      </p:sp>
    </p:spTree>
    <p:extLst>
      <p:ext uri="{BB962C8B-B14F-4D97-AF65-F5344CB8AC3E}">
        <p14:creationId xmlns:p14="http://schemas.microsoft.com/office/powerpoint/2010/main" val="198942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cene3d>
            <a:camera prst="isometricOffAxis2Top"/>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2" name="Text Box 4"/>
          <p:cNvSpPr txBox="1">
            <a:spLocks noChangeArrowheads="1"/>
          </p:cNvSpPr>
          <p:nvPr/>
        </p:nvSpPr>
        <p:spPr bwMode="auto">
          <a:xfrm>
            <a:off x="2209800" y="533400"/>
            <a:ext cx="55165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Blip>
                <a:blip r:embed="rId2"/>
              </a:buBlip>
              <a:defRPr sz="3200">
                <a:solidFill>
                  <a:schemeClr val="tx1"/>
                </a:solidFill>
                <a:latin typeface="Arial Narrow" pitchFamily="34" charset="0"/>
              </a:defRPr>
            </a:lvl1pPr>
            <a:lvl2pPr marL="742950" indent="-285750" eaLnBrk="0" hangingPunct="0">
              <a:spcBef>
                <a:spcPct val="20000"/>
              </a:spcBef>
              <a:buChar char="–"/>
              <a:defRPr sz="2800">
                <a:solidFill>
                  <a:schemeClr val="tx1"/>
                </a:solidFill>
                <a:latin typeface="Arial Narrow" pitchFamily="34" charset="0"/>
              </a:defRPr>
            </a:lvl2pPr>
            <a:lvl3pPr marL="1143000" indent="-228600" eaLnBrk="0" hangingPunct="0">
              <a:spcBef>
                <a:spcPct val="20000"/>
              </a:spcBef>
              <a:buChar char="•"/>
              <a:defRPr sz="2400">
                <a:solidFill>
                  <a:schemeClr val="tx1"/>
                </a:solidFill>
                <a:latin typeface="Arial Narrow" pitchFamily="34" charset="0"/>
              </a:defRPr>
            </a:lvl3pPr>
            <a:lvl4pPr marL="1600200" indent="-228600" eaLnBrk="0" hangingPunct="0">
              <a:spcBef>
                <a:spcPct val="20000"/>
              </a:spcBef>
              <a:buChar char="–"/>
              <a:defRPr sz="2000">
                <a:solidFill>
                  <a:schemeClr val="tx1"/>
                </a:solidFill>
                <a:latin typeface="Arial Narrow" pitchFamily="34" charset="0"/>
              </a:defRPr>
            </a:lvl4pPr>
            <a:lvl5pPr marL="2057400" indent="-228600" eaLnBrk="0" hangingPunct="0">
              <a:spcBef>
                <a:spcPct val="20000"/>
              </a:spcBef>
              <a:buChar char="»"/>
              <a:defRPr sz="2000">
                <a:solidFill>
                  <a:schemeClr val="tx1"/>
                </a:solidFill>
                <a:latin typeface="Arial Narrow" pitchFamily="34" charset="0"/>
              </a:defRPr>
            </a:lvl5pPr>
            <a:lvl6pPr marL="2514600" indent="-228600" eaLnBrk="0" fontAlgn="base" hangingPunct="0">
              <a:spcBef>
                <a:spcPct val="20000"/>
              </a:spcBef>
              <a:spcAft>
                <a:spcPct val="0"/>
              </a:spcAft>
              <a:buChar char="»"/>
              <a:defRPr sz="2000">
                <a:solidFill>
                  <a:schemeClr val="tx1"/>
                </a:solidFill>
                <a:latin typeface="Arial Narrow" pitchFamily="34" charset="0"/>
              </a:defRPr>
            </a:lvl6pPr>
            <a:lvl7pPr marL="2971800" indent="-228600" eaLnBrk="0" fontAlgn="base" hangingPunct="0">
              <a:spcBef>
                <a:spcPct val="20000"/>
              </a:spcBef>
              <a:spcAft>
                <a:spcPct val="0"/>
              </a:spcAft>
              <a:buChar char="»"/>
              <a:defRPr sz="2000">
                <a:solidFill>
                  <a:schemeClr val="tx1"/>
                </a:solidFill>
                <a:latin typeface="Arial Narrow" pitchFamily="34" charset="0"/>
              </a:defRPr>
            </a:lvl7pPr>
            <a:lvl8pPr marL="3429000" indent="-228600" eaLnBrk="0" fontAlgn="base" hangingPunct="0">
              <a:spcBef>
                <a:spcPct val="20000"/>
              </a:spcBef>
              <a:spcAft>
                <a:spcPct val="0"/>
              </a:spcAft>
              <a:buChar char="»"/>
              <a:defRPr sz="2000">
                <a:solidFill>
                  <a:schemeClr val="tx1"/>
                </a:solidFill>
                <a:latin typeface="Arial Narrow" pitchFamily="34" charset="0"/>
              </a:defRPr>
            </a:lvl8pPr>
            <a:lvl9pPr marL="3886200" indent="-228600" eaLnBrk="0" fontAlgn="base" hangingPunct="0">
              <a:spcBef>
                <a:spcPct val="20000"/>
              </a:spcBef>
              <a:spcAft>
                <a:spcPct val="0"/>
              </a:spcAft>
              <a:buChar char="»"/>
              <a:defRPr sz="2000">
                <a:solidFill>
                  <a:schemeClr val="tx1"/>
                </a:solidFill>
                <a:latin typeface="Arial Narrow" pitchFamily="34" charset="0"/>
              </a:defRPr>
            </a:lvl9pPr>
          </a:lstStyle>
          <a:p>
            <a:pPr eaLnBrk="1" hangingPunct="1">
              <a:spcBef>
                <a:spcPct val="50000"/>
              </a:spcBef>
              <a:buFontTx/>
              <a:buNone/>
              <a:defRPr/>
            </a:pPr>
            <a:r>
              <a:rPr lang="ar-SA" altLang="en-US" sz="7200" b="1" dirty="0" smtClean="0">
                <a:solidFill>
                  <a:schemeClr val="tx1">
                    <a:lumMod val="95000"/>
                    <a:lumOff val="5000"/>
                  </a:schemeClr>
                </a:solidFill>
                <a:latin typeface="Sitka Small" pitchFamily="2" charset="0"/>
                <a:cs typeface="Times New Roman" pitchFamily="18" charset="0"/>
              </a:rPr>
              <a:t>شكرا لمتابعتكم </a:t>
            </a:r>
            <a:endParaRPr lang="en-US" altLang="en-US" sz="7200" b="1" dirty="0" smtClean="0">
              <a:solidFill>
                <a:schemeClr val="tx1">
                  <a:lumMod val="95000"/>
                  <a:lumOff val="5000"/>
                </a:schemeClr>
              </a:solidFill>
              <a:latin typeface="Sitka Small" pitchFamily="2" charset="0"/>
              <a:cs typeface="Times New Roman" pitchFamily="18" charset="0"/>
            </a:endParaRPr>
          </a:p>
        </p:txBody>
      </p:sp>
      <p:pic>
        <p:nvPicPr>
          <p:cNvPr id="60424" name="Picture 8" descr="1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889375" cy="38893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Picture 10" descr="36_3_1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48956" y="5638800"/>
            <a:ext cx="619125" cy="6000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5050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ar-JO" smtClean="0"/>
          </a:p>
        </p:txBody>
      </p:sp>
      <p:sp>
        <p:nvSpPr>
          <p:cNvPr id="4099" name="Content Placeholder 2"/>
          <p:cNvSpPr>
            <a:spLocks noGrp="1"/>
          </p:cNvSpPr>
          <p:nvPr>
            <p:ph idx="1"/>
          </p:nvPr>
        </p:nvSpPr>
        <p:spPr/>
        <p:txBody>
          <a:bodyPr/>
          <a:lstStyle/>
          <a:p>
            <a:endParaRPr lang="ar-JO" smtClean="0"/>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10210800"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bwMode="auto">
          <a:xfrm>
            <a:off x="-533400" y="-533400"/>
            <a:ext cx="10210800" cy="1295400"/>
          </a:xfrm>
          <a:prstGeom prst="rect">
            <a:avLst/>
          </a:prstGeom>
          <a:ln>
            <a:headEnd type="none" w="med" len="med"/>
            <a:tailEnd type="none" w="med" len="med"/>
          </a:ln>
          <a:extLst/>
        </p:spPr>
        <p:style>
          <a:lnRef idx="1">
            <a:schemeClr val="accent5"/>
          </a:lnRef>
          <a:fillRef idx="3">
            <a:schemeClr val="accent5"/>
          </a:fillRef>
          <a:effectRef idx="2">
            <a:schemeClr val="accent5"/>
          </a:effectRef>
          <a:fontRef idx="minor">
            <a:schemeClr val="lt1"/>
          </a:fontRef>
        </p:style>
        <p:txBody>
          <a:bodyPr rtlCol="1"/>
          <a:lstStyle/>
          <a:p>
            <a:pPr>
              <a:defRPr/>
            </a:pPr>
            <a:endParaRPr lang="ar-JO">
              <a:solidFill>
                <a:schemeClr val="tx1"/>
              </a:solidFill>
              <a:latin typeface="Times New Roman" pitchFamily="18" charset="0"/>
            </a:endParaRPr>
          </a:p>
        </p:txBody>
      </p:sp>
    </p:spTree>
    <p:extLst>
      <p:ext uri="{BB962C8B-B14F-4D97-AF65-F5344CB8AC3E}">
        <p14:creationId xmlns:p14="http://schemas.microsoft.com/office/powerpoint/2010/main" val="237514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7" y="548680"/>
            <a:ext cx="7923213" cy="1200150"/>
          </a:xfrm>
        </p:spPr>
        <p:txBody>
          <a:bodyPr/>
          <a:lstStyle/>
          <a:p>
            <a:pPr algn="just" rtl="1">
              <a:defRPr/>
            </a:pPr>
            <a:r>
              <a:rPr lang="ar-JO" sz="2400" dirty="0">
                <a:solidFill>
                  <a:schemeClr val="tx1"/>
                </a:solidFill>
              </a:rPr>
              <a:t>ا</a:t>
            </a:r>
            <a:r>
              <a:rPr lang="ar-YE" sz="2400" dirty="0" smtClean="0">
                <a:solidFill>
                  <a:schemeClr val="tx1"/>
                </a:solidFill>
              </a:rPr>
              <a:t>قرأ </a:t>
            </a:r>
            <a:r>
              <a:rPr lang="ar-YE" sz="2400" dirty="0">
                <a:solidFill>
                  <a:schemeClr val="tx1"/>
                </a:solidFill>
              </a:rPr>
              <a:t>الجمل في </a:t>
            </a:r>
            <a:r>
              <a:rPr lang="ar-YE" sz="2400" u="sng" dirty="0">
                <a:solidFill>
                  <a:schemeClr val="tx1"/>
                </a:solidFill>
              </a:rPr>
              <a:t>العمود الأول</a:t>
            </a:r>
            <a:r>
              <a:rPr lang="ar-YE" sz="2400" dirty="0">
                <a:solidFill>
                  <a:schemeClr val="tx1"/>
                </a:solidFill>
              </a:rPr>
              <a:t>، ثم أعد قراءتها في </a:t>
            </a:r>
            <a:r>
              <a:rPr lang="ar-YE" sz="2400" u="sng" dirty="0">
                <a:solidFill>
                  <a:schemeClr val="tx1"/>
                </a:solidFill>
              </a:rPr>
              <a:t>العمود الثاني، </a:t>
            </a:r>
            <a:r>
              <a:rPr lang="ar-YE" sz="2400" dirty="0">
                <a:solidFill>
                  <a:schemeClr val="tx1"/>
                </a:solidFill>
              </a:rPr>
              <a:t>ولاحظ الفرق في دور علامات الترقيم في بيان المعنى وتيسير القراء التعبيرية التي تعين على الإمساك بمعاقد الدلالات </a:t>
            </a:r>
            <a:r>
              <a:rPr lang="ar-YE" sz="2400" dirty="0" smtClean="0">
                <a:solidFill>
                  <a:schemeClr val="tx1"/>
                </a:solidFill>
              </a:rPr>
              <a:t>المقصودة</a:t>
            </a:r>
            <a:r>
              <a:rPr lang="ar-JO" sz="2400" dirty="0" smtClean="0">
                <a:solidFill>
                  <a:schemeClr val="tx1"/>
                </a:solidFill>
              </a:rPr>
              <a:t>:</a:t>
            </a:r>
            <a:endParaRPr lang="ar-JO" sz="2400" dirty="0">
              <a:solidFill>
                <a:schemeClr val="tx1"/>
              </a:solidFill>
            </a:endParaRPr>
          </a:p>
        </p:txBody>
      </p:sp>
      <p:sp>
        <p:nvSpPr>
          <p:cNvPr id="5123" name="Content Placeholder 2"/>
          <p:cNvSpPr>
            <a:spLocks noGrp="1"/>
          </p:cNvSpPr>
          <p:nvPr>
            <p:ph idx="1"/>
          </p:nvPr>
        </p:nvSpPr>
        <p:spPr/>
        <p:txBody>
          <a:bodyPr/>
          <a:lstStyle/>
          <a:p>
            <a:endParaRPr lang="ar-JO"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6774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4"/>
          <p:cNvSpPr>
            <a:spLocks noChangeArrowheads="1"/>
          </p:cNvSpPr>
          <p:nvPr/>
        </p:nvSpPr>
        <p:spPr bwMode="auto">
          <a:xfrm>
            <a:off x="4572000" y="2514600"/>
            <a:ext cx="4267200" cy="4572000"/>
          </a:xfrm>
          <a:prstGeom prst="rect">
            <a:avLst/>
          </a:prstGeom>
          <a:solidFill>
            <a:srgbClr val="FF9900">
              <a:alpha val="25098"/>
            </a:srgbClr>
          </a:solidFill>
          <a:ln w="9525" algn="ctr">
            <a:solidFill>
              <a:srgbClr val="FFFFFF">
                <a:alpha val="36078"/>
              </a:srgbClr>
            </a:solidFill>
            <a:round/>
            <a:headEnd/>
            <a:tailEnd/>
          </a:ln>
        </p:spPr>
        <p:txBody>
          <a:bodyPr/>
          <a:lstStyle/>
          <a:p>
            <a:endParaRPr lang="ar-JO"/>
          </a:p>
        </p:txBody>
      </p:sp>
      <p:sp>
        <p:nvSpPr>
          <p:cNvPr id="5126" name="Rectangle 6"/>
          <p:cNvSpPr>
            <a:spLocks noChangeArrowheads="1"/>
          </p:cNvSpPr>
          <p:nvPr/>
        </p:nvSpPr>
        <p:spPr bwMode="auto">
          <a:xfrm>
            <a:off x="25400" y="2514600"/>
            <a:ext cx="4394200" cy="4572000"/>
          </a:xfrm>
          <a:prstGeom prst="rect">
            <a:avLst/>
          </a:prstGeom>
          <a:solidFill>
            <a:srgbClr val="92D050">
              <a:alpha val="25098"/>
            </a:srgbClr>
          </a:solidFill>
          <a:ln w="9525" algn="ctr">
            <a:solidFill>
              <a:srgbClr val="FFFFFF">
                <a:alpha val="36078"/>
              </a:srgbClr>
            </a:solidFill>
            <a:round/>
            <a:headEnd/>
            <a:tailEnd/>
          </a:ln>
        </p:spPr>
        <p:txBody>
          <a:bodyPr/>
          <a:lstStyle/>
          <a:p>
            <a:endParaRPr lang="ar-JO"/>
          </a:p>
        </p:txBody>
      </p:sp>
      <p:sp>
        <p:nvSpPr>
          <p:cNvPr id="6" name="Rectangle 5"/>
          <p:cNvSpPr/>
          <p:nvPr/>
        </p:nvSpPr>
        <p:spPr bwMode="auto">
          <a:xfrm>
            <a:off x="-152400" y="332656"/>
            <a:ext cx="9982200" cy="2105744"/>
          </a:xfrm>
          <a:prstGeom prst="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rtlCol="1"/>
          <a:lstStyle/>
          <a:p>
            <a:pPr>
              <a:defRPr/>
            </a:pPr>
            <a:endParaRPr lang="ar-JO">
              <a:solidFill>
                <a:schemeClr val="tx1"/>
              </a:solidFill>
              <a:latin typeface="Times New Roman" pitchFamily="18" charset="0"/>
            </a:endParaRPr>
          </a:p>
        </p:txBody>
      </p:sp>
      <p:sp>
        <p:nvSpPr>
          <p:cNvPr id="8" name="Title 1"/>
          <p:cNvSpPr txBox="1">
            <a:spLocks/>
          </p:cNvSpPr>
          <p:nvPr/>
        </p:nvSpPr>
        <p:spPr>
          <a:xfrm>
            <a:off x="25401" y="548680"/>
            <a:ext cx="8966200" cy="1200150"/>
          </a:xfrm>
          <a:prstGeom prst="rect">
            <a:avLst/>
          </a:prstGeom>
        </p:spPr>
        <p:txBody>
          <a:bodyPr vert="horz" lIns="91440" tIns="45720" rIns="91440" bIns="45720" rtlCol="0" anchor="ctr">
            <a:noAutofit/>
          </a:bodyPr>
          <a:lstStyle>
            <a:lvl1pPr algn="ctr" defTabSz="914400" rtl="1" eaLnBrk="1" latinLnBrk="0" hangingPunct="1">
              <a:spcBef>
                <a:spcPct val="0"/>
              </a:spcBef>
              <a:buNone/>
              <a:defRPr sz="3200" kern="1200" cap="all" spc="200" baseline="0">
                <a:ln>
                  <a:noFill/>
                </a:ln>
                <a:solidFill>
                  <a:schemeClr val="bg1"/>
                </a:solidFill>
                <a:effectLst/>
                <a:latin typeface="+mj-lt"/>
                <a:ea typeface="+mj-ea"/>
                <a:cs typeface="+mj-cs"/>
              </a:defRPr>
            </a:lvl1pPr>
          </a:lstStyle>
          <a:p>
            <a:pPr algn="just">
              <a:defRPr/>
            </a:pPr>
            <a:r>
              <a:rPr lang="ar-JO" sz="2400" b="1" smtClean="0">
                <a:solidFill>
                  <a:schemeClr val="tx1"/>
                </a:solidFill>
                <a:latin typeface="Calibri" pitchFamily="34" charset="0"/>
                <a:cs typeface="Calibri" pitchFamily="34" charset="0"/>
              </a:rPr>
              <a:t>ا</a:t>
            </a:r>
            <a:r>
              <a:rPr lang="ar-YE" sz="2400" b="1" smtClean="0">
                <a:solidFill>
                  <a:schemeClr val="tx1"/>
                </a:solidFill>
                <a:latin typeface="Calibri" pitchFamily="34" charset="0"/>
                <a:cs typeface="Calibri" pitchFamily="34" charset="0"/>
              </a:rPr>
              <a:t>قرأ الجمل في </a:t>
            </a:r>
            <a:r>
              <a:rPr lang="ar-YE" sz="2400" b="1" u="sng" smtClean="0">
                <a:solidFill>
                  <a:schemeClr val="tx1"/>
                </a:solidFill>
                <a:latin typeface="Calibri" pitchFamily="34" charset="0"/>
                <a:cs typeface="Calibri" pitchFamily="34" charset="0"/>
              </a:rPr>
              <a:t>العمود الأول</a:t>
            </a:r>
            <a:r>
              <a:rPr lang="ar-YE" sz="2400" b="1" smtClean="0">
                <a:solidFill>
                  <a:schemeClr val="tx1"/>
                </a:solidFill>
                <a:latin typeface="Calibri" pitchFamily="34" charset="0"/>
                <a:cs typeface="Calibri" pitchFamily="34" charset="0"/>
              </a:rPr>
              <a:t>، ثم أعد قراءتها في </a:t>
            </a:r>
            <a:r>
              <a:rPr lang="ar-YE" sz="2400" b="1" u="sng" smtClean="0">
                <a:solidFill>
                  <a:schemeClr val="tx1"/>
                </a:solidFill>
                <a:latin typeface="Calibri" pitchFamily="34" charset="0"/>
                <a:cs typeface="Calibri" pitchFamily="34" charset="0"/>
              </a:rPr>
              <a:t>العمود الثاني، </a:t>
            </a:r>
            <a:r>
              <a:rPr lang="ar-YE" sz="2400" b="1" smtClean="0">
                <a:solidFill>
                  <a:schemeClr val="tx1"/>
                </a:solidFill>
                <a:latin typeface="Calibri" pitchFamily="34" charset="0"/>
                <a:cs typeface="Calibri" pitchFamily="34" charset="0"/>
              </a:rPr>
              <a:t>ولاحظ الفرق في دور علامات الترقيم في بيان المعنى وتيسير القراء التعبيرية التي تعين على الإمساك بمعاقد الدلالات المقصودة</a:t>
            </a:r>
            <a:r>
              <a:rPr lang="ar-JO" sz="2400" b="1" smtClean="0">
                <a:solidFill>
                  <a:schemeClr val="tx1"/>
                </a:solidFill>
                <a:latin typeface="Calibri" pitchFamily="34" charset="0"/>
                <a:cs typeface="Calibri" pitchFamily="34" charset="0"/>
              </a:rPr>
              <a:t>:</a:t>
            </a:r>
            <a:endParaRPr lang="ar-JO" sz="2400" b="1"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278488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8025"/>
          </a:xfrm>
          <a:prstGeom prst="rect">
            <a:avLst/>
          </a:prstGeom>
          <a:noFill/>
        </p:spPr>
        <p:txBody>
          <a:bodyPr rtlCol="1">
            <a:spAutoFit/>
          </a:bodyPr>
          <a:lstStyle/>
          <a:p>
            <a:pPr algn="ctr">
              <a:defRPr/>
            </a:pPr>
            <a:r>
              <a:rPr lang="ar-YE" sz="4000" b="1" dirty="0">
                <a:solidFill>
                  <a:schemeClr val="accent6">
                    <a:lumMod val="75000"/>
                  </a:schemeClr>
                </a:solidFill>
              </a:rPr>
              <a:t>الفاصلة [،] </a:t>
            </a:r>
            <a:endParaRPr lang="ar-JO" sz="4000" dirty="0">
              <a:solidFill>
                <a:schemeClr val="accent6">
                  <a:lumMod val="75000"/>
                </a:schemeClr>
              </a:solidFill>
            </a:endParaRPr>
          </a:p>
        </p:txBody>
      </p:sp>
      <p:sp>
        <p:nvSpPr>
          <p:cNvPr id="7" name="TextBox 6"/>
          <p:cNvSpPr txBox="1"/>
          <p:nvPr/>
        </p:nvSpPr>
        <p:spPr>
          <a:xfrm>
            <a:off x="990600" y="3200400"/>
            <a:ext cx="6934200" cy="1570038"/>
          </a:xfrm>
          <a:prstGeom prst="rect">
            <a:avLst/>
          </a:prstGeom>
          <a:noFill/>
        </p:spPr>
        <p:txBody>
          <a:bodyPr rtlCol="1">
            <a:spAutoFit/>
          </a:bodyPr>
          <a:lstStyle/>
          <a:p>
            <a:pPr marL="342900" indent="-342900" algn="r" rtl="1">
              <a:buFont typeface="Wingdings" pitchFamily="2" charset="2"/>
              <a:buChar char="ü"/>
              <a:defRPr/>
            </a:pPr>
            <a:r>
              <a:rPr lang="ar-JO" sz="2400" b="1" dirty="0"/>
              <a:t>-  </a:t>
            </a:r>
            <a:r>
              <a:rPr lang="ar-YE" sz="2400" b="1" dirty="0">
                <a:solidFill>
                  <a:schemeClr val="tx2">
                    <a:lumMod val="25000"/>
                  </a:schemeClr>
                </a:solidFill>
              </a:rPr>
              <a:t>بين الجمل والمفردات </a:t>
            </a:r>
            <a:r>
              <a:rPr lang="ar-YE" sz="2400" b="1" dirty="0"/>
              <a:t>المعطوف بعضها على بعض.</a:t>
            </a:r>
            <a:endParaRPr lang="en-US" sz="2400" b="1" dirty="0"/>
          </a:p>
          <a:p>
            <a:pPr marL="342900" indent="-342900" algn="r" rtl="1">
              <a:buFont typeface="Wingdings" pitchFamily="2" charset="2"/>
              <a:buChar char="ü"/>
              <a:defRPr/>
            </a:pPr>
            <a:r>
              <a:rPr lang="ar-YE" sz="2400" b="1" dirty="0"/>
              <a:t> - </a:t>
            </a:r>
            <a:r>
              <a:rPr lang="ar-YE" sz="2400" b="1" dirty="0">
                <a:solidFill>
                  <a:srgbClr val="C00000"/>
                </a:solidFill>
              </a:rPr>
              <a:t>بعد المنادى</a:t>
            </a:r>
            <a:endParaRPr lang="ar-JO" sz="2400" b="1" dirty="0">
              <a:solidFill>
                <a:srgbClr val="C00000"/>
              </a:solidFill>
            </a:endParaRPr>
          </a:p>
          <a:p>
            <a:pPr marL="342900" indent="-342900" algn="r" rtl="1">
              <a:buFont typeface="Wingdings" pitchFamily="2" charset="2"/>
              <a:buChar char="ü"/>
              <a:defRPr/>
            </a:pPr>
            <a:r>
              <a:rPr lang="ar-JO" sz="2400" b="1" dirty="0"/>
              <a:t>- </a:t>
            </a:r>
            <a:r>
              <a:rPr lang="ar-YE" sz="2400" b="1" dirty="0">
                <a:solidFill>
                  <a:srgbClr val="7030A0"/>
                </a:solidFill>
              </a:rPr>
              <a:t>بعد حروف الجواب </a:t>
            </a:r>
            <a:r>
              <a:rPr lang="ar-YE" sz="2400" b="1" dirty="0"/>
              <a:t>الواردة في أول الجملة: [نعم، لا ، كلا ، بلى]</a:t>
            </a:r>
            <a:r>
              <a:rPr lang="ar-JO" sz="2400" b="1" dirty="0"/>
              <a:t>.</a:t>
            </a:r>
            <a:endParaRPr lang="en-US" sz="2400" b="1" dirty="0"/>
          </a:p>
        </p:txBody>
      </p:sp>
      <p:sp>
        <p:nvSpPr>
          <p:cNvPr id="7176" name="TextBox 7"/>
          <p:cNvSpPr txBox="1">
            <a:spLocks noChangeArrowheads="1"/>
          </p:cNvSpPr>
          <p:nvPr/>
        </p:nvSpPr>
        <p:spPr bwMode="auto">
          <a:xfrm>
            <a:off x="914400" y="4945063"/>
            <a:ext cx="69342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pPr algn="r" rtl="1"/>
            <a:r>
              <a:rPr lang="ar-JO" sz="3000" b="1"/>
              <a:t>- </a:t>
            </a:r>
            <a:r>
              <a:rPr lang="ar-YE" sz="3000" b="1"/>
              <a:t>أيُّها العلماء، مهلا قبل أن تتخذوا قرارا بحق الأمة.</a:t>
            </a:r>
            <a:endParaRPr lang="ar-JO" sz="3000" b="1"/>
          </a:p>
          <a:p>
            <a:pPr algn="r" rtl="1"/>
            <a:r>
              <a:rPr lang="ar-JO" sz="3000" b="1"/>
              <a:t>- </a:t>
            </a:r>
            <a:r>
              <a:rPr lang="ar-YE" sz="3000" b="1"/>
              <a:t>نَعَمْ، إنّ مع العسر يسرا.</a:t>
            </a:r>
            <a:endParaRPr lang="en-US" sz="3000" b="1"/>
          </a:p>
          <a:p>
            <a:pPr algn="r" rtl="1"/>
            <a:endParaRPr lang="en-US" sz="3000" b="1"/>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311783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YE" sz="4000" b="1" dirty="0">
                <a:solidFill>
                  <a:srgbClr val="FF0000"/>
                </a:solidFill>
              </a:rPr>
              <a:t>الفاصلة المنقوطة: [؛] </a:t>
            </a:r>
            <a:endParaRPr lang="en-US" sz="4000" dirty="0">
              <a:solidFill>
                <a:srgbClr val="FF0000"/>
              </a:solidFill>
            </a:endParaRPr>
          </a:p>
        </p:txBody>
      </p:sp>
      <p:sp>
        <p:nvSpPr>
          <p:cNvPr id="7" name="TextBox 6"/>
          <p:cNvSpPr txBox="1"/>
          <p:nvPr/>
        </p:nvSpPr>
        <p:spPr>
          <a:xfrm>
            <a:off x="990600" y="3200400"/>
            <a:ext cx="6934200" cy="954107"/>
          </a:xfrm>
          <a:prstGeom prst="rect">
            <a:avLst/>
          </a:prstGeom>
          <a:noFill/>
        </p:spPr>
        <p:txBody>
          <a:bodyPr rtlCol="1">
            <a:spAutoFit/>
          </a:bodyPr>
          <a:lstStyle/>
          <a:p>
            <a:pPr>
              <a:defRPr/>
            </a:pPr>
            <a:r>
              <a:rPr lang="ar-YE" sz="2800" dirty="0"/>
              <a:t>وتستخدم بين جملتين إحداهما سبب للأخرى أو إحداهما مفسرة </a:t>
            </a:r>
            <a:r>
              <a:rPr lang="ar-YE" sz="2800" dirty="0" smtClean="0"/>
              <a:t>للأخرى</a:t>
            </a:r>
            <a:r>
              <a:rPr lang="ar-JO" sz="2800" dirty="0" smtClean="0"/>
              <a:t>.</a:t>
            </a:r>
            <a:endParaRPr lang="en-US" sz="2800" b="1" dirty="0"/>
          </a:p>
        </p:txBody>
      </p:sp>
      <p:sp>
        <p:nvSpPr>
          <p:cNvPr id="7176" name="TextBox 7"/>
          <p:cNvSpPr txBox="1">
            <a:spLocks noChangeArrowheads="1"/>
          </p:cNvSpPr>
          <p:nvPr/>
        </p:nvSpPr>
        <p:spPr bwMode="auto">
          <a:xfrm>
            <a:off x="914400" y="4945063"/>
            <a:ext cx="6934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pPr marL="457200" indent="-457200">
              <a:buFontTx/>
              <a:buChar char="-"/>
            </a:pPr>
            <a:r>
              <a:rPr lang="ar-YE" sz="2000" dirty="0" smtClean="0">
                <a:solidFill>
                  <a:schemeClr val="bg1"/>
                </a:solidFill>
              </a:rPr>
              <a:t>درس </a:t>
            </a:r>
            <a:r>
              <a:rPr lang="ar-YE" sz="2000" dirty="0">
                <a:solidFill>
                  <a:schemeClr val="bg1"/>
                </a:solidFill>
              </a:rPr>
              <a:t>الطالب بجدٍّ؛ </a:t>
            </a:r>
            <a:r>
              <a:rPr lang="ar-YE" sz="2000" dirty="0" smtClean="0">
                <a:solidFill>
                  <a:schemeClr val="bg1"/>
                </a:solidFill>
              </a:rPr>
              <a:t>فَنَجَحَ</a:t>
            </a:r>
            <a:endParaRPr lang="ar-JO" sz="2000" dirty="0" smtClean="0">
              <a:solidFill>
                <a:schemeClr val="bg1"/>
              </a:solidFill>
            </a:endParaRPr>
          </a:p>
          <a:p>
            <a:pPr marL="457200" indent="-457200">
              <a:buFontTx/>
              <a:buChar char="-"/>
            </a:pPr>
            <a:r>
              <a:rPr lang="ar-YE" sz="2000" dirty="0">
                <a:solidFill>
                  <a:schemeClr val="bg1"/>
                </a:solidFill>
              </a:rPr>
              <a:t>نجح الطالب؛ لأنه درس بجدٍّ </a:t>
            </a:r>
            <a:r>
              <a:rPr lang="ar-YE" sz="2000" dirty="0" smtClean="0">
                <a:solidFill>
                  <a:schemeClr val="bg1"/>
                </a:solidFill>
              </a:rPr>
              <a:t>واجتهاد</a:t>
            </a:r>
            <a:endParaRPr lang="ar-JO" sz="2000" dirty="0" smtClean="0">
              <a:solidFill>
                <a:schemeClr val="bg1"/>
              </a:solidFill>
            </a:endParaRPr>
          </a:p>
          <a:p>
            <a:pPr marL="457200" indent="-457200">
              <a:buFontTx/>
              <a:buChar char="-"/>
            </a:pPr>
            <a:r>
              <a:rPr lang="ar-YE" sz="2000" dirty="0">
                <a:solidFill>
                  <a:schemeClr val="bg1"/>
                </a:solidFill>
              </a:rPr>
              <a:t>لابدّ من قراءة الأدب؛ فهو الفضاء الذي ينقلك إلى عالم من العمق والجمال</a:t>
            </a:r>
            <a:endParaRPr lang="en-US" sz="2000" b="1"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30330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JO" sz="4000" b="1" dirty="0">
                <a:solidFill>
                  <a:srgbClr val="FF0000"/>
                </a:solidFill>
              </a:rPr>
              <a:t>النقطتان الرأسيتان </a:t>
            </a:r>
            <a:r>
              <a:rPr lang="ar-YE" sz="4000" b="1" dirty="0">
                <a:solidFill>
                  <a:srgbClr val="FF0000"/>
                </a:solidFill>
              </a:rPr>
              <a:t>[:]</a:t>
            </a:r>
            <a:endParaRPr lang="en-US" sz="4000" dirty="0">
              <a:solidFill>
                <a:srgbClr val="FF0000"/>
              </a:solidFill>
            </a:endParaRPr>
          </a:p>
        </p:txBody>
      </p:sp>
      <p:sp>
        <p:nvSpPr>
          <p:cNvPr id="7" name="TextBox 6"/>
          <p:cNvSpPr txBox="1"/>
          <p:nvPr/>
        </p:nvSpPr>
        <p:spPr>
          <a:xfrm>
            <a:off x="990600" y="3200400"/>
            <a:ext cx="6934200" cy="954107"/>
          </a:xfrm>
          <a:prstGeom prst="rect">
            <a:avLst/>
          </a:prstGeom>
          <a:noFill/>
        </p:spPr>
        <p:txBody>
          <a:bodyPr rtlCol="1">
            <a:spAutoFit/>
          </a:bodyPr>
          <a:lstStyle/>
          <a:p>
            <a:pPr>
              <a:defRPr/>
            </a:pPr>
            <a:r>
              <a:rPr lang="ar-JO" sz="2800" dirty="0"/>
              <a:t>وتستخدمان بعد القول وما في تأويله، وقبل الشرح، والتمثيل، </a:t>
            </a:r>
            <a:r>
              <a:rPr lang="ar-JO" sz="2800" dirty="0" smtClean="0"/>
              <a:t>والتعداد.</a:t>
            </a:r>
            <a:endParaRPr lang="en-US" sz="2800" b="1" dirty="0"/>
          </a:p>
        </p:txBody>
      </p:sp>
      <p:sp>
        <p:nvSpPr>
          <p:cNvPr id="7176" name="TextBox 7"/>
          <p:cNvSpPr txBox="1">
            <a:spLocks noChangeArrowheads="1"/>
          </p:cNvSpPr>
          <p:nvPr/>
        </p:nvSpPr>
        <p:spPr bwMode="auto">
          <a:xfrm>
            <a:off x="914400" y="4945063"/>
            <a:ext cx="6934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pPr marL="457200" indent="-457200">
              <a:buFontTx/>
              <a:buChar char="-"/>
            </a:pPr>
            <a:r>
              <a:rPr lang="ar-JO" sz="2000" dirty="0"/>
              <a:t>يقال: الحياة تخلق أفكارنا، وأفكارنا تصنع شكل الحياة التي </a:t>
            </a:r>
            <a:r>
              <a:rPr lang="ar-JO" sz="2000" dirty="0" smtClean="0"/>
              <a:t>نريدها.</a:t>
            </a:r>
          </a:p>
          <a:p>
            <a:pPr marL="457200" indent="-457200">
              <a:buFontTx/>
              <a:buChar char="-"/>
            </a:pPr>
            <a:r>
              <a:rPr lang="ar-JO" sz="2000" dirty="0"/>
              <a:t>الرومانسية: مدرسة فنية شاعت في أواخر القرن الثامن عشر وأوائل القرن التاسع </a:t>
            </a:r>
            <a:r>
              <a:rPr lang="ar-JO" sz="2000" dirty="0" smtClean="0"/>
              <a:t>عشر.</a:t>
            </a:r>
          </a:p>
          <a:p>
            <a:pPr marL="457200" indent="-457200">
              <a:buFontTx/>
              <a:buChar char="-"/>
            </a:pPr>
            <a:endParaRPr lang="ar-JO" sz="2000" dirty="0" smtClean="0"/>
          </a:p>
          <a:p>
            <a:pPr marL="457200" indent="-457200">
              <a:buFontTx/>
              <a:buChar char="-"/>
            </a:pPr>
            <a:r>
              <a:rPr lang="ar-JO" sz="2000" b="1" dirty="0" smtClean="0"/>
              <a:t>أ</a:t>
            </a:r>
            <a:r>
              <a:rPr lang="ar-JO" sz="2000" dirty="0" smtClean="0"/>
              <a:t>ربعة أشياء تكشف عن أخلاق الرجال: السفر، والسجن، والمرض، والمخاصمة</a:t>
            </a:r>
            <a:endParaRPr lang="en-US" sz="2000" b="1"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49811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YE" sz="4000" b="1" dirty="0">
                <a:solidFill>
                  <a:srgbClr val="FF0000"/>
                </a:solidFill>
              </a:rPr>
              <a:t>علامة الاستفهام [؟]،</a:t>
            </a:r>
            <a:r>
              <a:rPr lang="ar-YE" sz="4000" dirty="0">
                <a:solidFill>
                  <a:srgbClr val="FF0000"/>
                </a:solidFill>
              </a:rPr>
              <a:t> </a:t>
            </a:r>
            <a:endParaRPr lang="en-US" sz="4000" dirty="0">
              <a:solidFill>
                <a:srgbClr val="FF0000"/>
              </a:solidFill>
            </a:endParaRPr>
          </a:p>
        </p:txBody>
      </p:sp>
      <p:sp>
        <p:nvSpPr>
          <p:cNvPr id="7" name="TextBox 6"/>
          <p:cNvSpPr txBox="1"/>
          <p:nvPr/>
        </p:nvSpPr>
        <p:spPr>
          <a:xfrm>
            <a:off x="990600" y="3200400"/>
            <a:ext cx="6934200" cy="523220"/>
          </a:xfrm>
          <a:prstGeom prst="rect">
            <a:avLst/>
          </a:prstGeom>
          <a:noFill/>
        </p:spPr>
        <p:txBody>
          <a:bodyPr rtlCol="1">
            <a:spAutoFit/>
          </a:bodyPr>
          <a:lstStyle/>
          <a:p>
            <a:pPr algn="ctr">
              <a:defRPr/>
            </a:pPr>
            <a:r>
              <a:rPr lang="ar-YE" sz="2800" dirty="0"/>
              <a:t>وتوضع بعد الجملة الاستفهامية</a:t>
            </a:r>
            <a:endParaRPr lang="en-US" sz="2800" b="1" dirty="0"/>
          </a:p>
        </p:txBody>
      </p:sp>
      <p:sp>
        <p:nvSpPr>
          <p:cNvPr id="7176" name="TextBox 7"/>
          <p:cNvSpPr txBox="1">
            <a:spLocks noChangeArrowheads="1"/>
          </p:cNvSpPr>
          <p:nvPr/>
        </p:nvSpPr>
        <p:spPr bwMode="auto">
          <a:xfrm>
            <a:off x="539552" y="4945063"/>
            <a:ext cx="73090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JO" dirty="0">
                <a:solidFill>
                  <a:schemeClr val="bg1"/>
                </a:solidFill>
              </a:rPr>
              <a:t>بِمَ يكون الجهاد؟       كم عدد كليات جامعة فيلادلفيا؟     </a:t>
            </a:r>
            <a:endParaRPr lang="ar-JO" dirty="0" smtClean="0">
              <a:solidFill>
                <a:schemeClr val="bg1"/>
              </a:solidFill>
            </a:endParaRPr>
          </a:p>
          <a:p>
            <a:r>
              <a:rPr lang="ar-JO" dirty="0">
                <a:solidFill>
                  <a:schemeClr val="bg1"/>
                </a:solidFill>
              </a:rPr>
              <a:t> </a:t>
            </a:r>
            <a:r>
              <a:rPr lang="ar-JO" dirty="0" smtClean="0">
                <a:solidFill>
                  <a:schemeClr val="bg1"/>
                </a:solidFill>
              </a:rPr>
              <a:t>            </a:t>
            </a:r>
            <a:r>
              <a:rPr lang="ar-JO" dirty="0">
                <a:solidFill>
                  <a:schemeClr val="bg1"/>
                </a:solidFill>
              </a:rPr>
              <a:t>ما تخصصك؟</a:t>
            </a:r>
            <a:endParaRPr lang="en-US" dirty="0">
              <a:solidFill>
                <a:schemeClr val="bg1"/>
              </a:solidFill>
            </a:endParaRPr>
          </a:p>
          <a:p>
            <a:endParaRPr lang="en-US" b="1"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49811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56792"/>
            <a:ext cx="8407893" cy="4407408"/>
          </a:xfrm>
          <a:scene3d>
            <a:camera prst="perspectiveAbove"/>
            <a:lightRig rig="threePt" dir="t"/>
          </a:scene3d>
        </p:spPr>
        <p:style>
          <a:lnRef idx="3">
            <a:schemeClr val="lt1"/>
          </a:lnRef>
          <a:fillRef idx="1">
            <a:schemeClr val="accent1"/>
          </a:fillRef>
          <a:effectRef idx="1">
            <a:schemeClr val="accent1"/>
          </a:effectRef>
          <a:fontRef idx="minor">
            <a:schemeClr val="lt1"/>
          </a:fontRef>
        </p:style>
        <p:txBody>
          <a:bodyPr>
            <a:normAutofit/>
          </a:bodyPr>
          <a:lstStyle/>
          <a:p>
            <a:pPr marL="45720" indent="0" algn="just">
              <a:buNone/>
            </a:pPr>
            <a:r>
              <a:rPr lang="ar-JO" sz="3200" b="1" dirty="0" smtClean="0">
                <a:solidFill>
                  <a:schemeClr val="tx2">
                    <a:lumMod val="50000"/>
                  </a:schemeClr>
                </a:solidFill>
                <a:latin typeface="Calibri" pitchFamily="34" charset="0"/>
                <a:cs typeface="Calibri" pitchFamily="34" charset="0"/>
              </a:rPr>
              <a:t>     </a:t>
            </a:r>
            <a:r>
              <a:rPr lang="ar-SA" sz="3200" b="1" dirty="0" smtClean="0">
                <a:solidFill>
                  <a:schemeClr val="tx2">
                    <a:lumMod val="50000"/>
                  </a:schemeClr>
                </a:solidFill>
                <a:latin typeface="Calibri" pitchFamily="34" charset="0"/>
                <a:cs typeface="Calibri" pitchFamily="34" charset="0"/>
              </a:rPr>
              <a:t>الكتابة </a:t>
            </a:r>
            <a:r>
              <a:rPr lang="ar-SA" sz="3200" b="1" dirty="0">
                <a:solidFill>
                  <a:schemeClr val="tx2">
                    <a:lumMod val="50000"/>
                  </a:schemeClr>
                </a:solidFill>
                <a:latin typeface="Calibri" pitchFamily="34" charset="0"/>
                <a:cs typeface="Calibri" pitchFamily="34" charset="0"/>
              </a:rPr>
              <a:t>حدث معقد ومتشابك، يبدأ </a:t>
            </a:r>
            <a:r>
              <a:rPr lang="ar-SA" sz="3200" b="1" u="sng" dirty="0">
                <a:solidFill>
                  <a:srgbClr val="002060"/>
                </a:solidFill>
                <a:latin typeface="Calibri" pitchFamily="34" charset="0"/>
                <a:cs typeface="Calibri" pitchFamily="34" charset="0"/>
              </a:rPr>
              <a:t>بفكرة ذهنية وينتهي بصياغة الكلمة أو الجملة أو الجمل المتراكبة أو الفقرات المتماسكة التي تعبر عن هذه الفكرة</a:t>
            </a:r>
            <a:r>
              <a:rPr lang="ar-SA" sz="3200" b="1" dirty="0">
                <a:solidFill>
                  <a:schemeClr val="tx2">
                    <a:lumMod val="50000"/>
                  </a:schemeClr>
                </a:solidFill>
                <a:latin typeface="Calibri" pitchFamily="34" charset="0"/>
                <a:cs typeface="Calibri" pitchFamily="34" charset="0"/>
              </a:rPr>
              <a:t>، وأي كتابة ناجحة تبدأ بحسن اختيار الكلمة وإجادة صياغة الجملة التي تضبط معناها، والجملة – فيما نحسب – هي البوصلة المحركة لدلالات النص، فإذا تميزت بسلامة تركيبها وبلاغة إيقاعها كانت </a:t>
            </a:r>
            <a:r>
              <a:rPr lang="ar-SA" sz="3200" b="1" dirty="0" smtClean="0">
                <a:solidFill>
                  <a:schemeClr val="tx2">
                    <a:lumMod val="50000"/>
                  </a:schemeClr>
                </a:solidFill>
                <a:latin typeface="Calibri" pitchFamily="34" charset="0"/>
                <a:cs typeface="Calibri" pitchFamily="34" charset="0"/>
              </a:rPr>
              <a:t>خير</a:t>
            </a:r>
            <a:r>
              <a:rPr lang="ar-JO" sz="3200" b="1" dirty="0" smtClean="0">
                <a:solidFill>
                  <a:schemeClr val="tx2">
                    <a:lumMod val="50000"/>
                  </a:schemeClr>
                </a:solidFill>
                <a:latin typeface="Calibri" pitchFamily="34" charset="0"/>
                <a:cs typeface="Calibri" pitchFamily="34" charset="0"/>
              </a:rPr>
              <a:t>َ</a:t>
            </a:r>
            <a:r>
              <a:rPr lang="ar-SA" sz="3200" b="1" dirty="0" smtClean="0">
                <a:solidFill>
                  <a:schemeClr val="tx2">
                    <a:lumMod val="50000"/>
                  </a:schemeClr>
                </a:solidFill>
                <a:latin typeface="Calibri" pitchFamily="34" charset="0"/>
                <a:cs typeface="Calibri" pitchFamily="34" charset="0"/>
              </a:rPr>
              <a:t> سفير</a:t>
            </a:r>
            <a:r>
              <a:rPr lang="ar-JO" sz="3200" b="1" smtClean="0">
                <a:solidFill>
                  <a:schemeClr val="tx2">
                    <a:lumMod val="50000"/>
                  </a:schemeClr>
                </a:solidFill>
                <a:latin typeface="Calibri" pitchFamily="34" charset="0"/>
                <a:cs typeface="Calibri" pitchFamily="34" charset="0"/>
              </a:rPr>
              <a:t>ٍ</a:t>
            </a:r>
            <a:r>
              <a:rPr lang="ar-SA" sz="3200" b="1" smtClean="0">
                <a:solidFill>
                  <a:schemeClr val="tx2">
                    <a:lumMod val="50000"/>
                  </a:schemeClr>
                </a:solidFill>
                <a:latin typeface="Calibri" pitchFamily="34" charset="0"/>
                <a:cs typeface="Calibri" pitchFamily="34" charset="0"/>
              </a:rPr>
              <a:t> </a:t>
            </a:r>
            <a:r>
              <a:rPr lang="ar-SA" sz="3200" b="1" dirty="0" smtClean="0">
                <a:solidFill>
                  <a:schemeClr val="tx2">
                    <a:lumMod val="50000"/>
                  </a:schemeClr>
                </a:solidFill>
                <a:latin typeface="Calibri" pitchFamily="34" charset="0"/>
                <a:cs typeface="Calibri" pitchFamily="34" charset="0"/>
              </a:rPr>
              <a:t>للمعنى</a:t>
            </a:r>
            <a:r>
              <a:rPr lang="ar-JO" sz="3200" b="1" dirty="0" smtClean="0">
                <a:solidFill>
                  <a:schemeClr val="tx2">
                    <a:lumMod val="50000"/>
                  </a:schemeClr>
                </a:solidFill>
                <a:latin typeface="Calibri" pitchFamily="34" charset="0"/>
                <a:cs typeface="Calibri" pitchFamily="34" charset="0"/>
              </a:rPr>
              <a:t>.</a:t>
            </a:r>
            <a:endParaRPr lang="ar-JO" sz="3200" b="1" dirty="0">
              <a:solidFill>
                <a:schemeClr val="tx2">
                  <a:lumMod val="50000"/>
                </a:schemeClr>
              </a:solidFill>
              <a:latin typeface="Calibri" pitchFamily="34" charset="0"/>
              <a:cs typeface="Calibri" pitchFamily="34" charset="0"/>
            </a:endParaRPr>
          </a:p>
        </p:txBody>
      </p:sp>
      <p:sp>
        <p:nvSpPr>
          <p:cNvPr id="3" name="Title 2"/>
          <p:cNvSpPr>
            <a:spLocks noGrp="1"/>
          </p:cNvSpPr>
          <p:nvPr>
            <p:ph type="title"/>
          </p:nvPr>
        </p:nvSpPr>
        <p:spPr/>
        <p:txBody>
          <a:bodyPr/>
          <a:lstStyle/>
          <a:p>
            <a:r>
              <a:rPr lang="ar-JO" sz="5400" dirty="0" smtClean="0"/>
              <a:t>الكتابة</a:t>
            </a:r>
            <a:endParaRPr lang="ar-JO" sz="5400" dirty="0"/>
          </a:p>
        </p:txBody>
      </p:sp>
      <p:pic>
        <p:nvPicPr>
          <p:cNvPr id="1026" name="Picture 2" descr="نتيجة بحث الصور عن كتاب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3" y="5157192"/>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00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YE" sz="4000" b="1" dirty="0">
                <a:solidFill>
                  <a:srgbClr val="FF0000"/>
                </a:solidFill>
              </a:rPr>
              <a:t>علامة التعجب أو التأثر [!]،</a:t>
            </a:r>
            <a:r>
              <a:rPr lang="ar-YE" sz="4000" dirty="0">
                <a:solidFill>
                  <a:srgbClr val="FF0000"/>
                </a:solidFill>
              </a:rPr>
              <a:t> </a:t>
            </a:r>
            <a:endParaRPr lang="en-US" sz="4000" dirty="0">
              <a:solidFill>
                <a:srgbClr val="FF0000"/>
              </a:solidFill>
            </a:endParaRPr>
          </a:p>
        </p:txBody>
      </p:sp>
      <p:sp>
        <p:nvSpPr>
          <p:cNvPr id="7" name="TextBox 6"/>
          <p:cNvSpPr txBox="1"/>
          <p:nvPr/>
        </p:nvSpPr>
        <p:spPr>
          <a:xfrm>
            <a:off x="990600" y="3200400"/>
            <a:ext cx="6934200" cy="523220"/>
          </a:xfrm>
          <a:prstGeom prst="rect">
            <a:avLst/>
          </a:prstGeom>
          <a:noFill/>
        </p:spPr>
        <p:txBody>
          <a:bodyPr rtlCol="1">
            <a:spAutoFit/>
          </a:bodyPr>
          <a:lstStyle/>
          <a:p>
            <a:pPr>
              <a:defRPr/>
            </a:pPr>
            <a:r>
              <a:rPr lang="ar-YE" sz="2800" dirty="0"/>
              <a:t>وتستخدم في مواقف التعبير الانفعالي</a:t>
            </a:r>
            <a:endParaRPr lang="en-US" sz="2800" b="1" dirty="0"/>
          </a:p>
        </p:txBody>
      </p:sp>
      <p:sp>
        <p:nvSpPr>
          <p:cNvPr id="7176" name="TextBox 7"/>
          <p:cNvSpPr txBox="1">
            <a:spLocks noChangeArrowheads="1"/>
          </p:cNvSpPr>
          <p:nvPr/>
        </p:nvSpPr>
        <p:spPr bwMode="auto">
          <a:xfrm>
            <a:off x="914400" y="4945063"/>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YE" dirty="0">
                <a:solidFill>
                  <a:schemeClr val="bg1"/>
                </a:solidFill>
              </a:rPr>
              <a:t> ما أطول قامته! </a:t>
            </a:r>
            <a:r>
              <a:rPr lang="ar-JO" dirty="0" smtClean="0">
                <a:solidFill>
                  <a:schemeClr val="bg1"/>
                </a:solidFill>
              </a:rPr>
              <a:t>   </a:t>
            </a:r>
            <a:r>
              <a:rPr lang="ar-YE" dirty="0" smtClean="0">
                <a:solidFill>
                  <a:schemeClr val="bg1"/>
                </a:solidFill>
              </a:rPr>
              <a:t>يالله</a:t>
            </a:r>
            <a:r>
              <a:rPr lang="ar-YE" dirty="0">
                <a:solidFill>
                  <a:schemeClr val="bg1"/>
                </a:solidFill>
              </a:rPr>
              <a:t>، تحملت كل هذا الشقاء! </a:t>
            </a:r>
            <a:endParaRPr lang="en-US" dirty="0">
              <a:solidFill>
                <a:schemeClr val="bg1"/>
              </a:solidFill>
            </a:endParaRPr>
          </a:p>
          <a:p>
            <a:r>
              <a:rPr lang="ar-YE" dirty="0">
                <a:solidFill>
                  <a:schemeClr val="bg1"/>
                </a:solidFill>
              </a:rPr>
              <a:t>سبحان الخالق الوهاب! </a:t>
            </a:r>
            <a:endParaRPr lang="en-US"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498113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r>
              <a:rPr lang="ar-JO" sz="4000" b="1" dirty="0">
                <a:solidFill>
                  <a:srgbClr val="FF0000"/>
                </a:solidFill>
              </a:rPr>
              <a:t>علامتا التنصيص[ "  " ]:</a:t>
            </a:r>
            <a:endParaRPr lang="en-US" sz="4000" dirty="0">
              <a:solidFill>
                <a:srgbClr val="FF0000"/>
              </a:solidFill>
            </a:endParaRPr>
          </a:p>
        </p:txBody>
      </p:sp>
      <p:sp>
        <p:nvSpPr>
          <p:cNvPr id="7" name="TextBox 6"/>
          <p:cNvSpPr txBox="1"/>
          <p:nvPr/>
        </p:nvSpPr>
        <p:spPr>
          <a:xfrm>
            <a:off x="990600" y="3200400"/>
            <a:ext cx="6934200" cy="830997"/>
          </a:xfrm>
          <a:prstGeom prst="rect">
            <a:avLst/>
          </a:prstGeom>
          <a:noFill/>
        </p:spPr>
        <p:txBody>
          <a:bodyPr rtlCol="1">
            <a:spAutoFit/>
          </a:bodyPr>
          <a:lstStyle/>
          <a:p>
            <a:pPr>
              <a:defRPr/>
            </a:pPr>
            <a:r>
              <a:rPr lang="ar-JO" sz="2400" dirty="0"/>
              <a:t>وتستخدمان للنصوص التي تنقل نقلا حرفيا من مصادرها، كما تستخدمان للدلالة على عناوين الكتب والأبحاث  </a:t>
            </a:r>
            <a:r>
              <a:rPr lang="ar-JO" sz="2400" dirty="0" smtClean="0"/>
              <a:t>ونحوها.</a:t>
            </a:r>
            <a:endParaRPr lang="en-US" sz="2400" b="1" dirty="0"/>
          </a:p>
        </p:txBody>
      </p:sp>
      <p:sp>
        <p:nvSpPr>
          <p:cNvPr id="7176" name="TextBox 7"/>
          <p:cNvSpPr txBox="1">
            <a:spLocks noChangeArrowheads="1"/>
          </p:cNvSpPr>
          <p:nvPr/>
        </p:nvSpPr>
        <p:spPr bwMode="auto">
          <a:xfrm>
            <a:off x="914400" y="4945063"/>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YE" dirty="0">
                <a:solidFill>
                  <a:schemeClr val="bg1"/>
                </a:solidFill>
              </a:rPr>
              <a:t> ما أطول قامته! </a:t>
            </a:r>
            <a:r>
              <a:rPr lang="ar-JO" dirty="0" smtClean="0">
                <a:solidFill>
                  <a:schemeClr val="bg1"/>
                </a:solidFill>
              </a:rPr>
              <a:t>   </a:t>
            </a:r>
            <a:r>
              <a:rPr lang="ar-YE" dirty="0" smtClean="0">
                <a:solidFill>
                  <a:schemeClr val="bg1"/>
                </a:solidFill>
              </a:rPr>
              <a:t>يالله</a:t>
            </a:r>
            <a:r>
              <a:rPr lang="ar-YE" dirty="0">
                <a:solidFill>
                  <a:schemeClr val="bg1"/>
                </a:solidFill>
              </a:rPr>
              <a:t>، تحملت كل هذا الشقاء! </a:t>
            </a:r>
            <a:endParaRPr lang="en-US" dirty="0">
              <a:solidFill>
                <a:schemeClr val="bg1"/>
              </a:solidFill>
            </a:endParaRPr>
          </a:p>
          <a:p>
            <a:r>
              <a:rPr lang="ar-YE" dirty="0">
                <a:solidFill>
                  <a:schemeClr val="bg1"/>
                </a:solidFill>
              </a:rPr>
              <a:t>سبحان الخالق الوهاب! </a:t>
            </a:r>
            <a:endParaRPr lang="en-US"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41288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YE" sz="4000" b="1" dirty="0">
                <a:solidFill>
                  <a:srgbClr val="FF0000"/>
                </a:solidFill>
              </a:rPr>
              <a:t>علامة التعجب أو التأثر [!]،</a:t>
            </a:r>
            <a:r>
              <a:rPr lang="ar-YE" sz="4000" dirty="0">
                <a:solidFill>
                  <a:srgbClr val="FF0000"/>
                </a:solidFill>
              </a:rPr>
              <a:t> </a:t>
            </a:r>
            <a:endParaRPr lang="en-US" sz="4000" dirty="0">
              <a:solidFill>
                <a:srgbClr val="FF0000"/>
              </a:solidFill>
            </a:endParaRPr>
          </a:p>
        </p:txBody>
      </p:sp>
      <p:sp>
        <p:nvSpPr>
          <p:cNvPr id="7" name="TextBox 6"/>
          <p:cNvSpPr txBox="1"/>
          <p:nvPr/>
        </p:nvSpPr>
        <p:spPr>
          <a:xfrm>
            <a:off x="990600" y="3200400"/>
            <a:ext cx="6934200" cy="523220"/>
          </a:xfrm>
          <a:prstGeom prst="rect">
            <a:avLst/>
          </a:prstGeom>
          <a:noFill/>
        </p:spPr>
        <p:txBody>
          <a:bodyPr rtlCol="1">
            <a:spAutoFit/>
          </a:bodyPr>
          <a:lstStyle/>
          <a:p>
            <a:pPr>
              <a:defRPr/>
            </a:pPr>
            <a:r>
              <a:rPr lang="ar-YE" sz="2800" dirty="0"/>
              <a:t>وتستخدم في مواقف التعبير الانفعالي</a:t>
            </a:r>
            <a:endParaRPr lang="en-US" sz="2800" b="1" dirty="0"/>
          </a:p>
        </p:txBody>
      </p:sp>
      <p:sp>
        <p:nvSpPr>
          <p:cNvPr id="7176" name="TextBox 7"/>
          <p:cNvSpPr txBox="1">
            <a:spLocks noChangeArrowheads="1"/>
          </p:cNvSpPr>
          <p:nvPr/>
        </p:nvSpPr>
        <p:spPr bwMode="auto">
          <a:xfrm>
            <a:off x="914400" y="4945063"/>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YE" dirty="0">
                <a:solidFill>
                  <a:schemeClr val="bg1"/>
                </a:solidFill>
              </a:rPr>
              <a:t> ما أطول قامته! </a:t>
            </a:r>
            <a:r>
              <a:rPr lang="ar-JO" dirty="0" smtClean="0">
                <a:solidFill>
                  <a:schemeClr val="bg1"/>
                </a:solidFill>
              </a:rPr>
              <a:t>   </a:t>
            </a:r>
            <a:r>
              <a:rPr lang="ar-YE" dirty="0" smtClean="0">
                <a:solidFill>
                  <a:schemeClr val="bg1"/>
                </a:solidFill>
              </a:rPr>
              <a:t>يالله</a:t>
            </a:r>
            <a:r>
              <a:rPr lang="ar-YE" dirty="0">
                <a:solidFill>
                  <a:schemeClr val="bg1"/>
                </a:solidFill>
              </a:rPr>
              <a:t>، تحملت كل هذا الشقاء! </a:t>
            </a:r>
            <a:endParaRPr lang="en-US" dirty="0">
              <a:solidFill>
                <a:schemeClr val="bg1"/>
              </a:solidFill>
            </a:endParaRPr>
          </a:p>
          <a:p>
            <a:r>
              <a:rPr lang="ar-YE" dirty="0">
                <a:solidFill>
                  <a:schemeClr val="bg1"/>
                </a:solidFill>
              </a:rPr>
              <a:t>سبحان الخالق الوهاب! </a:t>
            </a:r>
            <a:endParaRPr lang="en-US"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41288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YE" sz="4000" b="1" dirty="0">
                <a:solidFill>
                  <a:srgbClr val="FF0000"/>
                </a:solidFill>
              </a:rPr>
              <a:t>علامة الحذف [...]</a:t>
            </a:r>
            <a:r>
              <a:rPr lang="ar-YE" sz="4000" dirty="0">
                <a:solidFill>
                  <a:srgbClr val="FF0000"/>
                </a:solidFill>
              </a:rPr>
              <a:t> </a:t>
            </a:r>
            <a:endParaRPr lang="en-US" sz="4000" dirty="0">
              <a:solidFill>
                <a:srgbClr val="FF0000"/>
              </a:solidFill>
            </a:endParaRPr>
          </a:p>
        </p:txBody>
      </p:sp>
      <p:sp>
        <p:nvSpPr>
          <p:cNvPr id="7" name="TextBox 6"/>
          <p:cNvSpPr txBox="1"/>
          <p:nvPr/>
        </p:nvSpPr>
        <p:spPr>
          <a:xfrm>
            <a:off x="990600" y="3200400"/>
            <a:ext cx="6934200" cy="954107"/>
          </a:xfrm>
          <a:prstGeom prst="rect">
            <a:avLst/>
          </a:prstGeom>
          <a:noFill/>
        </p:spPr>
        <p:txBody>
          <a:bodyPr rtlCol="1">
            <a:spAutoFit/>
          </a:bodyPr>
          <a:lstStyle/>
          <a:p>
            <a:pPr>
              <a:defRPr/>
            </a:pPr>
            <a:r>
              <a:rPr lang="ar-YE" sz="2800" dirty="0"/>
              <a:t>وهي نقاط ثلاث متوالية، وتستخدم مكان ما يحذفه الكاتب من كلام غيره</a:t>
            </a:r>
            <a:endParaRPr lang="en-US" sz="2800" b="1" dirty="0"/>
          </a:p>
        </p:txBody>
      </p:sp>
      <p:sp>
        <p:nvSpPr>
          <p:cNvPr id="7176" name="TextBox 7"/>
          <p:cNvSpPr txBox="1">
            <a:spLocks noChangeArrowheads="1"/>
          </p:cNvSpPr>
          <p:nvPr/>
        </p:nvSpPr>
        <p:spPr bwMode="auto">
          <a:xfrm>
            <a:off x="914400" y="4945063"/>
            <a:ext cx="693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YE" dirty="0">
                <a:solidFill>
                  <a:schemeClr val="bg1"/>
                </a:solidFill>
              </a:rPr>
              <a:t> </a:t>
            </a:r>
            <a:r>
              <a:rPr lang="ar-JO" dirty="0" smtClean="0">
                <a:solidFill>
                  <a:schemeClr val="bg1"/>
                </a:solidFill>
              </a:rPr>
              <a:t>«أعظم مصيبة </a:t>
            </a:r>
            <a:r>
              <a:rPr lang="ar-JO" dirty="0">
                <a:solidFill>
                  <a:schemeClr val="bg1"/>
                </a:solidFill>
              </a:rPr>
              <a:t>للحق في جنوده اليوم فتور عزائمهم... فاحرص على ألا تكون واحدا </a:t>
            </a:r>
            <a:r>
              <a:rPr lang="ar-JO" dirty="0" smtClean="0">
                <a:solidFill>
                  <a:schemeClr val="bg1"/>
                </a:solidFill>
              </a:rPr>
              <a:t>منهم»</a:t>
            </a:r>
            <a:endParaRPr lang="en-US"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231936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57400" y="1828800"/>
            <a:ext cx="5410200" cy="707886"/>
          </a:xfrm>
          <a:prstGeom prst="rect">
            <a:avLst/>
          </a:prstGeom>
          <a:noFill/>
        </p:spPr>
        <p:txBody>
          <a:bodyPr rtlCol="1">
            <a:spAutoFit/>
          </a:bodyPr>
          <a:lstStyle/>
          <a:p>
            <a:pPr lvl="0" algn="ctr"/>
            <a:r>
              <a:rPr lang="ar-JO" sz="4000" b="1" dirty="0">
                <a:solidFill>
                  <a:srgbClr val="FF0000"/>
                </a:solidFill>
              </a:rPr>
              <a:t>الشرطتان [-  - ]: </a:t>
            </a:r>
            <a:endParaRPr lang="en-US" sz="4000" dirty="0">
              <a:solidFill>
                <a:srgbClr val="FF0000"/>
              </a:solidFill>
            </a:endParaRPr>
          </a:p>
        </p:txBody>
      </p:sp>
      <p:sp>
        <p:nvSpPr>
          <p:cNvPr id="7" name="TextBox 6"/>
          <p:cNvSpPr txBox="1"/>
          <p:nvPr/>
        </p:nvSpPr>
        <p:spPr>
          <a:xfrm>
            <a:off x="990600" y="3200400"/>
            <a:ext cx="6934200" cy="1200329"/>
          </a:xfrm>
          <a:prstGeom prst="rect">
            <a:avLst/>
          </a:prstGeom>
          <a:noFill/>
        </p:spPr>
        <p:txBody>
          <a:bodyPr rtlCol="1">
            <a:spAutoFit/>
          </a:bodyPr>
          <a:lstStyle/>
          <a:p>
            <a:pPr>
              <a:defRPr/>
            </a:pPr>
            <a:r>
              <a:rPr lang="ar-JO" sz="2400" dirty="0"/>
              <a:t>وتستخدمان </a:t>
            </a:r>
            <a:r>
              <a:rPr lang="ar-YE" sz="2400" dirty="0"/>
              <a:t>وسط الكلام، وتكتب بينهما العبارات والألفاظ التي ليست من أساس الكلام، مثل الجمل الاعتراضية أو التفسيرية والدعائية، وقد </a:t>
            </a:r>
            <a:r>
              <a:rPr lang="ar-YE" sz="2400" dirty="0" smtClean="0"/>
              <a:t>ي</a:t>
            </a:r>
            <a:r>
              <a:rPr lang="ar-JO" sz="2400" dirty="0" smtClean="0"/>
              <a:t>س</a:t>
            </a:r>
            <a:r>
              <a:rPr lang="ar-YE" sz="2400" dirty="0" smtClean="0"/>
              <a:t>تغنى </a:t>
            </a:r>
            <a:r>
              <a:rPr lang="ar-YE" sz="2400" dirty="0"/>
              <a:t>عنهما </a:t>
            </a:r>
            <a:r>
              <a:rPr lang="ar-YE" sz="2400" dirty="0" smtClean="0"/>
              <a:t>بفاصلتين</a:t>
            </a:r>
            <a:r>
              <a:rPr lang="ar-JO" sz="2400" dirty="0" smtClean="0"/>
              <a:t>.</a:t>
            </a:r>
            <a:endParaRPr lang="en-US" sz="2400" b="1" dirty="0"/>
          </a:p>
        </p:txBody>
      </p:sp>
      <p:sp>
        <p:nvSpPr>
          <p:cNvPr id="7176" name="TextBox 7"/>
          <p:cNvSpPr txBox="1">
            <a:spLocks noChangeArrowheads="1"/>
          </p:cNvSpPr>
          <p:nvPr/>
        </p:nvSpPr>
        <p:spPr bwMode="auto">
          <a:xfrm>
            <a:off x="914400" y="4945063"/>
            <a:ext cx="693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l" rtl="0" eaLnBrk="0" fontAlgn="base" hangingPunct="0">
              <a:spcBef>
                <a:spcPct val="0"/>
              </a:spcBef>
              <a:spcAft>
                <a:spcPct val="0"/>
              </a:spcAft>
              <a:defRPr sz="2800">
                <a:solidFill>
                  <a:schemeClr val="tx1"/>
                </a:solidFill>
                <a:latin typeface="Times New Roman" pitchFamily="18" charset="0"/>
              </a:defRPr>
            </a:lvl6pPr>
            <a:lvl7pPr marL="2971800" indent="-228600" algn="l" rtl="0" eaLnBrk="0" fontAlgn="base" hangingPunct="0">
              <a:spcBef>
                <a:spcPct val="0"/>
              </a:spcBef>
              <a:spcAft>
                <a:spcPct val="0"/>
              </a:spcAft>
              <a:defRPr sz="2800">
                <a:solidFill>
                  <a:schemeClr val="tx1"/>
                </a:solidFill>
                <a:latin typeface="Times New Roman" pitchFamily="18" charset="0"/>
              </a:defRPr>
            </a:lvl7pPr>
            <a:lvl8pPr marL="3429000" indent="-228600" algn="l" rtl="0" eaLnBrk="0" fontAlgn="base" hangingPunct="0">
              <a:spcBef>
                <a:spcPct val="0"/>
              </a:spcBef>
              <a:spcAft>
                <a:spcPct val="0"/>
              </a:spcAft>
              <a:defRPr sz="2800">
                <a:solidFill>
                  <a:schemeClr val="tx1"/>
                </a:solidFill>
                <a:latin typeface="Times New Roman" pitchFamily="18" charset="0"/>
              </a:defRPr>
            </a:lvl8pPr>
            <a:lvl9pPr marL="3886200" indent="-228600" algn="l" rtl="0" eaLnBrk="0" fontAlgn="base" hangingPunct="0">
              <a:spcBef>
                <a:spcPct val="0"/>
              </a:spcBef>
              <a:spcAft>
                <a:spcPct val="0"/>
              </a:spcAft>
              <a:defRPr sz="2800">
                <a:solidFill>
                  <a:schemeClr val="tx1"/>
                </a:solidFill>
                <a:latin typeface="Times New Roman" pitchFamily="18" charset="0"/>
              </a:defRPr>
            </a:lvl9pPr>
          </a:lstStyle>
          <a:p>
            <a:r>
              <a:rPr lang="ar-YE" sz="3200" dirty="0">
                <a:solidFill>
                  <a:schemeClr val="bg1"/>
                </a:solidFill>
              </a:rPr>
              <a:t> يروى عن علي – كرّم الله وجهه -  أنه... </a:t>
            </a:r>
            <a:r>
              <a:rPr lang="ar-YE" sz="3200" dirty="0" smtClean="0">
                <a:solidFill>
                  <a:schemeClr val="bg1"/>
                </a:solidFill>
              </a:rPr>
              <a:t> </a:t>
            </a:r>
            <a:endParaRPr lang="en-US" sz="3200" dirty="0">
              <a:solidFill>
                <a:schemeClr val="bg1"/>
              </a:solidFill>
            </a:endParaRPr>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231936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endParaRPr lang="ar-JO" smtClean="0"/>
          </a:p>
        </p:txBody>
      </p:sp>
      <p:pic>
        <p:nvPicPr>
          <p:cNvPr id="7173" name="Picture 8"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14400"/>
            <a:ext cx="8915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90600" y="1828800"/>
            <a:ext cx="6934200" cy="646331"/>
          </a:xfrm>
          <a:prstGeom prst="rect">
            <a:avLst/>
          </a:prstGeom>
          <a:noFill/>
        </p:spPr>
        <p:txBody>
          <a:bodyPr wrap="square" rtlCol="1">
            <a:spAutoFit/>
          </a:bodyPr>
          <a:lstStyle/>
          <a:p>
            <a:pPr lvl="0"/>
            <a:r>
              <a:rPr lang="ar-YE" sz="3600" b="1" dirty="0">
                <a:solidFill>
                  <a:srgbClr val="FF0000"/>
                </a:solidFill>
              </a:rPr>
              <a:t>القوسان المستديران أو المربعان " ( )  [ ] "</a:t>
            </a:r>
            <a:endParaRPr lang="en-US" sz="3600" dirty="0">
              <a:solidFill>
                <a:srgbClr val="FF0000"/>
              </a:solidFill>
            </a:endParaRPr>
          </a:p>
        </p:txBody>
      </p:sp>
      <p:sp>
        <p:nvSpPr>
          <p:cNvPr id="7" name="TextBox 6"/>
          <p:cNvSpPr txBox="1"/>
          <p:nvPr/>
        </p:nvSpPr>
        <p:spPr>
          <a:xfrm>
            <a:off x="990600" y="3399383"/>
            <a:ext cx="6934200" cy="954107"/>
          </a:xfrm>
          <a:prstGeom prst="rect">
            <a:avLst/>
          </a:prstGeom>
          <a:noFill/>
        </p:spPr>
        <p:txBody>
          <a:bodyPr rtlCol="1">
            <a:spAutoFit/>
          </a:bodyPr>
          <a:lstStyle/>
          <a:p>
            <a:r>
              <a:rPr lang="ar-YE" sz="2800" dirty="0"/>
              <a:t>وتستخدمان لما يراد تخصيصه أو تفسيره في الجمل والعبارات.</a:t>
            </a:r>
            <a:endParaRPr lang="en-US" sz="2800" dirty="0"/>
          </a:p>
        </p:txBody>
      </p:sp>
      <p:sp>
        <p:nvSpPr>
          <p:cNvPr id="9" name="Title 1"/>
          <p:cNvSpPr>
            <a:spLocks noGrp="1"/>
          </p:cNvSpPr>
          <p:nvPr>
            <p:ph type="title"/>
          </p:nvPr>
        </p:nvSpPr>
        <p:spPr>
          <a:xfrm>
            <a:off x="381000" y="-99392"/>
            <a:ext cx="8381260" cy="1054394"/>
          </a:xfrm>
        </p:spPr>
        <p:txBody>
          <a:bodyPr/>
          <a:lstStyle/>
          <a:p>
            <a:r>
              <a:rPr lang="ar-JO" b="1" dirty="0">
                <a:solidFill>
                  <a:srgbClr val="FFFFFF"/>
                </a:solidFill>
                <a:ea typeface="Calibri"/>
                <a:cs typeface="Calibri"/>
              </a:rPr>
              <a:t> توضيح موجز لمواضع علامات الترقيم:</a:t>
            </a:r>
            <a:endParaRPr lang="ar-JO" dirty="0" smtClean="0"/>
          </a:p>
        </p:txBody>
      </p:sp>
    </p:spTree>
    <p:extLst>
      <p:ext uri="{BB962C8B-B14F-4D97-AF65-F5344CB8AC3E}">
        <p14:creationId xmlns:p14="http://schemas.microsoft.com/office/powerpoint/2010/main" val="1099146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552" y="2045928"/>
            <a:ext cx="8712967" cy="4407408"/>
          </a:xfrm>
          <a:scene3d>
            <a:camera prst="perspectiveLeft"/>
            <a:lightRig rig="threePt" dir="t"/>
          </a:scene3d>
        </p:spPr>
        <p:style>
          <a:lnRef idx="1">
            <a:schemeClr val="accent1"/>
          </a:lnRef>
          <a:fillRef idx="3">
            <a:schemeClr val="accent1"/>
          </a:fillRef>
          <a:effectRef idx="2">
            <a:schemeClr val="accent1"/>
          </a:effectRef>
          <a:fontRef idx="minor">
            <a:schemeClr val="lt1"/>
          </a:fontRef>
        </p:style>
        <p:txBody>
          <a:bodyPr>
            <a:normAutofit/>
          </a:bodyPr>
          <a:lstStyle/>
          <a:p>
            <a:pPr lvl="0">
              <a:buFont typeface="Wingdings" pitchFamily="2" charset="2"/>
              <a:buChar char="Ø"/>
            </a:pPr>
            <a:r>
              <a:rPr lang="ar-JO" sz="3600" b="1" dirty="0" smtClean="0">
                <a:latin typeface="Calibri" pitchFamily="34" charset="0"/>
                <a:cs typeface="Calibri" pitchFamily="34" charset="0"/>
              </a:rPr>
              <a:t>-  من </a:t>
            </a:r>
            <a:r>
              <a:rPr lang="ar-JO" sz="3600" b="1" dirty="0">
                <a:latin typeface="Calibri" pitchFamily="34" charset="0"/>
                <a:cs typeface="Calibri" pitchFamily="34" charset="0"/>
              </a:rPr>
              <a:t>علامات الترقيم المهمة في العربية ترك مسافة  تقدَّر بكلمة أو كلمتين في بداية الفقرات الواردة في النص</a:t>
            </a:r>
            <a:r>
              <a:rPr lang="ar-JO" sz="3600" b="1" dirty="0" smtClean="0">
                <a:latin typeface="Calibri" pitchFamily="34" charset="0"/>
                <a:cs typeface="Calibri" pitchFamily="34" charset="0"/>
              </a:rPr>
              <a:t>.</a:t>
            </a:r>
          </a:p>
          <a:p>
            <a:pPr marL="45720" lvl="0" indent="0">
              <a:buNone/>
            </a:pPr>
            <a:endParaRPr lang="en-US" sz="3600" b="1" dirty="0">
              <a:latin typeface="Calibri" pitchFamily="34" charset="0"/>
              <a:cs typeface="Calibri" pitchFamily="34" charset="0"/>
            </a:endParaRPr>
          </a:p>
          <a:p>
            <a:pPr lvl="0">
              <a:buFont typeface="Wingdings" pitchFamily="2" charset="2"/>
              <a:buChar char="Ø"/>
            </a:pPr>
            <a:r>
              <a:rPr lang="ar-JO" sz="3600" b="1" dirty="0" smtClean="0">
                <a:latin typeface="Calibri" pitchFamily="34" charset="0"/>
                <a:cs typeface="Calibri" pitchFamily="34" charset="0"/>
              </a:rPr>
              <a:t>-لا  </a:t>
            </a:r>
            <a:r>
              <a:rPr lang="ar-JO" sz="3600" b="1" dirty="0">
                <a:latin typeface="Calibri" pitchFamily="34" charset="0"/>
                <a:cs typeface="Calibri" pitchFamily="34" charset="0"/>
              </a:rPr>
              <a:t>تأتي الفاصلة أو النقطة أبدا في بداية السطر؛ بل في آخره.</a:t>
            </a:r>
            <a:endParaRPr lang="en-US" sz="3600" b="1" dirty="0">
              <a:latin typeface="Calibri" pitchFamily="34" charset="0"/>
              <a:cs typeface="Calibri" pitchFamily="34" charset="0"/>
            </a:endParaRPr>
          </a:p>
          <a:p>
            <a:pPr marL="45720" indent="0">
              <a:buNone/>
            </a:pPr>
            <a:endParaRPr lang="en-US" sz="3600" b="1" dirty="0">
              <a:latin typeface="Calibri" pitchFamily="34" charset="0"/>
              <a:cs typeface="Calibri" pitchFamily="34" charset="0"/>
            </a:endParaRPr>
          </a:p>
          <a:p>
            <a:endParaRPr lang="ar-JO" sz="3600" b="1" dirty="0">
              <a:latin typeface="Calibri" pitchFamily="34" charset="0"/>
              <a:cs typeface="Calibri" pitchFamily="34" charset="0"/>
            </a:endParaRPr>
          </a:p>
        </p:txBody>
      </p:sp>
      <p:sp>
        <p:nvSpPr>
          <p:cNvPr id="3" name="Title 2"/>
          <p:cNvSpPr>
            <a:spLocks noGrp="1"/>
          </p:cNvSpPr>
          <p:nvPr>
            <p:ph type="title"/>
          </p:nvPr>
        </p:nvSpPr>
        <p:spPr/>
        <p:txBody>
          <a:bodyPr/>
          <a:lstStyle/>
          <a:p>
            <a:r>
              <a:rPr lang="ar-JO" sz="4000" b="1" dirty="0">
                <a:latin typeface="Calibri" pitchFamily="34" charset="0"/>
                <a:cs typeface="Calibri" pitchFamily="34" charset="0"/>
              </a:rPr>
              <a:t>ملاحظتان مهمتان:   </a:t>
            </a:r>
            <a:r>
              <a:rPr lang="en-US" sz="4000" b="1" dirty="0">
                <a:latin typeface="Calibri" pitchFamily="34" charset="0"/>
                <a:cs typeface="Calibri" pitchFamily="34" charset="0"/>
              </a:rPr>
              <a:t/>
            </a:r>
            <a:br>
              <a:rPr lang="en-US" sz="4000" b="1" dirty="0">
                <a:latin typeface="Calibri" pitchFamily="34" charset="0"/>
                <a:cs typeface="Calibri" pitchFamily="34" charset="0"/>
              </a:rPr>
            </a:br>
            <a:endParaRPr lang="ar-JO" sz="4000" b="1" dirty="0"/>
          </a:p>
        </p:txBody>
      </p:sp>
    </p:spTree>
    <p:extLst>
      <p:ext uri="{BB962C8B-B14F-4D97-AF65-F5344CB8AC3E}">
        <p14:creationId xmlns:p14="http://schemas.microsoft.com/office/powerpoint/2010/main" val="1425400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dirty="0"/>
          </a:p>
        </p:txBody>
      </p:sp>
      <p:sp>
        <p:nvSpPr>
          <p:cNvPr id="2" name="Title 1"/>
          <p:cNvSpPr>
            <a:spLocks noGrp="1"/>
          </p:cNvSpPr>
          <p:nvPr>
            <p:ph type="title"/>
          </p:nvPr>
        </p:nvSpPr>
        <p:spPr/>
        <p:txBody>
          <a:bodyPr/>
          <a:lstStyle/>
          <a:p>
            <a:endParaRPr lang="ar-JO"/>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7" y="0"/>
            <a:ext cx="9324528"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6102938" y="3147049"/>
            <a:ext cx="588148" cy="510551"/>
          </a:xfrm>
          <a:custGeom>
            <a:avLst/>
            <a:gdLst>
              <a:gd name="connsiteX0" fmla="*/ 225291 w 588148"/>
              <a:gd name="connsiteY0" fmla="*/ 2551 h 510551"/>
              <a:gd name="connsiteX1" fmla="*/ 152719 w 588148"/>
              <a:gd name="connsiteY1" fmla="*/ 31580 h 510551"/>
              <a:gd name="connsiteX2" fmla="*/ 109176 w 588148"/>
              <a:gd name="connsiteY2" fmla="*/ 46094 h 510551"/>
              <a:gd name="connsiteX3" fmla="*/ 22091 w 588148"/>
              <a:gd name="connsiteY3" fmla="*/ 118665 h 510551"/>
              <a:gd name="connsiteX4" fmla="*/ 22091 w 588148"/>
              <a:gd name="connsiteY4" fmla="*/ 336380 h 510551"/>
              <a:gd name="connsiteX5" fmla="*/ 51119 w 588148"/>
              <a:gd name="connsiteY5" fmla="*/ 379922 h 510551"/>
              <a:gd name="connsiteX6" fmla="*/ 94662 w 588148"/>
              <a:gd name="connsiteY6" fmla="*/ 394437 h 510551"/>
              <a:gd name="connsiteX7" fmla="*/ 138205 w 588148"/>
              <a:gd name="connsiteY7" fmla="*/ 423465 h 510551"/>
              <a:gd name="connsiteX8" fmla="*/ 181748 w 588148"/>
              <a:gd name="connsiteY8" fmla="*/ 437980 h 510551"/>
              <a:gd name="connsiteX9" fmla="*/ 225291 w 588148"/>
              <a:gd name="connsiteY9" fmla="*/ 467008 h 510551"/>
              <a:gd name="connsiteX10" fmla="*/ 384948 w 588148"/>
              <a:gd name="connsiteY10" fmla="*/ 510551 h 510551"/>
              <a:gd name="connsiteX11" fmla="*/ 530091 w 588148"/>
              <a:gd name="connsiteY11" fmla="*/ 467008 h 510551"/>
              <a:gd name="connsiteX12" fmla="*/ 559119 w 588148"/>
              <a:gd name="connsiteY12" fmla="*/ 423465 h 510551"/>
              <a:gd name="connsiteX13" fmla="*/ 588148 w 588148"/>
              <a:gd name="connsiteY13" fmla="*/ 336380 h 510551"/>
              <a:gd name="connsiteX14" fmla="*/ 559119 w 588148"/>
              <a:gd name="connsiteY14" fmla="*/ 147694 h 510551"/>
              <a:gd name="connsiteX15" fmla="*/ 530091 w 588148"/>
              <a:gd name="connsiteY15" fmla="*/ 104151 h 510551"/>
              <a:gd name="connsiteX16" fmla="*/ 486548 w 588148"/>
              <a:gd name="connsiteY16" fmla="*/ 75122 h 510551"/>
              <a:gd name="connsiteX17" fmla="*/ 457519 w 588148"/>
              <a:gd name="connsiteY17" fmla="*/ 31580 h 510551"/>
              <a:gd name="connsiteX18" fmla="*/ 225291 w 588148"/>
              <a:gd name="connsiteY18" fmla="*/ 2551 h 5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148" h="510551">
                <a:moveTo>
                  <a:pt x="225291" y="2551"/>
                </a:moveTo>
                <a:cubicBezTo>
                  <a:pt x="174491" y="2551"/>
                  <a:pt x="177114" y="22432"/>
                  <a:pt x="152719" y="31580"/>
                </a:cubicBezTo>
                <a:cubicBezTo>
                  <a:pt x="138394" y="36952"/>
                  <a:pt x="122860" y="39252"/>
                  <a:pt x="109176" y="46094"/>
                </a:cubicBezTo>
                <a:cubicBezTo>
                  <a:pt x="68760" y="66302"/>
                  <a:pt x="54192" y="86563"/>
                  <a:pt x="22091" y="118665"/>
                </a:cubicBezTo>
                <a:cubicBezTo>
                  <a:pt x="-7221" y="206596"/>
                  <a:pt x="-7506" y="188394"/>
                  <a:pt x="22091" y="336380"/>
                </a:cubicBezTo>
                <a:cubicBezTo>
                  <a:pt x="25512" y="353485"/>
                  <a:pt x="37498" y="369025"/>
                  <a:pt x="51119" y="379922"/>
                </a:cubicBezTo>
                <a:cubicBezTo>
                  <a:pt x="63066" y="389480"/>
                  <a:pt x="80978" y="387595"/>
                  <a:pt x="94662" y="394437"/>
                </a:cubicBezTo>
                <a:cubicBezTo>
                  <a:pt x="110264" y="402238"/>
                  <a:pt x="122603" y="415664"/>
                  <a:pt x="138205" y="423465"/>
                </a:cubicBezTo>
                <a:cubicBezTo>
                  <a:pt x="151889" y="430307"/>
                  <a:pt x="168064" y="431138"/>
                  <a:pt x="181748" y="437980"/>
                </a:cubicBezTo>
                <a:cubicBezTo>
                  <a:pt x="197350" y="445781"/>
                  <a:pt x="209351" y="459923"/>
                  <a:pt x="225291" y="467008"/>
                </a:cubicBezTo>
                <a:cubicBezTo>
                  <a:pt x="285562" y="493795"/>
                  <a:pt x="322859" y="498134"/>
                  <a:pt x="384948" y="510551"/>
                </a:cubicBezTo>
                <a:cubicBezTo>
                  <a:pt x="448899" y="501415"/>
                  <a:pt x="486086" y="511013"/>
                  <a:pt x="530091" y="467008"/>
                </a:cubicBezTo>
                <a:cubicBezTo>
                  <a:pt x="542426" y="454673"/>
                  <a:pt x="552034" y="439405"/>
                  <a:pt x="559119" y="423465"/>
                </a:cubicBezTo>
                <a:cubicBezTo>
                  <a:pt x="571546" y="395504"/>
                  <a:pt x="588148" y="336380"/>
                  <a:pt x="588148" y="336380"/>
                </a:cubicBezTo>
                <a:cubicBezTo>
                  <a:pt x="583985" y="294756"/>
                  <a:pt x="585272" y="200001"/>
                  <a:pt x="559119" y="147694"/>
                </a:cubicBezTo>
                <a:cubicBezTo>
                  <a:pt x="551318" y="132092"/>
                  <a:pt x="542426" y="116486"/>
                  <a:pt x="530091" y="104151"/>
                </a:cubicBezTo>
                <a:cubicBezTo>
                  <a:pt x="517756" y="91816"/>
                  <a:pt x="501062" y="84798"/>
                  <a:pt x="486548" y="75122"/>
                </a:cubicBezTo>
                <a:cubicBezTo>
                  <a:pt x="476872" y="60608"/>
                  <a:pt x="472311" y="40825"/>
                  <a:pt x="457519" y="31580"/>
                </a:cubicBezTo>
                <a:cubicBezTo>
                  <a:pt x="386593" y="-12748"/>
                  <a:pt x="276091" y="2551"/>
                  <a:pt x="225291" y="255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ln w="38100">
                <a:solidFill>
                  <a:schemeClr val="tx1"/>
                </a:solidFill>
              </a:ln>
            </a:endParaRPr>
          </a:p>
        </p:txBody>
      </p:sp>
      <p:pic>
        <p:nvPicPr>
          <p:cNvPr id="7" name="Picture 2" descr="نتيجة بحث الصور عن خط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2288" y="3128168"/>
            <a:ext cx="5492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نتيجة بحث الصور عن صح وخطأ"/>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0055" y="1844824"/>
            <a:ext cx="353913" cy="3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3821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8640"/>
            <a:ext cx="8407893" cy="6552728"/>
          </a:xfrm>
        </p:spPr>
        <p:style>
          <a:lnRef idx="3">
            <a:schemeClr val="lt1"/>
          </a:lnRef>
          <a:fillRef idx="1">
            <a:schemeClr val="accent5"/>
          </a:fillRef>
          <a:effectRef idx="1">
            <a:schemeClr val="accent5"/>
          </a:effectRef>
          <a:fontRef idx="minor">
            <a:schemeClr val="lt1"/>
          </a:fontRef>
        </p:style>
        <p:txBody>
          <a:bodyPr>
            <a:noAutofit/>
          </a:bodyPr>
          <a:lstStyle/>
          <a:p>
            <a:pPr marL="45720" indent="0" algn="just">
              <a:lnSpc>
                <a:spcPct val="110000"/>
              </a:lnSpc>
              <a:buNone/>
            </a:pPr>
            <a:r>
              <a:rPr lang="ar-JO" sz="2400" b="1" dirty="0" smtClean="0">
                <a:solidFill>
                  <a:schemeClr val="tx2">
                    <a:lumMod val="50000"/>
                  </a:schemeClr>
                </a:solidFill>
                <a:latin typeface="Calibri" pitchFamily="34" charset="0"/>
                <a:cs typeface="Calibri" pitchFamily="34" charset="0"/>
              </a:rPr>
              <a:t>     « زعموا </a:t>
            </a:r>
            <a:r>
              <a:rPr lang="ar-JO" sz="2400" b="1" dirty="0">
                <a:solidFill>
                  <a:schemeClr val="tx2">
                    <a:lumMod val="50000"/>
                  </a:schemeClr>
                </a:solidFill>
                <a:latin typeface="Calibri" pitchFamily="34" charset="0"/>
                <a:cs typeface="Calibri" pitchFamily="34" charset="0"/>
              </a:rPr>
              <a:t>أنَّ حمامتيْنِ ذكرًا وأنثى ملأا عُشَّهما من الحِنْطة والشعير. فقال الذكر للأنثى: إنّا إذا وجدنا في الصحارى ما نعيش به فلسنا نأكل مِمّا ههنا شيئـًا, فإذا جاء الشتاء ولم يكن في الصحارى شيءٌ رجعنا إلى ما في عُشِّنا فأكلناه. فرضيت الأنثى بذلك, وقالت له: أنا لا أخالفك فنِعْمَ ما رأيت. وكان ذلك الحَبُّ نَدِيـًّا حين وضعاه في عُشِّهما. فانطلق الذكر فغاب. فلما جاء الصيف يَبِسَ الحَبُّ وانضمر. فلمّا رجع الذكر رأى الحَبَّ ناقصًا. فقال لها: أليس كُنّا أجْمَعْنا رأيَنا على ألّا نأكلَ منه شيئـًا؟!  فَلِمَ أكلتِه؟! فجعلت تَحْلِفُ أنّها ما أكلت منه شيئـًا. وجعلت تعتذر إليه, فلم يصدقها, وجعل ينقرها حتى ماتت. فلما جاءت الأمطار ودخل الشتاء تَنَدّى الحَبُّ وامتلأ العُشُّ كما كان. فلما رأى الذَّكَرُ ذلك ندم, ودعا على نفسه, ثم اضطجع إلى جانب حمامته, وقال: ما ينفعني الحَبُّ والعيش بعدك إذا طلبتُك فلم أجدك، ولم أقدر عليك، وإذا فكرت في أمرك وعلمت أني قد ظلمتك ولا أقدر على تدارك ما فات؟! ثم استمرّ على حزنه فلم يَطعَمْ طعامـًا ولم يشرب شرابـًا حتى مات إلى جانبها".                    </a:t>
            </a:r>
            <a:r>
              <a:rPr lang="ar-JO" sz="2400" b="1" dirty="0" smtClean="0">
                <a:solidFill>
                  <a:schemeClr val="tx2">
                    <a:lumMod val="50000"/>
                  </a:schemeClr>
                </a:solidFill>
                <a:latin typeface="Calibri" pitchFamily="34" charset="0"/>
                <a:cs typeface="Calibri" pitchFamily="34" charset="0"/>
              </a:rPr>
              <a:t>                                             </a:t>
            </a:r>
          </a:p>
          <a:p>
            <a:pPr marL="45720" indent="0" algn="l">
              <a:lnSpc>
                <a:spcPct val="110000"/>
              </a:lnSpc>
              <a:buNone/>
            </a:pPr>
            <a:r>
              <a:rPr lang="ar-JO" sz="2400" b="1" dirty="0" smtClean="0">
                <a:solidFill>
                  <a:schemeClr val="tx2">
                    <a:lumMod val="50000"/>
                  </a:schemeClr>
                </a:solidFill>
                <a:latin typeface="Calibri" pitchFamily="34" charset="0"/>
                <a:cs typeface="Calibri" pitchFamily="34" charset="0"/>
              </a:rPr>
              <a:t>  </a:t>
            </a:r>
            <a:r>
              <a:rPr lang="ar-JO" sz="2400" b="1" dirty="0">
                <a:solidFill>
                  <a:srgbClr val="C00000"/>
                </a:solidFill>
                <a:latin typeface="Calibri" pitchFamily="34" charset="0"/>
                <a:cs typeface="Calibri" pitchFamily="34" charset="0"/>
              </a:rPr>
              <a:t>ابن المقفع/ كليلة ودمنة</a:t>
            </a:r>
            <a:endParaRPr lang="en-US" sz="2400" b="1" dirty="0">
              <a:solidFill>
                <a:srgbClr val="C00000"/>
              </a:solidFill>
              <a:latin typeface="Calibri" pitchFamily="34" charset="0"/>
              <a:cs typeface="Calibri" pitchFamily="34" charset="0"/>
            </a:endParaRPr>
          </a:p>
          <a:p>
            <a:pPr marL="45720" indent="0" algn="just">
              <a:lnSpc>
                <a:spcPct val="110000"/>
              </a:lnSpc>
              <a:buNone/>
            </a:pPr>
            <a:endParaRPr lang="ar-JO" sz="2400" b="1" dirty="0">
              <a:solidFill>
                <a:schemeClr val="tx2">
                  <a:lumMod val="50000"/>
                </a:schemeClr>
              </a:solidFill>
              <a:latin typeface="Calibri" pitchFamily="34" charset="0"/>
              <a:cs typeface="Calibri" pitchFamily="34" charset="0"/>
            </a:endParaRPr>
          </a:p>
        </p:txBody>
      </p:sp>
      <p:pic>
        <p:nvPicPr>
          <p:cNvPr id="2050" name="Picture 2" descr="نتيجة بحث الصور عن كليلة ودمنة"/>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81910"/>
            <a:ext cx="4608512" cy="647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71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JO"/>
          </a:p>
        </p:txBody>
      </p:sp>
      <p:sp>
        <p:nvSpPr>
          <p:cNvPr id="3" name="Title 2"/>
          <p:cNvSpPr>
            <a:spLocks noGrp="1"/>
          </p:cNvSpPr>
          <p:nvPr>
            <p:ph type="title"/>
          </p:nvPr>
        </p:nvSpPr>
        <p:spPr/>
        <p:txBody>
          <a:bodyPr/>
          <a:lstStyle/>
          <a:p>
            <a:endParaRPr lang="ar-JO"/>
          </a:p>
        </p:txBody>
      </p:sp>
      <p:sp>
        <p:nvSpPr>
          <p:cNvPr id="4" name="Content Placeholder 1"/>
          <p:cNvSpPr txBox="1">
            <a:spLocks/>
          </p:cNvSpPr>
          <p:nvPr/>
        </p:nvSpPr>
        <p:spPr>
          <a:xfrm>
            <a:off x="380999" y="188640"/>
            <a:ext cx="8407893" cy="655272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Autofit/>
          </a:bodyPr>
          <a:lstStyle>
            <a:lvl1pPr marL="274320" indent="-228600" algn="r" defTabSz="914400" rtl="1" eaLnBrk="1" latinLnBrk="0" hangingPunct="1">
              <a:spcBef>
                <a:spcPct val="20000"/>
              </a:spcBef>
              <a:buClr>
                <a:schemeClr val="accent1"/>
              </a:buClr>
              <a:buFont typeface="Wingdings 2" pitchFamily="18" charset="2"/>
              <a:buChar char=""/>
              <a:defRPr sz="2000" kern="1200" spc="150" baseline="0">
                <a:solidFill>
                  <a:schemeClr val="lt1"/>
                </a:solidFill>
                <a:latin typeface="+mn-lt"/>
                <a:ea typeface="+mn-ea"/>
                <a:cs typeface="+mn-cs"/>
              </a:defRPr>
            </a:lvl1pPr>
            <a:lvl2pPr marL="548640" indent="-182880" algn="r" defTabSz="914400" rtl="1" eaLnBrk="1" latinLnBrk="0" hangingPunct="1">
              <a:spcBef>
                <a:spcPct val="20000"/>
              </a:spcBef>
              <a:buClr>
                <a:schemeClr val="accent2"/>
              </a:buClr>
              <a:buFont typeface="Wingdings" pitchFamily="2" charset="2"/>
              <a:buChar char="§"/>
              <a:defRPr sz="1800" kern="1200" spc="100" baseline="0">
                <a:solidFill>
                  <a:schemeClr val="lt1"/>
                </a:solidFill>
                <a:latin typeface="+mn-lt"/>
                <a:ea typeface="+mn-ea"/>
                <a:cs typeface="+mn-cs"/>
              </a:defRPr>
            </a:lvl2pPr>
            <a:lvl3pPr marL="822960" indent="-182880" algn="r" defTabSz="914400" rtl="1" eaLnBrk="1" latinLnBrk="0" hangingPunct="1">
              <a:spcBef>
                <a:spcPct val="20000"/>
              </a:spcBef>
              <a:buClr>
                <a:schemeClr val="accent3"/>
              </a:buClr>
              <a:buFont typeface="Wingdings" pitchFamily="2" charset="2"/>
              <a:buChar char="§"/>
              <a:defRPr sz="1600" kern="1200" spc="100" baseline="0">
                <a:solidFill>
                  <a:schemeClr val="lt1"/>
                </a:solidFill>
                <a:latin typeface="+mn-lt"/>
                <a:ea typeface="+mn-ea"/>
                <a:cs typeface="+mn-cs"/>
              </a:defRPr>
            </a:lvl3pPr>
            <a:lvl4pPr marL="1097280" indent="-182880" algn="r" defTabSz="914400" rtl="1" eaLnBrk="1" latinLnBrk="0" hangingPunct="1">
              <a:spcBef>
                <a:spcPct val="20000"/>
              </a:spcBef>
              <a:buClr>
                <a:schemeClr val="accent4"/>
              </a:buClr>
              <a:buFont typeface="Wingdings" pitchFamily="2" charset="2"/>
              <a:buChar char="§"/>
              <a:defRPr sz="1400" kern="1200">
                <a:solidFill>
                  <a:schemeClr val="lt1"/>
                </a:solidFill>
                <a:latin typeface="+mn-lt"/>
                <a:ea typeface="+mn-ea"/>
                <a:cs typeface="+mn-cs"/>
              </a:defRPr>
            </a:lvl4pPr>
            <a:lvl5pPr marL="1280160" indent="-182880" algn="r" defTabSz="914400" rtl="1" eaLnBrk="1" latinLnBrk="0" hangingPunct="1">
              <a:spcBef>
                <a:spcPct val="20000"/>
              </a:spcBef>
              <a:buClr>
                <a:schemeClr val="accent6"/>
              </a:buClr>
              <a:buFont typeface="Wingdings" pitchFamily="2" charset="2"/>
              <a:buChar char="§"/>
              <a:defRPr sz="1300" kern="1200" spc="100" baseline="0">
                <a:solidFill>
                  <a:schemeClr val="lt1"/>
                </a:solidFill>
                <a:latin typeface="+mn-lt"/>
                <a:ea typeface="+mn-ea"/>
                <a:cs typeface="+mn-cs"/>
              </a:defRPr>
            </a:lvl5pPr>
            <a:lvl6pPr marL="1554480" indent="-182880" algn="r" defTabSz="914400" rtl="1" eaLnBrk="1" latinLnBrk="0" hangingPunct="1">
              <a:spcBef>
                <a:spcPct val="20000"/>
              </a:spcBef>
              <a:buClr>
                <a:schemeClr val="accent1"/>
              </a:buClr>
              <a:buFont typeface="Wingdings" pitchFamily="2" charset="2"/>
              <a:buChar char="§"/>
              <a:defRPr sz="1200" kern="1200">
                <a:solidFill>
                  <a:schemeClr val="lt1"/>
                </a:solidFill>
                <a:latin typeface="+mn-lt"/>
                <a:ea typeface="+mn-ea"/>
                <a:cs typeface="+mn-cs"/>
              </a:defRPr>
            </a:lvl6pPr>
            <a:lvl7pPr marL="1828800" indent="-182880" algn="r" defTabSz="914400" rtl="1" eaLnBrk="1" latinLnBrk="0" hangingPunct="1">
              <a:spcBef>
                <a:spcPct val="20000"/>
              </a:spcBef>
              <a:buClr>
                <a:schemeClr val="accent2"/>
              </a:buClr>
              <a:buFont typeface="Wingdings" pitchFamily="2" charset="2"/>
              <a:buChar char="§"/>
              <a:defRPr sz="1200" kern="1200">
                <a:solidFill>
                  <a:schemeClr val="lt1"/>
                </a:solidFill>
                <a:latin typeface="+mn-lt"/>
                <a:ea typeface="+mn-ea"/>
                <a:cs typeface="+mn-cs"/>
              </a:defRPr>
            </a:lvl7pPr>
            <a:lvl8pPr marL="2103120" indent="-182880" algn="r" defTabSz="914400" rtl="1" eaLnBrk="1" latinLnBrk="0" hangingPunct="1">
              <a:spcBef>
                <a:spcPct val="20000"/>
              </a:spcBef>
              <a:buClr>
                <a:schemeClr val="accent3"/>
              </a:buClr>
              <a:buFont typeface="Wingdings" pitchFamily="2" charset="2"/>
              <a:buChar char="§"/>
              <a:defRPr sz="1200" kern="1200">
                <a:solidFill>
                  <a:schemeClr val="lt1"/>
                </a:solidFill>
                <a:latin typeface="+mn-lt"/>
                <a:ea typeface="+mn-ea"/>
                <a:cs typeface="+mn-cs"/>
              </a:defRPr>
            </a:lvl8pPr>
            <a:lvl9pPr marL="2377440" indent="-182880" algn="r" defTabSz="914400" rtl="1" eaLnBrk="1" latinLnBrk="0" hangingPunct="1">
              <a:spcBef>
                <a:spcPct val="20000"/>
              </a:spcBef>
              <a:buClr>
                <a:schemeClr val="accent5"/>
              </a:buClr>
              <a:buFont typeface="Wingdings" pitchFamily="2" charset="2"/>
              <a:buChar char="§"/>
              <a:defRPr sz="1200" kern="1200">
                <a:solidFill>
                  <a:schemeClr val="lt1"/>
                </a:solidFill>
                <a:latin typeface="+mn-lt"/>
                <a:ea typeface="+mn-ea"/>
                <a:cs typeface="+mn-cs"/>
              </a:defRPr>
            </a:lvl9pPr>
          </a:lstStyle>
          <a:p>
            <a:pPr marL="45720" indent="0" algn="just">
              <a:lnSpc>
                <a:spcPct val="110000"/>
              </a:lnSpc>
              <a:buFont typeface="Wingdings 2" pitchFamily="18" charset="2"/>
              <a:buNone/>
            </a:pPr>
            <a:r>
              <a:rPr lang="ar-JO" sz="2400" b="1" dirty="0" smtClean="0">
                <a:solidFill>
                  <a:schemeClr val="tx2">
                    <a:lumMod val="50000"/>
                  </a:schemeClr>
                </a:solidFill>
                <a:latin typeface="Calibri" pitchFamily="34" charset="0"/>
                <a:cs typeface="Calibri" pitchFamily="34" charset="0"/>
              </a:rPr>
              <a:t>      زعموا أنَّ حمامتيْنِ ذكرًا وأنثى ملأا عُشَّهما من الحِنْطة والشعير  فقال الذكر للأنثى إنّا إذا وجدنا في الصحارى ما نعيش به فلسنا نأكل مِمّا </a:t>
            </a:r>
            <a:r>
              <a:rPr lang="ar-JO" sz="2400" b="1" smtClean="0">
                <a:solidFill>
                  <a:schemeClr val="tx2">
                    <a:lumMod val="50000"/>
                  </a:schemeClr>
                </a:solidFill>
                <a:latin typeface="Calibri" pitchFamily="34" charset="0"/>
                <a:cs typeface="Calibri" pitchFamily="34" charset="0"/>
              </a:rPr>
              <a:t>ههنا شيئًا</a:t>
            </a:r>
            <a:r>
              <a:rPr lang="ar-JO" sz="2400" b="1" dirty="0" smtClean="0">
                <a:solidFill>
                  <a:schemeClr val="tx2">
                    <a:lumMod val="50000"/>
                  </a:schemeClr>
                </a:solidFill>
                <a:latin typeface="Calibri" pitchFamily="34" charset="0"/>
                <a:cs typeface="Calibri" pitchFamily="34" charset="0"/>
              </a:rPr>
              <a:t>, فإذا جاء الشتاء ولم يكن في الصحارى شيءٌ رجعنا إلى ما في عُشِّنا فأكلناه. فرضيت الأنثى بذلك, وقالت له: أنا لا أخالفك فنِعْمَ ما رأيت. وكان ذلك الحَبُّ نَدِيـًّا حين وضعاه في عُشِّهما. فانطلق الذكر فغاب. فلما جاء الصيف يَبِسَ الحَبُّ وانضمر. فلمّا رجع الذكر رأى الحَبَّ ناقصًا. فقال لها: أليس كُنّا أجْمَعْنا رأيَنا على ألّا نأكلَ منه شيئـًا؟!  فَلِمَ أكلتِه؟! فجعلت تَحْلِفُ أنّها ما أكلت منه شيئـًا. وجعلت تعتذر إليه, فلم يصدقها, وجعل ينقرها حتى ماتت. فلما جاءت الأمطار ودخل الشتاء تَنَدّى الحَبُّ وامتلأ العُشُّ كما كان. فلما رأى الذَّكَرُ ذلك ندم, ودعا على نفسه, ثم اضطجع إلى جانب حمامته, وقال: ما ينفعني الحَبُّ والعيش بعدك إذا طلبتُك فلم أجدك، ولم أقدر عليك، وإذا فكرت في أمرك وعلمت أني قد ظلمتك ولا أقدر على تدارك ما فات؟! ثم استمرّ على حزنه فلم يَطعَمْ طعامـًا ولم يشرب شرابـًا حتى مات إلى جانبها.                                                                 </a:t>
            </a:r>
          </a:p>
          <a:p>
            <a:pPr marL="45720" indent="0" algn="l">
              <a:lnSpc>
                <a:spcPct val="110000"/>
              </a:lnSpc>
              <a:buFont typeface="Wingdings 2" pitchFamily="18" charset="2"/>
              <a:buNone/>
            </a:pPr>
            <a:r>
              <a:rPr lang="ar-JO" sz="2400" b="1" dirty="0" smtClean="0">
                <a:solidFill>
                  <a:schemeClr val="tx2">
                    <a:lumMod val="50000"/>
                  </a:schemeClr>
                </a:solidFill>
                <a:latin typeface="Calibri" pitchFamily="34" charset="0"/>
                <a:cs typeface="Calibri" pitchFamily="34" charset="0"/>
              </a:rPr>
              <a:t>  </a:t>
            </a:r>
            <a:r>
              <a:rPr lang="ar-JO" sz="2400" b="1" dirty="0" smtClean="0">
                <a:solidFill>
                  <a:srgbClr val="C00000"/>
                </a:solidFill>
                <a:latin typeface="Calibri" pitchFamily="34" charset="0"/>
                <a:cs typeface="Calibri" pitchFamily="34" charset="0"/>
              </a:rPr>
              <a:t>ابن المقفع/ كليلة ودمنة</a:t>
            </a:r>
            <a:endParaRPr lang="en-US" sz="2400" b="1" dirty="0" smtClean="0">
              <a:solidFill>
                <a:srgbClr val="C00000"/>
              </a:solidFill>
              <a:latin typeface="Calibri" pitchFamily="34" charset="0"/>
              <a:cs typeface="Calibri" pitchFamily="34" charset="0"/>
            </a:endParaRPr>
          </a:p>
          <a:p>
            <a:pPr marL="45720" indent="0" algn="just">
              <a:lnSpc>
                <a:spcPct val="110000"/>
              </a:lnSpc>
              <a:buFont typeface="Wingdings 2" pitchFamily="18" charset="2"/>
              <a:buNone/>
            </a:pPr>
            <a:endParaRPr lang="ar-JO" sz="2400" b="1" dirty="0">
              <a:solidFill>
                <a:schemeClr val="tx2">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559732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655497" cy="4839456"/>
          </a:xfrm>
          <a:scene3d>
            <a:camera prst="perspectiveRelaxedModerately"/>
            <a:lightRig rig="threePt" dir="t"/>
          </a:scene3d>
        </p:spPr>
        <p:style>
          <a:lnRef idx="1">
            <a:schemeClr val="dk1"/>
          </a:lnRef>
          <a:fillRef idx="3">
            <a:schemeClr val="dk1"/>
          </a:fillRef>
          <a:effectRef idx="2">
            <a:schemeClr val="dk1"/>
          </a:effectRef>
          <a:fontRef idx="minor">
            <a:schemeClr val="lt1"/>
          </a:fontRef>
        </p:style>
        <p:txBody>
          <a:bodyPr>
            <a:normAutofit/>
          </a:bodyPr>
          <a:lstStyle/>
          <a:p>
            <a:pPr marL="45720" indent="0" algn="just">
              <a:buNone/>
            </a:pPr>
            <a:r>
              <a:rPr lang="ar-JO" sz="3600" b="1" dirty="0" smtClean="0">
                <a:latin typeface="Calibri" pitchFamily="34" charset="0"/>
                <a:cs typeface="Calibri" pitchFamily="34" charset="0"/>
              </a:rPr>
              <a:t>     </a:t>
            </a:r>
            <a:r>
              <a:rPr lang="ar-SA" sz="3600" b="1" dirty="0" smtClean="0">
                <a:latin typeface="Calibri" pitchFamily="34" charset="0"/>
                <a:cs typeface="Calibri" pitchFamily="34" charset="0"/>
              </a:rPr>
              <a:t>والجمل </a:t>
            </a:r>
            <a:r>
              <a:rPr lang="ar-SA" sz="3600" b="1" dirty="0">
                <a:latin typeface="Calibri" pitchFamily="34" charset="0"/>
                <a:cs typeface="Calibri" pitchFamily="34" charset="0"/>
              </a:rPr>
              <a:t>في أصل تركيبها على نوعين: </a:t>
            </a:r>
            <a:r>
              <a:rPr lang="ar-SA" sz="3600" b="1" u="sng" dirty="0">
                <a:solidFill>
                  <a:srgbClr val="FFFF00"/>
                </a:solidFill>
                <a:latin typeface="Calibri" pitchFamily="34" charset="0"/>
                <a:cs typeface="Calibri" pitchFamily="34" charset="0"/>
              </a:rPr>
              <a:t>بسيط وموسع</a:t>
            </a:r>
            <a:r>
              <a:rPr lang="ar-SA" sz="3600" b="1" dirty="0">
                <a:latin typeface="Calibri" pitchFamily="34" charset="0"/>
                <a:cs typeface="Calibri" pitchFamily="34" charset="0"/>
              </a:rPr>
              <a:t>، فالجمل البسيطة أو ما يطلق عليها الجملة النواة هي </a:t>
            </a:r>
            <a:r>
              <a:rPr lang="ar-SA" sz="3600" b="1" dirty="0" smtClean="0">
                <a:latin typeface="Calibri" pitchFamily="34" charset="0"/>
                <a:cs typeface="Calibri" pitchFamily="34" charset="0"/>
              </a:rPr>
              <a:t>المركز</a:t>
            </a:r>
            <a:r>
              <a:rPr lang="ar-JO" sz="3600" b="1" dirty="0" smtClean="0">
                <a:latin typeface="Calibri" pitchFamily="34" charset="0"/>
                <a:cs typeface="Calibri" pitchFamily="34" charset="0"/>
              </a:rPr>
              <a:t>ُ</a:t>
            </a:r>
            <a:r>
              <a:rPr lang="ar-SA" sz="3600" b="1" dirty="0" smtClean="0">
                <a:latin typeface="Calibri" pitchFamily="34" charset="0"/>
                <a:cs typeface="Calibri" pitchFamily="34" charset="0"/>
              </a:rPr>
              <a:t> المحرك</a:t>
            </a:r>
            <a:r>
              <a:rPr lang="ar-JO" sz="3600" b="1" dirty="0" smtClean="0">
                <a:latin typeface="Calibri" pitchFamily="34" charset="0"/>
                <a:cs typeface="Calibri" pitchFamily="34" charset="0"/>
              </a:rPr>
              <a:t>ُ</a:t>
            </a:r>
            <a:r>
              <a:rPr lang="ar-SA" sz="3600" b="1" dirty="0" smtClean="0">
                <a:latin typeface="Calibri" pitchFamily="34" charset="0"/>
                <a:cs typeface="Calibri" pitchFamily="34" charset="0"/>
              </a:rPr>
              <a:t> </a:t>
            </a:r>
            <a:r>
              <a:rPr lang="ar-SA" sz="3600" b="1" dirty="0">
                <a:latin typeface="Calibri" pitchFamily="34" charset="0"/>
                <a:cs typeface="Calibri" pitchFamily="34" charset="0"/>
              </a:rPr>
              <a:t>لمعقد المعنى المجرد، فإذا أضيفت إليها </a:t>
            </a:r>
            <a:r>
              <a:rPr lang="ar-SA" sz="3600" b="1" dirty="0" smtClean="0">
                <a:solidFill>
                  <a:srgbClr val="00B0F0"/>
                </a:solidFill>
                <a:latin typeface="Calibri" pitchFamily="34" charset="0"/>
                <a:cs typeface="Calibri" pitchFamily="34" charset="0"/>
              </a:rPr>
              <a:t>مكملات</a:t>
            </a:r>
            <a:r>
              <a:rPr lang="ar-JO" sz="3600" b="1" dirty="0" smtClean="0">
                <a:solidFill>
                  <a:srgbClr val="00B0F0"/>
                </a:solidFill>
                <a:latin typeface="Calibri" pitchFamily="34" charset="0"/>
                <a:cs typeface="Calibri" pitchFamily="34" charset="0"/>
              </a:rPr>
              <a:t>ٌ</a:t>
            </a:r>
            <a:r>
              <a:rPr lang="ar-SA" sz="3600" b="1" dirty="0" smtClean="0">
                <a:solidFill>
                  <a:srgbClr val="00B0F0"/>
                </a:solidFill>
                <a:latin typeface="Calibri" pitchFamily="34" charset="0"/>
                <a:cs typeface="Calibri" pitchFamily="34" charset="0"/>
              </a:rPr>
              <a:t> لغوية</a:t>
            </a:r>
            <a:r>
              <a:rPr lang="ar-JO" sz="3600" b="1" dirty="0" smtClean="0">
                <a:solidFill>
                  <a:srgbClr val="00B0F0"/>
                </a:solidFill>
                <a:latin typeface="Calibri" pitchFamily="34" charset="0"/>
                <a:cs typeface="Calibri" pitchFamily="34" charset="0"/>
              </a:rPr>
              <a:t>ٌ</a:t>
            </a:r>
            <a:r>
              <a:rPr lang="ar-SA" sz="3600" b="1" dirty="0" smtClean="0">
                <a:solidFill>
                  <a:srgbClr val="00B0F0"/>
                </a:solidFill>
                <a:latin typeface="Calibri" pitchFamily="34" charset="0"/>
                <a:cs typeface="Calibri" pitchFamily="34" charset="0"/>
              </a:rPr>
              <a:t> </a:t>
            </a:r>
            <a:r>
              <a:rPr lang="ar-SA" sz="3600" b="1" dirty="0">
                <a:solidFill>
                  <a:srgbClr val="00B0F0"/>
                </a:solidFill>
                <a:latin typeface="Calibri" pitchFamily="34" charset="0"/>
                <a:cs typeface="Calibri" pitchFamily="34" charset="0"/>
              </a:rPr>
              <a:t>أخرى توسعت دلالتها</a:t>
            </a:r>
            <a:r>
              <a:rPr lang="ar-SA" sz="3600" b="1" dirty="0">
                <a:latin typeface="Calibri" pitchFamily="34" charset="0"/>
                <a:cs typeface="Calibri" pitchFamily="34" charset="0"/>
              </a:rPr>
              <a:t>، وانتقلت من طور النواة إلى طور التوسيع الذي يغذي </a:t>
            </a:r>
            <a:r>
              <a:rPr lang="ar-SA" sz="3600" b="1" dirty="0" smtClean="0">
                <a:latin typeface="Calibri" pitchFamily="34" charset="0"/>
                <a:cs typeface="Calibri" pitchFamily="34" charset="0"/>
              </a:rPr>
              <a:t>الجملة</a:t>
            </a:r>
            <a:r>
              <a:rPr lang="ar-JO" sz="3600" b="1" dirty="0" smtClean="0">
                <a:latin typeface="Calibri" pitchFamily="34" charset="0"/>
                <a:cs typeface="Calibri" pitchFamily="34" charset="0"/>
              </a:rPr>
              <a:t>َ</a:t>
            </a:r>
            <a:r>
              <a:rPr lang="ar-SA" sz="3600" b="1" dirty="0" smtClean="0">
                <a:latin typeface="Calibri" pitchFamily="34" charset="0"/>
                <a:cs typeface="Calibri" pitchFamily="34" charset="0"/>
              </a:rPr>
              <a:t> </a:t>
            </a:r>
            <a:r>
              <a:rPr lang="ar-SA" sz="3600" b="1" dirty="0">
                <a:latin typeface="Calibri" pitchFamily="34" charset="0"/>
                <a:cs typeface="Calibri" pitchFamily="34" charset="0"/>
              </a:rPr>
              <a:t>النواة </a:t>
            </a:r>
            <a:r>
              <a:rPr lang="ar-SA" sz="3600" b="1" dirty="0" smtClean="0">
                <a:latin typeface="Calibri" pitchFamily="34" charset="0"/>
                <a:cs typeface="Calibri" pitchFamily="34" charset="0"/>
              </a:rPr>
              <a:t>ويردف</a:t>
            </a:r>
            <a:r>
              <a:rPr lang="ar-JO" sz="3600" b="1" dirty="0" smtClean="0">
                <a:latin typeface="Calibri" pitchFamily="34" charset="0"/>
                <a:cs typeface="Calibri" pitchFamily="34" charset="0"/>
              </a:rPr>
              <a:t>ُ</a:t>
            </a:r>
            <a:r>
              <a:rPr lang="ar-SA" sz="3600" b="1" dirty="0" smtClean="0">
                <a:latin typeface="Calibri" pitchFamily="34" charset="0"/>
                <a:cs typeface="Calibri" pitchFamily="34" charset="0"/>
              </a:rPr>
              <a:t>ها </a:t>
            </a:r>
            <a:r>
              <a:rPr lang="ar-SA" sz="3600" b="1" dirty="0">
                <a:latin typeface="Calibri" pitchFamily="34" charset="0"/>
                <a:cs typeface="Calibri" pitchFamily="34" charset="0"/>
              </a:rPr>
              <a:t>بمعان أخرى مقصودة في الرسالة </a:t>
            </a:r>
            <a:r>
              <a:rPr lang="ar-SA" sz="3600" b="1" dirty="0" smtClean="0">
                <a:latin typeface="Calibri" pitchFamily="34" charset="0"/>
                <a:cs typeface="Calibri" pitchFamily="34" charset="0"/>
              </a:rPr>
              <a:t>اللغوية</a:t>
            </a:r>
            <a:r>
              <a:rPr lang="ar-JO" sz="3600" b="1" dirty="0" smtClean="0">
                <a:latin typeface="Calibri" pitchFamily="34" charset="0"/>
                <a:cs typeface="Calibri" pitchFamily="34" charset="0"/>
              </a:rPr>
              <a:t>.</a:t>
            </a:r>
            <a:endParaRPr lang="ar-JO" sz="3600" b="1" dirty="0">
              <a:latin typeface="Calibri" pitchFamily="34" charset="0"/>
              <a:cs typeface="Calibri" pitchFamily="34" charset="0"/>
            </a:endParaRPr>
          </a:p>
        </p:txBody>
      </p:sp>
      <p:sp>
        <p:nvSpPr>
          <p:cNvPr id="3" name="Title 2"/>
          <p:cNvSpPr>
            <a:spLocks noGrp="1"/>
          </p:cNvSpPr>
          <p:nvPr>
            <p:ph type="title"/>
          </p:nvPr>
        </p:nvSpPr>
        <p:spPr/>
        <p:txBody>
          <a:bodyPr/>
          <a:lstStyle/>
          <a:p>
            <a:r>
              <a:rPr lang="ar-JO" sz="5400" dirty="0" smtClean="0"/>
              <a:t>الكتابة</a:t>
            </a:r>
            <a:endParaRPr lang="ar-JO" sz="5400" dirty="0"/>
          </a:p>
        </p:txBody>
      </p:sp>
      <p:pic>
        <p:nvPicPr>
          <p:cNvPr id="1026" name="Picture 2" descr="نتيجة بحث الصور عن كتاب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3" y="5157192"/>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57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ar-JO" dirty="0" smtClean="0"/>
              <a:t>قال الأديب مصطفى السباعي في كتابه * هكذا علمتني الحياة* اكتُمْ </a:t>
            </a:r>
            <a:r>
              <a:rPr lang="ar-JO" dirty="0"/>
              <a:t>عن جارك ثلاثا* عورته* وثروته* وكبوته* وانشر عن جارك ثلاثا* كرمه* وصيانته* ومودته</a:t>
            </a:r>
            <a:r>
              <a:rPr lang="ar-JO" dirty="0" smtClean="0"/>
              <a:t>*</a:t>
            </a:r>
          </a:p>
          <a:p>
            <a:pPr lvl="0"/>
            <a:r>
              <a:rPr lang="ar-JO" dirty="0" smtClean="0"/>
              <a:t>يا </a:t>
            </a:r>
            <a:endParaRPr lang="en-US" dirty="0"/>
          </a:p>
          <a:p>
            <a:endParaRPr lang="ar-JO" dirty="0"/>
          </a:p>
        </p:txBody>
      </p:sp>
      <p:sp>
        <p:nvSpPr>
          <p:cNvPr id="3" name="Title 2"/>
          <p:cNvSpPr>
            <a:spLocks noGrp="1"/>
          </p:cNvSpPr>
          <p:nvPr>
            <p:ph type="title"/>
          </p:nvPr>
        </p:nvSpPr>
        <p:spPr/>
        <p:txBody>
          <a:bodyPr/>
          <a:lstStyle/>
          <a:p>
            <a:endParaRPr lang="ar-JO"/>
          </a:p>
        </p:txBody>
      </p:sp>
    </p:spTree>
    <p:extLst>
      <p:ext uri="{BB962C8B-B14F-4D97-AF65-F5344CB8AC3E}">
        <p14:creationId xmlns:p14="http://schemas.microsoft.com/office/powerpoint/2010/main" val="2896090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JO"/>
          </a:p>
        </p:txBody>
      </p:sp>
      <p:sp>
        <p:nvSpPr>
          <p:cNvPr id="3" name="Title 2"/>
          <p:cNvSpPr>
            <a:spLocks noGrp="1"/>
          </p:cNvSpPr>
          <p:nvPr>
            <p:ph type="title"/>
          </p:nvPr>
        </p:nvSpPr>
        <p:spPr/>
        <p:txBody>
          <a:bodyPr/>
          <a:lstStyle/>
          <a:p>
            <a:endParaRPr lang="ar-JO"/>
          </a:p>
        </p:txBody>
      </p:sp>
    </p:spTree>
    <p:extLst>
      <p:ext uri="{BB962C8B-B14F-4D97-AF65-F5344CB8AC3E}">
        <p14:creationId xmlns:p14="http://schemas.microsoft.com/office/powerpoint/2010/main" val="317125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2141977"/>
          </a:xfrm>
        </p:spPr>
        <p:txBody>
          <a:bodyPr>
            <a:noAutofit/>
          </a:bodyPr>
          <a:lstStyle/>
          <a:p>
            <a:pPr marL="45720" indent="0" algn="just">
              <a:buNone/>
            </a:pPr>
            <a:r>
              <a:rPr lang="ar-JO" sz="2800" b="1" dirty="0" smtClean="0">
                <a:latin typeface="Calibri" pitchFamily="34" charset="0"/>
                <a:cs typeface="Calibri" pitchFamily="34" charset="0"/>
              </a:rPr>
              <a:t>   </a:t>
            </a:r>
            <a:r>
              <a:rPr lang="ar-SA" sz="2800" b="1" dirty="0" smtClean="0">
                <a:latin typeface="Calibri" pitchFamily="34" charset="0"/>
                <a:cs typeface="Calibri" pitchFamily="34" charset="0"/>
              </a:rPr>
              <a:t>فإذا </a:t>
            </a:r>
            <a:r>
              <a:rPr lang="ar-SA" sz="2800" b="1" dirty="0">
                <a:latin typeface="Calibri" pitchFamily="34" charset="0"/>
                <a:cs typeface="Calibri" pitchFamily="34" charset="0"/>
              </a:rPr>
              <a:t>قلنا مثلا : "</a:t>
            </a:r>
            <a:r>
              <a:rPr lang="ar-SA" sz="2800" b="1" dirty="0">
                <a:solidFill>
                  <a:schemeClr val="accent6">
                    <a:lumMod val="50000"/>
                  </a:schemeClr>
                </a:solidFill>
                <a:latin typeface="Calibri" pitchFamily="34" charset="0"/>
                <a:cs typeface="Calibri" pitchFamily="34" charset="0"/>
              </a:rPr>
              <a:t>النافذة مفتوحة</a:t>
            </a:r>
            <a:r>
              <a:rPr lang="ar-SA" sz="2800" b="1" dirty="0">
                <a:latin typeface="Calibri" pitchFamily="34" charset="0"/>
                <a:cs typeface="Calibri" pitchFamily="34" charset="0"/>
              </a:rPr>
              <a:t>"، فقد أردت هنا فقط أن أخبر بأن النافذة مفتوحة، ولكنني إذا قلتُ: "</a:t>
            </a:r>
            <a:r>
              <a:rPr lang="ar-SA" sz="2800" b="1" dirty="0">
                <a:solidFill>
                  <a:srgbClr val="C00000"/>
                </a:solidFill>
                <a:latin typeface="Calibri" pitchFamily="34" charset="0"/>
                <a:cs typeface="Calibri" pitchFamily="34" charset="0"/>
              </a:rPr>
              <a:t>النافذة التي تطل على الشارع الرئيسي مفتوحة منذ زمن</a:t>
            </a:r>
            <a:r>
              <a:rPr lang="ar-SA" sz="2800" b="1" dirty="0">
                <a:latin typeface="Calibri" pitchFamily="34" charset="0"/>
                <a:cs typeface="Calibri" pitchFamily="34" charset="0"/>
              </a:rPr>
              <a:t>"، فأنا لم أرد الاكتفاء بالدلالة المجردة للمبتدأ والخبر؛ بل أردت أن أوسع الدلالة لتتضمن ما هو تفصيلي أكثر يهمني في رسالتي اللغوية.</a:t>
            </a:r>
            <a:endParaRPr lang="ar-JO" sz="2800" b="1" dirty="0">
              <a:latin typeface="Calibri" pitchFamily="34" charset="0"/>
              <a:cs typeface="Calibri" pitchFamily="34" charset="0"/>
            </a:endParaRPr>
          </a:p>
        </p:txBody>
      </p:sp>
      <p:sp>
        <p:nvSpPr>
          <p:cNvPr id="3" name="Title 2"/>
          <p:cNvSpPr>
            <a:spLocks noGrp="1"/>
          </p:cNvSpPr>
          <p:nvPr>
            <p:ph type="title"/>
          </p:nvPr>
        </p:nvSpPr>
        <p:spPr/>
        <p:txBody>
          <a:bodyPr/>
          <a:lstStyle/>
          <a:p>
            <a:r>
              <a:rPr lang="ar-JO" sz="3600" b="1" dirty="0" smtClean="0">
                <a:solidFill>
                  <a:srgbClr val="FFFF00"/>
                </a:solidFill>
                <a:latin typeface="Calibri" pitchFamily="34" charset="0"/>
                <a:cs typeface="Calibri" pitchFamily="34" charset="0"/>
              </a:rPr>
              <a:t>المعنى الذي يؤديه توسيع الجملة:</a:t>
            </a:r>
            <a:endParaRPr lang="ar-JO" sz="3600" b="1" dirty="0">
              <a:solidFill>
                <a:srgbClr val="FFFF00"/>
              </a:solidFill>
              <a:latin typeface="Calibri" pitchFamily="34" charset="0"/>
              <a:cs typeface="Calibri" pitchFamily="34" charset="0"/>
            </a:endParaRPr>
          </a:p>
        </p:txBody>
      </p:sp>
      <p:sp>
        <p:nvSpPr>
          <p:cNvPr id="4" name="Rounded Rectangle 3"/>
          <p:cNvSpPr/>
          <p:nvPr/>
        </p:nvSpPr>
        <p:spPr>
          <a:xfrm>
            <a:off x="467544" y="4221088"/>
            <a:ext cx="828092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4000" dirty="0" smtClean="0"/>
              <a:t>الحب جميل.</a:t>
            </a:r>
          </a:p>
          <a:p>
            <a:pPr algn="ctr"/>
            <a:r>
              <a:rPr lang="ar-JO" sz="4000" dirty="0" smtClean="0"/>
              <a:t>الحب الذي أجده في قلب من أهوى جميل. </a:t>
            </a:r>
            <a:endParaRPr lang="ar-JO" sz="4000" dirty="0"/>
          </a:p>
        </p:txBody>
      </p:sp>
    </p:spTree>
    <p:extLst>
      <p:ext uri="{BB962C8B-B14F-4D97-AF65-F5344CB8AC3E}">
        <p14:creationId xmlns:p14="http://schemas.microsoft.com/office/powerpoint/2010/main" val="397561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8407893" cy="1421897"/>
          </a:xfrm>
        </p:spPr>
        <p:txBody>
          <a:bodyPr>
            <a:noAutofit/>
          </a:bodyPr>
          <a:lstStyle/>
          <a:p>
            <a:pPr marL="45720" indent="0">
              <a:buNone/>
            </a:pPr>
            <a:r>
              <a:rPr lang="ar-SA" sz="3200" b="1" dirty="0" smtClean="0">
                <a:latin typeface="Calibri" pitchFamily="34" charset="0"/>
                <a:cs typeface="Calibri" pitchFamily="34" charset="0"/>
              </a:rPr>
              <a:t> </a:t>
            </a:r>
            <a:r>
              <a:rPr lang="ar-SA" sz="3200" b="1" dirty="0">
                <a:latin typeface="Calibri" pitchFamily="34" charset="0"/>
                <a:cs typeface="Calibri" pitchFamily="34" charset="0"/>
              </a:rPr>
              <a:t>تنقسم الجملة النواة إلى نوعين: </a:t>
            </a:r>
            <a:r>
              <a:rPr lang="ar-SA" sz="3200" b="1" u="sng" dirty="0">
                <a:latin typeface="Calibri" pitchFamily="34" charset="0"/>
                <a:cs typeface="Calibri" pitchFamily="34" charset="0"/>
              </a:rPr>
              <a:t>جملة فعلية</a:t>
            </a:r>
            <a:r>
              <a:rPr lang="ar-SA" sz="3200" b="1" dirty="0">
                <a:latin typeface="Calibri" pitchFamily="34" charset="0"/>
                <a:cs typeface="Calibri" pitchFamily="34" charset="0"/>
              </a:rPr>
              <a:t> ويطلق عليها " </a:t>
            </a:r>
            <a:r>
              <a:rPr lang="ar-SA" sz="3200" b="1" dirty="0">
                <a:solidFill>
                  <a:srgbClr val="7030A0"/>
                </a:solidFill>
                <a:latin typeface="Calibri" pitchFamily="34" charset="0"/>
                <a:cs typeface="Calibri" pitchFamily="34" charset="0"/>
              </a:rPr>
              <a:t>الإسناد الفعلي</a:t>
            </a:r>
            <a:r>
              <a:rPr lang="ar-SA" sz="3200" b="1" dirty="0">
                <a:latin typeface="Calibri" pitchFamily="34" charset="0"/>
                <a:cs typeface="Calibri" pitchFamily="34" charset="0"/>
              </a:rPr>
              <a:t>"، </a:t>
            </a:r>
            <a:r>
              <a:rPr lang="ar-SA" sz="3200" b="1" u="sng" dirty="0">
                <a:latin typeface="Calibri" pitchFamily="34" charset="0"/>
                <a:cs typeface="Calibri" pitchFamily="34" charset="0"/>
              </a:rPr>
              <a:t>وجملة اسمية</a:t>
            </a:r>
            <a:r>
              <a:rPr lang="ar-SA" sz="3200" b="1" dirty="0">
                <a:latin typeface="Calibri" pitchFamily="34" charset="0"/>
                <a:cs typeface="Calibri" pitchFamily="34" charset="0"/>
              </a:rPr>
              <a:t> ويطلق عليها </a:t>
            </a:r>
            <a:r>
              <a:rPr lang="ar-JO" sz="3200" b="1" dirty="0" smtClean="0">
                <a:latin typeface="Calibri" pitchFamily="34" charset="0"/>
                <a:cs typeface="Calibri" pitchFamily="34" charset="0"/>
              </a:rPr>
              <a:t>«</a:t>
            </a:r>
            <a:r>
              <a:rPr lang="ar-SA" sz="3200" b="1" dirty="0" smtClean="0">
                <a:latin typeface="Calibri" pitchFamily="34" charset="0"/>
                <a:cs typeface="Calibri" pitchFamily="34" charset="0"/>
              </a:rPr>
              <a:t> </a:t>
            </a:r>
            <a:r>
              <a:rPr lang="ar-SA" sz="3200" b="1" dirty="0">
                <a:solidFill>
                  <a:srgbClr val="FF0000"/>
                </a:solidFill>
                <a:latin typeface="Calibri" pitchFamily="34" charset="0"/>
                <a:cs typeface="Calibri" pitchFamily="34" charset="0"/>
              </a:rPr>
              <a:t>الإسناد </a:t>
            </a:r>
            <a:r>
              <a:rPr lang="ar-SA" sz="3200" b="1" dirty="0" smtClean="0">
                <a:solidFill>
                  <a:srgbClr val="FF0000"/>
                </a:solidFill>
                <a:latin typeface="Calibri" pitchFamily="34" charset="0"/>
                <a:cs typeface="Calibri" pitchFamily="34" charset="0"/>
              </a:rPr>
              <a:t>الاسمي</a:t>
            </a:r>
            <a:r>
              <a:rPr lang="ar-JO" sz="3200" b="1" dirty="0" smtClean="0">
                <a:latin typeface="Calibri" pitchFamily="34" charset="0"/>
                <a:cs typeface="Calibri" pitchFamily="34" charset="0"/>
              </a:rPr>
              <a:t>».</a:t>
            </a:r>
            <a:endParaRPr lang="ar-JO" sz="3200" b="1" dirty="0">
              <a:latin typeface="Calibri" pitchFamily="34" charset="0"/>
              <a:cs typeface="Calibri" pitchFamily="34" charset="0"/>
            </a:endParaRPr>
          </a:p>
        </p:txBody>
      </p:sp>
      <p:sp>
        <p:nvSpPr>
          <p:cNvPr id="3" name="Title 2"/>
          <p:cNvSpPr>
            <a:spLocks noGrp="1"/>
          </p:cNvSpPr>
          <p:nvPr>
            <p:ph type="title"/>
          </p:nvPr>
        </p:nvSpPr>
        <p:spPr/>
        <p:txBody>
          <a:bodyPr/>
          <a:lstStyle/>
          <a:p>
            <a:r>
              <a:rPr lang="ar-JO" sz="4800" dirty="0" smtClean="0">
                <a:solidFill>
                  <a:srgbClr val="FFFF00"/>
                </a:solidFill>
              </a:rPr>
              <a:t>أقسام الجملة النواة</a:t>
            </a:r>
            <a:endParaRPr lang="ar-JO" sz="4800" dirty="0">
              <a:solidFill>
                <a:srgbClr val="FFFF00"/>
              </a:solidFill>
            </a:endParaRPr>
          </a:p>
        </p:txBody>
      </p:sp>
      <p:graphicFrame>
        <p:nvGraphicFramePr>
          <p:cNvPr id="4" name="Diagram 3"/>
          <p:cNvGraphicFramePr/>
          <p:nvPr>
            <p:extLst>
              <p:ext uri="{D42A27DB-BD31-4B8C-83A1-F6EECF244321}">
                <p14:modId xmlns:p14="http://schemas.microsoft.com/office/powerpoint/2010/main" val="637518134"/>
              </p:ext>
            </p:extLst>
          </p:nvPr>
        </p:nvGraphicFramePr>
        <p:xfrm>
          <a:off x="3180184" y="3356992"/>
          <a:ext cx="5640288"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نتيجة بحث الصور عن كتابة"/>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02" y="4941168"/>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688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JO" dirty="0"/>
          </a:p>
        </p:txBody>
      </p:sp>
      <p:sp>
        <p:nvSpPr>
          <p:cNvPr id="3" name="Title 2"/>
          <p:cNvSpPr>
            <a:spLocks noGrp="1"/>
          </p:cNvSpPr>
          <p:nvPr>
            <p:ph type="title"/>
          </p:nvPr>
        </p:nvSpPr>
        <p:spPr/>
        <p:txBody>
          <a:bodyPr/>
          <a:lstStyle/>
          <a:p>
            <a:endParaRPr lang="ar-JO"/>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720" y="116632"/>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نتيجة بحث الصور عن كتاب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 y="4941168"/>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8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59" y="1935095"/>
            <a:ext cx="8640961" cy="3438121"/>
          </a:xfrm>
          <a:scene3d>
            <a:camera prst="perspectiveRight"/>
            <a:lightRig rig="brightRoom" dir="t"/>
          </a:scene3d>
          <a:sp3d extrusionH="12700" contourW="25400" prstMaterial="flat">
            <a:bevelT w="63500" h="152400" prst="angle"/>
            <a:contourClr>
              <a:schemeClr val="accent3">
                <a:shade val="30000"/>
              </a:schemeClr>
            </a:contourClr>
          </a:sp3d>
        </p:spPr>
        <p:style>
          <a:lnRef idx="0">
            <a:schemeClr val="accent3"/>
          </a:lnRef>
          <a:fillRef idx="3">
            <a:schemeClr val="accent3"/>
          </a:fillRef>
          <a:effectRef idx="3">
            <a:schemeClr val="accent3"/>
          </a:effectRef>
          <a:fontRef idx="minor">
            <a:schemeClr val="lt1"/>
          </a:fontRef>
        </p:style>
        <p:txBody>
          <a:bodyPr>
            <a:noAutofit/>
          </a:bodyPr>
          <a:lstStyle/>
          <a:p>
            <a:pPr marL="45720" indent="0" algn="just">
              <a:buNone/>
            </a:pPr>
            <a:r>
              <a:rPr lang="ar-JO" sz="3200" b="1" dirty="0" smtClean="0">
                <a:solidFill>
                  <a:srgbClr val="7030A0"/>
                </a:solidFill>
                <a:latin typeface="Calibri" pitchFamily="34" charset="0"/>
                <a:cs typeface="Calibri" pitchFamily="34" charset="0"/>
              </a:rPr>
              <a:t>    يعد </a:t>
            </a:r>
            <a:r>
              <a:rPr lang="ar-JO" sz="3200" b="1" dirty="0">
                <a:solidFill>
                  <a:srgbClr val="7030A0"/>
                </a:solidFill>
                <a:latin typeface="Calibri" pitchFamily="34" charset="0"/>
                <a:cs typeface="Calibri" pitchFamily="34" charset="0"/>
              </a:rPr>
              <a:t>التركيب الإسنادي </a:t>
            </a:r>
            <a:r>
              <a:rPr lang="ar-JO" sz="3200" b="1" dirty="0">
                <a:solidFill>
                  <a:srgbClr val="FF0000"/>
                </a:solidFill>
                <a:latin typeface="Calibri" pitchFamily="34" charset="0"/>
                <a:cs typeface="Calibri" pitchFamily="34" charset="0"/>
              </a:rPr>
              <a:t>" فعل + فاعل </a:t>
            </a:r>
            <a:r>
              <a:rPr lang="ar-JO" sz="3200" b="1" dirty="0">
                <a:solidFill>
                  <a:srgbClr val="7030A0"/>
                </a:solidFill>
                <a:latin typeface="Calibri" pitchFamily="34" charset="0"/>
                <a:cs typeface="Calibri" pitchFamily="34" charset="0"/>
              </a:rPr>
              <a:t>" هو النواة لأي جملة، ومكملات الجملة التي تضاف إليها يمينا أو يسارا تضيف إلى المعنى المركزي معاني أخرى يريدها المستخدم في رسالته اللغوية، إذ يمكن أن </a:t>
            </a:r>
            <a:r>
              <a:rPr lang="ar-JO" sz="3200" b="1" u="sng" dirty="0">
                <a:solidFill>
                  <a:srgbClr val="FF0000"/>
                </a:solidFill>
                <a:latin typeface="Calibri" pitchFamily="34" charset="0"/>
                <a:cs typeface="Calibri" pitchFamily="34" charset="0"/>
              </a:rPr>
              <a:t>يُولَّد من الجملة الواحدة جملا أخرى لا حصر</a:t>
            </a:r>
            <a:r>
              <a:rPr lang="ar-JO" sz="3200" b="1" dirty="0">
                <a:solidFill>
                  <a:srgbClr val="7030A0"/>
                </a:solidFill>
                <a:latin typeface="Calibri" pitchFamily="34" charset="0"/>
                <a:cs typeface="Calibri" pitchFamily="34" charset="0"/>
              </a:rPr>
              <a:t> لها تناسب سياق الحال </a:t>
            </a:r>
            <a:r>
              <a:rPr lang="ar-JO" sz="3200" b="1" dirty="0" smtClean="0">
                <a:solidFill>
                  <a:srgbClr val="7030A0"/>
                </a:solidFill>
                <a:latin typeface="Calibri" pitchFamily="34" charset="0"/>
                <a:cs typeface="Calibri" pitchFamily="34" charset="0"/>
              </a:rPr>
              <a:t>والمقام.</a:t>
            </a:r>
            <a:endParaRPr lang="ar-JO" sz="3200" b="1" dirty="0">
              <a:solidFill>
                <a:srgbClr val="7030A0"/>
              </a:solidFill>
              <a:latin typeface="Calibri" pitchFamily="34" charset="0"/>
              <a:cs typeface="Calibri" pitchFamily="34" charset="0"/>
            </a:endParaRPr>
          </a:p>
        </p:txBody>
      </p:sp>
      <p:sp>
        <p:nvSpPr>
          <p:cNvPr id="3" name="Title 2"/>
          <p:cNvSpPr>
            <a:spLocks noGrp="1"/>
          </p:cNvSpPr>
          <p:nvPr>
            <p:ph type="title"/>
          </p:nvPr>
        </p:nvSpPr>
        <p:spPr/>
        <p:txBody>
          <a:bodyPr/>
          <a:lstStyle/>
          <a:p>
            <a:r>
              <a:rPr lang="ar-JO" sz="4800" b="1" dirty="0" smtClean="0">
                <a:solidFill>
                  <a:srgbClr val="FFFF00"/>
                </a:solidFill>
                <a:latin typeface="Calibri" pitchFamily="34" charset="0"/>
                <a:cs typeface="Calibri" pitchFamily="34" charset="0"/>
              </a:rPr>
              <a:t>التركيب الإسنادي</a:t>
            </a:r>
            <a:endParaRPr lang="ar-JO" sz="4800" b="1" dirty="0">
              <a:solidFill>
                <a:srgbClr val="FFFF00"/>
              </a:solidFill>
              <a:latin typeface="Calibri" pitchFamily="34" charset="0"/>
              <a:cs typeface="Calibri" pitchFamily="34" charset="0"/>
            </a:endParaRPr>
          </a:p>
        </p:txBody>
      </p:sp>
      <p:pic>
        <p:nvPicPr>
          <p:cNvPr id="4" name="Picture 2" descr="نتيجة بحث الصور عن كتاب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 y="4941168"/>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7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8520" y="1863087"/>
            <a:ext cx="8640961" cy="3366113"/>
          </a:xfrm>
          <a:scene3d>
            <a:camera prst="perspectiveLef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lvl="0"/>
            <a:r>
              <a:rPr lang="ar-JO" sz="3200" b="1" dirty="0">
                <a:solidFill>
                  <a:srgbClr val="FF0000"/>
                </a:solidFill>
              </a:rPr>
              <a:t>يمين الفعل</a:t>
            </a:r>
            <a:r>
              <a:rPr lang="ar-JO" sz="3200" dirty="0">
                <a:solidFill>
                  <a:srgbClr val="7030A0"/>
                </a:solidFill>
              </a:rPr>
              <a:t>: ( نفي/ استفهام/ قد/ ليت(ـه)/ كأن (ـه)/ لعل(ـه)/ ربما/ </a:t>
            </a:r>
            <a:r>
              <a:rPr lang="ar-JO" sz="3200" dirty="0" smtClean="0">
                <a:solidFill>
                  <a:srgbClr val="7030A0"/>
                </a:solidFill>
              </a:rPr>
              <a:t>...)</a:t>
            </a:r>
          </a:p>
          <a:p>
            <a:pPr lvl="0"/>
            <a:endParaRPr lang="ar-JO" sz="3200" dirty="0"/>
          </a:p>
          <a:p>
            <a:pPr marL="45720" lvl="0" indent="0">
              <a:buNone/>
            </a:pPr>
            <a:endParaRPr lang="ar-JO" sz="3200" dirty="0" smtClean="0"/>
          </a:p>
          <a:p>
            <a:pPr lvl="0"/>
            <a:r>
              <a:rPr lang="ar-JO" sz="3200" b="1" dirty="0" smtClean="0">
                <a:solidFill>
                  <a:srgbClr val="FF0000"/>
                </a:solidFill>
              </a:rPr>
              <a:t>يسار </a:t>
            </a:r>
            <a:r>
              <a:rPr lang="ar-JO" sz="3200" b="1" dirty="0">
                <a:solidFill>
                  <a:srgbClr val="FF0000"/>
                </a:solidFill>
              </a:rPr>
              <a:t>الفعل</a:t>
            </a:r>
            <a:r>
              <a:rPr lang="ar-JO" sz="3200" dirty="0">
                <a:solidFill>
                  <a:schemeClr val="accent1">
                    <a:lumMod val="50000"/>
                  </a:schemeClr>
                </a:solidFill>
              </a:rPr>
              <a:t>: (حال/ مفعول فيه/ شبه جملة/ نعت/ استثناء/  توكيد/ بدل/ موصولية/ عطف...)</a:t>
            </a:r>
            <a:endParaRPr lang="en-US" sz="3200" dirty="0">
              <a:solidFill>
                <a:schemeClr val="accent1">
                  <a:lumMod val="50000"/>
                </a:schemeClr>
              </a:solidFill>
            </a:endParaRPr>
          </a:p>
        </p:txBody>
      </p:sp>
      <p:sp>
        <p:nvSpPr>
          <p:cNvPr id="3" name="Title 2"/>
          <p:cNvSpPr>
            <a:spLocks noGrp="1"/>
          </p:cNvSpPr>
          <p:nvPr>
            <p:ph type="title"/>
          </p:nvPr>
        </p:nvSpPr>
        <p:spPr/>
        <p:txBody>
          <a:bodyPr/>
          <a:lstStyle/>
          <a:p>
            <a:r>
              <a:rPr lang="ar-JO" sz="4400" b="1" dirty="0" smtClean="0">
                <a:solidFill>
                  <a:srgbClr val="FFFF00"/>
                </a:solidFill>
                <a:latin typeface="Calibri" pitchFamily="34" charset="0"/>
                <a:cs typeface="Calibri" pitchFamily="34" charset="0"/>
              </a:rPr>
              <a:t>ال</a:t>
            </a:r>
            <a:r>
              <a:rPr lang="ar-SA" sz="4400" b="1" dirty="0" smtClean="0">
                <a:solidFill>
                  <a:srgbClr val="FFFF00"/>
                </a:solidFill>
                <a:latin typeface="Calibri" pitchFamily="34" charset="0"/>
                <a:cs typeface="Calibri" pitchFamily="34" charset="0"/>
              </a:rPr>
              <a:t>مكملات </a:t>
            </a:r>
            <a:r>
              <a:rPr lang="ar-JO" sz="4400" b="1" dirty="0" smtClean="0">
                <a:solidFill>
                  <a:srgbClr val="FFFF00"/>
                </a:solidFill>
                <a:latin typeface="Calibri" pitchFamily="34" charset="0"/>
                <a:cs typeface="Calibri" pitchFamily="34" charset="0"/>
              </a:rPr>
              <a:t>ال</a:t>
            </a:r>
            <a:r>
              <a:rPr lang="ar-SA" sz="4400" b="1" dirty="0" smtClean="0">
                <a:solidFill>
                  <a:srgbClr val="FFFF00"/>
                </a:solidFill>
                <a:latin typeface="Calibri" pitchFamily="34" charset="0"/>
                <a:cs typeface="Calibri" pitchFamily="34" charset="0"/>
              </a:rPr>
              <a:t>لغوية </a:t>
            </a:r>
            <a:r>
              <a:rPr lang="ar-JO" sz="4400" b="1" dirty="0" smtClean="0">
                <a:solidFill>
                  <a:srgbClr val="FFFF00"/>
                </a:solidFill>
                <a:latin typeface="Calibri" pitchFamily="34" charset="0"/>
                <a:cs typeface="Calibri" pitchFamily="34" charset="0"/>
              </a:rPr>
              <a:t>التي </a:t>
            </a:r>
            <a:r>
              <a:rPr lang="ar-SA" sz="4400" b="1" dirty="0" smtClean="0">
                <a:solidFill>
                  <a:srgbClr val="FFFF00"/>
                </a:solidFill>
                <a:latin typeface="Calibri" pitchFamily="34" charset="0"/>
                <a:cs typeface="Calibri" pitchFamily="34" charset="0"/>
              </a:rPr>
              <a:t>توسع </a:t>
            </a:r>
            <a:r>
              <a:rPr lang="ar-SA" sz="4400" b="1" dirty="0">
                <a:solidFill>
                  <a:srgbClr val="FFFF00"/>
                </a:solidFill>
                <a:latin typeface="Calibri" pitchFamily="34" charset="0"/>
                <a:cs typeface="Calibri" pitchFamily="34" charset="0"/>
              </a:rPr>
              <a:t>المعنى </a:t>
            </a:r>
            <a:endParaRPr lang="ar-JO" sz="4400" b="1" dirty="0">
              <a:solidFill>
                <a:srgbClr val="FFFF00"/>
              </a:solidFill>
              <a:latin typeface="Calibri" pitchFamily="34" charset="0"/>
              <a:cs typeface="Calibri" pitchFamily="34" charset="0"/>
            </a:endParaRPr>
          </a:p>
        </p:txBody>
      </p:sp>
      <p:pic>
        <p:nvPicPr>
          <p:cNvPr id="4" name="Picture 2" descr="نتيجة بحث الصور عن كتاب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 y="4941168"/>
            <a:ext cx="2812976" cy="17027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350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6246167"/>
              </p:ext>
            </p:extLst>
          </p:nvPr>
        </p:nvGraphicFramePr>
        <p:xfrm>
          <a:off x="179512" y="116632"/>
          <a:ext cx="8856984" cy="7261856"/>
        </p:xfrm>
        <a:graphic>
          <a:graphicData uri="http://schemas.openxmlformats.org/drawingml/2006/table">
            <a:tbl>
              <a:tblPr rtl="1" firstRow="1" firstCol="1" bandRow="1">
                <a:tableStyleId>{5C22544A-7EE6-4342-B048-85BDC9FD1C3A}</a:tableStyleId>
              </a:tblPr>
              <a:tblGrid>
                <a:gridCol w="8856984"/>
              </a:tblGrid>
              <a:tr h="583995">
                <a:tc>
                  <a:txBody>
                    <a:bodyPr/>
                    <a:lstStyle/>
                    <a:p>
                      <a:pPr algn="ctr" rtl="1">
                        <a:lnSpc>
                          <a:spcPct val="115000"/>
                        </a:lnSpc>
                        <a:spcAft>
                          <a:spcPts val="0"/>
                        </a:spcAft>
                        <a:tabLst>
                          <a:tab pos="734695" algn="l"/>
                        </a:tabLst>
                      </a:pPr>
                      <a:r>
                        <a:rPr lang="ar-JO" sz="3200" dirty="0">
                          <a:solidFill>
                            <a:srgbClr val="FFFF00"/>
                          </a:solidFill>
                          <a:effectLst/>
                        </a:rPr>
                        <a:t>الجملة النواة:        عاد المسافر.</a:t>
                      </a:r>
                      <a:endParaRPr lang="en-US" sz="3200" dirty="0">
                        <a:solidFill>
                          <a:srgbClr val="FFFF00"/>
                        </a:solidFill>
                        <a:effectLst/>
                        <a:latin typeface="Calibri"/>
                        <a:ea typeface="Calibri"/>
                        <a:cs typeface="Arial"/>
                      </a:endParaRPr>
                    </a:p>
                  </a:txBody>
                  <a:tcPr marL="68580" marR="68580" marT="0" marB="0"/>
                </a:tc>
              </a:tr>
              <a:tr h="6677861">
                <a:tc>
                  <a:txBody>
                    <a:bodyPr/>
                    <a:lstStyle/>
                    <a:p>
                      <a:pPr marL="342900" lvl="0" indent="-342900" algn="just" rtl="1">
                        <a:spcAft>
                          <a:spcPts val="0"/>
                        </a:spcAft>
                        <a:buFont typeface="Calibri"/>
                        <a:buChar char="-"/>
                      </a:pPr>
                      <a:r>
                        <a:rPr lang="ar-JO" sz="3200" dirty="0">
                          <a:solidFill>
                            <a:schemeClr val="accent6">
                              <a:lumMod val="25000"/>
                            </a:schemeClr>
                          </a:solidFill>
                          <a:effectLst/>
                        </a:rPr>
                        <a:t>ربما</a:t>
                      </a:r>
                      <a:r>
                        <a:rPr lang="ar-JO" sz="3200" dirty="0">
                          <a:effectLst/>
                        </a:rPr>
                        <a:t> عاد المسافر.</a:t>
                      </a:r>
                      <a:endParaRPr lang="en-US" sz="3200" dirty="0">
                        <a:effectLst/>
                      </a:endParaRPr>
                    </a:p>
                    <a:p>
                      <a:pPr marL="342900" lvl="0" indent="-342900" algn="just" rtl="1">
                        <a:spcAft>
                          <a:spcPts val="0"/>
                        </a:spcAft>
                        <a:buFont typeface="Calibri"/>
                        <a:buChar char="-"/>
                      </a:pPr>
                      <a:r>
                        <a:rPr lang="ar-JO" sz="3200" dirty="0">
                          <a:effectLst/>
                        </a:rPr>
                        <a:t>ربما عاد المسافر </a:t>
                      </a:r>
                      <a:r>
                        <a:rPr lang="ar-JO" sz="3200" dirty="0">
                          <a:solidFill>
                            <a:srgbClr val="002060"/>
                          </a:solidFill>
                          <a:effectLst/>
                        </a:rPr>
                        <a:t>الذي التقيته في المؤتمر السنوي للفنون</a:t>
                      </a:r>
                      <a:r>
                        <a:rPr lang="ar-JO" sz="3200" dirty="0">
                          <a:effectLst/>
                        </a:rPr>
                        <a:t>.</a:t>
                      </a:r>
                      <a:endParaRPr lang="en-US" sz="3200" dirty="0">
                        <a:effectLst/>
                      </a:endParaRPr>
                    </a:p>
                    <a:p>
                      <a:pPr marL="342900" lvl="0" indent="-342900" algn="just" rtl="1">
                        <a:spcAft>
                          <a:spcPts val="0"/>
                        </a:spcAft>
                        <a:buFont typeface="Calibri"/>
                        <a:buChar char="-"/>
                      </a:pPr>
                      <a:r>
                        <a:rPr lang="ar-JO" sz="3200" dirty="0">
                          <a:effectLst/>
                        </a:rPr>
                        <a:t>ربما عاد المسافر الذي التقيته في المؤتمر السنوي للفنون </a:t>
                      </a:r>
                      <a:r>
                        <a:rPr lang="ar-JO" sz="3200" dirty="0">
                          <a:solidFill>
                            <a:schemeClr val="accent6">
                              <a:lumMod val="50000"/>
                            </a:schemeClr>
                          </a:solidFill>
                          <a:effectLst/>
                        </a:rPr>
                        <a:t>والآداب</a:t>
                      </a:r>
                      <a:r>
                        <a:rPr lang="ar-JO" sz="3200" dirty="0">
                          <a:effectLst/>
                        </a:rPr>
                        <a:t>.</a:t>
                      </a:r>
                      <a:endParaRPr lang="en-US" sz="3200" dirty="0">
                        <a:effectLst/>
                      </a:endParaRPr>
                    </a:p>
                    <a:p>
                      <a:pPr marL="342900" lvl="0" indent="-342900" algn="just" rtl="1">
                        <a:spcAft>
                          <a:spcPts val="0"/>
                        </a:spcAft>
                        <a:buFont typeface="Calibri"/>
                        <a:buChar char="-"/>
                      </a:pPr>
                      <a:r>
                        <a:rPr lang="ar-JO" sz="3200" dirty="0">
                          <a:effectLst/>
                        </a:rPr>
                        <a:t>ربما عاد المسافر الذي التقيته في المؤتمر السنوي للفنون والآداب </a:t>
                      </a:r>
                      <a:r>
                        <a:rPr lang="ar-JO" sz="3200" dirty="0">
                          <a:solidFill>
                            <a:srgbClr val="FFFF00"/>
                          </a:solidFill>
                          <a:effectLst/>
                        </a:rPr>
                        <a:t>بعد أن حضر حفل تكريم أُقيمتْ مراسيمه في المغرب العربي.</a:t>
                      </a:r>
                      <a:endParaRPr lang="en-US" sz="3200" dirty="0">
                        <a:solidFill>
                          <a:srgbClr val="FFFF00"/>
                        </a:solidFill>
                        <a:effectLst/>
                      </a:endParaRPr>
                    </a:p>
                    <a:p>
                      <a:pPr marL="342900" lvl="0" indent="-342900" algn="just" rtl="1">
                        <a:spcAft>
                          <a:spcPts val="0"/>
                        </a:spcAft>
                        <a:buFont typeface="Calibri"/>
                        <a:buChar char="-"/>
                      </a:pPr>
                      <a:r>
                        <a:rPr lang="ar-JO" sz="3200" dirty="0">
                          <a:effectLst/>
                        </a:rPr>
                        <a:t>ربما عاد المسافر الذي التقيته في المؤتمر السنوي للفنون والآداب بعد أن حضر حفل تكريم أُقيمتْ مراسيمه في المغرب العربي، فالبحث الذي ألقاه في المؤتمر تمّ اختياره واحدا من أهم الأبحاث التي ناقشت موضوع اختلاف الحضارات والثقافات بين التكامل والتصادم.</a:t>
                      </a:r>
                      <a:endParaRPr lang="en-US" sz="3200" dirty="0">
                        <a:effectLst/>
                      </a:endParaRPr>
                    </a:p>
                    <a:p>
                      <a:pPr algn="ctr" rtl="1">
                        <a:lnSpc>
                          <a:spcPct val="115000"/>
                        </a:lnSpc>
                        <a:spcAft>
                          <a:spcPts val="0"/>
                        </a:spcAft>
                        <a:tabLst>
                          <a:tab pos="734695" algn="l"/>
                        </a:tabLst>
                      </a:pPr>
                      <a:r>
                        <a:rPr lang="ar-JO" sz="3200" dirty="0">
                          <a:effectLst/>
                        </a:rPr>
                        <a:t> </a:t>
                      </a:r>
                      <a:endParaRPr lang="en-US" sz="3200" dirty="0">
                        <a:solidFill>
                          <a:srgbClr val="943634"/>
                        </a:solidFill>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277880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326</TotalTime>
  <Words>1562</Words>
  <Application>Microsoft Office PowerPoint</Application>
  <PresentationFormat>On-screen Show (4:3)</PresentationFormat>
  <Paragraphs>109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Grid</vt:lpstr>
      <vt:lpstr>PowerPoint Presentation</vt:lpstr>
      <vt:lpstr>الكتابة</vt:lpstr>
      <vt:lpstr>الكتابة</vt:lpstr>
      <vt:lpstr>المعنى الذي يؤديه توسيع الجملة:</vt:lpstr>
      <vt:lpstr>أقسام الجملة النواة</vt:lpstr>
      <vt:lpstr>PowerPoint Presentation</vt:lpstr>
      <vt:lpstr>التركيب الإسنادي</vt:lpstr>
      <vt:lpstr>المكملات اللغوية التي توسع المعنى </vt:lpstr>
      <vt:lpstr>PowerPoint Presentation</vt:lpstr>
      <vt:lpstr>PowerPoint Presentation</vt:lpstr>
      <vt:lpstr>PowerPoint Presentation</vt:lpstr>
      <vt:lpstr>وسِّع الجمل الآتية بما تراه مناسبا من مكملات الجملة:</vt:lpstr>
      <vt:lpstr>PowerPoint Presentation</vt:lpstr>
      <vt:lpstr>PowerPoint Presentation</vt:lpstr>
      <vt:lpstr>اقرأ الجمل في العمود الأول، ثم أعد قراءتها في العمود الثاني، ولاحظ الفرق في دور علامات الترقيم في بيان المعنى وتيسير القراء التعبيرية التي تعين على الإمساك بمعاقد الدلالات المقصودة:</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 توضيح موجز لمواضع علامات الترقيم:</vt:lpstr>
      <vt:lpstr>ملاحظتان مهمتان:    </vt:lpstr>
      <vt:lpstr>PowerPoint Presentation</vt:lpstr>
      <vt:lpstr>PowerPoint Presentation</vt:lpstr>
      <vt:lpstr>PowerPoint Presentation</vt:lpstr>
      <vt:lpstr>PowerPoint Presentation</vt:lpstr>
      <vt:lpstr>PowerPoint Presentation</vt:lpstr>
    </vt:vector>
  </TitlesOfParts>
  <Company>SCM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Adobe_5</cp:lastModifiedBy>
  <cp:revision>42</cp:revision>
  <dcterms:created xsi:type="dcterms:W3CDTF">2018-02-03T08:54:17Z</dcterms:created>
  <dcterms:modified xsi:type="dcterms:W3CDTF">2018-02-08T11:02:28Z</dcterms:modified>
</cp:coreProperties>
</file>