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312" r:id="rId2"/>
    <p:sldId id="345" r:id="rId3"/>
    <p:sldId id="346" r:id="rId4"/>
    <p:sldId id="347" r:id="rId5"/>
    <p:sldId id="348" r:id="rId6"/>
    <p:sldId id="349" r:id="rId7"/>
    <p:sldId id="350" r:id="rId8"/>
    <p:sldId id="351" r:id="rId9"/>
    <p:sldId id="352" r:id="rId10"/>
    <p:sldId id="353" r:id="rId11"/>
    <p:sldId id="354" r:id="rId12"/>
    <p:sldId id="355" r:id="rId13"/>
    <p:sldId id="356" r:id="rId14"/>
    <p:sldId id="357" r:id="rId15"/>
    <p:sldId id="358" r:id="rId16"/>
    <p:sldId id="359" r:id="rId17"/>
    <p:sldId id="360" r:id="rId18"/>
    <p:sldId id="361" r:id="rId19"/>
    <p:sldId id="362" r:id="rId20"/>
    <p:sldId id="363" r:id="rId21"/>
    <p:sldId id="364" r:id="rId22"/>
    <p:sldId id="365" r:id="rId23"/>
    <p:sldId id="366" r:id="rId24"/>
    <p:sldId id="367" r:id="rId25"/>
    <p:sldId id="368" r:id="rId26"/>
    <p:sldId id="370" r:id="rId27"/>
    <p:sldId id="371" r:id="rId28"/>
    <p:sldId id="372" r:id="rId29"/>
    <p:sldId id="373" r:id="rId30"/>
    <p:sldId id="369" r:id="rId31"/>
    <p:sldId id="374" r:id="rId32"/>
    <p:sldId id="375" r:id="rId33"/>
    <p:sldId id="376" r:id="rId34"/>
    <p:sldId id="377" r:id="rId35"/>
    <p:sldId id="378" r:id="rId36"/>
    <p:sldId id="344"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61"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188982" y="4724400"/>
            <a:ext cx="6475638"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Subtitle 2"/>
          <p:cNvSpPr>
            <a:spLocks noGrp="1"/>
          </p:cNvSpPr>
          <p:nvPr>
            <p:ph type="subTitle" idx="1"/>
          </p:nvPr>
        </p:nvSpPr>
        <p:spPr>
          <a:xfrm>
            <a:off x="1142107" y="5105400"/>
            <a:ext cx="6859786"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142107" y="1905000"/>
            <a:ext cx="6859786"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165868819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142108" y="1514475"/>
            <a:ext cx="7929246"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3259637980"/>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4338754" y="3480593"/>
            <a:ext cx="6492240" cy="48019"/>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456128" y="277814"/>
            <a:ext cx="6859787"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7773233" y="274640"/>
            <a:ext cx="1028968" cy="5901747"/>
          </a:xfrm>
        </p:spPr>
        <p:txBody>
          <a:bodyPr vert="eaVert"/>
          <a:lstStyle/>
          <a:p>
            <a:r>
              <a:rPr lang="en-US"/>
              <a:t>Click to edit Master title style</a:t>
            </a:r>
            <a:endParaRPr/>
          </a:p>
        </p:txBody>
      </p:sp>
    </p:spTree>
    <p:extLst>
      <p:ext uri="{BB962C8B-B14F-4D97-AF65-F5344CB8AC3E}">
        <p14:creationId xmlns:p14="http://schemas.microsoft.com/office/powerpoint/2010/main" val="150977551"/>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142108" y="1514475"/>
            <a:ext cx="7929246"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208727331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188982" y="4724400"/>
            <a:ext cx="6475638"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7" y="5102526"/>
            <a:ext cx="6859786"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142107" y="1905000"/>
            <a:ext cx="6859786"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349269591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142108" y="1514475"/>
            <a:ext cx="7929246"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4686332" y="1905000"/>
            <a:ext cx="3315562"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142107" y="1905000"/>
            <a:ext cx="3315563"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1613450960"/>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142108" y="1514475"/>
            <a:ext cx="7929246"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4688616" y="2819400"/>
            <a:ext cx="3313277"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8616"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2107" y="2819400"/>
            <a:ext cx="3313277"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142107"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114898237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142108" y="1514475"/>
            <a:ext cx="7929246"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69835988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2893185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3314242" y="1630822"/>
            <a:ext cx="4719500"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3533436" y="1905000"/>
            <a:ext cx="4253068"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142107" y="3429000"/>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306886613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085908" y="1630822"/>
            <a:ext cx="4719500"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8/17/2017</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309719" y="1884311"/>
            <a:ext cx="4253068"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5931014" y="3411748"/>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88449668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a:defRPr sz="1000">
                <a:solidFill>
                  <a:schemeClr val="bg1"/>
                </a:solidFill>
              </a:defRPr>
            </a:lvl1pPr>
          </a:lstStyle>
          <a:p>
            <a:pPr defTabSz="914400"/>
            <a:fld id="{9AFE8FB1-0A7A-443E-AAF7-31D4FA1AA312}" type="datetimeFigureOut">
              <a:rPr lang="en-US" smtClean="0">
                <a:solidFill>
                  <a:prstClr val="white"/>
                </a:solidFill>
              </a:rPr>
              <a:pPr defTabSz="914400"/>
              <a:t>8/17/2017</a:t>
            </a:fld>
            <a:endParaRPr lang="en-US" dirty="0">
              <a:solidFill>
                <a:prstClr val="white"/>
              </a:solidFill>
            </a:endParaRPr>
          </a:p>
        </p:txBody>
      </p:sp>
      <p:sp>
        <p:nvSpPr>
          <p:cNvPr id="5" name="Footer Placeholder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a:defRPr sz="1000">
                <a:solidFill>
                  <a:schemeClr val="bg1"/>
                </a:solidFill>
              </a:defRPr>
            </a:lvl1pPr>
          </a:lstStyle>
          <a:p>
            <a:pPr defTabSz="914400"/>
            <a:endParaRPr lang="en-US" dirty="0">
              <a:solidFill>
                <a:prstClr val="white"/>
              </a:solidFill>
            </a:endParaRPr>
          </a:p>
        </p:txBody>
      </p:sp>
      <p:sp>
        <p:nvSpPr>
          <p:cNvPr id="6" name="Slide Number Placeholder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a:defRPr sz="1000">
                <a:solidFill>
                  <a:schemeClr val="bg1"/>
                </a:solidFill>
              </a:defRPr>
            </a:lvl1pPr>
          </a:lstStyle>
          <a:p>
            <a:pPr defTabSz="914400"/>
            <a:fld id="{25BA54BD-C84D-46CE-8B72-31BFB26ABA43}" type="slidenum">
              <a:rPr lang="en-US" smtClean="0">
                <a:solidFill>
                  <a:prstClr val="white"/>
                </a:solidFill>
              </a:rPr>
              <a:pPr defTabSz="914400"/>
              <a:t>‹#›</a:t>
            </a:fld>
            <a:endParaRPr lang="en-US" dirty="0">
              <a:solidFill>
                <a:prstClr val="white"/>
              </a:solidFill>
            </a:endParaRPr>
          </a:p>
        </p:txBody>
      </p:sp>
      <p:sp>
        <p:nvSpPr>
          <p:cNvPr id="3" name="Text Placeholder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31394097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899592" y="4953000"/>
            <a:ext cx="8064895" cy="1066800"/>
          </a:xfrm>
        </p:spPr>
        <p:txBody>
          <a:bodyPr>
            <a:noAutofit/>
          </a:bodyPr>
          <a:lstStyle/>
          <a:p>
            <a:pPr algn="ctr" rtl="1"/>
            <a:r>
              <a:rPr lang="ar-SA" sz="44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صانعو </a:t>
            </a:r>
            <a:r>
              <a:rPr lang="ar-SA" sz="44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الحضارة العربية: </a:t>
            </a:r>
            <a:endParaRPr lang="en-US" sz="44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sp>
        <p:nvSpPr>
          <p:cNvPr id="4" name="Title 3"/>
          <p:cNvSpPr>
            <a:spLocks noGrp="1"/>
          </p:cNvSpPr>
          <p:nvPr>
            <p:ph type="ctrTitle"/>
          </p:nvPr>
        </p:nvSpPr>
        <p:spPr>
          <a:xfrm>
            <a:off x="1027778" y="598940"/>
            <a:ext cx="6859786" cy="1600200"/>
          </a:xfrm>
        </p:spPr>
        <p:txBody>
          <a:bodyPr/>
          <a:lstStyle/>
          <a:p>
            <a:pPr marL="0" marR="0" algn="r" rtl="1">
              <a:spcBef>
                <a:spcPts val="1200"/>
              </a:spcBef>
              <a:spcAft>
                <a:spcPts val="300"/>
              </a:spcAft>
            </a:pPr>
            <a:r>
              <a:rPr lang="ar-SA" sz="6000" b="1" kern="1600" spc="-25" dirty="0">
                <a:solidFill>
                  <a:srgbClr val="FFFF00"/>
                </a:solidFill>
                <a:latin typeface="Cambria"/>
                <a:ea typeface="Times New Roman"/>
                <a:cs typeface="Times New Roman"/>
              </a:rPr>
              <a:t>قراءة</a:t>
            </a:r>
            <a:r>
              <a:rPr lang="ar-JO" sz="6000" b="1" kern="1600" spc="-25" dirty="0">
                <a:solidFill>
                  <a:srgbClr val="FFFF00"/>
                </a:solidFill>
                <a:latin typeface="Cambria"/>
                <a:ea typeface="Times New Roman"/>
                <a:cs typeface="Times New Roman"/>
              </a:rPr>
              <a:t> المقالة الموضوعية</a:t>
            </a:r>
            <a:endParaRPr lang="en-US" sz="6000" b="1" kern="1600" spc="-25" dirty="0">
              <a:solidFill>
                <a:srgbClr val="FFFF00"/>
              </a:solidFill>
              <a:effectLst/>
              <a:latin typeface="Cambria"/>
              <a:ea typeface="Times New Roman"/>
              <a:cs typeface="Times New Roman"/>
            </a:endParaRPr>
          </a:p>
        </p:txBody>
      </p:sp>
      <p:pic>
        <p:nvPicPr>
          <p:cNvPr id="6" name="Picture 5">
            <a:extLst>
              <a:ext uri="{FF2B5EF4-FFF2-40B4-BE49-F238E27FC236}">
                <a16:creationId xmlns:a16="http://schemas.microsoft.com/office/drawing/2014/main" xmlns="" id="{01AEC4D7-F64D-442C-AA73-89C2C59B2CF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6022" y="2543618"/>
            <a:ext cx="1371957" cy="1720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5549468"/>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lnSpcReduction="10000"/>
          </a:bodyPr>
          <a:lstStyle/>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 ألف أكثر من أربعين كتاباً، وواظب على الكتابة في الصحف والمجلات لعقود طويلة، مؤمناً بأهمية تقديم الثقافة والمعرفة لجميع الناس، من خلال الوسائل الإعلامية المتاحة. </a:t>
            </a:r>
          </a:p>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وبُعيد رحيله نظّمت مؤسسة عبد الحميد شومان (الأردن) ندوة علمية لتكريم المؤرّخ الراحل بإشراف المؤرخ الأردني محمد عدنان البخيت، ونشرت أعمالها وأوراقها في كتاب مرجعي هام بعنوان: (نقولا زيادة في ميزان التاريخ). </a:t>
            </a:r>
          </a:p>
          <a:p>
            <a:pPr marL="0" indent="0" algn="r" rtl="1">
              <a:buNone/>
            </a:pPr>
            <a:endParaRPr lang="en-US"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مؤلفات الأطباء والصيادلة المسلمين</a:t>
            </a: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r>
              <a:rPr lang="ar-SA" spc="-25" dirty="0">
                <a:latin typeface="Arial" panose="020B0604020202020204" pitchFamily="34" charset="0"/>
                <a:ea typeface="Times New Roman" panose="02020603050405020304" pitchFamily="18" charset="0"/>
                <a:cs typeface="Simplified Arabic" panose="02020603050405020304" pitchFamily="18" charset="-78"/>
              </a:rPr>
              <a:t>زوّدنا المقال بمعلومات قيّمة عن تاريخ الطب عند العرب، ومن ذلك ما ورد فيه من عناوين الكتب التي ألّفها الأطباء والصيادلة العرب، سنراجع بعض أسماء هؤلاء فيما يلي: </a:t>
            </a:r>
            <a:endParaRPr lang="en-US"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841259021"/>
              </p:ext>
            </p:extLst>
          </p:nvPr>
        </p:nvGraphicFramePr>
        <p:xfrm>
          <a:off x="2339752" y="2285705"/>
          <a:ext cx="4923814" cy="3553927"/>
        </p:xfrm>
        <a:graphic>
          <a:graphicData uri="http://schemas.openxmlformats.org/drawingml/2006/table">
            <a:tbl>
              <a:tblPr rtl="1" firstRow="1" firstCol="1" bandRow="1">
                <a:tableStyleId>{616DA210-FB5B-4158-B5E0-FEB733F419BA}</a:tableStyleId>
              </a:tblPr>
              <a:tblGrid>
                <a:gridCol w="2409809"/>
                <a:gridCol w="2514005"/>
              </a:tblGrid>
              <a:tr h="368041">
                <a:tc>
                  <a:txBody>
                    <a:bodyPr/>
                    <a:lstStyle/>
                    <a:p>
                      <a:pPr marL="0" marR="0" algn="just" rtl="1">
                        <a:spcBef>
                          <a:spcPts val="0"/>
                        </a:spcBef>
                        <a:spcAft>
                          <a:spcPts val="0"/>
                        </a:spcAft>
                      </a:pPr>
                      <a:r>
                        <a:rPr lang="ar-JO" sz="2400" b="1" spc="-25" dirty="0">
                          <a:solidFill>
                            <a:srgbClr val="FFFF00"/>
                          </a:solidFill>
                          <a:effectLst/>
                          <a:latin typeface="Times New Roman" panose="02020603050405020304" pitchFamily="18" charset="0"/>
                          <a:cs typeface="Times New Roman" panose="02020603050405020304" pitchFamily="18" charset="0"/>
                        </a:rPr>
                        <a:t>    الطبيب/المؤلّف</a:t>
                      </a:r>
                      <a:endParaRPr lang="en-US" sz="2400" b="1" spc="-25" dirty="0">
                        <a:solidFill>
                          <a:srgbClr val="FFFF00"/>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6"/>
                    </a:solidFill>
                  </a:tcPr>
                </a:tc>
                <a:tc>
                  <a:txBody>
                    <a:bodyPr/>
                    <a:lstStyle/>
                    <a:p>
                      <a:pPr marL="0" marR="0" algn="just" rtl="1">
                        <a:spcBef>
                          <a:spcPts val="0"/>
                        </a:spcBef>
                        <a:spcAft>
                          <a:spcPts val="0"/>
                        </a:spcAft>
                      </a:pPr>
                      <a:r>
                        <a:rPr lang="ar-JO" sz="2400" b="1" spc="-25" dirty="0">
                          <a:solidFill>
                            <a:srgbClr val="FFFF00"/>
                          </a:solidFill>
                          <a:effectLst/>
                          <a:latin typeface="Times New Roman" panose="02020603050405020304" pitchFamily="18" charset="0"/>
                          <a:cs typeface="Times New Roman" panose="02020603050405020304" pitchFamily="18" charset="0"/>
                        </a:rPr>
                        <a:t>اسم الكتاب</a:t>
                      </a:r>
                      <a:endParaRPr lang="en-US" sz="2400" b="1" spc="-25" dirty="0">
                        <a:solidFill>
                          <a:srgbClr val="FFFF00"/>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6"/>
                    </a:solidFill>
                  </a:tcPr>
                </a:tc>
              </a:tr>
              <a:tr h="368041">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حنين بن إسحاق</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عشر مقالات في العين</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tc>
              </a:tr>
              <a:tr h="368041">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قسطا بن لوقا البعلبكي</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lumMod val="75000"/>
                      </a:schemeClr>
                    </a:solidFill>
                  </a:tcPr>
                </a:tc>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رسالة في تدبير سفر الحجّ</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lumMod val="75000"/>
                      </a:schemeClr>
                    </a:solidFill>
                  </a:tcPr>
                </a:tc>
              </a:tr>
              <a:tr h="736081">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ابن البيطار</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الجامع لمفردات الأدوية والأغذية</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tc>
              </a:tr>
              <a:tr h="368041">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أبو بكر الرازي</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الحاوي في الطبّ</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r>
              <a:tr h="368041">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ابن سينا</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القانون في الطب</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tc>
              </a:tr>
              <a:tr h="368041">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أبو القاسم الزهراوي</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التصريف لمن عجز عن التأليف</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r>
              <a:tr h="368041">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أبو الريحان البيروني</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marL="0" marR="0" algn="just" rtl="1">
                        <a:spcBef>
                          <a:spcPts val="0"/>
                        </a:spcBef>
                        <a:spcAft>
                          <a:spcPts val="0"/>
                        </a:spcAft>
                      </a:pPr>
                      <a:r>
                        <a:rPr lang="ar-JO" sz="2000" b="1" spc="-25" dirty="0">
                          <a:solidFill>
                            <a:schemeClr val="bg1"/>
                          </a:solidFill>
                          <a:effectLst/>
                          <a:latin typeface="Times New Roman" panose="02020603050405020304" pitchFamily="18" charset="0"/>
                          <a:cs typeface="Times New Roman" panose="02020603050405020304" pitchFamily="18" charset="0"/>
                        </a:rPr>
                        <a:t>كتاب الصيدلة في الطبّ</a:t>
                      </a:r>
                      <a:endParaRPr lang="en-US" sz="2000" b="1" spc="-25"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عيون الأنباء في طبقات الأطبّاء:</a:t>
            </a: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endParaRPr lang="ar-SA" spc="-25" dirty="0">
              <a:latin typeface="Arial" panose="020B0604020202020204" pitchFamily="34" charset="0"/>
              <a:ea typeface="Times New Roman" panose="02020603050405020304" pitchFamily="18" charset="0"/>
              <a:cs typeface="Simplified Arabic" panose="02020603050405020304" pitchFamily="18" charset="-78"/>
            </a:endParaRPr>
          </a:p>
          <a:p>
            <a:pPr marL="0" indent="0" algn="r" rtl="1">
              <a:buNone/>
            </a:pPr>
            <a:r>
              <a:rPr lang="ar-SA" spc="-25" dirty="0">
                <a:latin typeface="Arial" panose="020B0604020202020204" pitchFamily="34" charset="0"/>
                <a:ea typeface="Times New Roman" panose="02020603050405020304" pitchFamily="18" charset="0"/>
                <a:cs typeface="Simplified Arabic" panose="02020603050405020304" pitchFamily="18" charset="-78"/>
              </a:rPr>
              <a:t>يمكنك عزيزي الطالب أن تعود إلى شبكة الإنترنت أو كتب الموسوعات العلمية، وتجمع معلومات مفيدة حول بعض العلماء والأطباء العرب، كما يمكن أن تعود لمصادرَ متخصصة في مقدمتها كتاب بعنوان: (عيون الأنباء في طبقات الأطباء) لابن أبي أُصَيبعة.</a:t>
            </a:r>
          </a:p>
          <a:p>
            <a:pPr marL="0" indent="0" algn="r" rtl="1">
              <a:buNone/>
            </a:pPr>
            <a:r>
              <a:rPr lang="ar-SA" spc="-25" dirty="0">
                <a:latin typeface="Arial" panose="020B0604020202020204" pitchFamily="34" charset="0"/>
                <a:ea typeface="Times New Roman" panose="02020603050405020304" pitchFamily="18" charset="0"/>
                <a:cs typeface="Simplified Arabic" panose="02020603050405020304" pitchFamily="18" charset="-78"/>
              </a:rPr>
              <a:t>وهو كتاب متخصص في التعريف بالأطباء العرب والمسلمين، بل يعرّف بأطباء الحضارات الأخرى اليونانية والفارسية والهندية والسريانية.. </a:t>
            </a:r>
          </a:p>
          <a:p>
            <a:pPr marL="0" indent="0" algn="r" rtl="1">
              <a:buNone/>
            </a:pPr>
            <a:r>
              <a:rPr lang="ar-SA" spc="-25" dirty="0">
                <a:latin typeface="Arial" panose="020B0604020202020204" pitchFamily="34" charset="0"/>
                <a:ea typeface="Times New Roman" panose="02020603050405020304" pitchFamily="18" charset="0"/>
                <a:cs typeface="Simplified Arabic" panose="02020603050405020304" pitchFamily="18" charset="-78"/>
              </a:rPr>
              <a:t>ويعدّ أشهرَ الكتب وأوفاها في تراجِم الأطباء. والمؤلف نفسه كان طبيباً ممارساً إبان حكم الدولة الأيوبية في القرن السابع الهجري، إلى جانب تأريخه لهذا الحقل العلمي الهام. </a:t>
            </a:r>
          </a:p>
          <a:p>
            <a:pPr marL="0" indent="0" algn="r" rtl="1">
              <a:buNone/>
            </a:pPr>
            <a:endParaRPr lang="en-US"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lnSpcReduction="10000"/>
          </a:bodyPr>
          <a:lstStyle/>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وعرّف في الكتاب بما يزيد على 400 طبيب وحكيم من العرب والمسلمين، أو من الحضارات التي تأثروا بها، وأفادوا منها، من أطباء اليونان، والرومان، والهند، وبلاد فارس، ومن النصارى والسريان وغيرهم.</a:t>
            </a:r>
          </a:p>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نتوقّع منك أن لا تفوّتَ الفرصة، وأن تعود إلى هذا الكتاب الذي وصل إلى عصرنا وطبع طبعاتٍ حديثةً أنيقة، وأن تؤوبَ منه بترجمة لواحد من الأطباء القدامى الذين عرّف ابن أبي أصيبعة بجهودهم ودورهم في تاريخ الطب أو الصيدلة.</a:t>
            </a:r>
          </a:p>
          <a:p>
            <a:pPr marL="0" indent="0" algn="r" rtl="1">
              <a:buNone/>
            </a:pPr>
            <a:endParaRPr lang="en-US"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المعجم والثروة اللغوية</a:t>
            </a:r>
            <a:b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من ألفاظ الحضارة والطب والحياة العامة:</a:t>
            </a: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1142108" y="1905000"/>
            <a:ext cx="7462340" cy="4267200"/>
          </a:xfrm>
        </p:spPr>
        <p:txBody>
          <a:bodyPr>
            <a:normAutofit fontScale="92500" lnSpcReduction="10000"/>
          </a:bodyPr>
          <a:lstStyle/>
          <a:p>
            <a:pPr marL="0" indent="0" algn="r" rtl="1">
              <a:buNone/>
            </a:pP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الصيدلة</a:t>
            </a:r>
          </a:p>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عرّف أبو الريحان البيروني كلمة: الصيدنة (الصيدلة) وصيدناني (صيدلاني)، وذهب أنها معرّبة عن جندل وجندناني، وهما كلمتان هنديتا الأصل، تعبّران عن بائع العطور والأعشاب والأدوية، والقائم بمزجها، وقد قُلبت الجيم في العربية إلى صاد، فصارت صندل، ولكن البيروني فضّل لفظ: الصيدلة في تسمية المهنة، وهو اللفظ الذي ما زلنا نعتمده في العربية حتى اليوم. وتعريف الصيدلاني عنده بأنه: "المحترف بجمع الأدوية على أحمد صورها، واختيار الأجود من أنواعها، مفردة ومركّبة على أفضل التراكيب التي خلّدها مبرّزو أهل الطب".</a:t>
            </a:r>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15616" y="548680"/>
            <a:ext cx="6859785" cy="1020762"/>
          </a:xfrm>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عقار</a:t>
            </a:r>
            <a:b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683568" y="1628800"/>
            <a:ext cx="8136904" cy="4543400"/>
          </a:xfrm>
        </p:spPr>
        <p:txBody>
          <a:bodyPr>
            <a:normAutofit fontScale="92500" lnSpcReduction="10000"/>
          </a:bodyPr>
          <a:lstStyle/>
          <a:p>
            <a:pPr marL="0" indent="0" algn="r" rtl="1">
              <a:buNone/>
            </a:pP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أما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كلمة عقار وجمعها عقاقير، فذهب أبو الريحان البيروني أن أصلها سرياني تعني الجرثومة، وتعني الدواء القاضي عليها، وقد قسّم العقاقير إلى ثلاثة أنواع: الأدوية، الأغذية، السموم. وكل منها فيه ما هو مفرد وما قد يكون مركّبا. وأن الدواء السمّي يحتاج إلى محترف بارع مجرب حتى يخفّف أثر السم، ويحصل على فائدته للجسم العليل. وعند العرب يسمّى الدواء السمّي تِرياقاً، وكان يؤخذ قديماً من سموم الحيّات والأفاعي. </a:t>
            </a:r>
          </a:p>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وفي القانون ونظام الملْكية: عقار وعقارات، وتعني الأراضي والمباني وجميع أنواع الممتلكات الثابتة التي لا يمكن نقلها، وكل ما يرتبط بها من حقوق. وقد تسمّى اليوم في بعض القوانين: (الأموال غير المنقولة) أي الممتلكات التي لا يمكن نقلها، فهي ثابتة في أماكنها.</a:t>
            </a:r>
          </a:p>
          <a:p>
            <a:pPr marL="0" indent="0" algn="r" rtl="1">
              <a:buNone/>
            </a:pPr>
            <a:endParaRPr lang="en-US"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1142108" y="1772816"/>
            <a:ext cx="6859786" cy="4399384"/>
          </a:xfrm>
        </p:spPr>
        <p:txBody>
          <a:bodyPr>
            <a:normAutofit lnSpcReduction="10000"/>
          </a:bodyPr>
          <a:lstStyle/>
          <a:p>
            <a:pPr marL="0" indent="0" algn="r" rtl="1">
              <a:buNone/>
            </a:pP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الترياق: </a:t>
            </a:r>
          </a:p>
          <a:p>
            <a:pPr marL="0" indent="0" algn="r" rtl="1">
              <a:buNone/>
            </a:pPr>
            <a:r>
              <a:rPr lang="ar-SA" sz="3200" b="1" spc="-25" dirty="0">
                <a:latin typeface="Arial" panose="020B0604020202020204" pitchFamily="34" charset="0"/>
                <a:ea typeface="Times New Roman" panose="02020603050405020304" pitchFamily="18" charset="0"/>
                <a:cs typeface="Simplified Arabic" panose="02020603050405020304" pitchFamily="18" charset="-78"/>
              </a:rPr>
              <a:t>كلمة معرّبة عن الفارسية منذ القديم، تعني الدواء المضاد للسموم، وهو يستخرج من السموم ذاتها، فيكون دواءً وفق تركيبات طبية دقيقة.</a:t>
            </a:r>
          </a:p>
          <a:p>
            <a:pPr marL="0" indent="0" algn="r" rtl="1">
              <a:buNone/>
            </a:pPr>
            <a:endParaRPr lang="ar-SA" sz="3200" spc="-25" dirty="0">
              <a:latin typeface="Arial" panose="020B0604020202020204" pitchFamily="34" charset="0"/>
              <a:ea typeface="Times New Roman" panose="02020603050405020304" pitchFamily="18" charset="0"/>
              <a:cs typeface="Simplified Arabic" panose="02020603050405020304" pitchFamily="18" charset="-78"/>
            </a:endParaRPr>
          </a:p>
          <a:p>
            <a:pPr marL="0" indent="0" algn="r" rtl="1">
              <a:buNone/>
            </a:pP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الضيعة: </a:t>
            </a:r>
          </a:p>
          <a:p>
            <a:pPr marL="0" indent="0" algn="r" rtl="1">
              <a:buNone/>
            </a:pPr>
            <a:r>
              <a:rPr lang="ar-SA" sz="3200" b="1" spc="-25" dirty="0">
                <a:latin typeface="Arial" panose="020B0604020202020204" pitchFamily="34" charset="0"/>
                <a:ea typeface="Times New Roman" panose="02020603050405020304" pitchFamily="18" charset="0"/>
                <a:cs typeface="Simplified Arabic" panose="02020603050405020304" pitchFamily="18" charset="-78"/>
              </a:rPr>
              <a:t>جمعها ضِياع. وتعني: الأرض المغلّة الزراعية، وقد تعني القرية الزراعية.</a:t>
            </a:r>
          </a:p>
          <a:p>
            <a:pPr marL="0" indent="0" algn="r" rtl="1">
              <a:buNone/>
            </a:pPr>
            <a:endParaRPr lang="en-US"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lnSpcReduction="10000"/>
          </a:bodyPr>
          <a:lstStyle/>
          <a:p>
            <a:pPr marL="0" indent="0" algn="r" rtl="1">
              <a:buNone/>
            </a:pP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الشيح: </a:t>
            </a:r>
          </a:p>
          <a:p>
            <a:pPr marL="0" indent="0" algn="r" rtl="1">
              <a:buNone/>
            </a:pPr>
            <a:r>
              <a:rPr lang="ar-SA" sz="2800" b="1" spc="-25" dirty="0">
                <a:latin typeface="Arial" panose="020B0604020202020204" pitchFamily="34" charset="0"/>
                <a:ea typeface="Times New Roman" panose="02020603050405020304" pitchFamily="18" charset="0"/>
                <a:cs typeface="Simplified Arabic" panose="02020603050405020304" pitchFamily="18" charset="-78"/>
              </a:rPr>
              <a:t>نبات عطري عشبي، دقيق الأوراق والأزهار، من الفصيلة النجمية. يعد من النباتات الطبية والعطرية التي استعملت قديما وحديثا في معالجة بعض الأمراض.</a:t>
            </a:r>
          </a:p>
          <a:p>
            <a:pPr marL="0" indent="0" algn="r" rtl="1">
              <a:buNone/>
            </a:pP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بيمارستان: </a:t>
            </a:r>
          </a:p>
          <a:p>
            <a:pPr marL="0" indent="0" algn="r" rtl="1">
              <a:buNone/>
            </a:pPr>
            <a:r>
              <a:rPr lang="ar-SA" sz="2800" b="1" spc="-25" dirty="0">
                <a:latin typeface="Arial" panose="020B0604020202020204" pitchFamily="34" charset="0"/>
                <a:ea typeface="Times New Roman" panose="02020603050405020304" pitchFamily="18" charset="0"/>
                <a:cs typeface="Simplified Arabic" panose="02020603050405020304" pitchFamily="18" charset="-78"/>
              </a:rPr>
              <a:t>لفظة طبية معرّبة، أخذها العرب قديماً عن الفارسية، واستعملت اسما لمكان معالجة المرضى (المستشفى)، معناها بالفارسية: محل المريض أو مكانه. فمعناها الحرفي إذن: مكان معدّ لإقامة المرضى ومعالجتهم، تجمع على: (بيمارستانات).</a:t>
            </a:r>
          </a:p>
          <a:p>
            <a:pPr marL="0" indent="0" algn="r" rtl="1">
              <a:buNone/>
            </a:pPr>
            <a:endParaRPr lang="en-US"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lnSpcReduction="10000"/>
          </a:bodyPr>
          <a:lstStyle/>
          <a:p>
            <a:pPr marL="0" indent="0" algn="r" rtl="1">
              <a:buNone/>
            </a:pPr>
            <a:r>
              <a:rPr lang="ar-SA" sz="2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كَرْم:</a:t>
            </a:r>
            <a:r>
              <a:rPr lang="ar-SA" sz="2800" b="1" spc="-25" dirty="0">
                <a:latin typeface="Arial" panose="020B0604020202020204" pitchFamily="34" charset="0"/>
                <a:ea typeface="Times New Roman" panose="02020603050405020304" pitchFamily="18" charset="0"/>
                <a:cs typeface="Simplified Arabic" panose="02020603050405020304" pitchFamily="18" charset="-78"/>
              </a:rPr>
              <a:t> </a:t>
            </a:r>
          </a:p>
          <a:p>
            <a:pPr marL="0" indent="0" algn="r" rtl="1">
              <a:buNone/>
            </a:pPr>
            <a:r>
              <a:rPr lang="ar-SA" sz="2800" b="1" spc="-25" dirty="0">
                <a:latin typeface="Arial" panose="020B0604020202020204" pitchFamily="34" charset="0"/>
                <a:ea typeface="Times New Roman" panose="02020603050405020304" pitchFamily="18" charset="0"/>
                <a:cs typeface="Simplified Arabic" panose="02020603050405020304" pitchFamily="18" charset="-78"/>
              </a:rPr>
              <a:t>وجمعها كروم، وهي تعني بستان العنب خاصّة، ومصدر التسمية كما يبدو التفاؤل بطيبة الأرض وجودها ليكون عطاؤها خيّراً.</a:t>
            </a:r>
          </a:p>
          <a:p>
            <a:pPr marL="0" indent="0" algn="r" rtl="1">
              <a:buNone/>
            </a:pP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الفصْد: </a:t>
            </a:r>
          </a:p>
          <a:p>
            <a:pPr marL="0" indent="0" algn="r" rtl="1">
              <a:buNone/>
            </a:pPr>
            <a:r>
              <a:rPr lang="ar-SA" sz="2800" b="1" spc="-25" dirty="0">
                <a:latin typeface="Arial" panose="020B0604020202020204" pitchFamily="34" charset="0"/>
                <a:ea typeface="Times New Roman" panose="02020603050405020304" pitchFamily="18" charset="0"/>
                <a:cs typeface="Simplified Arabic" panose="02020603050405020304" pitchFamily="18" charset="-78"/>
              </a:rPr>
              <a:t>الفصْد لغة هو الشقّ. ويقصد بالفصد شق جزء من الجسم لإخراج الدم من شريان أو عرق معين، وهو إجراء طبّي قديم اهتدى إليه الأطباء ومارسوه بكفاءة ودقّة. يسمى من يمارس هذا النوع من التطبيب: فاصد، ومر بنا في المقالة: أبو الخير الفاصد.</a:t>
            </a:r>
          </a:p>
          <a:p>
            <a:pPr marL="0" indent="0" algn="r" rtl="1">
              <a:buNone/>
            </a:pPr>
            <a:endParaRPr lang="en-US"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1043608" y="1570678"/>
            <a:ext cx="7606356" cy="4267200"/>
          </a:xfrm>
        </p:spPr>
        <p:txBody>
          <a:bodyPr>
            <a:noAutofit/>
          </a:bodyPr>
          <a:lstStyle/>
          <a:p>
            <a:pPr marL="0" indent="0" algn="r" rtl="1">
              <a:buNone/>
            </a:pP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أعزائي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الطلبة</a:t>
            </a:r>
          </a:p>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أرحب بكم في لقاء جديد من لقاءات مهارة القراءة. نقرأ اليوم مقالة ممتعة للمؤرّخ والأديب العربي الراحل (</a:t>
            </a: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نقولا زيادة</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 من سلسلة مقالات أرّخ فيها -بأسلوب أدبي مبسّط- لصانعي الحضارة العربية الإسلامية؛ كالقاضي، والصانع، والطبيب، والفقيه، والتاجر، والمعلّم، والزارع.  وقد اخترنا مقالته التي عرض فيها لوظيفة "</a:t>
            </a: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الطبيب</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 وعرّف من خلال ذلك بمراحل بارزة من تطوّر الطب ومكانته في الحضارة العربية الإسلامية. دعونا أعزائي الطلبة، نبدأ أولا بالتّعرف على هذه المقالة المفيدة.</a:t>
            </a:r>
          </a:p>
          <a:p>
            <a:pPr marL="0" indent="0" algn="r" rtl="1">
              <a:buNone/>
            </a:pPr>
            <a:endParaRPr lang="en-US" sz="3200" dirty="0"/>
          </a:p>
        </p:txBody>
      </p:sp>
    </p:spTree>
    <p:extLst>
      <p:ext uri="{BB962C8B-B14F-4D97-AF65-F5344CB8AC3E}">
        <p14:creationId xmlns:p14="http://schemas.microsoft.com/office/powerpoint/2010/main" val="2029839432"/>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a:bodyPr>
          <a:lstStyle/>
          <a:p>
            <a:pPr marL="0" indent="0" algn="r" rtl="1">
              <a:buNone/>
            </a:pPr>
            <a:r>
              <a:rPr lang="ar-LB" sz="2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التشريح: </a:t>
            </a:r>
            <a:endParaRPr lang="en-US" sz="2800" spc="-25" dirty="0">
              <a:latin typeface="Arial" panose="020B0604020202020204" pitchFamily="34" charset="0"/>
              <a:ea typeface="Times New Roman" panose="02020603050405020304" pitchFamily="18" charset="0"/>
              <a:cs typeface="Simplified Arabic" panose="02020603050405020304" pitchFamily="18" charset="-78"/>
            </a:endParaRPr>
          </a:p>
          <a:p>
            <a:pPr marL="0" indent="0" algn="r" rtl="1">
              <a:buNone/>
            </a:pPr>
            <a:r>
              <a:rPr lang="ar-SA" sz="2800" b="1" spc="-25" dirty="0" smtClean="0">
                <a:latin typeface="Arial" panose="020B0604020202020204" pitchFamily="34" charset="0"/>
                <a:ea typeface="Times New Roman" panose="02020603050405020304" pitchFamily="18" charset="0"/>
                <a:cs typeface="Simplified Arabic" panose="02020603050405020304" pitchFamily="18" charset="-78"/>
              </a:rPr>
              <a:t>إجراء </a:t>
            </a:r>
            <a:r>
              <a:rPr lang="ar-SA" sz="2800" b="1" spc="-25" dirty="0">
                <a:latin typeface="Arial" panose="020B0604020202020204" pitchFamily="34" charset="0"/>
                <a:ea typeface="Times New Roman" panose="02020603050405020304" pitchFamily="18" charset="0"/>
                <a:cs typeface="Simplified Arabic" panose="02020603050405020304" pitchFamily="18" charset="-78"/>
              </a:rPr>
              <a:t>طبي جراحي يقوم على فحص جثّة المتوفّى ومعاينتها، لدراسة تراكيب أجهزة الجسم وبنيتها، وملاحظة أي أمر غير طبيعي فيها، ويشيع استعماله اليوم في الطب الشرعي والجنائي. عرفه اليونان منذ القديم، وعرفه الأطباء المسلمون بعد ذلك، ولكنهم تحرّجوا مدة طويلة من مبدأ الاعتداء على الجسد وتمزيق الجثة، إلى أن أفتى الفقهاء بجواز ذلك للضرورة. </a:t>
            </a:r>
            <a:endParaRPr lang="en-US" sz="2800" b="1"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43608" y="692696"/>
            <a:ext cx="7416824" cy="1020762"/>
          </a:xfrm>
        </p:spPr>
        <p:txBody>
          <a:bodyPr>
            <a:normAutofit fontScale="90000"/>
          </a:bodyPr>
          <a:lstStyle/>
          <a:p>
            <a:pPr algn="ctr"/>
            <a:r>
              <a:rPr lang="en-US"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ar-SA"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تعديل </a:t>
            </a: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الصياغة: </a:t>
            </a:r>
            <a:b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من المتكلّم إلى الغائب</a:t>
            </a:r>
            <a:b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lnSpcReduction="10000"/>
          </a:bodyPr>
          <a:lstStyle/>
          <a:p>
            <a:pPr marL="0" indent="0" algn="r" rtl="1">
              <a:buNone/>
            </a:pPr>
            <a:r>
              <a:rPr lang="ar-SA" sz="2800" b="1" spc="-25" dirty="0">
                <a:latin typeface="Arial" panose="020B0604020202020204" pitchFamily="34" charset="0"/>
                <a:ea typeface="Times New Roman" panose="02020603050405020304" pitchFamily="18" charset="0"/>
                <a:cs typeface="Simplified Arabic" panose="02020603050405020304" pitchFamily="18" charset="-78"/>
              </a:rPr>
              <a:t>القصة الطريفة التي رواها اليبرودي جاءت بضمير المتكلم، لو أردنا أن نرويَها بضمير الغائب، كيف يمكن أن نصوغها؟ أهم التغييرات ستلحق بالضمائر حتى تتبدل من المتكلم إلى الغائب، حاول أن تكتب الفقرة بصيغتها الجديدة وحدك، ثم تابع معنا الصيغة الملائمة بعد قليل.</a:t>
            </a:r>
          </a:p>
          <a:p>
            <a:pPr marL="0" indent="0" algn="r" rtl="1">
              <a:buNone/>
            </a:pPr>
            <a:r>
              <a:rPr lang="ar-SA" sz="2800" b="1" spc="-25" dirty="0">
                <a:latin typeface="Arial" panose="020B0604020202020204" pitchFamily="34" charset="0"/>
                <a:ea typeface="Times New Roman" panose="02020603050405020304" pitchFamily="18" charset="0"/>
                <a:cs typeface="Simplified Arabic" panose="02020603050405020304" pitchFamily="18" charset="-78"/>
              </a:rPr>
              <a:t>هذه هي الصياغة الأولى، بضمير المتكلم، كما رواها اليبرودي عن نفسه، دقق فيها جملة جملة وحاول أن تفكر فيها بصورة جديدة، وذلك بافتراض راوٍ آخر يقدّمها، فبدلا من: كنت في صباي أحمل الشيح من ضيعتي... نبدأ بـ: كان اليبرودي في صباه يحمل الشيح من ضيعته...اقرأ النص وأعد صيغته على هذا المنوال.</a:t>
            </a:r>
          </a:p>
          <a:p>
            <a:pPr marL="0" indent="0" algn="r" rtl="1">
              <a:buNone/>
            </a:pPr>
            <a:endParaRPr lang="en-US"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a:bodyPr>
          <a:lstStyle/>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"كنت في صباي أحمل الشيح من ضيعتي (يبرود)، وأبيعه في دمشق. وكنت يوماً أقود دابّتي وعليها حِمْلُها من الشيح، فمررت بالفاصد أبي الخير وقد فصد شابّاً، فوقعت الفصْدةٌ في الشريان، وطلب قطع الدم فلم يقدر على ذلك، فلما رأيته على تلك الحال أشرتُ عليه بأن يفصِدَه في اليد الأخرى ويسدَّ الفصد الأول، ثم يعود للثاني فيسدَّه، ففعل ووقف الدم. </a:t>
            </a:r>
            <a:endParaRPr lang="en-US" sz="32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1142108" y="1905000"/>
            <a:ext cx="7030292" cy="4267200"/>
          </a:xfrm>
        </p:spPr>
        <p:txBody>
          <a:bodyPr>
            <a:normAutofit/>
          </a:bodyPr>
          <a:lstStyle/>
          <a:p>
            <a:pPr marL="0" indent="0" algn="r" rtl="1">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فتشبّث بي أبو الخير وسألني عما أمرتُه به، فأخبرته أنني أرى أبي في وقت سقي الكرْم، إذا انفتح شِقّ من النهر وخرج منه الماء، لا يقدر على إمساكه حتى يفتحَ شِقّاً آخرَ يُنقِص به الماءَ الأولَ الواصلَ إلى ذلك الشقّ، ثم يسدُّه بعد ذلك. فلما سمع أبو الخير ذلك منعني من بيع الشيح، وعلّمني صناعة الطب، فتبصّرتُ بأشياءَ منه، وصارت لي معرفة بالقوانين العلمية".</a:t>
            </a:r>
            <a:endParaRPr lang="en-US" sz="36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15616" y="836712"/>
            <a:ext cx="6859785" cy="1020762"/>
          </a:xfrm>
        </p:spPr>
        <p:txBody>
          <a:bodyPr>
            <a:normAutofit fontScale="90000"/>
          </a:bodyPr>
          <a:lstStyle/>
          <a:p>
            <a:pPr algn="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والآن هل انتهبت من عملك؟ </a:t>
            </a:r>
            <a:b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يمكننا أن نصوغَ الفقرةَ على النحو التالي، حيث نفترضُ أن شخصاً ما يروي القصة، وليس اليبرودي:</a:t>
            </a:r>
            <a:b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a:bodyPr>
          <a:lstStyle/>
          <a:p>
            <a:pPr marL="0" indent="0" algn="r" rtl="1">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كان اليبرودي في صباه يحملُ الشيحَ من ضيعته ( يبرود)، ويبيعُه في (دمشق). وكان يوماً يقود دابّته، وعليها حِمْلُها من الشيح، فمرّ بالفاصدِ أبي الخير، وقد فصد شابّاً، فوقعت الفصدةُ في الشريان، وطلب قطع الدم فلم يقدرْ على ذلك، فلما رآه اليبرودي على تلك الحال أشار عليه بأن يفصدَه في اليد الأخرى، ويسدَّ الفصد الأول، ثم يعود للثاني فيسدّه، ففعل ووقف الدم. </a:t>
            </a:r>
            <a:endParaRPr lang="en-US" sz="36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a:bodyPr>
          <a:lstStyle/>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فتشبّث به أبو الخير وسأله عمّا أمره به، فأخبره أنه يرى أباه في وقت سقي الكرْم، إذا انفتح شقّ من النهر وخرج منه الماء، لا يقدر على إمساكه حتى يفتح شقّاً آخر يُنقص به الماءَ الأوّلَ الواصلَ إلى ذلك الشقّ، ثم يسدّه بعد ذلك. فلما سمع أبو الخير ذلك منعه من بيع الشيح، وعلّمه صناعة الطب، فتبصّر بأشياءَ منه، وصارت له معرفةٌ بالقوانين العلمية".</a:t>
            </a:r>
            <a:endParaRPr lang="en-US" sz="32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ar-LB" sz="29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الفهم من خلال الأسئلة القصيرة:</a:t>
            </a:r>
            <a:endParaRPr lang="en-US" sz="29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562129" y="1905000"/>
            <a:ext cx="7826295" cy="4267200"/>
          </a:xfrm>
        </p:spPr>
        <p:txBody>
          <a:bodyPr>
            <a:normAutofit/>
          </a:bodyPr>
          <a:lstStyle/>
          <a:p>
            <a:pPr marL="0" indent="0" algn="r" rtl="1">
              <a:buNone/>
            </a:pPr>
            <a:endParaRPr lang="ar-LB" dirty="0"/>
          </a:p>
          <a:p>
            <a:pPr marL="0" indent="0" algn="r" rtl="1">
              <a:buNone/>
            </a:pPr>
            <a:r>
              <a:rPr lang="ar-LB" sz="3200" spc="-25" dirty="0">
                <a:latin typeface="Arial" panose="020B0604020202020204" pitchFamily="34" charset="0"/>
                <a:ea typeface="Times New Roman" panose="02020603050405020304" pitchFamily="18" charset="0"/>
                <a:cs typeface="Simplified Arabic" panose="02020603050405020304" pitchFamily="18" charset="-78"/>
              </a:rPr>
              <a:t>يمكن أن نختبر فهمك للنص من خلال الأسئلة القصيرة الآتية:</a:t>
            </a:r>
          </a:p>
          <a:p>
            <a:pPr marL="0" indent="0" algn="r" rtl="1">
              <a:buNone/>
            </a:pPr>
            <a:r>
              <a:rPr lang="ar-LB" sz="3200"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السؤال </a:t>
            </a:r>
            <a:r>
              <a:rPr lang="ar-LB" sz="32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الأول: </a:t>
            </a:r>
          </a:p>
          <a:p>
            <a:pPr marL="0" indent="0" algn="r" rtl="1">
              <a:buNone/>
            </a:pPr>
            <a:r>
              <a:rPr lang="ar-LB" sz="3200" spc="-25" dirty="0">
                <a:latin typeface="Arial" panose="020B0604020202020204" pitchFamily="34" charset="0"/>
                <a:ea typeface="Times New Roman" panose="02020603050405020304" pitchFamily="18" charset="0"/>
                <a:cs typeface="Simplified Arabic" panose="02020603050405020304" pitchFamily="18" charset="-78"/>
              </a:rPr>
              <a:t>مكتشف الفرق بين الحصبة والجدري هو الطبيب:</a:t>
            </a:r>
          </a:p>
          <a:p>
            <a:pPr marL="0" indent="0" algn="r" rtl="1">
              <a:buNone/>
            </a:pPr>
            <a:r>
              <a:rPr lang="ar-LB" sz="3200" spc="-25" dirty="0">
                <a:latin typeface="Arial" panose="020B0604020202020204" pitchFamily="34" charset="0"/>
                <a:ea typeface="Times New Roman" panose="02020603050405020304" pitchFamily="18" charset="0"/>
                <a:cs typeface="Simplified Arabic" panose="02020603050405020304" pitchFamily="18" charset="-78"/>
              </a:rPr>
              <a:t>أ.ابن سينا     ب.الرازي     ج.ابن البيطار    د. البيروني</a:t>
            </a:r>
          </a:p>
        </p:txBody>
      </p:sp>
    </p:spTree>
    <p:extLst>
      <p:ext uri="{BB962C8B-B14F-4D97-AF65-F5344CB8AC3E}">
        <p14:creationId xmlns:p14="http://schemas.microsoft.com/office/powerpoint/2010/main" val="3269877219"/>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r>
              <a:rPr lang="ar-LB" b="1" dirty="0">
                <a:solidFill>
                  <a:srgbClr val="FFFF00"/>
                </a:solidFill>
              </a:rPr>
              <a:t>السؤال الثاني: </a:t>
            </a:r>
          </a:p>
          <a:p>
            <a:pPr marL="0" indent="0" algn="r" rtl="1">
              <a:buNone/>
            </a:pPr>
            <a:r>
              <a:rPr lang="ar-LB" dirty="0"/>
              <a:t>"التشريح" في الطب العربي القديم</a:t>
            </a:r>
            <a:r>
              <a:rPr lang="ar-LB" dirty="0" smtClean="0"/>
              <a:t>:</a:t>
            </a:r>
            <a:endParaRPr lang="en-US" dirty="0" smtClean="0"/>
          </a:p>
          <a:p>
            <a:pPr marL="0" indent="0" algn="r" rtl="1">
              <a:buNone/>
            </a:pPr>
            <a:r>
              <a:rPr lang="ar-LB" dirty="0"/>
              <a:t>أ‌</a:t>
            </a:r>
            <a:r>
              <a:rPr lang="ar-LB" dirty="0" smtClean="0"/>
              <a:t>. بدأ </a:t>
            </a:r>
            <a:r>
              <a:rPr lang="ar-LB" dirty="0"/>
              <a:t>مبكراً مع بدايات الطب العربي، لتوفر أدوات الجراحة</a:t>
            </a:r>
          </a:p>
          <a:p>
            <a:pPr marL="0" indent="0" algn="r" rtl="1">
              <a:buNone/>
            </a:pPr>
            <a:r>
              <a:rPr lang="ar-LB" dirty="0"/>
              <a:t>ب‌</a:t>
            </a:r>
            <a:r>
              <a:rPr lang="ar-LB" dirty="0" smtClean="0"/>
              <a:t>. تأخر </a:t>
            </a:r>
            <a:r>
              <a:rPr lang="ar-LB" dirty="0"/>
              <a:t>كثيراً لعدم صناعة أدوات الجراحة مبكّراً</a:t>
            </a:r>
          </a:p>
          <a:p>
            <a:pPr marL="0" indent="0" algn="r" rtl="1">
              <a:buNone/>
            </a:pPr>
            <a:r>
              <a:rPr lang="ar-LB" dirty="0"/>
              <a:t>ج. لم يمارسه العرب حتى اليوم احتراما لجسد الإنسان وجثته.</a:t>
            </a:r>
          </a:p>
          <a:p>
            <a:pPr marL="0" indent="0" algn="r" rtl="1">
              <a:buNone/>
            </a:pPr>
            <a:r>
              <a:rPr lang="ar-LB" dirty="0"/>
              <a:t>د.تأخرت ممارسته بسبب تأخّر الإفتاء الفقهي بجواز التشريح</a:t>
            </a:r>
          </a:p>
          <a:p>
            <a:pPr marL="0" indent="0" algn="r" rtl="1">
              <a:buNone/>
            </a:pPr>
            <a:endParaRPr lang="ar-LB" dirty="0"/>
          </a:p>
          <a:p>
            <a:pPr marL="0" indent="0" algn="r" rtl="1">
              <a:buNone/>
            </a:pPr>
            <a:endParaRPr lang="en-US" dirty="0"/>
          </a:p>
        </p:txBody>
      </p:sp>
    </p:spTree>
    <p:extLst>
      <p:ext uri="{BB962C8B-B14F-4D97-AF65-F5344CB8AC3E}">
        <p14:creationId xmlns:p14="http://schemas.microsoft.com/office/powerpoint/2010/main" val="3269877219"/>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endParaRPr lang="ar-LB" dirty="0"/>
          </a:p>
          <a:p>
            <a:pPr marL="0" indent="0" algn="r" rtl="1">
              <a:buNone/>
            </a:pPr>
            <a:r>
              <a:rPr lang="ar-LB" b="1" dirty="0">
                <a:solidFill>
                  <a:srgbClr val="FFFF00"/>
                </a:solidFill>
              </a:rPr>
              <a:t>السؤال الثالث:</a:t>
            </a:r>
          </a:p>
          <a:p>
            <a:pPr marL="0" indent="0" algn="r" rtl="1">
              <a:buNone/>
            </a:pPr>
            <a:r>
              <a:rPr lang="ar-LB" dirty="0"/>
              <a:t>ينتسب اليبرودي إلى أحد الأقاليم العربية التالية:</a:t>
            </a:r>
          </a:p>
          <a:p>
            <a:pPr marL="0" indent="0" algn="r" rtl="1">
              <a:buNone/>
            </a:pPr>
            <a:r>
              <a:rPr lang="ar-LB" dirty="0"/>
              <a:t>أ.العراق     </a:t>
            </a:r>
            <a:r>
              <a:rPr lang="ar-LB" dirty="0" smtClean="0"/>
              <a:t>    </a:t>
            </a:r>
            <a:r>
              <a:rPr lang="ar-LB" dirty="0"/>
              <a:t>ب.الشام   </a:t>
            </a:r>
            <a:r>
              <a:rPr lang="ar-LB" dirty="0" smtClean="0"/>
              <a:t>    </a:t>
            </a:r>
            <a:r>
              <a:rPr lang="ar-LB" dirty="0"/>
              <a:t>ج.الأندلس         د.مصر</a:t>
            </a:r>
          </a:p>
          <a:p>
            <a:pPr marL="0" indent="0" algn="r" rtl="1">
              <a:buNone/>
            </a:pPr>
            <a:endParaRPr lang="en-US" dirty="0"/>
          </a:p>
        </p:txBody>
      </p:sp>
    </p:spTree>
    <p:extLst>
      <p:ext uri="{BB962C8B-B14F-4D97-AF65-F5344CB8AC3E}">
        <p14:creationId xmlns:p14="http://schemas.microsoft.com/office/powerpoint/2010/main" val="3269877219"/>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r>
              <a:rPr lang="ar-LB" b="1" dirty="0">
                <a:solidFill>
                  <a:srgbClr val="FFFF00"/>
                </a:solidFill>
              </a:rPr>
              <a:t>السؤال الرابع: </a:t>
            </a:r>
          </a:p>
          <a:p>
            <a:pPr marL="0" indent="0" algn="r" rtl="1">
              <a:buNone/>
            </a:pPr>
            <a:r>
              <a:rPr lang="ar-LB" dirty="0"/>
              <a:t>(ابن البيطار شيخ الصيادلة المسلمين)، تعني في ضوء السياق</a:t>
            </a:r>
            <a:r>
              <a:rPr lang="ar-LB" dirty="0" smtClean="0"/>
              <a:t>:</a:t>
            </a:r>
            <a:endParaRPr lang="en-US" dirty="0" smtClean="0"/>
          </a:p>
          <a:p>
            <a:pPr marL="0" indent="0" algn="r" rtl="1">
              <a:buNone/>
            </a:pPr>
            <a:r>
              <a:rPr lang="ar-LB" dirty="0"/>
              <a:t>أ.المعلّم والأستاذ الذي تعلموا منه وأخذوا العلم عنه.</a:t>
            </a:r>
          </a:p>
          <a:p>
            <a:pPr marL="0" indent="0" algn="r" rtl="1">
              <a:buNone/>
            </a:pPr>
            <a:r>
              <a:rPr lang="ar-LB" dirty="0"/>
              <a:t>ب.يقتصر معناها على الكبر في السنّ.</a:t>
            </a:r>
          </a:p>
          <a:p>
            <a:pPr marL="0" indent="0" algn="r" rtl="1">
              <a:buNone/>
            </a:pPr>
            <a:r>
              <a:rPr lang="ar-LB" dirty="0"/>
              <a:t>ج.الإمام الذي كان يؤمّهم في الصلاة.</a:t>
            </a:r>
          </a:p>
          <a:p>
            <a:pPr marL="0" indent="0" algn="r" rtl="1">
              <a:buNone/>
            </a:pPr>
            <a:r>
              <a:rPr lang="ar-LB" dirty="0"/>
              <a:t>د.الصيادلة هنا كأنهم قبيلة أو عائلة وهو زعيمها القبَليّ.</a:t>
            </a:r>
          </a:p>
          <a:p>
            <a:pPr marL="0" indent="0" algn="r" rtl="1">
              <a:buNone/>
            </a:pPr>
            <a:endParaRPr lang="ar-LB" dirty="0"/>
          </a:p>
        </p:txBody>
      </p:sp>
    </p:spTree>
    <p:extLst>
      <p:ext uri="{BB962C8B-B14F-4D97-AF65-F5344CB8AC3E}">
        <p14:creationId xmlns:p14="http://schemas.microsoft.com/office/powerpoint/2010/main" val="3269877219"/>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صانعو الحضارة العربية: الطبيب</a:t>
            </a: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323528" y="1772816"/>
            <a:ext cx="8496944" cy="4267200"/>
          </a:xfrm>
        </p:spPr>
        <p:txBody>
          <a:bodyPr>
            <a:noAutofit/>
          </a:bodyPr>
          <a:lstStyle/>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أسماءٌ كثيرةٌ عرفها العالم من روّاد الأطبّاء العرب، من أشهرهم: حُنين بن إسحاق صاحب كتاب </a:t>
            </a: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(عشر مقالات في العين)،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وقسطا بن لوقا البعلبكي مؤلف كتاب </a:t>
            </a: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(رسالة في تدبير سفر الحجّ)،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والرازي مؤلف كتاب </a:t>
            </a: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(الحاوي في الطب)،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وهو مكتشف الفرق بين الحصبة والجدريّ. وكذلك عرف العالم أبا القاسم الزهراوي الأندلسيّ مؤلف كتاب </a:t>
            </a: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(التصريف لمن عجز عن التأليف).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وفي مجال الصيدلة وعلم الأدوية يعد ابن البيطار شيخ الصيادلة المسلمين من خلال كتابه (الجامع لمفردات الأدوية والأغذية). كما اعتنى أبو الريحان البيروني بالصيدلة والطبّ ضمن اهتماماته المتشعّبة، ووضع كتاباً موسوعياً عنوانه (الصيدلة في الطبّ). </a:t>
            </a:r>
            <a:endParaRPr lang="en-US" sz="32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r>
              <a:rPr lang="ar-LB" b="1" dirty="0">
                <a:solidFill>
                  <a:srgbClr val="FFFF00"/>
                </a:solidFill>
              </a:rPr>
              <a:t>السؤال الخامس:</a:t>
            </a:r>
          </a:p>
          <a:p>
            <a:pPr marL="0" indent="0" algn="r" rtl="1">
              <a:buNone/>
            </a:pPr>
            <a:r>
              <a:rPr lang="ar-LB" dirty="0"/>
              <a:t>مكتشف الدورة الدموية الصغرى هو الطبيب:</a:t>
            </a:r>
          </a:p>
          <a:p>
            <a:pPr marL="0" indent="0" algn="r" rtl="1">
              <a:buNone/>
            </a:pPr>
            <a:r>
              <a:rPr lang="ar-LB" dirty="0"/>
              <a:t>    أ.ابن سينا  </a:t>
            </a:r>
          </a:p>
          <a:p>
            <a:pPr marL="0" indent="0" algn="r" rtl="1">
              <a:buNone/>
            </a:pPr>
            <a:r>
              <a:rPr lang="ar-LB" dirty="0"/>
              <a:t>   ب.الرازي   </a:t>
            </a:r>
          </a:p>
          <a:p>
            <a:pPr marL="0" indent="0" algn="r" rtl="1">
              <a:buNone/>
            </a:pPr>
            <a:r>
              <a:rPr lang="ar-LB" dirty="0"/>
              <a:t> </a:t>
            </a:r>
            <a:r>
              <a:rPr lang="en-US" dirty="0" smtClean="0"/>
              <a:t> </a:t>
            </a:r>
            <a:r>
              <a:rPr lang="ar-LB" dirty="0" smtClean="0"/>
              <a:t> </a:t>
            </a:r>
            <a:r>
              <a:rPr lang="ar-LB" dirty="0"/>
              <a:t>ج.ابن النفيس  </a:t>
            </a:r>
          </a:p>
          <a:p>
            <a:pPr marL="0" indent="0" algn="r" rtl="1">
              <a:buNone/>
            </a:pPr>
            <a:r>
              <a:rPr lang="ar-LB" dirty="0"/>
              <a:t>  </a:t>
            </a:r>
            <a:r>
              <a:rPr lang="en-US" dirty="0" smtClean="0"/>
              <a:t> </a:t>
            </a:r>
            <a:r>
              <a:rPr lang="ar-LB" dirty="0" smtClean="0"/>
              <a:t>د.الزهراوي</a:t>
            </a:r>
            <a:endParaRPr lang="ar-LB" dirty="0"/>
          </a:p>
          <a:p>
            <a:pPr marL="0" indent="0" algn="r" rtl="1">
              <a:buNone/>
            </a:pPr>
            <a:endParaRPr lang="en-US" dirty="0"/>
          </a:p>
        </p:txBody>
      </p:sp>
    </p:spTree>
    <p:extLst>
      <p:ext uri="{BB962C8B-B14F-4D97-AF65-F5344CB8AC3E}">
        <p14:creationId xmlns:p14="http://schemas.microsoft.com/office/powerpoint/2010/main" val="568412314"/>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r>
              <a:rPr lang="ar-LB" b="1" dirty="0">
                <a:solidFill>
                  <a:srgbClr val="FFFF00"/>
                </a:solidFill>
              </a:rPr>
              <a:t>السؤال السادس: </a:t>
            </a:r>
          </a:p>
          <a:p>
            <a:pPr marL="0" indent="0" algn="r" rtl="1">
              <a:buNone/>
            </a:pPr>
            <a:r>
              <a:rPr lang="ar-LB" dirty="0"/>
              <a:t>كتاب القانون في الطب من أمهات الكتب الطبية، معنى أمّهات الكتب:</a:t>
            </a:r>
          </a:p>
          <a:p>
            <a:pPr marL="0" indent="0" algn="r" rtl="1">
              <a:buNone/>
            </a:pPr>
            <a:r>
              <a:rPr lang="ar-LB" dirty="0"/>
              <a:t>أ.الكتب القديمة التي فقدت أهميتها.</a:t>
            </a:r>
          </a:p>
          <a:p>
            <a:pPr marL="0" indent="0" algn="r" rtl="1">
              <a:buNone/>
            </a:pPr>
            <a:r>
              <a:rPr lang="ar-LB" dirty="0"/>
              <a:t>ب.المصادر الأصلية التي تولّدت عنها الكتب اللاحقة وأفادت منها.</a:t>
            </a:r>
          </a:p>
          <a:p>
            <a:pPr marL="0" indent="0" algn="r" rtl="1">
              <a:buNone/>
            </a:pPr>
            <a:r>
              <a:rPr lang="ar-LB" dirty="0"/>
              <a:t>ج.أمهات جمع أمّة، فهي كتب عالمية أو أممية.</a:t>
            </a:r>
          </a:p>
          <a:p>
            <a:pPr marL="0" indent="0" algn="r" rtl="1">
              <a:buNone/>
            </a:pPr>
            <a:r>
              <a:rPr lang="ar-LB" dirty="0"/>
              <a:t>د.الكتب الحديثة التي تتمثل قيمتها في حداثة معلوماتها.</a:t>
            </a:r>
          </a:p>
          <a:p>
            <a:pPr marL="0" indent="0" algn="r" rtl="1">
              <a:buNone/>
            </a:pPr>
            <a:endParaRPr lang="en-US" dirty="0"/>
          </a:p>
        </p:txBody>
      </p:sp>
    </p:spTree>
    <p:extLst>
      <p:ext uri="{BB962C8B-B14F-4D97-AF65-F5344CB8AC3E}">
        <p14:creationId xmlns:p14="http://schemas.microsoft.com/office/powerpoint/2010/main" val="2783358931"/>
      </p:ext>
    </p:extLst>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r>
              <a:rPr lang="ar-LB" b="1" dirty="0">
                <a:solidFill>
                  <a:srgbClr val="FFFF00"/>
                </a:solidFill>
              </a:rPr>
              <a:t>السؤال السابع:</a:t>
            </a:r>
          </a:p>
          <a:p>
            <a:pPr marL="0" indent="0" algn="r" rtl="1">
              <a:buNone/>
            </a:pPr>
            <a:r>
              <a:rPr lang="ar-LB" dirty="0"/>
              <a:t>إحدى الوظائف التالية ليست وظيفة طبّية:</a:t>
            </a:r>
          </a:p>
          <a:p>
            <a:pPr marL="0" indent="0" algn="r" rtl="1">
              <a:buNone/>
            </a:pPr>
            <a:endParaRPr lang="ar-LB" dirty="0"/>
          </a:p>
          <a:p>
            <a:pPr marL="0" indent="0" algn="r" rtl="1">
              <a:buNone/>
            </a:pPr>
            <a:r>
              <a:rPr lang="ar-LB" dirty="0"/>
              <a:t>أ‌</a:t>
            </a:r>
            <a:r>
              <a:rPr lang="ar-LB" dirty="0" smtClean="0"/>
              <a:t>. صناعة </a:t>
            </a:r>
            <a:r>
              <a:rPr lang="ar-LB" dirty="0"/>
              <a:t>الأدوية   </a:t>
            </a:r>
          </a:p>
          <a:p>
            <a:pPr marL="0" indent="0" algn="r" rtl="1">
              <a:buNone/>
            </a:pPr>
            <a:r>
              <a:rPr lang="ar-LB" dirty="0" smtClean="0"/>
              <a:t>ب.بيع </a:t>
            </a:r>
            <a:r>
              <a:rPr lang="ar-LB" dirty="0"/>
              <a:t>الشّيح       </a:t>
            </a:r>
          </a:p>
          <a:p>
            <a:pPr marL="0" indent="0" algn="r" rtl="1">
              <a:buNone/>
            </a:pPr>
            <a:r>
              <a:rPr lang="ar-LB" dirty="0"/>
              <a:t>ج.الفصْد   </a:t>
            </a:r>
          </a:p>
          <a:p>
            <a:pPr marL="0" indent="0" algn="r" rtl="1">
              <a:buNone/>
            </a:pPr>
            <a:r>
              <a:rPr lang="ar-LB" dirty="0" smtClean="0"/>
              <a:t>د</a:t>
            </a:r>
            <a:r>
              <a:rPr lang="ar-LB" dirty="0"/>
              <a:t>. الجراحة</a:t>
            </a:r>
          </a:p>
          <a:p>
            <a:pPr marL="0" indent="0" algn="r" rtl="1">
              <a:buNone/>
            </a:pPr>
            <a:endParaRPr lang="en-US" dirty="0"/>
          </a:p>
        </p:txBody>
      </p:sp>
    </p:spTree>
    <p:extLst>
      <p:ext uri="{BB962C8B-B14F-4D97-AF65-F5344CB8AC3E}">
        <p14:creationId xmlns:p14="http://schemas.microsoft.com/office/powerpoint/2010/main" val="2783358931"/>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fontScale="92500"/>
          </a:bodyPr>
          <a:lstStyle/>
          <a:p>
            <a:pPr marL="0" indent="0" algn="r" rtl="1">
              <a:buNone/>
            </a:pPr>
            <a:r>
              <a:rPr lang="ar-LB" b="1" dirty="0">
                <a:solidFill>
                  <a:srgbClr val="FFFF00"/>
                </a:solidFill>
              </a:rPr>
              <a:t>السؤال الثامن: </a:t>
            </a:r>
          </a:p>
          <a:p>
            <a:pPr marL="0" indent="0" algn="r" rtl="1">
              <a:buNone/>
            </a:pPr>
            <a:r>
              <a:rPr lang="ar-LB" dirty="0"/>
              <a:t>أفاد اليبرودي في اقتراحه حول قطع الدم بعد الفصد من:</a:t>
            </a:r>
          </a:p>
          <a:p>
            <a:pPr marL="0" indent="0" algn="r" rtl="1">
              <a:buNone/>
            </a:pPr>
            <a:r>
              <a:rPr lang="ar-LB" dirty="0"/>
              <a:t>أ.أفاد من خبرته الطبية السابقة، فقد تعلم الطب في قرية يبرود.</a:t>
            </a:r>
          </a:p>
          <a:p>
            <a:pPr marL="0" indent="0" algn="r" rtl="1">
              <a:buNone/>
            </a:pPr>
            <a:r>
              <a:rPr lang="ar-LB" dirty="0"/>
              <a:t>ب.أفاد من خبرته الزراعية والفلاحية، واستنتج طريقة إيقاف الدم من طريقة السيطرة الماء في الحقل.</a:t>
            </a:r>
          </a:p>
          <a:p>
            <a:pPr marL="0" indent="0" algn="r" rtl="1">
              <a:buNone/>
            </a:pPr>
            <a:r>
              <a:rPr lang="ar-LB" dirty="0"/>
              <a:t>ج.قرأ طريقة المعالجة في كتاب طبي ثم طبقها على المريض.</a:t>
            </a:r>
          </a:p>
          <a:p>
            <a:pPr marL="0" indent="0" algn="r" rtl="1">
              <a:buNone/>
            </a:pPr>
            <a:r>
              <a:rPr lang="ar-LB" dirty="0"/>
              <a:t>د. أخذ طريقة العلاج من أبي الخير الفاصد لخبرته في هذا المجال.</a:t>
            </a:r>
          </a:p>
          <a:p>
            <a:pPr marL="0" indent="0" algn="r" rtl="1">
              <a:buNone/>
            </a:pPr>
            <a:endParaRPr lang="en-US" dirty="0"/>
          </a:p>
        </p:txBody>
      </p:sp>
    </p:spTree>
    <p:extLst>
      <p:ext uri="{BB962C8B-B14F-4D97-AF65-F5344CB8AC3E}">
        <p14:creationId xmlns:p14="http://schemas.microsoft.com/office/powerpoint/2010/main" val="2783358931"/>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r>
              <a:rPr lang="ar-LB" b="1" dirty="0">
                <a:solidFill>
                  <a:srgbClr val="FFFF00"/>
                </a:solidFill>
              </a:rPr>
              <a:t>السؤال التاسع: </a:t>
            </a:r>
          </a:p>
          <a:p>
            <a:pPr marL="0" indent="0" algn="r" rtl="1">
              <a:buNone/>
            </a:pPr>
            <a:r>
              <a:rPr lang="ar-LB" dirty="0"/>
              <a:t>عبارة (داوني بالتي كانت هي الداء) تنطبق على واحد مما يلي:</a:t>
            </a:r>
          </a:p>
          <a:p>
            <a:pPr marL="0" indent="0" algn="r" rtl="1">
              <a:buNone/>
            </a:pPr>
            <a:r>
              <a:rPr lang="ar-LB" dirty="0"/>
              <a:t>أ‌</a:t>
            </a:r>
            <a:r>
              <a:rPr lang="ar-LB" dirty="0" smtClean="0"/>
              <a:t>. الشيح</a:t>
            </a:r>
            <a:endParaRPr lang="ar-LB" dirty="0"/>
          </a:p>
          <a:p>
            <a:pPr marL="0" indent="0" algn="r" rtl="1">
              <a:buNone/>
            </a:pPr>
            <a:r>
              <a:rPr lang="ar-LB" dirty="0"/>
              <a:t>ب‌</a:t>
            </a:r>
            <a:r>
              <a:rPr lang="ar-LB" dirty="0" smtClean="0"/>
              <a:t>. البيمارستان</a:t>
            </a:r>
            <a:endParaRPr lang="ar-LB" dirty="0"/>
          </a:p>
          <a:p>
            <a:pPr marL="0" indent="0" algn="r" rtl="1">
              <a:buNone/>
            </a:pPr>
            <a:r>
              <a:rPr lang="ar-LB" dirty="0"/>
              <a:t>ج. الترياق</a:t>
            </a:r>
          </a:p>
          <a:p>
            <a:pPr marL="0" indent="0" algn="r" rtl="1">
              <a:buNone/>
            </a:pPr>
            <a:r>
              <a:rPr lang="ar-LB" dirty="0"/>
              <a:t>د. الفصْد</a:t>
            </a:r>
          </a:p>
          <a:p>
            <a:pPr marL="0" indent="0" algn="r" rtl="1">
              <a:buNone/>
            </a:pPr>
            <a:endParaRPr lang="en-US" dirty="0"/>
          </a:p>
        </p:txBody>
      </p:sp>
    </p:spTree>
    <p:extLst>
      <p:ext uri="{BB962C8B-B14F-4D97-AF65-F5344CB8AC3E}">
        <p14:creationId xmlns:p14="http://schemas.microsoft.com/office/powerpoint/2010/main" val="2783358931"/>
      </p:ext>
    </p:extLst>
  </p:cSld>
  <p:clrMapOvr>
    <a:masterClrMapping/>
  </p:clrMapOvr>
  <p:transition spd="slow">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r>
              <a:rPr lang="ar-LB" b="1" dirty="0">
                <a:solidFill>
                  <a:srgbClr val="FFFF00"/>
                </a:solidFill>
              </a:rPr>
              <a:t>السؤال العاشر:</a:t>
            </a:r>
          </a:p>
          <a:p>
            <a:pPr marL="0" indent="0" algn="r" rtl="1">
              <a:buNone/>
            </a:pPr>
            <a:r>
              <a:rPr lang="ar-LB" dirty="0"/>
              <a:t>أحد الألفاظ التالية ليس من ألفاظ الطب والصيدلة:</a:t>
            </a:r>
          </a:p>
          <a:p>
            <a:pPr marL="0" indent="0" algn="r" rtl="1">
              <a:buNone/>
            </a:pPr>
            <a:r>
              <a:rPr lang="ar-LB" dirty="0"/>
              <a:t>أ‌</a:t>
            </a:r>
            <a:r>
              <a:rPr lang="ar-LB" dirty="0" smtClean="0"/>
              <a:t>. عقارات  </a:t>
            </a:r>
            <a:endParaRPr lang="en-US" dirty="0" smtClean="0"/>
          </a:p>
          <a:p>
            <a:pPr marL="0" indent="0" algn="r" rtl="1">
              <a:buNone/>
            </a:pPr>
            <a:r>
              <a:rPr lang="ar-LB" dirty="0" smtClean="0"/>
              <a:t>ب.عقاقير   </a:t>
            </a:r>
            <a:endParaRPr lang="en-US" dirty="0" smtClean="0"/>
          </a:p>
          <a:p>
            <a:pPr marL="0" indent="0" algn="r" rtl="1">
              <a:buNone/>
            </a:pPr>
            <a:r>
              <a:rPr lang="ar-LB" dirty="0" smtClean="0"/>
              <a:t>ج.بيمارستان  </a:t>
            </a:r>
            <a:endParaRPr lang="en-US" dirty="0" smtClean="0"/>
          </a:p>
          <a:p>
            <a:pPr marL="0" indent="0" algn="r" rtl="1">
              <a:buNone/>
            </a:pPr>
            <a:r>
              <a:rPr lang="ar-LB" smtClean="0"/>
              <a:t>د</a:t>
            </a:r>
            <a:r>
              <a:rPr lang="ar-LB" dirty="0"/>
              <a:t>. تشريح</a:t>
            </a:r>
          </a:p>
          <a:p>
            <a:pPr marL="0" indent="0" algn="r" rtl="1">
              <a:buNone/>
            </a:pPr>
            <a:endParaRPr lang="en-US" dirty="0"/>
          </a:p>
        </p:txBody>
      </p:sp>
    </p:spTree>
    <p:extLst>
      <p:ext uri="{BB962C8B-B14F-4D97-AF65-F5344CB8AC3E}">
        <p14:creationId xmlns:p14="http://schemas.microsoft.com/office/powerpoint/2010/main" val="2783358931"/>
      </p:ext>
    </p:extLst>
  </p:cSld>
  <p:clrMapOvr>
    <a:masterClrMapping/>
  </p:clrMapOvr>
  <p:transition spd="slow">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2862E63E-EBF2-4406-BDFB-EBC4CF0A0170}"/>
              </a:ext>
            </a:extLst>
          </p:cNvPr>
          <p:cNvSpPr>
            <a:spLocks noGrp="1"/>
          </p:cNvSpPr>
          <p:nvPr>
            <p:ph idx="1"/>
          </p:nvPr>
        </p:nvSpPr>
        <p:spPr/>
        <p:txBody>
          <a:bodyPr>
            <a:normAutofit/>
          </a:bodyPr>
          <a:lstStyle/>
          <a:p>
            <a:pPr marL="0" marR="0" indent="0" algn="r"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إلى هذا الحد ينتهي لقاؤنا اليوم، على أمل اللقاء بكم في درس جديد من دروس القراءة العربية</a:t>
            </a:r>
            <a:endParaRPr lang="en-US" sz="3600" spc="-25" dirty="0">
              <a:latin typeface="Arial" panose="020B0604020202020204" pitchFamily="34" charset="0"/>
              <a:ea typeface="Times New Roman" panose="02020603050405020304" pitchFamily="18" charset="0"/>
              <a:cs typeface="Simplified Arabic" panose="02020603050405020304" pitchFamily="18" charset="-78"/>
            </a:endParaRPr>
          </a:p>
          <a:p>
            <a:pPr marL="0" marR="0" indent="0" algn="r" rtl="1">
              <a:spcBef>
                <a:spcPts val="0"/>
              </a:spcBef>
              <a:spcAft>
                <a:spcPts val="0"/>
              </a:spcAft>
              <a:buNone/>
            </a:pPr>
            <a:endParaRPr lang="en-US" sz="36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ctr" rtl="1">
              <a:spcBef>
                <a:spcPts val="0"/>
              </a:spcBef>
              <a:spcAft>
                <a:spcPts val="0"/>
              </a:spcAft>
              <a:buNone/>
            </a:pPr>
            <a:r>
              <a:rPr lang="ar-SA" sz="36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وإلى اللقاء</a:t>
            </a:r>
            <a:endParaRPr lang="en-US" sz="36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0" indent="0" algn="r" rtl="1">
              <a:buNone/>
            </a:pPr>
            <a:endParaRPr lang="en-US" sz="3600" dirty="0"/>
          </a:p>
        </p:txBody>
      </p:sp>
      <p:sp>
        <p:nvSpPr>
          <p:cNvPr id="3" name="Title 2">
            <a:extLst>
              <a:ext uri="{FF2B5EF4-FFF2-40B4-BE49-F238E27FC236}">
                <a16:creationId xmlns:a16="http://schemas.microsoft.com/office/drawing/2014/main" xmlns="" id="{FCD29149-468C-4668-AA5C-666A6CC2B5FB}"/>
              </a:ext>
            </a:extLst>
          </p:cNvPr>
          <p:cNvSpPr>
            <a:spLocks noGrp="1"/>
          </p:cNvSpPr>
          <p:nvPr>
            <p:ph type="title"/>
          </p:nvPr>
        </p:nvSpPr>
        <p:spPr/>
        <p:txBody>
          <a:bodyPr/>
          <a:lstStyle/>
          <a:p>
            <a:pPr algn="r" rtl="1"/>
            <a:endParaRPr lang="en-US" dirty="0"/>
          </a:p>
        </p:txBody>
      </p:sp>
      <p:pic>
        <p:nvPicPr>
          <p:cNvPr id="4" name="Picture 3">
            <a:extLst>
              <a:ext uri="{FF2B5EF4-FFF2-40B4-BE49-F238E27FC236}">
                <a16:creationId xmlns:a16="http://schemas.microsoft.com/office/drawing/2014/main" xmlns="" id="{9AC3F150-BAB2-413B-9E3F-F1466F9C92C6}"/>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2855" y="4343400"/>
            <a:ext cx="151829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9560648"/>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في </a:t>
            </a: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القرن الخامس الهجري </a:t>
            </a: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a:bodyPr>
          <a:lstStyle/>
          <a:p>
            <a:pPr marL="0" indent="0" algn="r" rtl="1">
              <a:buNone/>
            </a:pPr>
            <a:r>
              <a:rPr lang="ar-SA" sz="2800" spc="-25" dirty="0">
                <a:latin typeface="Arial" panose="020B0604020202020204" pitchFamily="34" charset="0"/>
                <a:ea typeface="Times New Roman" panose="02020603050405020304" pitchFamily="18" charset="0"/>
                <a:cs typeface="Simplified Arabic" panose="02020603050405020304" pitchFamily="18" charset="-78"/>
              </a:rPr>
              <a:t>بلغ الطب العربي نضجه بما بلغه ابن سينا من شهرة من خلال كتابه الشهير (القانون في الطب)، وبلغ الكتاب شهرة واسعة، ولم ينل أيُّ كتاب طبي من العناية ما لقيه هذا الكتاب، فكان من أوائل الكتب العلمية التي لاقت الاهتمام في الشرق والغرب، فترجم وطبع بمختلف اللغات، وظل يستعمل مرجعاً لدراسة الطب في كثير من المعاهد الأوروبية حتى القرن السابع عشر الميلادي. وهو اليوم من أمهات الكتب في دراسة تاريخ الطب في العصر الوسيط. </a:t>
            </a:r>
            <a:endParaRPr lang="en-US" sz="28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(البيمارستان</a:t>
            </a:r>
            <a:r>
              <a:rPr lang="ar-SA"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899592" y="1772816"/>
            <a:ext cx="7776864" cy="4267200"/>
          </a:xfrm>
        </p:spPr>
        <p:txBody>
          <a:bodyPr>
            <a:noAutofit/>
          </a:bodyPr>
          <a:lstStyle/>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أما المستشفى فقد كان يسمى قديماً: (البيمارستان)، وهي كلمة دخيلة عن اللغة الفارسية، ولعل أقدم (بيمارستان) هو الذي أنشئ في أيام هارون الرشيد، ثم كثرت المستشفيات وجُمع فيها بين التعليم والتدريب والعلاج، كما عرف العرب عدداً من التخصصات الطبية؛ كالجراحة، وطب العيون، والطبّ الباطني وغيرها. وتمكّن الطبيب ابن النفيس من اكتشاف الدورة الدموية الصغرى؛ نتيجة لتعليل منطقي عقلي من دون الاعتماد على التشريح. فقد تأخرت ممارسة التشريح لأسباب تتعلق بحرمة الجسد الإنساني واحترامه، ولتأخّر الفقهاء في تفهّم أهمية التشريح، والسماح بممارسته، والإفتاء بجواز لجوء الطبيب إليه. </a:t>
            </a:r>
            <a:endParaRPr lang="en-US" sz="32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مؤسسةً طبيّةً متكاملةً</a:t>
            </a: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a:bodyPr>
          <a:lstStyle/>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كان مؤسسةً طبيّةً متكاملةً وكان القائمون على (البيمارستان) فيهم الطبيبُ، والكحّالُ، والجرّاحُ، والصيدليُّ، والممرّضُ، والمعاونُ وغير ذلك من وظائفَ لازمة، أي أنه كان مؤسسةً طبيّةً متكاملةً لها دورُها في تطوير الطب وخدمة المرضى، وأكثر المؤلفات في الطب والصيدلة وُضِعت في أجواء هذه المؤسسات وبأقلام أطباءَ وصيادلةٍ جمعوا بين العمل والعلم والإيمان، فكانوا روّاداً في مجال الطب العملي.</a:t>
            </a:r>
            <a:endParaRPr lang="en-US" sz="32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(اليبرودي)</a:t>
            </a: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827584" y="1905000"/>
            <a:ext cx="7848872" cy="4267200"/>
          </a:xfrm>
        </p:spPr>
        <p:txBody>
          <a:bodyPr>
            <a:noAutofit/>
          </a:bodyPr>
          <a:lstStyle/>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أما (اليبرودي) فطبيب وصيدلاني شاميّ مشهور، نُسِب إلى ضيعة قريبة من مدينة دمشق اسمها (يبرود)، وقد روى قصّة طريفة عن بدء تعلّمه وولعه بالطب، حتى برع فيه فيما بعد. قال: </a:t>
            </a:r>
          </a:p>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"كنت في صباي أحمل الشيح من ضيعتي (يبرود)، وأبيعه في دمشق. وكنت يوماً أقود دابّتي وعليها حِمْلُها من الشيح، فمررت بالفاصد أبي الخير وقد فصد شابّاً، فوقعت الفصْدةٌ في الشريان، وطلب قطع الدم فلم يقدر على ذلك، فلما رأيته على تلك الحال أشرتُ عليه بأن يفصِدَه في اليد الأخرى ويسدَّ الفصد الأول، ثم يعود للثاني فيسدَّه، ففعل ووقف الدم. </a:t>
            </a:r>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lstStyle/>
          <a:p>
            <a:pPr marL="0" indent="0" algn="r" rtl="1">
              <a:buNone/>
            </a:pPr>
            <a:endParaRPr lang="ar-SA" spc="-25" dirty="0">
              <a:latin typeface="Arial" panose="020B0604020202020204" pitchFamily="34" charset="0"/>
              <a:ea typeface="Times New Roman" panose="02020603050405020304" pitchFamily="18" charset="0"/>
              <a:cs typeface="Simplified Arabic" panose="02020603050405020304" pitchFamily="18" charset="-78"/>
            </a:endParaRPr>
          </a:p>
          <a:p>
            <a:pPr marL="0" indent="0" algn="r" rtl="1">
              <a:buNone/>
            </a:pPr>
            <a:r>
              <a:rPr lang="ar-SA" spc="-25" dirty="0">
                <a:latin typeface="Arial" panose="020B0604020202020204" pitchFamily="34" charset="0"/>
                <a:ea typeface="Times New Roman" panose="02020603050405020304" pitchFamily="18" charset="0"/>
                <a:cs typeface="Simplified Arabic" panose="02020603050405020304" pitchFamily="18" charset="-78"/>
              </a:rPr>
              <a:t>فتشبّث بي أبو الخير وسألني عما أمرتُه به، فأخبرته أنني أرى أبي في وقت سقي الكرْم، إذا انفتح شِقّ من النهر وخرج منه الماء، لا يقدر على إمساكه حتى يفتحَ شِقّاً آخرَ يُنقِص به الماءَ الأولَ الواصلَ إلى ذلك الشقّ، ثم يسدُّه بعد ذلك. فلما سمع أبو الخير ذلك منعني من بيع الشيح، وعلّمني صناعة الطب، فتبصّرتُ بأشياءَ منه، وصارت لي معرفة بالقوانين العلمية".</a:t>
            </a:r>
          </a:p>
          <a:p>
            <a:pPr marL="0" indent="0" algn="ctr" rtl="1">
              <a:buNone/>
            </a:pPr>
            <a:r>
              <a:rPr lang="ar-LB" b="1" dirty="0">
                <a:solidFill>
                  <a:srgbClr val="FFFF00"/>
                </a:solidFill>
              </a:rPr>
              <a:t>(نقولا زيادة، إيقاع على أوتار الزمن، كتاب العربي، 2002، ص185، بتصرّف</a:t>
            </a:r>
            <a:r>
              <a:rPr lang="ar-LB" b="1" dirty="0" smtClean="0">
                <a:solidFill>
                  <a:srgbClr val="FFFF00"/>
                </a:solidFill>
              </a:rPr>
              <a:t>)</a:t>
            </a:r>
          </a:p>
          <a:p>
            <a:pPr marL="0" indent="0" algn="ctr" rtl="1">
              <a:buNone/>
            </a:pPr>
            <a:r>
              <a:rPr lang="ar-LB" b="1" dirty="0" smtClean="0">
                <a:solidFill>
                  <a:srgbClr val="FFFF00"/>
                </a:solidFill>
              </a:rPr>
              <a:t>* * *</a:t>
            </a:r>
            <a:endParaRPr lang="en-US" b="1" dirty="0">
              <a:solidFill>
                <a:srgbClr val="FFFF00"/>
              </a:solidFill>
            </a:endParaRPr>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036" y="548680"/>
            <a:ext cx="6859785" cy="1020762"/>
          </a:xfrm>
        </p:spPr>
        <p:txBody>
          <a:bodyPr>
            <a:normAutofit fontScale="90000"/>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إضاءة:</a:t>
            </a:r>
            <a:b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نقولا زيادة: تعريف موجز</a:t>
            </a:r>
            <a:b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endParaRPr lang="en-US"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805264"/>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p:txBody>
          <a:bodyPr>
            <a:normAutofit/>
          </a:bodyPr>
          <a:lstStyle/>
          <a:p>
            <a:pPr marL="0" indent="0" algn="r"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نقولا زيادة (1907-2006): أستاذ جامعيّ، ومؤرّخ، وأديب عربي مشهور، من مواليد دمشق عام 1907 لأبوين من مدينة الناصرة-فلسطين. درس في دمشق وفلسطين، وأكمل دراسته في الكلية العربية في القدس، ثم انتقل إلى لندن حتى حصل على الدكتوراه في التاريخ والحضارة عام 1950م. عمل أستاذا في الجامعة الأمريكية في بيروت، وفي جامعات عربية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وعالمية</a:t>
            </a: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a:t>
            </a:r>
            <a:endParaRPr lang="en-US" sz="32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xmlns=""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emplate/>
  <TotalTime>1159</TotalTime>
  <Words>2355</Words>
  <Application>Microsoft Office PowerPoint</Application>
  <PresentationFormat>On-screen Show (4:3)</PresentationFormat>
  <Paragraphs>139</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Student presentation</vt:lpstr>
      <vt:lpstr>قراءة المقالة الموضوعية</vt:lpstr>
      <vt:lpstr>PowerPoint Presentation</vt:lpstr>
      <vt:lpstr>صانعو الحضارة العربية: الطبيب</vt:lpstr>
      <vt:lpstr>في القرن الخامس الهجري </vt:lpstr>
      <vt:lpstr>(البيمارستان) </vt:lpstr>
      <vt:lpstr>مؤسسةً طبيّةً متكاملةً</vt:lpstr>
      <vt:lpstr>(اليبرودي)</vt:lpstr>
      <vt:lpstr>PowerPoint Presentation</vt:lpstr>
      <vt:lpstr>إضاءة: نقولا زيادة: تعريف موجز </vt:lpstr>
      <vt:lpstr>PowerPoint Presentation</vt:lpstr>
      <vt:lpstr>مؤلفات الأطباء والصيادلة المسلمين</vt:lpstr>
      <vt:lpstr>PowerPoint Presentation</vt:lpstr>
      <vt:lpstr>عيون الأنباء في طبقات الأطبّاء:</vt:lpstr>
      <vt:lpstr>PowerPoint Presentation</vt:lpstr>
      <vt:lpstr>المعجم والثروة اللغوية من ألفاظ الحضارة والطب والحياة العامة:</vt:lpstr>
      <vt:lpstr> عقار </vt:lpstr>
      <vt:lpstr>PowerPoint Presentation</vt:lpstr>
      <vt:lpstr>PowerPoint Presentation</vt:lpstr>
      <vt:lpstr>PowerPoint Presentation</vt:lpstr>
      <vt:lpstr>PowerPoint Presentation</vt:lpstr>
      <vt:lpstr> تعديل الصياغة:  من المتكلّم إلى الغائب </vt:lpstr>
      <vt:lpstr>PowerPoint Presentation</vt:lpstr>
      <vt:lpstr>PowerPoint Presentation</vt:lpstr>
      <vt:lpstr>والآن هل انتهبت من عملك؟  يمكننا أن نصوغَ الفقرةَ على النحو التالي، حيث نفترضُ أن شخصاً ما يروي القصة، وليس اليبرودي: </vt:lpstr>
      <vt:lpstr>PowerPoint Presentation</vt:lpstr>
      <vt:lpstr>الفهم من خلال الأسئلة القصيرة: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Adobe_5</cp:lastModifiedBy>
  <cp:revision>101</cp:revision>
  <dcterms:created xsi:type="dcterms:W3CDTF">2017-07-08T08:19:39Z</dcterms:created>
  <dcterms:modified xsi:type="dcterms:W3CDTF">2017-08-17T09:47:30Z</dcterms:modified>
</cp:coreProperties>
</file>