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88" autoAdjust="0"/>
    <p:restoredTop sz="94660"/>
  </p:normalViewPr>
  <p:slideViewPr>
    <p:cSldViewPr>
      <p:cViewPr varScale="1">
        <p:scale>
          <a:sx n="66" d="100"/>
          <a:sy n="66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ar-JO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J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ar-JO"/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/>
            <a:r>
              <a:rPr lang="ar-JO" altLang="ar-JO" sz="2400" b="1">
                <a:solidFill>
                  <a:schemeClr val="bg2"/>
                </a:solidFill>
              </a:rPr>
              <a:t>د. ابتسام حسين جميل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95536" y="1130077"/>
            <a:ext cx="613251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5408613"/>
            <a:ext cx="9144000" cy="1449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altLang="en-US" b="1"/>
          </a:p>
        </p:txBody>
      </p:sp>
      <p:pic>
        <p:nvPicPr>
          <p:cNvPr id="8" name="Content Placeholder 3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464175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43000" y="179388"/>
            <a:ext cx="4659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sz="4000" b="1" dirty="0">
                <a:solidFill>
                  <a:schemeClr val="accent4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مهارات اللغة العربية</a:t>
            </a:r>
            <a:endParaRPr lang="ar-JO" sz="4000" dirty="0">
              <a:solidFill>
                <a:schemeClr val="accent4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79512" y="1219200"/>
            <a:ext cx="6733256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JO" sz="36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الوحدة </a:t>
            </a:r>
            <a:r>
              <a:rPr lang="ar-JO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السابعة</a:t>
            </a:r>
            <a: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مهارة الكتابة «</a:t>
            </a:r>
            <a:r>
              <a:rPr lang="ar-JO" sz="32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المستوى الأول</a:t>
            </a: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»</a:t>
            </a:r>
            <a:b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أدوات </a:t>
            </a:r>
            <a:r>
              <a:rPr lang="ar-JO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الربط </a:t>
            </a:r>
            <a:r>
              <a:rPr lang="ar-JO" sz="4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بين </a:t>
            </a:r>
            <a:r>
              <a:rPr lang="ar-JO" sz="4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الكلمات والجمل</a:t>
            </a:r>
            <a: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sz="40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>
              <a:defRPr/>
            </a:pPr>
            <a:r>
              <a:rPr lang="ar-JO" sz="40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JO" sz="40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 /  </a:t>
            </a:r>
            <a:r>
              <a:rPr lang="ar-JO" sz="4000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7</a:t>
            </a:r>
            <a:r>
              <a:rPr lang="ar-JO" sz="40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dirty="0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-76200" y="5391150"/>
            <a:ext cx="8229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>
                <a:solidFill>
                  <a:srgbClr val="FF0000"/>
                </a:solidFill>
                <a:latin typeface="Arial" pitchFamily="34" charset="0"/>
              </a:rPr>
              <a:t>د. ابتسام حسين جميل</a:t>
            </a:r>
            <a:endParaRPr lang="ar-JO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 smtClean="0">
                <a:solidFill>
                  <a:srgbClr val="FF0000"/>
                </a:solidFill>
                <a:latin typeface="Arial" pitchFamily="34" charset="0"/>
              </a:rPr>
              <a:t>أستاذ مشارك – علم اللغة والأصوات - جامعة فيلادلفيا</a:t>
            </a:r>
            <a:endParaRPr lang="en-US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768" y="188640"/>
            <a:ext cx="2123728" cy="171889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19493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هي حروف وألفاظ وعبارات تربط وتنظم  </a:t>
            </a:r>
            <a:endParaRPr lang="ar-JO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360" y="1556792"/>
            <a:ext cx="5610944" cy="50689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نتيجة بحث الصور عن ‪connect‬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304" y="5515834"/>
            <a:ext cx="2013249" cy="134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 rot="20111091">
            <a:off x="226302" y="1241706"/>
            <a:ext cx="2567103" cy="1336347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JO" sz="3200" dirty="0">
                <a:solidFill>
                  <a:schemeClr val="tx1"/>
                </a:solidFill>
                <a:latin typeface="Times New Roman" pitchFamily="18" charset="0"/>
              </a:rPr>
              <a:t>المفهوم والوظيفة</a:t>
            </a:r>
          </a:p>
        </p:txBody>
      </p:sp>
    </p:spTree>
    <p:extLst>
      <p:ext uri="{BB962C8B-B14F-4D97-AF65-F5344CB8AC3E}">
        <p14:creationId xmlns:p14="http://schemas.microsoft.com/office/powerpoint/2010/main" val="81987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2"/>
          <p:cNvSpPr txBox="1">
            <a:spLocks noChangeArrowheads="1"/>
          </p:cNvSpPr>
          <p:nvPr/>
        </p:nvSpPr>
        <p:spPr bwMode="auto">
          <a:xfrm>
            <a:off x="7162800" y="57150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44035" name="Cloud Callout 2"/>
          <p:cNvSpPr>
            <a:spLocks noChangeArrowheads="1"/>
          </p:cNvSpPr>
          <p:nvPr/>
        </p:nvSpPr>
        <p:spPr bwMode="auto">
          <a:xfrm>
            <a:off x="1677504" y="188640"/>
            <a:ext cx="6957392" cy="5060156"/>
          </a:xfrm>
          <a:prstGeom prst="cloudCallout">
            <a:avLst>
              <a:gd name="adj1" fmla="val -45300"/>
              <a:gd name="adj2" fmla="val 47887"/>
            </a:avLst>
          </a:prstGeom>
          <a:solidFill>
            <a:schemeClr val="accent2">
              <a:lumMod val="60000"/>
              <a:lumOff val="4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ar-JO" sz="2000"/>
          </a:p>
        </p:txBody>
      </p:sp>
      <p:sp>
        <p:nvSpPr>
          <p:cNvPr id="7" name="Rectangle 6"/>
          <p:cNvSpPr/>
          <p:nvPr/>
        </p:nvSpPr>
        <p:spPr>
          <a:xfrm>
            <a:off x="1930400" y="914400"/>
            <a:ext cx="64516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endParaRPr lang="ar-JO" sz="3600" b="1" dirty="0" smtClean="0">
              <a:solidFill>
                <a:srgbClr val="0070C0"/>
              </a:solidFill>
            </a:endParaRPr>
          </a:p>
          <a:p>
            <a:pPr algn="ctr" rtl="1">
              <a:defRPr/>
            </a:pPr>
            <a:r>
              <a:rPr lang="ar-JO" sz="3600" b="1" dirty="0" smtClean="0">
                <a:solidFill>
                  <a:srgbClr val="0070C0"/>
                </a:solidFill>
              </a:rPr>
              <a:t>أدوات </a:t>
            </a:r>
            <a:r>
              <a:rPr lang="ar-JO" sz="3600" b="1" dirty="0" smtClean="0">
                <a:solidFill>
                  <a:srgbClr val="0070C0"/>
                </a:solidFill>
              </a:rPr>
              <a:t>الربط</a:t>
            </a:r>
            <a:r>
              <a:rPr lang="ar-JO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: </a:t>
            </a:r>
            <a:endParaRPr lang="ar-JO" sz="36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 rtl="1">
              <a:defRPr/>
            </a:pPr>
            <a:r>
              <a:rPr lang="ar-JO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تحديد الدلالات </a:t>
            </a:r>
            <a:r>
              <a:rPr lang="ar-JO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والمقاصد في الجمل والفقرات </a:t>
            </a:r>
            <a:r>
              <a:rPr lang="ar-JO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والنصوص، وتعمل على تمكين ترابطها وتسلسلها.</a:t>
            </a:r>
            <a:endParaRPr lang="ar-JO" sz="3600" b="1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ctr" rtl="1">
              <a:defRPr/>
            </a:pPr>
            <a:endParaRPr lang="ar-JO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5400" y="4638787"/>
            <a:ext cx="2438400" cy="1585913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/>
          <a:lstStyle/>
          <a:p>
            <a:pPr algn="ctr">
              <a:defRPr/>
            </a:pPr>
            <a:r>
              <a:rPr lang="ar-JO" sz="3200" dirty="0" smtClean="0">
                <a:solidFill>
                  <a:schemeClr val="tx1"/>
                </a:solidFill>
                <a:latin typeface="Times New Roman" pitchFamily="18" charset="0"/>
              </a:rPr>
              <a:t>أهميتها</a:t>
            </a:r>
            <a:endParaRPr lang="ar-JO" sz="320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55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247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5936" y="169585"/>
            <a:ext cx="4968551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ar-JO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المجموعة [ أ ]  </a:t>
            </a:r>
            <a:endParaRPr kumimoji="0" lang="ar-JO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5656" y="1052736"/>
            <a:ext cx="6264695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JO" sz="3600" b="1" dirty="0">
                <a:solidFill>
                  <a:srgbClr val="FFFF00"/>
                </a:solidFill>
              </a:rPr>
              <a:t>" و ، أو ، فـ ،أم، بل، لكنْ، حتى ، ثمّ"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508" y="2204864"/>
            <a:ext cx="8856984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>
              <a:buAutoNum type="arabicPeriod"/>
            </a:pPr>
            <a:r>
              <a:rPr lang="ar-SA" sz="3600" dirty="0" smtClean="0">
                <a:solidFill>
                  <a:srgbClr val="C00000"/>
                </a:solidFill>
              </a:rPr>
              <a:t>لا </a:t>
            </a:r>
            <a:r>
              <a:rPr lang="ar-SA" sz="3600" dirty="0">
                <a:solidFill>
                  <a:srgbClr val="C00000"/>
                </a:solidFill>
              </a:rPr>
              <a:t>تفرط في الحُب ... الكُره، ... قد ينقلب الصديق عدوا ... العدو صديقا</a:t>
            </a:r>
            <a:r>
              <a:rPr lang="ar-SA" sz="3600" dirty="0" smtClean="0">
                <a:solidFill>
                  <a:srgbClr val="C00000"/>
                </a:solidFill>
              </a:rPr>
              <a:t>.</a:t>
            </a:r>
            <a:endParaRPr lang="ar-JO" sz="3600" dirty="0" smtClean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ar-SA" sz="3600" dirty="0">
                <a:solidFill>
                  <a:srgbClr val="C00000"/>
                </a:solidFill>
              </a:rPr>
              <a:t>من أحسن إليك ...... أساء، فقد أنساك إحسانه.</a:t>
            </a:r>
            <a:endParaRPr lang="en-US" sz="3600" dirty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ar-SA" sz="3600" dirty="0">
                <a:solidFill>
                  <a:srgbClr val="C00000"/>
                </a:solidFill>
              </a:rPr>
              <a:t>يجب أن تقرأ كثيرا في الموضوع ..... تبدأ بعدها الكتابة.</a:t>
            </a:r>
            <a:endParaRPr lang="en-US" sz="3600" dirty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ar-SA" sz="3600" dirty="0">
                <a:solidFill>
                  <a:srgbClr val="C00000"/>
                </a:solidFill>
              </a:rPr>
              <a:t>الجميع تأثر بمشهد غرقها ........... الطفلة الصغيرة.</a:t>
            </a:r>
            <a:endParaRPr lang="en-US" sz="3600" dirty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ar-SA" sz="3600" dirty="0">
                <a:solidFill>
                  <a:srgbClr val="C00000"/>
                </a:solidFill>
              </a:rPr>
              <a:t>الامتحان صعب؛ ...... إنه أصعب مما تتخيل.</a:t>
            </a:r>
            <a:endParaRPr lang="en-US" sz="3600" dirty="0">
              <a:solidFill>
                <a:srgbClr val="C00000"/>
              </a:solidFill>
            </a:endParaRPr>
          </a:p>
          <a:p>
            <a:pPr lvl="0"/>
            <a:endParaRPr lang="en-US" sz="3600" dirty="0">
              <a:solidFill>
                <a:srgbClr val="C00000"/>
              </a:solidFill>
            </a:endParaRPr>
          </a:p>
          <a:p>
            <a:endParaRPr lang="ar-JO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0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247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5936" y="169585"/>
            <a:ext cx="4968551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ar-JO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المجموعة [ ب ]  </a:t>
            </a:r>
            <a:endParaRPr kumimoji="0" lang="ar-JO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508" y="1052736"/>
            <a:ext cx="8856984" cy="58477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JO" sz="3200" b="1" dirty="0">
                <a:solidFill>
                  <a:srgbClr val="FFFF00"/>
                </a:solidFill>
              </a:rPr>
              <a:t>" الذي، التي، الذين، اللواتي، اللتان، اللتين، اللذان، اللذين"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900049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JO" sz="3600" dirty="0" smtClean="0">
                <a:solidFill>
                  <a:schemeClr val="accent3">
                    <a:lumMod val="50000"/>
                  </a:schemeClr>
                </a:solidFill>
              </a:rPr>
              <a:t>1.  </a:t>
            </a:r>
            <a:r>
              <a:rPr lang="ar-SA" sz="3600" dirty="0" smtClean="0">
                <a:solidFill>
                  <a:schemeClr val="accent3">
                    <a:lumMod val="50000"/>
                  </a:schemeClr>
                </a:solidFill>
              </a:rPr>
              <a:t>الأمل </a:t>
            </a:r>
            <a:r>
              <a:rPr lang="ar-SA" sz="3600" dirty="0">
                <a:solidFill>
                  <a:schemeClr val="accent3">
                    <a:lumMod val="50000"/>
                  </a:schemeClr>
                </a:solidFill>
              </a:rPr>
              <a:t>..............كنتُ أعيش لأجله قد رحل عني برحيلها.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ar-JO" sz="3600" dirty="0" smtClean="0">
                <a:solidFill>
                  <a:schemeClr val="accent3">
                    <a:lumMod val="50000"/>
                  </a:schemeClr>
                </a:solidFill>
              </a:rPr>
              <a:t>2. </a:t>
            </a:r>
            <a:r>
              <a:rPr lang="ar-SA" sz="3600" dirty="0" smtClean="0">
                <a:solidFill>
                  <a:schemeClr val="accent3">
                    <a:lumMod val="50000"/>
                  </a:schemeClr>
                </a:solidFill>
              </a:rPr>
              <a:t>لم </a:t>
            </a:r>
            <a:r>
              <a:rPr lang="ar-SA" sz="3600" dirty="0">
                <a:solidFill>
                  <a:schemeClr val="accent3">
                    <a:lumMod val="50000"/>
                  </a:schemeClr>
                </a:solidFill>
              </a:rPr>
              <a:t>أقرأ الرواية ......... قرأتها أنت؛ بل انتقيت رواية أخرى تتناسب ومنهجي في الحياة.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ar-JO" sz="3600" dirty="0" smtClean="0">
                <a:solidFill>
                  <a:schemeClr val="accent3">
                    <a:lumMod val="50000"/>
                  </a:schemeClr>
                </a:solidFill>
              </a:rPr>
              <a:t>3. </a:t>
            </a:r>
            <a:r>
              <a:rPr lang="ar-SA" sz="3600" dirty="0" smtClean="0">
                <a:solidFill>
                  <a:schemeClr val="accent3">
                    <a:lumMod val="50000"/>
                  </a:schemeClr>
                </a:solidFill>
              </a:rPr>
              <a:t>يبدو </a:t>
            </a:r>
            <a:r>
              <a:rPr lang="ar-SA" sz="3600" dirty="0">
                <a:solidFill>
                  <a:schemeClr val="accent3">
                    <a:lumMod val="50000"/>
                  </a:schemeClr>
                </a:solidFill>
              </a:rPr>
              <a:t>أن الفكرتين ....... عرضتا في المؤتمر لاقتا استحسانا من الباحثين.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3600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lvl="0"/>
            <a:endParaRPr lang="ar-JO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63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247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5936" y="169585"/>
            <a:ext cx="4968551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925" algn="l"/>
              </a:tabLst>
            </a:pPr>
            <a:r>
              <a:rPr kumimoji="0" lang="ar-JO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المجموعة [ ج ]  </a:t>
            </a:r>
            <a:endParaRPr kumimoji="0" lang="ar-JO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508" y="1052736"/>
            <a:ext cx="8856984" cy="76944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JO" sz="4400" dirty="0"/>
              <a:t>" </a:t>
            </a:r>
            <a:r>
              <a:rPr lang="ar-SA" sz="4400" dirty="0"/>
              <a:t>رغم/ برغم / بالرغم من /مع أنّ </a:t>
            </a:r>
            <a:r>
              <a:rPr lang="ar-JO" sz="4400" dirty="0"/>
              <a:t>"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204864"/>
            <a:ext cx="9000492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/>
            <a:r>
              <a:rPr lang="ar-JO" sz="3600" dirty="0" smtClean="0"/>
              <a:t>1. </a:t>
            </a:r>
            <a:r>
              <a:rPr lang="ar-SA" sz="3600" dirty="0" smtClean="0"/>
              <a:t>................. </a:t>
            </a:r>
            <a:r>
              <a:rPr lang="ar-SA" sz="3600" dirty="0"/>
              <a:t>مرضه، ....... قد ذهب إلى الجامعة.</a:t>
            </a:r>
            <a:endParaRPr lang="en-US" sz="3600" dirty="0"/>
          </a:p>
          <a:p>
            <a:pPr lvl="0" algn="just"/>
            <a:r>
              <a:rPr lang="ar-JO" sz="3600" dirty="0" smtClean="0"/>
              <a:t>2. </a:t>
            </a:r>
            <a:r>
              <a:rPr lang="ar-SA" sz="3600" dirty="0" smtClean="0"/>
              <a:t>لقد </a:t>
            </a:r>
            <a:r>
              <a:rPr lang="ar-SA" sz="3600" dirty="0"/>
              <a:t>تصدّق بنصف ماله ............... فقره وحاجته.</a:t>
            </a:r>
            <a:endParaRPr lang="en-US" sz="3600" dirty="0"/>
          </a:p>
          <a:p>
            <a:pPr lvl="0" algn="just"/>
            <a:r>
              <a:rPr lang="ar-JO" sz="3600" dirty="0" smtClean="0"/>
              <a:t>3. </a:t>
            </a:r>
            <a:r>
              <a:rPr lang="ar-SA" sz="3600" dirty="0" smtClean="0"/>
              <a:t>السيارة </a:t>
            </a:r>
            <a:r>
              <a:rPr lang="ar-SA" sz="3600" dirty="0"/>
              <a:t>تسير بشكل جيد ..............قديمة.</a:t>
            </a:r>
            <a:endParaRPr lang="en-US" sz="3600" dirty="0"/>
          </a:p>
          <a:p>
            <a:pPr lvl="0" algn="just"/>
            <a:r>
              <a:rPr lang="ar-JO" sz="3600" dirty="0" smtClean="0"/>
              <a:t>5. </a:t>
            </a:r>
            <a:r>
              <a:rPr lang="ar-SA" sz="3600" dirty="0" smtClean="0"/>
              <a:t>الامتحان </a:t>
            </a:r>
            <a:r>
              <a:rPr lang="ar-SA" sz="3600" dirty="0"/>
              <a:t>صعب؛ بل إنه أصعب مما تتخيل، فـ </a:t>
            </a:r>
            <a:r>
              <a:rPr lang="ar-JO" sz="3600" dirty="0" smtClean="0"/>
              <a:t>6. </a:t>
            </a:r>
            <a:r>
              <a:rPr lang="ar-SA" sz="3600" dirty="0" smtClean="0"/>
              <a:t>................. </a:t>
            </a:r>
            <a:r>
              <a:rPr lang="ar-SA" sz="3600" dirty="0"/>
              <a:t>أنني درست كثيرا ....... أنني لم أنجح.</a:t>
            </a:r>
            <a:endParaRPr lang="en-US" sz="3600" dirty="0"/>
          </a:p>
          <a:p>
            <a:pPr lvl="0" algn="just"/>
            <a:r>
              <a:rPr lang="ar-JO" sz="3600" dirty="0" smtClean="0"/>
              <a:t>6. </a:t>
            </a:r>
            <a:r>
              <a:rPr lang="ar-SA" sz="3600" dirty="0" smtClean="0"/>
              <a:t>...................... </a:t>
            </a:r>
            <a:r>
              <a:rPr lang="ar-SA" sz="3600" dirty="0"/>
              <a:t>كل التحديات، سأصل إلى مرادي بحول الله وقوته.</a:t>
            </a:r>
            <a:endParaRPr lang="en-US" sz="3600" dirty="0"/>
          </a:p>
          <a:p>
            <a:pPr lvl="0" algn="just"/>
            <a:endParaRPr lang="ar-JO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15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66247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JO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95936" y="169586"/>
            <a:ext cx="4968551" cy="7694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669925" algn="l"/>
              </a:tabLst>
            </a:pPr>
            <a:r>
              <a:rPr lang="ar-JO" sz="4400" b="1" dirty="0">
                <a:solidFill>
                  <a:srgbClr val="FF0000"/>
                </a:solidFill>
              </a:rPr>
              <a:t>المجموعة [ د ] </a:t>
            </a:r>
            <a:endParaRPr kumimoji="0" lang="ar-JO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508" y="1052736"/>
            <a:ext cx="8856984" cy="64633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ar-JO" sz="3600" dirty="0"/>
              <a:t>" </a:t>
            </a:r>
            <a:r>
              <a:rPr lang="ar-SA" sz="3600" b="1" dirty="0"/>
              <a:t>وعلى هذا/ ونتيجة لهذا، وعليه، ولهذا، ومن هنا...</a:t>
            </a:r>
            <a:r>
              <a:rPr lang="ar-SA" sz="3600" dirty="0"/>
              <a:t>"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844824"/>
            <a:ext cx="9000492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ar-JO" sz="4000" dirty="0" smtClean="0"/>
              <a:t>1. </a:t>
            </a:r>
            <a:r>
              <a:rPr lang="ar-SA" sz="4000" dirty="0" smtClean="0"/>
              <a:t>استيقظ </a:t>
            </a:r>
            <a:r>
              <a:rPr lang="ar-SA" sz="4000" dirty="0"/>
              <a:t>متأخرا ............... وصل إلى عمله متأخرا.</a:t>
            </a:r>
            <a:endParaRPr lang="en-US" sz="4000" dirty="0"/>
          </a:p>
          <a:p>
            <a:pPr lvl="0"/>
            <a:r>
              <a:rPr lang="ar-JO" sz="4000" dirty="0" smtClean="0"/>
              <a:t>2. </a:t>
            </a:r>
            <a:r>
              <a:rPr lang="ar-SA" sz="4000" dirty="0" smtClean="0"/>
              <a:t>لم </a:t>
            </a:r>
            <a:r>
              <a:rPr lang="ar-SA" sz="4000" dirty="0"/>
              <a:t>يتريث </a:t>
            </a:r>
            <a:r>
              <a:rPr lang="ar-JO" sz="4000" dirty="0" smtClean="0"/>
              <a:t>في </a:t>
            </a:r>
            <a:r>
              <a:rPr lang="ar-SA" sz="4000" dirty="0" smtClean="0"/>
              <a:t>اتخاذ </a:t>
            </a:r>
            <a:r>
              <a:rPr lang="ar-SA" sz="4000" dirty="0"/>
              <a:t>قراراته كلها .................. ندم أشد الندم.</a:t>
            </a:r>
            <a:endParaRPr lang="en-US" sz="4000" dirty="0"/>
          </a:p>
          <a:p>
            <a:pPr lvl="0"/>
            <a:r>
              <a:rPr lang="ar-JO" sz="4000" dirty="0" smtClean="0"/>
              <a:t>3. </a:t>
            </a:r>
            <a:r>
              <a:rPr lang="ar-SA" sz="4000" dirty="0" smtClean="0"/>
              <a:t>نظرا </a:t>
            </a:r>
            <a:r>
              <a:rPr lang="ar-SA" sz="4000" dirty="0"/>
              <a:t>لدراسته الجادة، فقد حصل على معدل مرتفع جدا............ تم ابتعاثه ليكمل دراسته العليا في الخارج.</a:t>
            </a:r>
            <a:endParaRPr lang="en-US" sz="4000" dirty="0"/>
          </a:p>
          <a:p>
            <a:pPr lvl="0" algn="just"/>
            <a:endParaRPr lang="ar-JO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90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b="1" u="sng" dirty="0" smtClean="0">
                <a:solidFill>
                  <a:srgbClr val="FFC000"/>
                </a:solidFill>
              </a:rPr>
              <a:t>تدريب</a:t>
            </a:r>
            <a:endParaRPr lang="ar-JO" sz="4400" dirty="0">
              <a:solidFill>
                <a:srgbClr val="FFC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988840"/>
            <a:ext cx="82032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dirty="0" smtClean="0"/>
              <a:t>اربط </a:t>
            </a:r>
            <a:r>
              <a:rPr lang="ar-SA" sz="3600" dirty="0"/>
              <a:t>بين الجمل الآتية بما يتناسب مع المعنى وغير ما يلزم: </a:t>
            </a:r>
            <a:endParaRPr lang="ar-JO" sz="3600" dirty="0" smtClean="0"/>
          </a:p>
          <a:p>
            <a:endParaRPr lang="en-US" sz="3600" dirty="0"/>
          </a:p>
          <a:p>
            <a:pPr lvl="0"/>
            <a:r>
              <a:rPr lang="ar-JO" sz="3600" dirty="0" smtClean="0"/>
              <a:t>1. يقود </a:t>
            </a:r>
            <a:r>
              <a:rPr lang="ar-JO" sz="3600" dirty="0"/>
              <a:t>السيارة ويتحدث عبر الهاتف / وقع الحادث.</a:t>
            </a:r>
            <a:endParaRPr lang="en-US" sz="3600" dirty="0"/>
          </a:p>
          <a:p>
            <a:pPr lvl="0"/>
            <a:r>
              <a:rPr lang="ar-JO" sz="3600" dirty="0" smtClean="0"/>
              <a:t>2. الجو </a:t>
            </a:r>
            <a:r>
              <a:rPr lang="ar-JO" sz="3600" dirty="0"/>
              <a:t>حار / خرجت في رحلة.</a:t>
            </a:r>
            <a:endParaRPr lang="en-US" sz="3600" dirty="0"/>
          </a:p>
          <a:p>
            <a:pPr lvl="0"/>
            <a:r>
              <a:rPr lang="ar-JO" sz="3600" dirty="0" smtClean="0"/>
              <a:t>3. يحبها </a:t>
            </a:r>
            <a:r>
              <a:rPr lang="ar-JO" sz="3600" dirty="0"/>
              <a:t>ويعشقها/ تزوج منها.</a:t>
            </a:r>
            <a:endParaRPr lang="en-US" sz="3600" dirty="0"/>
          </a:p>
          <a:p>
            <a:pPr lvl="0"/>
            <a:r>
              <a:rPr lang="ar-JO" sz="3600" dirty="0" smtClean="0"/>
              <a:t>4. الرجل </a:t>
            </a:r>
            <a:r>
              <a:rPr lang="ar-JO" sz="3600" dirty="0"/>
              <a:t>/ تعرفت إليه/ كان مريضا.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51546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09800" y="533400"/>
            <a:ext cx="55165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ar-SA" altLang="en-US" sz="7200" b="1" dirty="0" smtClean="0">
                <a:solidFill>
                  <a:schemeClr val="accent5">
                    <a:lumMod val="75000"/>
                  </a:schemeClr>
                </a:solidFill>
                <a:latin typeface="Sitka Small" pitchFamily="2" charset="0"/>
                <a:cs typeface="Times New Roman" pitchFamily="18" charset="0"/>
              </a:rPr>
              <a:t>شكرا لمتابعتكم </a:t>
            </a:r>
            <a:endParaRPr lang="en-US" altLang="en-US" sz="7200" b="1" dirty="0" smtClean="0">
              <a:solidFill>
                <a:schemeClr val="accent5">
                  <a:lumMod val="75000"/>
                </a:schemeClr>
              </a:solidFill>
              <a:latin typeface="Sitka Small" pitchFamily="2" charset="0"/>
              <a:cs typeface="Times New Roman" pitchFamily="18" charset="0"/>
            </a:endParaRPr>
          </a:p>
        </p:txBody>
      </p:sp>
      <p:pic>
        <p:nvPicPr>
          <p:cNvPr id="60424" name="Picture 8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889375" cy="3889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10" descr="36_3_16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56" y="5638800"/>
            <a:ext cx="619125" cy="600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264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</TotalTime>
  <Words>386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Grid</vt:lpstr>
      <vt:lpstr>PowerPoint Presentation</vt:lpstr>
      <vt:lpstr>هي حروف وألفاظ وعبارات تربط وتنظم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تدريب</vt:lpstr>
      <vt:lpstr>PowerPoint Presentation</vt:lpstr>
    </vt:vector>
  </TitlesOfParts>
  <Company>SCM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44</cp:revision>
  <dcterms:created xsi:type="dcterms:W3CDTF">2018-02-03T08:54:17Z</dcterms:created>
  <dcterms:modified xsi:type="dcterms:W3CDTF">2018-04-04T07:57:01Z</dcterms:modified>
</cp:coreProperties>
</file>