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38"/>
  </p:notesMasterIdLst>
  <p:handoutMasterIdLst>
    <p:handoutMasterId r:id="rId39"/>
  </p:handoutMasterIdLst>
  <p:sldIdLst>
    <p:sldId id="256" r:id="rId3"/>
    <p:sldId id="263" r:id="rId4"/>
    <p:sldId id="265" r:id="rId5"/>
    <p:sldId id="303" r:id="rId6"/>
    <p:sldId id="266" r:id="rId7"/>
    <p:sldId id="302" r:id="rId8"/>
    <p:sldId id="267" r:id="rId9"/>
    <p:sldId id="268" r:id="rId10"/>
    <p:sldId id="269" r:id="rId11"/>
    <p:sldId id="270" r:id="rId12"/>
    <p:sldId id="298" r:id="rId13"/>
    <p:sldId id="271" r:id="rId14"/>
    <p:sldId id="299" r:id="rId15"/>
    <p:sldId id="30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301" r:id="rId34"/>
    <p:sldId id="297" r:id="rId35"/>
    <p:sldId id="289" r:id="rId36"/>
    <p:sldId id="291" r:id="rId3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6163" autoAdjust="0"/>
  </p:normalViewPr>
  <p:slideViewPr>
    <p:cSldViewPr>
      <p:cViewPr varScale="1">
        <p:scale>
          <a:sx n="106" d="100"/>
          <a:sy n="106" d="100"/>
        </p:scale>
        <p:origin x="132" y="204"/>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8/3/2017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8/3/2017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584896" y="4724400"/>
            <a:ext cx="8631936"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Tree>
    <p:extLst>
      <p:ext uri="{BB962C8B-B14F-4D97-AF65-F5344CB8AC3E}">
        <p14:creationId xmlns:p14="http://schemas.microsoft.com/office/powerpoint/2010/main" val="2785518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34169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Tree>
    <p:extLst>
      <p:ext uri="{BB962C8B-B14F-4D97-AF65-F5344CB8AC3E}">
        <p14:creationId xmlns:p14="http://schemas.microsoft.com/office/powerpoint/2010/main" val="1358553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Tree>
    <p:extLst>
      <p:ext uri="{BB962C8B-B14F-4D97-AF65-F5344CB8AC3E}">
        <p14:creationId xmlns:p14="http://schemas.microsoft.com/office/powerpoint/2010/main" val="3085765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Tree>
    <p:extLst>
      <p:ext uri="{BB962C8B-B14F-4D97-AF65-F5344CB8AC3E}">
        <p14:creationId xmlns:p14="http://schemas.microsoft.com/office/powerpoint/2010/main" val="1245632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5" name="Date Placeholder 4"/>
          <p:cNvSpPr>
            <a:spLocks noGrp="1"/>
          </p:cNvSpPr>
          <p:nvPr>
            <p:ph type="dt" sz="half" idx="10"/>
          </p:nvPr>
        </p:nvSpPr>
        <p:spPr/>
        <p:txBody>
          <a:bodyPr/>
          <a:lstStyle/>
          <a:p>
            <a:fld id="{9AFE8FB1-0A7A-443E-AAF7-31D4FA1AA312}"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Tree>
    <p:extLst>
      <p:ext uri="{BB962C8B-B14F-4D97-AF65-F5344CB8AC3E}">
        <p14:creationId xmlns:p14="http://schemas.microsoft.com/office/powerpoint/2010/main" val="2965968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7" name="Date Placeholder 6"/>
          <p:cNvSpPr>
            <a:spLocks noGrp="1"/>
          </p:cNvSpPr>
          <p:nvPr>
            <p:ph type="dt" sz="half" idx="10"/>
          </p:nvPr>
        </p:nvSpPr>
        <p:spPr/>
        <p:txBody>
          <a:bodyPr/>
          <a:lstStyle/>
          <a:p>
            <a:fld id="{9AFE8FB1-0A7A-443E-AAF7-31D4FA1AA312}" type="datetimeFigureOut">
              <a:rPr lang="en-US" smtClean="0"/>
              <a:t>8/3/2017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2307442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Date Placeholder 2"/>
          <p:cNvSpPr>
            <a:spLocks noGrp="1"/>
          </p:cNvSpPr>
          <p:nvPr>
            <p:ph type="dt" sz="half" idx="10"/>
          </p:nvPr>
        </p:nvSpPr>
        <p:spPr/>
        <p:txBody>
          <a:bodyPr/>
          <a:lstStyle/>
          <a:p>
            <a:fld id="{9AFE8FB1-0A7A-443E-AAF7-31D4FA1AA312}" type="datetimeFigureOut">
              <a:rPr lang="en-US" smtClean="0"/>
              <a:t>8/3/2017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95795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8/3/2017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53498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1257661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2205495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bg1"/>
                </a:solidFill>
              </a:defRPr>
            </a:lvl1pPr>
          </a:lstStyle>
          <a:p>
            <a:fld id="{9AFE8FB1-0A7A-443E-AAF7-31D4FA1AA312}" type="datetimeFigureOut">
              <a:rPr lang="en-US" smtClean="0"/>
              <a:pPr/>
              <a:t>8/3/2017</a:t>
            </a:fld>
            <a:endParaRPr lang="en-US"/>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bg1"/>
                </a:solidFill>
              </a:defRPr>
            </a:lvl1pPr>
          </a:lstStyle>
          <a:p>
            <a:endParaRPr lang="en-US"/>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bg1"/>
                </a:solidFill>
              </a:defRPr>
            </a:lvl1pPr>
          </a:lstStyle>
          <a:p>
            <a:fld id="{25BA54BD-C84D-46CE-8B72-31BFB26ABA43}" type="slidenum">
              <a:rPr lang="en-US" smtClean="0"/>
              <a:pPr/>
              <a:t>‹#›</a:t>
            </a:fld>
            <a:endParaRPr lang="en-US"/>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2964714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275012" y="4953000"/>
            <a:ext cx="6021386" cy="1066800"/>
          </a:xfrm>
        </p:spPr>
        <p:txBody>
          <a:bodyPr/>
          <a:lstStyle/>
          <a:p>
            <a:pPr rtl="1"/>
            <a:r>
              <a:rPr lang="ar-SA" b="1" dirty="0">
                <a:solidFill>
                  <a:srgbClr val="FFFF00"/>
                </a:solidFill>
              </a:rPr>
              <a:t>مختارات من كتاب "الأيام" لطه حسين</a:t>
            </a:r>
            <a:endParaRPr lang="en-US" dirty="0">
              <a:solidFill>
                <a:srgbClr val="FFFF00"/>
              </a:solidFill>
            </a:endParaRPr>
          </a:p>
        </p:txBody>
      </p:sp>
      <p:sp>
        <p:nvSpPr>
          <p:cNvPr id="4" name="Title 3"/>
          <p:cNvSpPr>
            <a:spLocks noGrp="1"/>
          </p:cNvSpPr>
          <p:nvPr>
            <p:ph type="ctrTitle"/>
          </p:nvPr>
        </p:nvSpPr>
        <p:spPr>
          <a:xfrm>
            <a:off x="1370012" y="598940"/>
            <a:ext cx="9144000" cy="1600200"/>
          </a:xfrm>
        </p:spPr>
        <p:txBody>
          <a:bodyPr/>
          <a:lstStyle/>
          <a:p>
            <a:pPr algn="ctr" rtl="1"/>
            <a:r>
              <a:rPr lang="ar-SA" b="1" dirty="0">
                <a:solidFill>
                  <a:srgbClr val="FFFF00"/>
                </a:solidFill>
              </a:rPr>
              <a:t>قراءة السيرة الذاتية</a:t>
            </a:r>
            <a:endParaRPr lang="en-US" dirty="0">
              <a:solidFill>
                <a:srgbClr val="FFFF00"/>
              </a:solidFill>
            </a:endParaRPr>
          </a:p>
        </p:txBody>
      </p:sp>
      <p:pic>
        <p:nvPicPr>
          <p:cNvPr id="6" name="Picture 5">
            <a:extLst>
              <a:ext uri="{FF2B5EF4-FFF2-40B4-BE49-F238E27FC236}">
                <a16:creationId xmlns:a16="http://schemas.microsoft.com/office/drawing/2014/main" id="{01AEC4D7-F64D-442C-AA73-89C2C59B2CF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0012" y="2543615"/>
            <a:ext cx="1828800" cy="172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311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33CD224-5A54-41CE-89BA-23CEF4C4B5E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32012" y="1675628"/>
            <a:ext cx="3214687" cy="4344172"/>
          </a:xfrm>
        </p:spPr>
      </p:pic>
      <p:sp>
        <p:nvSpPr>
          <p:cNvPr id="2" name="Content Placeholder 1">
            <a:extLst>
              <a:ext uri="{FF2B5EF4-FFF2-40B4-BE49-F238E27FC236}">
                <a16:creationId xmlns:a16="http://schemas.microsoft.com/office/drawing/2014/main" id="{2862E63E-EBF2-4406-BDFB-EBC4CF0A0170}"/>
              </a:ext>
            </a:extLst>
          </p:cNvPr>
          <p:cNvSpPr>
            <a:spLocks noGrp="1"/>
          </p:cNvSpPr>
          <p:nvPr>
            <p:ph sz="half" idx="1"/>
          </p:nvPr>
        </p:nvSpPr>
        <p:spPr>
          <a:xfrm>
            <a:off x="6399212" y="1752600"/>
            <a:ext cx="4419599" cy="4267200"/>
          </a:xfrm>
        </p:spPr>
        <p:txBody>
          <a:bodyPr>
            <a:normAutofit/>
          </a:bodyPr>
          <a:lstStyle/>
          <a:p>
            <a:pPr marL="342900" marR="0" lvl="0" indent="-342900" algn="just" rtl="1">
              <a:spcBef>
                <a:spcPts val="0"/>
              </a:spcBef>
              <a:spcAft>
                <a:spcPts val="0"/>
              </a:spcAft>
              <a:buFont typeface="Symbol" panose="05050102010706020507" pitchFamily="18" charset="2"/>
              <a:buChar char=""/>
            </a:pP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كتاب: التعريف بابن خلدون ورحلتُه غرباً وشرقاً</a:t>
            </a:r>
            <a:r>
              <a:rPr lang="ar-SA" sz="2800" spc="-25" dirty="0">
                <a:latin typeface="Arial" panose="020B0604020202020204" pitchFamily="34" charset="0"/>
                <a:ea typeface="Times New Roman" panose="02020603050405020304" pitchFamily="18" charset="0"/>
                <a:cs typeface="Simplified Arabic" panose="02020603050405020304" pitchFamily="18" charset="-78"/>
              </a:rPr>
              <a:t>: وهو عنوان سيرة عالم الاجتماع والمؤرخ العربي ابن خلدون الذي عاش في القرن الثامن الهجري، ألّفها بنفسه أواخر حياته وأطلق عليها هذا الاسم الدال الذي يشير إلى مراحل حياته في مغرب العالم الإسلامي ثم في مشرقه. </a:t>
            </a:r>
            <a:endParaRPr lang="en-US" sz="2800" spc="-25" dirty="0">
              <a:latin typeface="Arial" panose="020B0604020202020204" pitchFamily="34" charset="0"/>
              <a:ea typeface="Times New Roman" panose="02020603050405020304" pitchFamily="18" charset="0"/>
              <a:cs typeface="Simplified Arabic" panose="02020603050405020304" pitchFamily="18" charset="-78"/>
            </a:endParaRPr>
          </a:p>
          <a:p>
            <a:pPr marL="182880" marR="0" indent="0" algn="just" rtl="1">
              <a:spcBef>
                <a:spcPts val="0"/>
              </a:spcBef>
              <a:spcAft>
                <a:spcPts val="0"/>
              </a:spcAft>
              <a:buNone/>
            </a:pPr>
            <a:r>
              <a:rPr lang="en-US" sz="2800" spc="-25" dirty="0">
                <a:latin typeface="Simplified Arabic" panose="02020603050405020304" pitchFamily="18" charset="-78"/>
                <a:ea typeface="Times New Roman" panose="02020603050405020304" pitchFamily="18" charset="0"/>
                <a:cs typeface="Times New Roman" panose="02020603050405020304" pitchFamily="18" charset="0"/>
              </a:rPr>
              <a:t> </a:t>
            </a:r>
            <a:endParaRPr lang="en-US" sz="28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sz="2800"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a:xfrm>
            <a:off x="836612" y="274638"/>
            <a:ext cx="10820400" cy="1020762"/>
          </a:xfrm>
        </p:spPr>
        <p:txBody>
          <a:bodyPr>
            <a:noAutofit/>
          </a:bodyPr>
          <a:lstStyle/>
          <a:p>
            <a:pPr lvl="0" indent="-274320" algn="r" rtl="1">
              <a:spcBef>
                <a:spcPts val="0"/>
              </a:spcBef>
            </a:pPr>
            <a:r>
              <a:rPr lang="en-US"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ومعَ أن مؤلفاتِ السيرة الذاتية قد اشتهرت في العصر الحديث، فإن لها جذوراً قديمةً في المكتبة العربية، ومن المؤلفات العربية القديمة التي تنتمي إلى نوع السيرة الذاتية:</a:t>
            </a:r>
            <a:endParaRPr lang="en-US" sz="2800" b="1" dirty="0">
              <a:solidFill>
                <a:srgbClr val="FFFF00"/>
              </a:solidFill>
            </a:endParaRPr>
          </a:p>
        </p:txBody>
      </p:sp>
      <p:pic>
        <p:nvPicPr>
          <p:cNvPr id="4" name="Picture 3">
            <a:extLst>
              <a:ext uri="{FF2B5EF4-FFF2-40B4-BE49-F238E27FC236}">
                <a16:creationId xmlns:a16="http://schemas.microsoft.com/office/drawing/2014/main" id="{4D9D2024-60A5-4EB5-BB68-A8D0FADE5ADA}"/>
              </a:ext>
            </a:extLst>
          </p:cNvPr>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751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0-#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75001C3E-1C77-4487-8588-5ACC8F344CB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79612" y="1524000"/>
            <a:ext cx="3326805" cy="4673956"/>
          </a:xfrm>
        </p:spPr>
      </p:pic>
      <p:sp>
        <p:nvSpPr>
          <p:cNvPr id="2" name="Content Placeholder 1">
            <a:extLst>
              <a:ext uri="{FF2B5EF4-FFF2-40B4-BE49-F238E27FC236}">
                <a16:creationId xmlns:a16="http://schemas.microsoft.com/office/drawing/2014/main" id="{2862E63E-EBF2-4406-BDFB-EBC4CF0A0170}"/>
              </a:ext>
            </a:extLst>
          </p:cNvPr>
          <p:cNvSpPr>
            <a:spLocks noGrp="1"/>
          </p:cNvSpPr>
          <p:nvPr>
            <p:ph sz="half" idx="1"/>
          </p:nvPr>
        </p:nvSpPr>
        <p:spPr>
          <a:xfrm>
            <a:off x="6012226" y="1600200"/>
            <a:ext cx="4419599" cy="4267200"/>
          </a:xfrm>
        </p:spPr>
        <p:txBody>
          <a:bodyPr>
            <a:normAutofit/>
          </a:bodyPr>
          <a:lstStyle/>
          <a:p>
            <a:pPr marL="457200" marR="0" algn="just" rtl="1">
              <a:spcBef>
                <a:spcPts val="0"/>
              </a:spcBef>
              <a:spcAft>
                <a:spcPts val="0"/>
              </a:spcAft>
            </a:pPr>
            <a:r>
              <a:rPr lang="en-US" sz="2800" spc="-25" dirty="0">
                <a:latin typeface="Simplified Arabic" panose="02020603050405020304" pitchFamily="18" charset="-78"/>
                <a:ea typeface="Times New Roman" panose="02020603050405020304" pitchFamily="18" charset="0"/>
                <a:cs typeface="Times New Roman" panose="02020603050405020304" pitchFamily="18" charset="0"/>
              </a:rPr>
              <a:t> </a:t>
            </a:r>
            <a:endParaRPr lang="en-US" sz="2800" spc="-25"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rtl="1">
              <a:spcBef>
                <a:spcPts val="0"/>
              </a:spcBef>
              <a:spcAft>
                <a:spcPts val="0"/>
              </a:spcAft>
              <a:buFont typeface="Symbol" panose="05050102010706020507" pitchFamily="18" charset="2"/>
              <a:buChar char=""/>
            </a:pP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كتاب الاعتبار</a:t>
            </a:r>
            <a:r>
              <a:rPr lang="ar-SA" sz="2800" spc="-25" dirty="0">
                <a:latin typeface="Arial" panose="020B0604020202020204" pitchFamily="34" charset="0"/>
                <a:ea typeface="Times New Roman" panose="02020603050405020304" pitchFamily="18" charset="0"/>
                <a:cs typeface="Simplified Arabic" panose="02020603050405020304" pitchFamily="18" charset="-78"/>
              </a:rPr>
              <a:t>: وهو سيرة أسامة بن منقِذ، الشاعر والأديب والقائد المرموق في عصر صلاح الدين الأيوبي وعصر الحروب الصليبية. وفي سيرته دروس وعبر مستفادة أراد أن يقدّمها للأجيال بعد أن رأى ما رأى، وعاش تجارب ثريّة في حقبة تاريخية خطيرة في المشرق الإسلامي.</a:t>
            </a:r>
            <a:endParaRPr lang="en-US" sz="2800" spc="-25" dirty="0">
              <a:latin typeface="Arial" panose="020B0604020202020204" pitchFamily="34" charset="0"/>
              <a:ea typeface="Times New Roman" panose="02020603050405020304" pitchFamily="18" charset="0"/>
              <a:cs typeface="Simplified Arabic" panose="02020603050405020304" pitchFamily="18" charset="-78"/>
            </a:endParaRPr>
          </a:p>
          <a:p>
            <a:pPr marL="0" indent="0" algn="r" rtl="1">
              <a:buNone/>
            </a:pPr>
            <a:endParaRPr lang="en-US" sz="2800" dirty="0"/>
          </a:p>
        </p:txBody>
      </p:sp>
      <p:sp>
        <p:nvSpPr>
          <p:cNvPr id="7" name="Title 6">
            <a:extLst>
              <a:ext uri="{FF2B5EF4-FFF2-40B4-BE49-F238E27FC236}">
                <a16:creationId xmlns:a16="http://schemas.microsoft.com/office/drawing/2014/main" id="{3773FBFE-62A3-4B2B-829B-717F226E80F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4D9D2024-60A5-4EB5-BB68-A8D0FADE5ADA}"/>
              </a:ext>
            </a:extLst>
          </p:cNvPr>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1764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wd">
                                    <p:tmPct val="10000"/>
                                  </p:iterate>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0-#ppt_w/2"/>
                                          </p:val>
                                        </p:tav>
                                        <p:tav tm="100000">
                                          <p:val>
                                            <p:strVal val="#ppt_x"/>
                                          </p:val>
                                        </p:tav>
                                      </p:tavLst>
                                    </p:anim>
                                    <p:anim calcmode="lin" valueType="num">
                                      <p:cBhvr additive="base">
                                        <p:cTn id="13"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522763F-DF30-4426-850D-F68DE8471E76}"/>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2513012" y="1828800"/>
            <a:ext cx="3352800" cy="3352800"/>
          </a:xfrm>
        </p:spPr>
      </p:pic>
      <p:sp>
        <p:nvSpPr>
          <p:cNvPr id="2" name="Content Placeholder 1">
            <a:extLst>
              <a:ext uri="{FF2B5EF4-FFF2-40B4-BE49-F238E27FC236}">
                <a16:creationId xmlns:a16="http://schemas.microsoft.com/office/drawing/2014/main" id="{2862E63E-EBF2-4406-BDFB-EBC4CF0A0170}"/>
              </a:ext>
            </a:extLst>
          </p:cNvPr>
          <p:cNvSpPr>
            <a:spLocks noGrp="1"/>
          </p:cNvSpPr>
          <p:nvPr>
            <p:ph sz="half" idx="2"/>
          </p:nvPr>
        </p:nvSpPr>
        <p:spPr>
          <a:xfrm>
            <a:off x="6780212" y="1676400"/>
            <a:ext cx="4416552" cy="3352801"/>
          </a:xfrm>
        </p:spPr>
        <p:txBody>
          <a:bodyPr>
            <a:normAutofit/>
          </a:bodyPr>
          <a:lstStyle/>
          <a:p>
            <a:pPr marL="342900" marR="0" lvl="0" indent="-342900" algn="just" rtl="1">
              <a:spcBef>
                <a:spcPts val="0"/>
              </a:spcBef>
              <a:spcAft>
                <a:spcPts val="0"/>
              </a:spcAft>
              <a:buFont typeface="Symbol" panose="05050102010706020507" pitchFamily="18" charset="2"/>
              <a:buChar char=""/>
            </a:pP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رحلة جبلية رحلة صعبة، لفدوى طوقان</a:t>
            </a:r>
            <a:r>
              <a:rPr lang="ar-SA" spc="-25" dirty="0">
                <a:latin typeface="Arial" panose="020B0604020202020204" pitchFamily="34" charset="0"/>
                <a:ea typeface="Times New Roman" panose="02020603050405020304" pitchFamily="18" charset="0"/>
                <a:cs typeface="Simplified Arabic" panose="02020603050405020304" pitchFamily="18" charset="-78"/>
              </a:rPr>
              <a:t>، وهي سيرة الشاعرة الفلسطينية الراحلة فدوى طوقان. ومن عنوانها تستطيع أن تقدر أنها تعرض أيضا لوجوه أخرى من المعاناة والمواجهة مع الاحتلال الصهيوني، ومع المجتمع العربي التقليدي، وخصوصا في نظرته إلى تربية الفتاة وحقوق المرأة.</a:t>
            </a:r>
            <a:endParaRPr lang="en-US" sz="1400" spc="-25" dirty="0">
              <a:latin typeface="Arial" panose="020B0604020202020204" pitchFamily="34" charset="0"/>
              <a:ea typeface="Times New Roman" panose="02020603050405020304" pitchFamily="18" charset="0"/>
              <a:cs typeface="Simplified Arabic" panose="02020603050405020304" pitchFamily="18" charset="-78"/>
            </a:endParaRPr>
          </a:p>
          <a:p>
            <a:pPr marL="0" indent="0" algn="r" rtl="1">
              <a:buNone/>
            </a:pPr>
            <a:endParaRPr lang="en-US"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p:txBody>
          <a:bodyPr>
            <a:normAutofit/>
          </a:bodyPr>
          <a:lstStyle/>
          <a:p>
            <a:pPr algn="r" rtl="1"/>
            <a:r>
              <a:rPr lang="ar-SA" spc="-25" dirty="0">
                <a:latin typeface="Arial" panose="020B0604020202020204" pitchFamily="34" charset="0"/>
                <a:ea typeface="Times New Roman" panose="02020603050405020304" pitchFamily="18" charset="0"/>
                <a:cs typeface="Simplified Arabic" panose="02020603050405020304" pitchFamily="18" charset="-78"/>
              </a:rPr>
              <a:t>أما في </a:t>
            </a: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العصر الحديث</a:t>
            </a:r>
            <a:r>
              <a:rPr lang="ar-SA"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pc="-25" dirty="0">
                <a:latin typeface="Arial" panose="020B0604020202020204" pitchFamily="34" charset="0"/>
                <a:ea typeface="Times New Roman" panose="02020603050405020304" pitchFamily="18" charset="0"/>
                <a:cs typeface="Simplified Arabic" panose="02020603050405020304" pitchFamily="18" charset="-78"/>
              </a:rPr>
              <a:t>فتعدّ سيرة الأيام لطه حسين من أشهر ما يذكر في هذا المجال، وهناك سير أخرى تستحقّ القراءة مثل:</a:t>
            </a:r>
            <a:endParaRPr lang="en-US" dirty="0"/>
          </a:p>
        </p:txBody>
      </p:sp>
      <p:pic>
        <p:nvPicPr>
          <p:cNvPr id="4" name="Picture 3">
            <a:extLst>
              <a:ext uri="{FF2B5EF4-FFF2-40B4-BE49-F238E27FC236}">
                <a16:creationId xmlns:a16="http://schemas.microsoft.com/office/drawing/2014/main" id="{CF37F699-4A74-4DD2-9237-B4CD57956279}"/>
              </a:ext>
            </a:extLst>
          </p:cNvPr>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73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0-#ppt_w/2"/>
                                          </p:val>
                                        </p:tav>
                                        <p:tav tm="100000">
                                          <p:val>
                                            <p:strVal val="#ppt_x"/>
                                          </p:val>
                                        </p:tav>
                                      </p:tavLst>
                                    </p:anim>
                                    <p:anim calcmode="lin" valueType="num">
                                      <p:cBhvr additive="base">
                                        <p:cTn id="12"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13ED03F-AE4E-4462-8BC6-971BCC8CC52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55812" y="1676400"/>
            <a:ext cx="3000375" cy="4267200"/>
          </a:xfrm>
        </p:spPr>
      </p:pic>
      <p:sp>
        <p:nvSpPr>
          <p:cNvPr id="2" name="Content Placeholder 1">
            <a:extLst>
              <a:ext uri="{FF2B5EF4-FFF2-40B4-BE49-F238E27FC236}">
                <a16:creationId xmlns:a16="http://schemas.microsoft.com/office/drawing/2014/main" id="{2862E63E-EBF2-4406-BDFB-EBC4CF0A0170}"/>
              </a:ext>
            </a:extLst>
          </p:cNvPr>
          <p:cNvSpPr>
            <a:spLocks noGrp="1"/>
          </p:cNvSpPr>
          <p:nvPr>
            <p:ph sz="half" idx="1"/>
          </p:nvPr>
        </p:nvSpPr>
        <p:spPr>
          <a:xfrm>
            <a:off x="6246813" y="1828800"/>
            <a:ext cx="4419599" cy="4267200"/>
          </a:xfrm>
        </p:spPr>
        <p:txBody>
          <a:bodyPr>
            <a:normAutofit/>
          </a:bodyPr>
          <a:lstStyle/>
          <a:p>
            <a:pPr marL="342900" marR="0" lvl="0" indent="-342900" algn="just" rtl="1">
              <a:spcBef>
                <a:spcPts val="0"/>
              </a:spcBef>
              <a:spcAft>
                <a:spcPts val="0"/>
              </a:spcAft>
              <a:buFont typeface="Symbol" panose="05050102010706020507" pitchFamily="18" charset="2"/>
              <a:buChar char=""/>
            </a:pP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الشريط الأسود</a:t>
            </a:r>
            <a:r>
              <a:rPr lang="ar-SA" spc="-25" dirty="0">
                <a:latin typeface="Arial" panose="020B0604020202020204" pitchFamily="34" charset="0"/>
                <a:ea typeface="Times New Roman" panose="02020603050405020304" pitchFamily="18" charset="0"/>
                <a:cs typeface="Simplified Arabic" panose="02020603050405020304" pitchFamily="18" charset="-78"/>
              </a:rPr>
              <a:t>، وهي سيرة الأديب الأردني الراحل عيسى الناعوري. ووقف فيها أيضا عند معوّقات وصعوبات كثيرة اعترضت طريقه، لكنه تغلّب عليها بالصبر وقوة الإرادة. واعتمد على ذاكرته في استرجاع أحداثها، وكأنها شريط أسود مؤلم، يتعافى من آلامه عبر إعادة سرده وقصّه.</a:t>
            </a:r>
            <a:endParaRPr lang="en-US" sz="1400" spc="-25" dirty="0">
              <a:latin typeface="Arial" panose="020B0604020202020204" pitchFamily="34" charset="0"/>
              <a:ea typeface="Times New Roman" panose="02020603050405020304" pitchFamily="18" charset="0"/>
              <a:cs typeface="Simplified Arabic" panose="02020603050405020304" pitchFamily="18" charset="-78"/>
            </a:endParaRPr>
          </a:p>
          <a:p>
            <a:pPr marL="0" indent="0" algn="r" rtl="1">
              <a:buNone/>
            </a:pPr>
            <a:endParaRPr lang="en-US" dirty="0"/>
          </a:p>
        </p:txBody>
      </p:sp>
      <p:sp>
        <p:nvSpPr>
          <p:cNvPr id="5" name="Title 4">
            <a:extLst>
              <a:ext uri="{FF2B5EF4-FFF2-40B4-BE49-F238E27FC236}">
                <a16:creationId xmlns:a16="http://schemas.microsoft.com/office/drawing/2014/main" id="{E022001B-AFC1-4BA9-BC60-400840522F6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F37F699-4A74-4DD2-9237-B4CD57956279}"/>
              </a:ext>
            </a:extLst>
          </p:cNvPr>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551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6BEC6F9-8CD5-4D02-8972-C1A7856A2C6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79612" y="1752600"/>
            <a:ext cx="2838810" cy="4267200"/>
          </a:xfrm>
        </p:spPr>
      </p:pic>
      <p:sp>
        <p:nvSpPr>
          <p:cNvPr id="2" name="Content Placeholder 1">
            <a:extLst>
              <a:ext uri="{FF2B5EF4-FFF2-40B4-BE49-F238E27FC236}">
                <a16:creationId xmlns:a16="http://schemas.microsoft.com/office/drawing/2014/main" id="{2862E63E-EBF2-4406-BDFB-EBC4CF0A0170}"/>
              </a:ext>
            </a:extLst>
          </p:cNvPr>
          <p:cNvSpPr>
            <a:spLocks noGrp="1"/>
          </p:cNvSpPr>
          <p:nvPr>
            <p:ph sz="half" idx="1"/>
          </p:nvPr>
        </p:nvSpPr>
        <p:spPr>
          <a:xfrm>
            <a:off x="6246813" y="1752600"/>
            <a:ext cx="4419599" cy="4267200"/>
          </a:xfrm>
        </p:spPr>
        <p:txBody>
          <a:bodyPr>
            <a:normAutofit/>
          </a:bodyPr>
          <a:lstStyle/>
          <a:p>
            <a:pPr marL="342900" marR="0" lvl="0" indent="-342900" algn="just" rtl="1">
              <a:spcBef>
                <a:spcPts val="0"/>
              </a:spcBef>
              <a:spcAft>
                <a:spcPts val="0"/>
              </a:spcAft>
              <a:buFont typeface="Symbol" panose="05050102010706020507" pitchFamily="18" charset="2"/>
              <a:buChar char=""/>
            </a:pP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الخبز الحافي</a:t>
            </a:r>
            <a:r>
              <a:rPr lang="ar-SA" b="1" spc="-25" dirty="0">
                <a:latin typeface="Arial" panose="020B0604020202020204" pitchFamily="34" charset="0"/>
                <a:ea typeface="Times New Roman" panose="02020603050405020304" pitchFamily="18" charset="0"/>
                <a:cs typeface="Simplified Arabic" panose="02020603050405020304" pitchFamily="18" charset="-78"/>
              </a:rPr>
              <a:t>، </a:t>
            </a:r>
            <a:r>
              <a:rPr lang="ar-SA" spc="-25" dirty="0">
                <a:latin typeface="Arial" panose="020B0604020202020204" pitchFamily="34" charset="0"/>
                <a:ea typeface="Times New Roman" panose="02020603050405020304" pitchFamily="18" charset="0"/>
                <a:cs typeface="Simplified Arabic" panose="02020603050405020304" pitchFamily="18" charset="-78"/>
              </a:rPr>
              <a:t>وهي سيرة الأديب والروائي المغربيّ محمد شكري، روى فيها طفولته ونشأتَه في مدينة طنجة المغربية. ويعدّها النقاد أقربَ السير إلى ما يسمّى بالاعترافات لما فيها من جرأة في سرد أحداث الطفولة والشباب المبكّر.</a:t>
            </a:r>
            <a:endParaRPr lang="en-US" sz="1400" spc="-25" dirty="0">
              <a:latin typeface="Arial" panose="020B0604020202020204" pitchFamily="34" charset="0"/>
              <a:ea typeface="Times New Roman" panose="02020603050405020304" pitchFamily="18" charset="0"/>
              <a:cs typeface="Simplified Arabic" panose="02020603050405020304" pitchFamily="18" charset="-78"/>
            </a:endParaRPr>
          </a:p>
          <a:p>
            <a:pPr marL="0" indent="0" algn="r" rtl="1">
              <a:buNone/>
            </a:pPr>
            <a:endParaRPr lang="en-US" dirty="0"/>
          </a:p>
        </p:txBody>
      </p:sp>
      <p:sp>
        <p:nvSpPr>
          <p:cNvPr id="5" name="Title 4">
            <a:extLst>
              <a:ext uri="{FF2B5EF4-FFF2-40B4-BE49-F238E27FC236}">
                <a16:creationId xmlns:a16="http://schemas.microsoft.com/office/drawing/2014/main" id="{D2A0C446-3B3D-4EDB-8799-5A8EE530F36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F37F699-4A74-4DD2-9237-B4CD57956279}"/>
              </a:ext>
            </a:extLst>
          </p:cNvPr>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F8EFDA98-76DF-44CB-871E-97CB554ABB01}"/>
              </a:ext>
            </a:extLst>
          </p:cNvPr>
          <p:cNvSpPr/>
          <p:nvPr/>
        </p:nvSpPr>
        <p:spPr>
          <a:xfrm>
            <a:off x="5332412" y="5851571"/>
            <a:ext cx="1160894" cy="1006429"/>
          </a:xfrm>
          <a:prstGeom prst="rect">
            <a:avLst/>
          </a:prstGeom>
        </p:spPr>
        <p:txBody>
          <a:bodyPr wrap="none">
            <a:spAutoFit/>
          </a:bodyPr>
          <a:lstStyle/>
          <a:p>
            <a:pPr lvl="0" algn="ctr" rtl="1">
              <a:lnSpc>
                <a:spcPct val="90000"/>
              </a:lnSpc>
              <a:buClr>
                <a:srgbClr val="212745"/>
              </a:buClr>
              <a:buSzPct val="80000"/>
            </a:pPr>
            <a:r>
              <a:rPr lang="en-US" sz="66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a:t>
            </a:r>
            <a:endParaRPr lang="en-US" sz="3200" spc="-25" dirty="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3779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1+#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p:txBody>
          <a:bodyPr>
            <a:normAutofit/>
          </a:bodyPr>
          <a:lstStyle/>
          <a:p>
            <a:pPr marL="0" marR="0" algn="just" rtl="1">
              <a:spcBef>
                <a:spcPts val="0"/>
              </a:spcBef>
              <a:spcAft>
                <a:spcPts val="0"/>
              </a:spcAft>
            </a:pPr>
            <a:r>
              <a:rPr lang="ar-SA" sz="2800" spc="-25" dirty="0">
                <a:latin typeface="Arial" panose="020B0604020202020204" pitchFamily="34" charset="0"/>
                <a:ea typeface="Times New Roman" panose="02020603050405020304" pitchFamily="18" charset="0"/>
                <a:cs typeface="Simplified Arabic" panose="02020603050405020304" pitchFamily="18" charset="-78"/>
              </a:rPr>
              <a:t>أما طه حسين مؤلّف هذه السيرة فهو من أشهر الأدباء والنقاد والمفكرين العرب في القرن العشرين. ولكنه قبل أن يحقّقَ ذاتَه ويغدو مشهوراً يشار إليه بالبنان، عاش تجاربَ قاسية، بسبب فقده البصرَ طفلاً في سنّ الرابعة. وإذا تذكّرنا نشأته أوائل القرن العشرين في قرية مصرية نائية في صعيد مصر، قبل أن يعي الناسُ كيفية الاهتمام بالأطفال غير المبصرين، قدّرنا فداحةَ مصابه. ومع كل ذلك فقد نجح طه حسين وحقق ما لم يحققه المبصرون، فحصل على الدكتوراه من جامعة القاهرة، وكانت رسالته حول أبي العلاء المعري أول رسالة دكتوراه في تلك الجامعة العربية العريقة، ثم سافر إلى فرنسا، وحصل على شهادة دكتوراه ثانية، ومنذ عودته أوائلَ عشرينات القرن الماضي فقد غدا من أشهر أساتذة الأدب العربي في عصره، ومن أشهر المؤلفين الذين </a:t>
            </a:r>
            <a:r>
              <a:rPr lang="ar-SA" sz="2800" spc="-25" dirty="0" err="1">
                <a:latin typeface="Arial" panose="020B0604020202020204" pitchFamily="34" charset="0"/>
                <a:ea typeface="Times New Roman" panose="02020603050405020304" pitchFamily="18" charset="0"/>
                <a:cs typeface="Simplified Arabic" panose="02020603050405020304" pitchFamily="18" charset="-78"/>
              </a:rPr>
              <a:t>يقرأهم</a:t>
            </a:r>
            <a:r>
              <a:rPr lang="ar-SA" sz="2800" spc="-25" dirty="0">
                <a:latin typeface="Arial" panose="020B0604020202020204" pitchFamily="34" charset="0"/>
                <a:ea typeface="Times New Roman" panose="02020603050405020304" pitchFamily="18" charset="0"/>
                <a:cs typeface="Simplified Arabic" panose="02020603050405020304" pitchFamily="18" charset="-78"/>
              </a:rPr>
              <a:t> الناس حتى اليوم. </a:t>
            </a:r>
            <a:endParaRPr lang="en-US" sz="28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sz="2800"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p:txBody>
          <a:bodyPr>
            <a:normAutofit/>
          </a:bodyPr>
          <a:lstStyle/>
          <a:p>
            <a:pPr marL="0" marR="0" algn="ctr" rtl="1">
              <a:spcBef>
                <a:spcPts val="0"/>
              </a:spcBef>
              <a:spcAft>
                <a:spcPts val="0"/>
              </a:spcAft>
            </a:pPr>
            <a:r>
              <a:rPr lang="ar-SA" sz="44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إضاءة حول طه حسين (1889-1973م):</a:t>
            </a:r>
            <a:endParaRPr lang="en-US" sz="4400" dirty="0">
              <a:solidFill>
                <a:srgbClr val="FFFF00"/>
              </a:solidFill>
            </a:endParaRPr>
          </a:p>
        </p:txBody>
      </p:sp>
      <p:pic>
        <p:nvPicPr>
          <p:cNvPr id="4" name="Picture 3">
            <a:extLst>
              <a:ext uri="{FF2B5EF4-FFF2-40B4-BE49-F238E27FC236}">
                <a16:creationId xmlns:a16="http://schemas.microsoft.com/office/drawing/2014/main" id="{FCE75E06-F567-49D4-A919-84CEE8935C4D}"/>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463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p:txBody>
          <a:bodyPr/>
          <a:lstStyle/>
          <a:p>
            <a:pPr marL="0" marR="0" algn="just"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تولّى طه حسين وظائف هامة؛ فعُيّن أستاذاً للأدب العربي، وغدا فيما بعد عميداً لكلية الآداب في جامعة القاهرة، ولُقّب بعميد الأدب العربي، تعبيراً عن مكانته المرموقة بين الأدباء والمهتمين بالأدب، وعين منتصف القرن العشرين وزيرا للمعارف في مصر(التربية والتعليم العالي)، وإليه يعود الفضل في تثبيت مبدأ مجّانية التعليم الأساسي، وأنه حقّ من حقوق الإنسان الضرورية كالماء والهواء، وكان كذلك عضواً فاعلاً في مجمع اللغة العربية، إلى غير ذلك من الإنجازات الهامة.</a:t>
            </a:r>
            <a:endParaRPr lang="en-US" spc="-25" dirty="0">
              <a:latin typeface="Arial" panose="020B0604020202020204" pitchFamily="34" charset="0"/>
              <a:ea typeface="Times New Roman" panose="02020603050405020304" pitchFamily="18" charset="0"/>
              <a:cs typeface="Simplified Arabic" panose="02020603050405020304" pitchFamily="18" charset="-78"/>
            </a:endParaRPr>
          </a:p>
          <a:p>
            <a:pPr marL="0" marR="0" algn="just"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 </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0" marR="0" algn="just"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ونظراً لآفة العمى فقد كان يملي مؤلفاتِه ومحاضراتِه إملاء، وكذلك فعل في كتاب الأيام. وقد تنوّعت مؤلفاتُه فكان منها: الدراساتُ الأدبية والنقدية والفكرية، مثل: حديث الأربعاء، ذكرى أبي العلاء، والشعر الجاهلي، ومستقبل الثقافة في مصر.. ومنها المؤلفات الإبداعية القصصية، مثل: دعاء الكروان، وشجرة البؤس، والمعذّبون في الأرض... ومنها مؤلّفات أدبية دينية استوحى فيها التاريخَ الإسلامي بأسلوب أدبي شيّق، ومنها: الوعد الحقّ، والفتنة الكبرى، وعلى هامش السيرة، وغيرها. </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p:txBody>
          <a:bodyPr/>
          <a:lstStyle/>
          <a:p>
            <a:pPr algn="r" rtl="1"/>
            <a:endParaRPr lang="en-US" dirty="0"/>
          </a:p>
        </p:txBody>
      </p:sp>
      <p:pic>
        <p:nvPicPr>
          <p:cNvPr id="4" name="Picture 3">
            <a:extLst>
              <a:ext uri="{FF2B5EF4-FFF2-40B4-BE49-F238E27FC236}">
                <a16:creationId xmlns:a16="http://schemas.microsoft.com/office/drawing/2014/main" id="{B6BDB2AD-D756-4CD2-B528-D5B2DEE2BF9B}"/>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324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sz="half" idx="1"/>
          </p:nvPr>
        </p:nvSpPr>
        <p:spPr>
          <a:xfrm>
            <a:off x="4728604" y="1600200"/>
            <a:ext cx="6857999" cy="4267200"/>
          </a:xfrm>
        </p:spPr>
        <p:txBody>
          <a:bodyPr>
            <a:normAutofit lnSpcReduction="10000"/>
          </a:bodyPr>
          <a:lstStyle/>
          <a:p>
            <a:pPr marL="0" marR="0" algn="just"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كتاب الأيام هو الكتاب الذي أملاه طه حسين مسترجعاً فيه أطرافاً من سيرته الذاتية، وكيفية تكوّن شخصيته ونضجها، مع ما أحاطها من معاناة وصعوبات ومعوّقات، وخصوصاً ما تسببت فيه آفة العمى وفقد البصر في حياته.</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0" marR="0" algn="just"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يقول طه حسين في مقدمة الطبعة الخاصة بالمكفوفين من كتاب الأيام: </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0" marR="0" algn="just"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"هذا حديث أمليته في بعض أوقات الفراغ لم أكن أريد أن يصدر في كتاب </a:t>
            </a:r>
            <a:r>
              <a:rPr lang="ar-SA" spc="-25" dirty="0" err="1">
                <a:latin typeface="Arial" panose="020B0604020202020204" pitchFamily="34" charset="0"/>
                <a:ea typeface="Times New Roman" panose="02020603050405020304" pitchFamily="18" charset="0"/>
                <a:cs typeface="Simplified Arabic" panose="02020603050405020304" pitchFamily="18" charset="-78"/>
              </a:rPr>
              <a:t>يقرؤه</a:t>
            </a:r>
            <a:r>
              <a:rPr lang="ar-SA" spc="-25" dirty="0">
                <a:latin typeface="Arial" panose="020B0604020202020204" pitchFamily="34" charset="0"/>
                <a:ea typeface="Times New Roman" panose="02020603050405020304" pitchFamily="18" charset="0"/>
                <a:cs typeface="Simplified Arabic" panose="02020603050405020304" pitchFamily="18" charset="-78"/>
              </a:rPr>
              <a:t> الناس، ولعلّي لم أكن أريد أن أعيد قراءته بعد إملائه، وإنما أمليته لأتخلّص بإملائه من بعض الهموم الثقال والخواطر المحزنة التي كثيراً ما تعتري الناس بين حين وحين". </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0" marR="0" algn="just"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وكأنه يشير إلى محاولته أن يتخلّص من ذكرياته المحزنة من خلال استعادتها وسردها مجدداً، تماما كما يفعل المرء عند الطبيب النفسي، فيكون الاعتراف أول سبيل للشفاء. ومن هنا نستذكر أهمية الاعترافات في فن السيرة الذاتية ووظيفتها الأدبية والنفسية. </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p:txBody>
          <a:bodyPr>
            <a:noAutofit/>
          </a:bodyPr>
          <a:lstStyle/>
          <a:p>
            <a:pPr marL="0" marR="0" algn="ctr" rtl="1">
              <a:spcBef>
                <a:spcPts val="0"/>
              </a:spcBef>
              <a:spcAft>
                <a:spcPts val="0"/>
              </a:spcAft>
            </a:pPr>
            <a:r>
              <a:rPr lang="ar-SA" sz="4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إضاءة حول كتاب الأيام</a:t>
            </a:r>
            <a:endParaRPr lang="en-US" sz="4000" dirty="0">
              <a:solidFill>
                <a:srgbClr val="FFFF00"/>
              </a:solidFill>
            </a:endParaRPr>
          </a:p>
        </p:txBody>
      </p:sp>
      <p:pic>
        <p:nvPicPr>
          <p:cNvPr id="4" name="Picture 3">
            <a:extLst>
              <a:ext uri="{FF2B5EF4-FFF2-40B4-BE49-F238E27FC236}">
                <a16:creationId xmlns:a16="http://schemas.microsoft.com/office/drawing/2014/main" id="{0657060A-B56C-41BF-A098-201BCD24C099}"/>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a:extLst>
              <a:ext uri="{FF2B5EF4-FFF2-40B4-BE49-F238E27FC236}">
                <a16:creationId xmlns:a16="http://schemas.microsoft.com/office/drawing/2014/main" id="{EABC5584-E79E-47F0-A4CE-2B1360CB389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28204" y="1600200"/>
            <a:ext cx="3200400" cy="4267200"/>
          </a:xfrm>
          <a:prstGeom prst="rect">
            <a:avLst/>
          </a:prstGeom>
        </p:spPr>
      </p:pic>
    </p:spTree>
    <p:extLst>
      <p:ext uri="{BB962C8B-B14F-4D97-AF65-F5344CB8AC3E}">
        <p14:creationId xmlns:p14="http://schemas.microsoft.com/office/powerpoint/2010/main" val="744464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p:txBody>
          <a:bodyPr/>
          <a:lstStyle/>
          <a:p>
            <a:pPr marL="0" marR="0" algn="just"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ويقول أيضا في مقدمته: "والذين يقرأون هذا الحديث من المكفوفين، سيرون فيه حياة صديق لهم في أيام الصبا تأثّر </a:t>
            </a:r>
            <a:r>
              <a:rPr lang="ar-SA" spc="-25" dirty="0" err="1">
                <a:latin typeface="Arial" panose="020B0604020202020204" pitchFamily="34" charset="0"/>
                <a:ea typeface="Times New Roman" panose="02020603050405020304" pitchFamily="18" charset="0"/>
                <a:cs typeface="Simplified Arabic" panose="02020603050405020304" pitchFamily="18" charset="-78"/>
              </a:rPr>
              <a:t>بمحنتهم</a:t>
            </a:r>
            <a:r>
              <a:rPr lang="ar-SA" spc="-25" dirty="0">
                <a:latin typeface="Arial" panose="020B0604020202020204" pitchFamily="34" charset="0"/>
                <a:ea typeface="Times New Roman" panose="02020603050405020304" pitchFamily="18" charset="0"/>
                <a:cs typeface="Simplified Arabic" panose="02020603050405020304" pitchFamily="18" charset="-78"/>
              </a:rPr>
              <a:t> هذه قليلا </a:t>
            </a:r>
            <a:r>
              <a:rPr lang="ar-SA" spc="-25" dirty="0" err="1">
                <a:latin typeface="Arial" panose="020B0604020202020204" pitchFamily="34" charset="0"/>
                <a:ea typeface="Times New Roman" panose="02020603050405020304" pitchFamily="18" charset="0"/>
                <a:cs typeface="Simplified Arabic" panose="02020603050405020304" pitchFamily="18" charset="-78"/>
              </a:rPr>
              <a:t>قليلا</a:t>
            </a:r>
            <a:r>
              <a:rPr lang="ar-SA" spc="-25" dirty="0">
                <a:latin typeface="Arial" panose="020B0604020202020204" pitchFamily="34" charset="0"/>
                <a:ea typeface="Times New Roman" panose="02020603050405020304" pitchFamily="18" charset="0"/>
                <a:cs typeface="Simplified Arabic" panose="02020603050405020304" pitchFamily="18" charset="-78"/>
              </a:rPr>
              <a:t> حين عرفها، وهو لم يعرفها إلا شيئا فشيئا حين لاحظ ما بينه وبين إخوته من فرق في تصور الأشياء وممارستها. وقد تأثر بهذه المحنة تأثراً عميقاً قاسياً، لا لشيء؛ إلا لأنه أحسّ من أهله رحمةً له وإشفاقاً عليه، وأحس من بعض الناس سخرية منه وازدراء له، ولو قد عرف أهلُه كيف يرعونه دون أن يُظهِروا له رحمةً وإشفاقاً، ولو قد كان الناس من رقيّ الحضارة وفهمِ الأشياء على حقائقها، بحيث لا يسخرون من الذين تعتريهم بعضُ </a:t>
            </a:r>
            <a:r>
              <a:rPr lang="ar-SA" spc="-25" dirty="0" err="1">
                <a:latin typeface="Arial" panose="020B0604020202020204" pitchFamily="34" charset="0"/>
                <a:ea typeface="Times New Roman" panose="02020603050405020304" pitchFamily="18" charset="0"/>
                <a:cs typeface="Simplified Arabic" panose="02020603050405020304" pitchFamily="18" charset="-78"/>
              </a:rPr>
              <a:t>الآفات..لو</a:t>
            </a:r>
            <a:r>
              <a:rPr lang="ar-SA" spc="-25" dirty="0">
                <a:latin typeface="Arial" panose="020B0604020202020204" pitchFamily="34" charset="0"/>
                <a:ea typeface="Times New Roman" panose="02020603050405020304" pitchFamily="18" charset="0"/>
                <a:cs typeface="Simplified Arabic" panose="02020603050405020304" pitchFamily="18" charset="-78"/>
              </a:rPr>
              <a:t> قد كان من هذا كله، لعرف ذلك الصبيُّ وأمثالُه محنتَهم في رفق، </a:t>
            </a:r>
            <a:r>
              <a:rPr lang="ar-SA" spc="-25" dirty="0" err="1">
                <a:latin typeface="Arial" panose="020B0604020202020204" pitchFamily="34" charset="0"/>
                <a:ea typeface="Times New Roman" panose="02020603050405020304" pitchFamily="18" charset="0"/>
                <a:cs typeface="Simplified Arabic" panose="02020603050405020304" pitchFamily="18" charset="-78"/>
              </a:rPr>
              <a:t>ولاستقامت</a:t>
            </a:r>
            <a:r>
              <a:rPr lang="ar-SA" spc="-25" dirty="0">
                <a:latin typeface="Arial" panose="020B0604020202020204" pitchFamily="34" charset="0"/>
                <a:ea typeface="Times New Roman" panose="02020603050405020304" pitchFamily="18" charset="0"/>
                <a:cs typeface="Simplified Arabic" panose="02020603050405020304" pitchFamily="18" charset="-78"/>
              </a:rPr>
              <a:t> حياتُهم بريئةً من التعقيد، كما تستقيم لكثير غيرهم من الناس". </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p:txBody>
          <a:bodyPr/>
          <a:lstStyle/>
          <a:p>
            <a:pPr algn="r" rtl="1"/>
            <a:endParaRPr lang="en-US" dirty="0"/>
          </a:p>
        </p:txBody>
      </p:sp>
      <p:pic>
        <p:nvPicPr>
          <p:cNvPr id="4" name="Picture 3">
            <a:extLst>
              <a:ext uri="{FF2B5EF4-FFF2-40B4-BE49-F238E27FC236}">
                <a16:creationId xmlns:a16="http://schemas.microsoft.com/office/drawing/2014/main" id="{DC4091C3-1F7C-4FBE-8876-1FBE3DD3F7D1}"/>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814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p:txBody>
          <a:bodyPr/>
          <a:lstStyle/>
          <a:p>
            <a:pPr marL="0" marR="0" algn="just"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أما العبرة الجوهرية التي يقدّمها الكتاب ممثلة في تجربة طه حسين فهي عبرة التفاؤل والقدرة على المقاومة، فبمقدور الإنسان -مهما تكن وجوه معاناته- أن يتجاوز العقبات التي تعترضه بالصبر والتحمل والتفاؤل ومقاومة اليأس والحزن، وبذلك يخرج من المواجهة قوياً ناجحاً متفوّقاً، وكما يقول طه حسين بلسانه: "الحمد لله على أن هذا الصبيَّ لم يستسلم للحزن، ولم تدفعْه ظروفه إلى اليأس، وإنما مضى في طريقه كما استطاع أن يمضي، محاولاً الخير لنفسه وللناس ما أتيح له أن يحاول الخير، وما أكثر الذين قهروا هذه المحنةَ خيراً مما قهرها، وانتصروا عليها خيراً مما انتصر عليها". </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p:txBody>
          <a:bodyPr/>
          <a:lstStyle/>
          <a:p>
            <a:pPr algn="r" rtl="1"/>
            <a:endParaRPr lang="en-US" dirty="0"/>
          </a:p>
        </p:txBody>
      </p:sp>
      <p:pic>
        <p:nvPicPr>
          <p:cNvPr id="4" name="Picture 3">
            <a:extLst>
              <a:ext uri="{FF2B5EF4-FFF2-40B4-BE49-F238E27FC236}">
                <a16:creationId xmlns:a16="http://schemas.microsoft.com/office/drawing/2014/main" id="{2B9F563A-CB81-4314-B24E-9A0AF0E5B901}"/>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31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600200"/>
            <a:ext cx="10210802" cy="4648200"/>
          </a:xfrm>
        </p:spPr>
        <p:txBody>
          <a:bodyPr>
            <a:normAutofit/>
          </a:bodyPr>
          <a:lstStyle/>
          <a:p>
            <a:pPr marL="0" marR="0" indent="0" algn="just" rtl="1">
              <a:spcBef>
                <a:spcPts val="0"/>
              </a:spcBef>
              <a:spcAft>
                <a:spcPts val="0"/>
              </a:spcAft>
              <a:buNone/>
            </a:pPr>
            <a:r>
              <a:rPr lang="ar-LB" sz="3600" spc="-25" dirty="0">
                <a:latin typeface="Arial" panose="020B0604020202020204" pitchFamily="34" charset="0"/>
                <a:ea typeface="Times New Roman" panose="02020603050405020304" pitchFamily="18" charset="0"/>
                <a:cs typeface="Simplified Arabic" panose="02020603050405020304" pitchFamily="18" charset="-78"/>
              </a:rPr>
              <a:t>	</a:t>
            </a:r>
            <a:r>
              <a:rPr lang="ar-SA" sz="3600" spc="-25" dirty="0">
                <a:latin typeface="Arial" panose="020B0604020202020204" pitchFamily="34" charset="0"/>
                <a:ea typeface="Times New Roman" panose="02020603050405020304" pitchFamily="18" charset="0"/>
                <a:cs typeface="Simplified Arabic" panose="02020603050405020304" pitchFamily="18" charset="-78"/>
              </a:rPr>
              <a:t>أرحب بكم مجدّداً في هذا اللقاء من دروس مهارة القراءة باللغة العربية. </a:t>
            </a:r>
            <a:endParaRPr lang="en-US" sz="3600" spc="-25" dirty="0">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rtl="1">
              <a:spcBef>
                <a:spcPts val="0"/>
              </a:spcBef>
              <a:spcAft>
                <a:spcPts val="0"/>
              </a:spcAft>
              <a:buNone/>
            </a:pPr>
            <a:r>
              <a:rPr lang="ar-LB" sz="3600" spc="-25" dirty="0">
                <a:latin typeface="Arial" panose="020B0604020202020204" pitchFamily="34" charset="0"/>
                <a:ea typeface="Times New Roman" panose="02020603050405020304" pitchFamily="18" charset="0"/>
                <a:cs typeface="Simplified Arabic" panose="02020603050405020304" pitchFamily="18" charset="-78"/>
              </a:rPr>
              <a:t>	</a:t>
            </a:r>
            <a:r>
              <a:rPr lang="ar-SA" sz="3600" spc="-25" dirty="0">
                <a:latin typeface="Arial" panose="020B0604020202020204" pitchFamily="34" charset="0"/>
                <a:ea typeface="Times New Roman" panose="02020603050405020304" pitchFamily="18" charset="0"/>
                <a:cs typeface="Simplified Arabic" panose="02020603050405020304" pitchFamily="18" charset="-78"/>
              </a:rPr>
              <a:t>تبدأ القراءة -كما مرّ بنا- بالتعرّف على النص، وقراءته قراءةً صامتةً أو جهرية، وخلال ذلك تستوقفنا ألفاظُه وتراكيبُه، ونفهمُ أفكارَه الصريحةَ المباشرة، وقد يثير تفكيرَنا ويغرينا بقراءةِ ما بينَ السطور، فنستنتج ونربط ونحلّل.. وفي القراءة أعزائي فائدة ومتعة: نستفيد من التجارب، والمعلومات، والأفكار. ونستمتع بالأسلوب، والأحداث، والموسيقى. </a:t>
            </a:r>
            <a:endParaRPr lang="en-US" sz="3600" spc="-25"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a:bodyPr>
          <a:lstStyle/>
          <a:p>
            <a:pPr marL="0" marR="0" algn="r" rtl="1">
              <a:spcBef>
                <a:spcPts val="0"/>
              </a:spcBef>
              <a:spcAft>
                <a:spcPts val="0"/>
              </a:spcAft>
            </a:pPr>
            <a:r>
              <a:rPr lang="ar-SA" sz="4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أعزائي الطلبة </a:t>
            </a:r>
            <a:endParaRPr lang="en-US" sz="4800" spc="-25"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557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p:txBody>
          <a:bodyPr/>
          <a:lstStyle/>
          <a:p>
            <a:pPr marL="0" marR="0" algn="just"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فكأن طه حسين أراد من تجربته أن تكون مثالاً حيّاً للنجاح رغم المعوقات والمعاناة، وأن تكون نموذجاً مُلهِماً لمن أصيبوا بالعمى أو غيره من الآفات، وما أكثر وجوه النقص والمعاناة التي تعرض لنا في حياتنا حتى لو كانت حواسّنا مكتملة سليمة. والاعتماد في ذلك كله يكون بالإرادة القوية التي يتكئ عليها الإنسان مصمماً على بلوغ ما يريد، وسوف يجد حين ذاك سبيلاً للانتصار على التحديات والمعوقات التي تعترض طريقه، ويحقق في نهاية الأمر ما يريد.</a:t>
            </a:r>
            <a:endParaRPr lang="ar-LB" spc="-25" dirty="0">
              <a:latin typeface="Arial" panose="020B0604020202020204" pitchFamily="34" charset="0"/>
              <a:ea typeface="Times New Roman" panose="02020603050405020304" pitchFamily="18" charset="0"/>
              <a:cs typeface="Simplified Arabic" panose="02020603050405020304" pitchFamily="18" charset="-78"/>
            </a:endParaRPr>
          </a:p>
          <a:p>
            <a:pPr marL="0" marR="0" algn="just" rtl="1">
              <a:spcBef>
                <a:spcPts val="0"/>
              </a:spcBef>
              <a:spcAft>
                <a:spcPts val="0"/>
              </a:spcAft>
            </a:pPr>
            <a:endParaRPr lang="ar-LB" sz="1400" spc="-25" dirty="0">
              <a:latin typeface="Arial" panose="020B0604020202020204" pitchFamily="34" charset="0"/>
              <a:ea typeface="Times New Roman" panose="02020603050405020304" pitchFamily="18" charset="0"/>
              <a:cs typeface="Simplified Arabic" panose="02020603050405020304" pitchFamily="18" charset="-78"/>
            </a:endParaRPr>
          </a:p>
          <a:p>
            <a:pPr marL="0" marR="0" algn="just" rtl="1">
              <a:spcBef>
                <a:spcPts val="0"/>
              </a:spcBef>
              <a:spcAft>
                <a:spcPts val="0"/>
              </a:spcAft>
            </a:pPr>
            <a:endParaRPr lang="ar-LB" sz="1400" spc="-25" dirty="0">
              <a:latin typeface="Arial" panose="020B0604020202020204" pitchFamily="34" charset="0"/>
              <a:ea typeface="Times New Roman" panose="02020603050405020304" pitchFamily="18" charset="0"/>
              <a:cs typeface="Simplified Arabic" panose="02020603050405020304" pitchFamily="18" charset="-78"/>
            </a:endParaRPr>
          </a:p>
          <a:p>
            <a:pPr marL="0" marR="0" algn="just" rtl="1">
              <a:spcBef>
                <a:spcPts val="0"/>
              </a:spcBef>
              <a:spcAft>
                <a:spcPts val="0"/>
              </a:spcAft>
            </a:pPr>
            <a:endParaRPr lang="ar-LB" sz="1400" spc="-25" dirty="0">
              <a:latin typeface="Arial" panose="020B0604020202020204" pitchFamily="34" charset="0"/>
              <a:ea typeface="Times New Roman" panose="02020603050405020304" pitchFamily="18" charset="0"/>
              <a:cs typeface="Simplified Arabic" panose="02020603050405020304" pitchFamily="18" charset="-78"/>
            </a:endParaRPr>
          </a:p>
          <a:p>
            <a:pPr marL="0" lvl="0" indent="0" algn="ctr" rtl="1">
              <a:spcBef>
                <a:spcPts val="0"/>
              </a:spcBef>
              <a:buClr>
                <a:srgbClr val="212745"/>
              </a:buClr>
              <a:buNone/>
            </a:pPr>
            <a:r>
              <a:rPr lang="en-US" sz="66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a:t>
            </a:r>
            <a:endParaRPr lang="en-US" sz="3200" spc="-25" dirty="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a:p>
            <a:pPr marL="0" marR="0" algn="just" rtl="1">
              <a:spcBef>
                <a:spcPts val="0"/>
              </a:spcBef>
              <a:spcAft>
                <a:spcPts val="0"/>
              </a:spcAft>
            </a:pP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p:txBody>
          <a:bodyPr/>
          <a:lstStyle/>
          <a:p>
            <a:pPr algn="r" rtl="1"/>
            <a:endParaRPr lang="en-US" dirty="0"/>
          </a:p>
        </p:txBody>
      </p:sp>
      <p:pic>
        <p:nvPicPr>
          <p:cNvPr id="4" name="Picture 3">
            <a:extLst>
              <a:ext uri="{FF2B5EF4-FFF2-40B4-BE49-F238E27FC236}">
                <a16:creationId xmlns:a16="http://schemas.microsoft.com/office/drawing/2014/main" id="{9F1AA61F-271C-4936-AD98-B2253C0276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090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p:txBody>
          <a:bodyPr/>
          <a:lstStyle/>
          <a:p>
            <a:pPr marL="0" marR="0" algn="r"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سنقرأ جملا مختارة من النص، ونحاول أن نفهم معناها، مع التركيز على الكلمات المميزة التي تبدو محتاجة إلى شيء من التفسير والتوضيح. مثل هذه الوقفات عند كلمات وألفاظ مميزة، يساعدنا على زيادة حصيلتنا اللغوية، ويدفعنا إلى استعمال هذه الكلمات أيضا:</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a:xfrm>
            <a:off x="1522414" y="152400"/>
            <a:ext cx="9143998" cy="1020762"/>
          </a:xfrm>
        </p:spPr>
        <p:txBody>
          <a:bodyPr>
            <a:normAutofit/>
          </a:bodyPr>
          <a:lstStyle/>
          <a:p>
            <a:pPr marL="0" marR="0" algn="ctr" rtl="1">
              <a:spcBef>
                <a:spcPts val="0"/>
              </a:spcBef>
              <a:spcAft>
                <a:spcPts val="0"/>
              </a:spcAft>
            </a:pPr>
            <a:r>
              <a:rPr lang="ar-SA" sz="44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المعاني والمفردات: </a:t>
            </a:r>
            <a:endParaRPr lang="en-US" sz="4400" dirty="0">
              <a:solidFill>
                <a:srgbClr val="FFFF00"/>
              </a:solidFill>
            </a:endParaRPr>
          </a:p>
        </p:txBody>
      </p:sp>
      <p:pic>
        <p:nvPicPr>
          <p:cNvPr id="4" name="Picture 3">
            <a:extLst>
              <a:ext uri="{FF2B5EF4-FFF2-40B4-BE49-F238E27FC236}">
                <a16:creationId xmlns:a16="http://schemas.microsoft.com/office/drawing/2014/main" id="{1FE9F7BC-4C06-4874-BD63-52C48285783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102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p:txBody>
          <a:bodyPr/>
          <a:lstStyle/>
          <a:p>
            <a:pPr marL="457200" marR="0" algn="r"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استعملها طه حسين في قوله:</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r" rtl="1">
              <a:spcBef>
                <a:spcPts val="0"/>
              </a:spcBef>
              <a:spcAft>
                <a:spcPts val="0"/>
              </a:spcAft>
              <a:buFont typeface="+mj-lt"/>
              <a:buAutoNum type="arabicPeriod"/>
            </a:pPr>
            <a:r>
              <a:rPr lang="ar-SA" spc="-25" dirty="0">
                <a:latin typeface="Arial" panose="020B0604020202020204" pitchFamily="34" charset="0"/>
                <a:ea typeface="Times New Roman" panose="02020603050405020304" pitchFamily="18" charset="0"/>
                <a:cs typeface="Simplified Arabic" panose="02020603050405020304" pitchFamily="18" charset="-78"/>
              </a:rPr>
              <a:t>كان يشعر من إخوته بشيء من </a:t>
            </a: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الاحتياط</a:t>
            </a:r>
            <a:r>
              <a:rPr lang="ar-SA" spc="-25" dirty="0">
                <a:latin typeface="Arial" panose="020B0604020202020204" pitchFamily="34" charset="0"/>
                <a:ea typeface="Times New Roman" panose="02020603050405020304" pitchFamily="18" charset="0"/>
                <a:cs typeface="Simplified Arabic" panose="02020603050405020304" pitchFamily="18" charset="-78"/>
              </a:rPr>
              <a:t> في تحدّثهم إليه.</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457200" marR="0" algn="r"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وكذلك في قوله:</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r" rtl="1">
              <a:spcBef>
                <a:spcPts val="0"/>
              </a:spcBef>
              <a:spcAft>
                <a:spcPts val="0"/>
              </a:spcAft>
              <a:buFont typeface="+mj-lt"/>
              <a:buAutoNum type="arabicPeriod"/>
            </a:pPr>
            <a:r>
              <a:rPr lang="ar-SA" spc="-25" dirty="0">
                <a:latin typeface="Arial" panose="020B0604020202020204" pitchFamily="34" charset="0"/>
                <a:ea typeface="Times New Roman" panose="02020603050405020304" pitchFamily="18" charset="0"/>
                <a:cs typeface="Simplified Arabic" panose="02020603050405020304" pitchFamily="18" charset="-78"/>
              </a:rPr>
              <a:t>كان </a:t>
            </a: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احتياط</a:t>
            </a:r>
            <a:r>
              <a:rPr lang="ar-SA" spc="-25" dirty="0">
                <a:latin typeface="Arial" panose="020B0604020202020204" pitchFamily="34" charset="0"/>
                <a:ea typeface="Times New Roman" panose="02020603050405020304" pitchFamily="18" charset="0"/>
                <a:cs typeface="Simplified Arabic" panose="02020603050405020304" pitchFamily="18" charset="-78"/>
              </a:rPr>
              <a:t> إخوته يؤذيه، لأنه يجد فيه شيئا من الإشفاق </a:t>
            </a:r>
            <a:r>
              <a:rPr lang="ar-SA" b="1" spc="-25" dirty="0">
                <a:latin typeface="Arial" panose="020B0604020202020204" pitchFamily="34" charset="0"/>
                <a:ea typeface="Times New Roman" panose="02020603050405020304" pitchFamily="18" charset="0"/>
                <a:cs typeface="Simplified Arabic" panose="02020603050405020304" pitchFamily="18" charset="-78"/>
              </a:rPr>
              <a:t>مشوباً</a:t>
            </a:r>
            <a:r>
              <a:rPr lang="ar-SA" spc="-25" dirty="0">
                <a:latin typeface="Arial" panose="020B0604020202020204" pitchFamily="34" charset="0"/>
                <a:ea typeface="Times New Roman" panose="02020603050405020304" pitchFamily="18" charset="0"/>
                <a:cs typeface="Simplified Arabic" panose="02020603050405020304" pitchFamily="18" charset="-78"/>
              </a:rPr>
              <a:t> بشيء من </a:t>
            </a:r>
            <a:r>
              <a:rPr lang="ar-SA" b="1" spc="-25" dirty="0">
                <a:latin typeface="Arial" panose="020B0604020202020204" pitchFamily="34" charset="0"/>
                <a:ea typeface="Times New Roman" panose="02020603050405020304" pitchFamily="18" charset="0"/>
                <a:cs typeface="Simplified Arabic" panose="02020603050405020304" pitchFamily="18" charset="-78"/>
              </a:rPr>
              <a:t>الازدراء</a:t>
            </a:r>
            <a:r>
              <a:rPr lang="ar-SA" spc="-25" dirty="0">
                <a:latin typeface="Arial" panose="020B0604020202020204" pitchFamily="34" charset="0"/>
                <a:ea typeface="Times New Roman" panose="02020603050405020304" pitchFamily="18" charset="0"/>
                <a:cs typeface="Simplified Arabic" panose="02020603050405020304" pitchFamily="18" charset="-78"/>
              </a:rPr>
              <a:t>.</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457200" marR="0" algn="r"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كلمة</a:t>
            </a:r>
            <a:r>
              <a:rPr lang="ar-SA"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احتياط</a:t>
            </a:r>
            <a:r>
              <a:rPr lang="ar-SA"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pc="-25" dirty="0">
                <a:latin typeface="Arial" panose="020B0604020202020204" pitchFamily="34" charset="0"/>
                <a:ea typeface="Times New Roman" panose="02020603050405020304" pitchFamily="18" charset="0"/>
                <a:cs typeface="Simplified Arabic" panose="02020603050405020304" pitchFamily="18" charset="-78"/>
              </a:rPr>
              <a:t>التي كرّر المؤلف استعمالها، ماذا قصد بها؟ وكيف يمكنك أنت أن تضيفها إلى معجمك واستعمالك؟</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457200" marR="0" algn="r" rtl="1">
              <a:spcBef>
                <a:spcPts val="0"/>
              </a:spcBef>
              <a:spcAft>
                <a:spcPts val="0"/>
              </a:spcAft>
            </a:pPr>
            <a:r>
              <a:rPr lang="ar-SA"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الاحتياط</a:t>
            </a:r>
            <a:r>
              <a:rPr lang="ar-SA" spc="-25" dirty="0">
                <a:latin typeface="Arial" panose="020B0604020202020204" pitchFamily="34" charset="0"/>
                <a:ea typeface="Times New Roman" panose="02020603050405020304" pitchFamily="18" charset="0"/>
                <a:cs typeface="Simplified Arabic" panose="02020603050405020304" pitchFamily="18" charset="-78"/>
              </a:rPr>
              <a:t> من الفعل احتاط يحتاط، احتياط، فهي إذن مصدر احتاط. وهي تعني حذر إخوته وانتباههم في تعاملهم معه، جاهدين في مراعاة اختلافه عنهم بسبب فقده البصر. </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457200" marR="0" algn="r"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وبهذا المعنى أي معنى الحذر القول الشائع: </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457200" marR="0" indent="457200" algn="r" rtl="1">
              <a:spcBef>
                <a:spcPts val="0"/>
              </a:spcBef>
              <a:spcAft>
                <a:spcPts val="0"/>
              </a:spcAft>
            </a:pPr>
            <a:r>
              <a:rPr lang="ar-SA"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الاحتياط</a:t>
            </a:r>
            <a:r>
              <a:rPr lang="ar-SA" spc="-25" dirty="0">
                <a:latin typeface="Arial" panose="020B0604020202020204" pitchFamily="34" charset="0"/>
                <a:ea typeface="Times New Roman" panose="02020603050405020304" pitchFamily="18" charset="0"/>
                <a:cs typeface="Simplified Arabic" panose="02020603050405020304" pitchFamily="18" charset="-78"/>
              </a:rPr>
              <a:t> واجب</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457200" marR="0" algn="r"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 أي أننا ينبغي أن نأخذ بأسباب الحذر والانتباه تجاه الأمور التي نتوقع خطرها أو ضررها. </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a:xfrm>
            <a:off x="1598612" y="381000"/>
            <a:ext cx="9143998" cy="1020762"/>
          </a:xfrm>
        </p:spPr>
        <p:txBody>
          <a:bodyPr/>
          <a:lstStyle/>
          <a:p>
            <a:pPr algn="ctr" rtl="1"/>
            <a:r>
              <a:rPr lang="ar-SA" b="1" spc="-25" dirty="0">
                <a:solidFill>
                  <a:srgbClr val="FF0000"/>
                </a:solidFill>
                <a:latin typeface="Arial" panose="020B0604020202020204" pitchFamily="34" charset="0"/>
                <a:ea typeface="Times New Roman" panose="02020603050405020304" pitchFamily="18" charset="0"/>
                <a:cs typeface="Simplified Arabic" panose="02020603050405020304" pitchFamily="18" charset="-78"/>
              </a:rPr>
              <a:t>قف معي عند كلمة: احتياط</a:t>
            </a:r>
            <a:br>
              <a:rPr lang="en-US" sz="1800" spc="-2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br>
            <a:endParaRPr lang="en-US" dirty="0">
              <a:solidFill>
                <a:srgbClr val="FF0000"/>
              </a:solidFill>
            </a:endParaRPr>
          </a:p>
        </p:txBody>
      </p:sp>
      <p:pic>
        <p:nvPicPr>
          <p:cNvPr id="4" name="Picture 3">
            <a:extLst>
              <a:ext uri="{FF2B5EF4-FFF2-40B4-BE49-F238E27FC236}">
                <a16:creationId xmlns:a16="http://schemas.microsoft.com/office/drawing/2014/main" id="{9BE2D752-643C-4F10-884E-BCE1CCB53B69}"/>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081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a:xfrm>
            <a:off x="1522414" y="1600200"/>
            <a:ext cx="9143998" cy="4572000"/>
          </a:xfrm>
        </p:spPr>
        <p:txBody>
          <a:bodyPr/>
          <a:lstStyle/>
          <a:p>
            <a:pPr marL="457200" marR="0" algn="r"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جاءت في الجملة الثانية التي مرت بنا منذ قليل في قوله:</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457200" marR="0" algn="r"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كان </a:t>
            </a:r>
            <a:r>
              <a:rPr lang="ar-SA" spc="-25" dirty="0">
                <a:latin typeface="Arial" panose="020B0604020202020204" pitchFamily="34" charset="0"/>
                <a:cs typeface="Simplified Arabic" panose="02020603050405020304" pitchFamily="18" charset="-78"/>
              </a:rPr>
              <a:t>احتياط</a:t>
            </a:r>
            <a:r>
              <a:rPr lang="ar-SA" spc="-25" dirty="0">
                <a:latin typeface="Arial" panose="020B0604020202020204" pitchFamily="34" charset="0"/>
                <a:ea typeface="Times New Roman" panose="02020603050405020304" pitchFamily="18" charset="0"/>
                <a:cs typeface="Simplified Arabic" panose="02020603050405020304" pitchFamily="18" charset="-78"/>
              </a:rPr>
              <a:t> إخوته يؤذيه، لأنه يجد فيه شيئا من الإشفاق </a:t>
            </a: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مشوبا</a:t>
            </a:r>
            <a:r>
              <a:rPr lang="ar-SA" b="1" spc="-25" dirty="0">
                <a:latin typeface="Arial" panose="020B0604020202020204" pitchFamily="34" charset="0"/>
                <a:ea typeface="Times New Roman" panose="02020603050405020304" pitchFamily="18" charset="0"/>
                <a:cs typeface="Simplified Arabic" panose="02020603050405020304" pitchFamily="18" charset="-78"/>
              </a:rPr>
              <a:t>ً</a:t>
            </a:r>
            <a:r>
              <a:rPr lang="ar-SA" spc="-25" dirty="0">
                <a:latin typeface="Arial" panose="020B0604020202020204" pitchFamily="34" charset="0"/>
                <a:ea typeface="Times New Roman" panose="02020603050405020304" pitchFamily="18" charset="0"/>
                <a:cs typeface="Simplified Arabic" panose="02020603050405020304" pitchFamily="18" charset="-78"/>
              </a:rPr>
              <a:t> بشيء من الازدراء.</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457200" marR="0" algn="r"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شاب، يشوب، مشوب</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457200" marR="0" algn="r"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ومعنى </a:t>
            </a:r>
            <a:r>
              <a:rPr lang="ar-SA" b="1" spc="-25" dirty="0">
                <a:solidFill>
                  <a:srgbClr val="FFFF00"/>
                </a:solidFill>
                <a:latin typeface="Arial" panose="020B0604020202020204" pitchFamily="34" charset="0"/>
                <a:cs typeface="Simplified Arabic" panose="02020603050405020304" pitchFamily="18" charset="-78"/>
              </a:rPr>
              <a:t>مشوب</a:t>
            </a:r>
            <a:r>
              <a:rPr lang="ar-SA" spc="-25" dirty="0">
                <a:latin typeface="Arial" panose="020B0604020202020204" pitchFamily="34" charset="0"/>
                <a:ea typeface="Times New Roman" panose="02020603050405020304" pitchFamily="18" charset="0"/>
                <a:cs typeface="Simplified Arabic" panose="02020603050405020304" pitchFamily="18" charset="-78"/>
              </a:rPr>
              <a:t> في هذا السياق: مخلوط أو مختلط.</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457200" marR="0" algn="r"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ومن استعمالاتها الأخرى لفظة الشوائب، نقول: هذا الماء ممتلئ بالشوائب، جمع شائبة، بمعنى قريب مما ورد، أي فيه أشياء مختلطة به. ونقول بالمعنى المجازي: هذا الأمر أو الكلام ليس فيه شائبة. أي أنه خالص سليم صحيح ليس فيه اختلال أو عيب.</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457200" marR="0" algn="r"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وربما كانت لفظة (الشيب) ذات صلة بما مرّ، فهي تعني اختلاط الشعر الأبيض بالأسود، فلا يعود الشعر بلون خالص واحد. </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a:xfrm>
            <a:off x="1065212" y="381000"/>
            <a:ext cx="9143998" cy="1020762"/>
          </a:xfrm>
        </p:spPr>
        <p:txBody>
          <a:bodyPr/>
          <a:lstStyle/>
          <a:p>
            <a:pPr algn="ctr" rtl="1"/>
            <a:r>
              <a:rPr lang="ar-SA" b="1" spc="-25" dirty="0">
                <a:solidFill>
                  <a:srgbClr val="FF0000"/>
                </a:solidFill>
                <a:latin typeface="Arial" panose="020B0604020202020204" pitchFamily="34" charset="0"/>
                <a:ea typeface="Times New Roman" panose="02020603050405020304" pitchFamily="18" charset="0"/>
                <a:cs typeface="Simplified Arabic" panose="02020603050405020304" pitchFamily="18" charset="-78"/>
              </a:rPr>
              <a:t>والآن قف معي عند كلمة: مشوب</a:t>
            </a:r>
            <a:br>
              <a:rPr lang="en-US" sz="1800" spc="-2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br>
            <a:endParaRPr lang="en-US" dirty="0">
              <a:solidFill>
                <a:srgbClr val="FF0000"/>
              </a:solidFill>
            </a:endParaRPr>
          </a:p>
        </p:txBody>
      </p:sp>
      <p:pic>
        <p:nvPicPr>
          <p:cNvPr id="4" name="Picture 3">
            <a:extLst>
              <a:ext uri="{FF2B5EF4-FFF2-40B4-BE49-F238E27FC236}">
                <a16:creationId xmlns:a16="http://schemas.microsoft.com/office/drawing/2014/main" id="{4D7ADAAB-88AE-4499-8D14-CA8F40B81B25}"/>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701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anim calcmode="lin" valueType="num">
                                      <p:cBhvr>
                                        <p:cTn id="1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p:txBody>
          <a:bodyPr/>
          <a:lstStyle/>
          <a:p>
            <a:pPr marL="457200" marR="0" algn="r" rtl="1">
              <a:spcBef>
                <a:spcPts val="0"/>
              </a:spcBef>
              <a:spcAft>
                <a:spcPts val="0"/>
              </a:spcAft>
            </a:pPr>
            <a:r>
              <a:rPr lang="ar-SA" spc="-25" dirty="0">
                <a:latin typeface="Arial" panose="020B0604020202020204" pitchFamily="34" charset="0"/>
                <a:ea typeface="Times New Roman" panose="02020603050405020304" pitchFamily="18" charset="0"/>
                <a:cs typeface="Simplified Arabic" panose="02020603050405020304" pitchFamily="18" charset="-78"/>
              </a:rPr>
              <a:t>هكذا يتبين لنا معنى جملته عما أصابه من أذى بسبب حذر إخوته أو احتياطهم في التعامل معه، فقد كان يشعر أن فيه إشفاقاً مختلطا بالازدراء. وهو لا يريد منذ كان صغيرا أن يكون موضع إشفاق، كما أنه بالتأكيد يرفض أن يزدريه الآخرون. والإشفاق قد يحمل معنى الحنان والرحمة والرقة والعطف، ولكنه يغلب أن يكون من الأقوى إلى الأضعف، وأما الازدراء فيتضمن معنى الاستخفاف والاحتقار وقلة التقدير والاحترام. إنها إذن كلمات قوية تجسّد تلك المشاعر الطفولية القاسية التي عانى منها رغم احتياط إخوته. وفي كل ذلك ما يشير إلى شيء من تركيبته النفسية الدقيقة.</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p:txBody>
          <a:bodyPr/>
          <a:lstStyle/>
          <a:p>
            <a:pPr algn="r" rtl="1"/>
            <a:endParaRPr lang="en-US" dirty="0"/>
          </a:p>
        </p:txBody>
      </p:sp>
      <p:pic>
        <p:nvPicPr>
          <p:cNvPr id="4" name="Picture 3">
            <a:extLst>
              <a:ext uri="{FF2B5EF4-FFF2-40B4-BE49-F238E27FC236}">
                <a16:creationId xmlns:a16="http://schemas.microsoft.com/office/drawing/2014/main" id="{8F7B5193-DB84-46AC-9B7A-4C214700ADA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515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p:txBody>
          <a:bodyPr/>
          <a:lstStyle/>
          <a:p>
            <a:pPr marL="0" marR="0" lvl="0" indent="0" algn="r" rtl="1">
              <a:spcBef>
                <a:spcPts val="0"/>
              </a:spcBef>
              <a:spcAft>
                <a:spcPts val="0"/>
              </a:spcAft>
              <a:buNone/>
            </a:pPr>
            <a:r>
              <a:rPr lang="ar-SA" spc="-25" dirty="0">
                <a:latin typeface="Arial" panose="020B0604020202020204" pitchFamily="34" charset="0"/>
                <a:ea typeface="Times New Roman" panose="02020603050405020304" pitchFamily="18" charset="0"/>
                <a:cs typeface="Simplified Arabic" panose="02020603050405020304" pitchFamily="18" charset="-78"/>
              </a:rPr>
              <a:t>كان يجد من أبيه شيئاً من الإهمال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والازورار</a:t>
            </a:r>
            <a:r>
              <a:rPr lang="ar-SA" spc="-25" dirty="0">
                <a:latin typeface="Arial" panose="020B0604020202020204" pitchFamily="34" charset="0"/>
                <a:ea typeface="Times New Roman" panose="02020603050405020304" pitchFamily="18" charset="0"/>
                <a:cs typeface="Simplified Arabic" panose="02020603050405020304" pitchFamily="18" charset="-78"/>
              </a:rPr>
              <a:t> من وقت إلى وقت.</a:t>
            </a:r>
            <a:endParaRPr lang="ar-LB" spc="-25" dirty="0">
              <a:latin typeface="Arial" panose="020B0604020202020204" pitchFamily="34" charset="0"/>
              <a:ea typeface="Times New Roman" panose="02020603050405020304" pitchFamily="18" charset="0"/>
              <a:cs typeface="Simplified Arabic" panose="02020603050405020304" pitchFamily="18" charset="-78"/>
            </a:endParaRPr>
          </a:p>
          <a:p>
            <a:pPr marL="342900" marR="0" lvl="0" indent="-342900" algn="r" rtl="1">
              <a:spcBef>
                <a:spcPts val="0"/>
              </a:spcBef>
              <a:spcAft>
                <a:spcPts val="0"/>
              </a:spcAft>
              <a:buFont typeface="+mj-lt"/>
              <a:buAutoNum type="arabicPeriod"/>
            </a:pP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457200" marR="0" algn="r" rtl="1">
              <a:spcBef>
                <a:spcPts val="0"/>
              </a:spcBef>
              <a:spcAft>
                <a:spcPts val="0"/>
              </a:spcAft>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الازورار</a:t>
            </a:r>
            <a:r>
              <a:rPr lang="ar-SA" spc="-25" dirty="0">
                <a:latin typeface="Arial" panose="020B0604020202020204" pitchFamily="34" charset="0"/>
                <a:ea typeface="Times New Roman" panose="02020603050405020304" pitchFamily="18" charset="0"/>
                <a:cs typeface="Simplified Arabic" panose="02020603050405020304" pitchFamily="18" charset="-78"/>
              </a:rPr>
              <a:t>: الابتعاد أو الميل عنه، وعدم إيلائه الاهتمام الكافي، كأنه يشعر أنه عبء ثقيل. وهو يريد أن يكون كما يبدو موضع الاهتمام كله، ولكن أنى له ذلك؟ في أسرة ممتدة كثيرة العدد، وفي بيئة فقيرة بالكاد يتوفر لأفرادها ما يأكلون، وربما كانت المعاناة والإهمال والازورار بدرجات، ولكنها تزداد في حالة طه حسين، ويزداد أثرها النفسي بسبب تلك الآفة المؤلمة التي مني بها صغيرا ورافقته طوال عمره.</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a:xfrm>
            <a:off x="1522414" y="76200"/>
            <a:ext cx="9143998" cy="1020762"/>
          </a:xfrm>
        </p:spPr>
        <p:txBody>
          <a:bodyPr/>
          <a:lstStyle/>
          <a:p>
            <a:pPr algn="ctr" rtl="1"/>
            <a:r>
              <a:rPr lang="ar-SA" b="1" spc="-25" dirty="0">
                <a:solidFill>
                  <a:srgbClr val="FF0000"/>
                </a:solidFill>
                <a:latin typeface="Arial" panose="020B0604020202020204" pitchFamily="34" charset="0"/>
                <a:ea typeface="Times New Roman" panose="02020603050405020304" pitchFamily="18" charset="0"/>
                <a:cs typeface="Simplified Arabic" panose="02020603050405020304" pitchFamily="18" charset="-78"/>
              </a:rPr>
              <a:t>والآن قف معي عند كلمة: </a:t>
            </a:r>
            <a:r>
              <a:rPr lang="ar-SA" b="1" spc="-25" dirty="0">
                <a:solidFill>
                  <a:srgbClr val="FF0000"/>
                </a:solidFill>
                <a:latin typeface="Arial" panose="020B0604020202020204" pitchFamily="34" charset="0"/>
                <a:cs typeface="Simplified Arabic" panose="02020603050405020304" pitchFamily="18" charset="-78"/>
              </a:rPr>
              <a:t>الازورار</a:t>
            </a:r>
            <a:endParaRPr lang="en-US" b="1" spc="-25" dirty="0">
              <a:solidFill>
                <a:srgbClr val="FF0000"/>
              </a:solidFill>
              <a:latin typeface="Arial" panose="020B0604020202020204" pitchFamily="34" charset="0"/>
              <a:cs typeface="Simplified Arabic" panose="02020603050405020304" pitchFamily="18" charset="-78"/>
            </a:endParaRPr>
          </a:p>
        </p:txBody>
      </p:sp>
      <p:pic>
        <p:nvPicPr>
          <p:cNvPr id="4" name="Picture 3">
            <a:extLst>
              <a:ext uri="{FF2B5EF4-FFF2-40B4-BE49-F238E27FC236}">
                <a16:creationId xmlns:a16="http://schemas.microsoft.com/office/drawing/2014/main" id="{0F776E33-1437-491F-A0AD-A7D80AA9F36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31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0"/>
                                        <p:tgtEl>
                                          <p:spTgt spid="2">
                                            <p:txEl>
                                              <p:pRg st="2" end="2"/>
                                            </p:txEl>
                                          </p:spTgt>
                                        </p:tgtEl>
                                      </p:cBhvr>
                                    </p:animEffect>
                                    <p:anim calcmode="lin" valueType="num">
                                      <p:cBhvr>
                                        <p:cTn id="1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p:txBody>
          <a:bodyPr>
            <a:normAutofit/>
          </a:bodyPr>
          <a:lstStyle/>
          <a:p>
            <a:pPr marL="0" marR="0" lvl="0" indent="0" algn="r" rtl="1">
              <a:spcBef>
                <a:spcPts val="0"/>
              </a:spcBef>
              <a:spcAft>
                <a:spcPts val="0"/>
              </a:spcAft>
              <a:buNone/>
            </a:pPr>
            <a:r>
              <a:rPr lang="ar-SA" sz="3600" spc="-25" dirty="0">
                <a:latin typeface="Arial" panose="020B0604020202020204" pitchFamily="34" charset="0"/>
                <a:ea typeface="Times New Roman" panose="02020603050405020304" pitchFamily="18" charset="0"/>
                <a:cs typeface="Simplified Arabic" panose="02020603050405020304" pitchFamily="18" charset="-78"/>
              </a:rPr>
              <a:t>أحسّ أنّ أمه </a:t>
            </a:r>
            <a:r>
              <a:rPr lang="ar-SA" sz="36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تأذَنُ</a:t>
            </a:r>
            <a:r>
              <a:rPr lang="ar-SA" sz="3600" spc="-25" dirty="0">
                <a:latin typeface="Arial" panose="020B0604020202020204" pitchFamily="34" charset="0"/>
                <a:ea typeface="Times New Roman" panose="02020603050405020304" pitchFamily="18" charset="0"/>
                <a:cs typeface="Simplified Arabic" panose="02020603050405020304" pitchFamily="18" charset="-78"/>
              </a:rPr>
              <a:t> لإخوته وأخواته في أشياء </a:t>
            </a:r>
            <a:r>
              <a:rPr lang="ar-SA" sz="36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تحظرها</a:t>
            </a:r>
            <a:r>
              <a:rPr lang="ar-SA" sz="3600" spc="-25" dirty="0">
                <a:latin typeface="Arial" panose="020B0604020202020204" pitchFamily="34" charset="0"/>
                <a:ea typeface="Times New Roman" panose="02020603050405020304" pitchFamily="18" charset="0"/>
                <a:cs typeface="Simplified Arabic" panose="02020603050405020304" pitchFamily="18" charset="-78"/>
              </a:rPr>
              <a:t> عليه. وكان ذلك </a:t>
            </a:r>
            <a:r>
              <a:rPr lang="ar-SA" sz="3600" spc="-25" dirty="0">
                <a:latin typeface="Arial" panose="020B0604020202020204" pitchFamily="34" charset="0"/>
                <a:cs typeface="Simplified Arabic" panose="02020603050405020304" pitchFamily="18" charset="-78"/>
              </a:rPr>
              <a:t>يُحْفِظُه</a:t>
            </a:r>
            <a:r>
              <a:rPr lang="ar-SA" sz="3600" spc="-25" dirty="0">
                <a:latin typeface="Arial" panose="020B0604020202020204" pitchFamily="34" charset="0"/>
                <a:ea typeface="Times New Roman" panose="02020603050405020304" pitchFamily="18" charset="0"/>
                <a:cs typeface="Simplified Arabic" panose="02020603050405020304" pitchFamily="18" charset="-78"/>
              </a:rPr>
              <a:t>.</a:t>
            </a:r>
            <a:endParaRPr lang="en-US" sz="3600" spc="-25" dirty="0">
              <a:latin typeface="Arial" panose="020B0604020202020204" pitchFamily="34" charset="0"/>
              <a:ea typeface="Times New Roman" panose="02020603050405020304" pitchFamily="18" charset="0"/>
              <a:cs typeface="Times New Roman" panose="02020603050405020304" pitchFamily="18" charset="0"/>
            </a:endParaRPr>
          </a:p>
          <a:p>
            <a:pPr marL="457200" marR="0" algn="r" rtl="1">
              <a:spcBef>
                <a:spcPts val="0"/>
              </a:spcBef>
              <a:spcAft>
                <a:spcPts val="0"/>
              </a:spcAft>
            </a:pPr>
            <a:r>
              <a:rPr lang="ar-SA" sz="3600" spc="-25" dirty="0">
                <a:latin typeface="Arial" panose="020B0604020202020204" pitchFamily="34" charset="0"/>
                <a:ea typeface="Times New Roman" panose="02020603050405020304" pitchFamily="18" charset="0"/>
                <a:cs typeface="Simplified Arabic" panose="02020603050405020304" pitchFamily="18" charset="-78"/>
              </a:rPr>
              <a:t>تأذن: من إعطاء الإذن، بمعنى تسمح لإخوته بأمور تحظرها أي تمنعها عليه. وكان مثل هذا الفعل يثير حفيظته، أي يغضبه ويثيره ولا يرضيه. إنها مشاعر مؤثرة ما زالت تسكن وجدانه حتى بعد سنوات طويلة من مفارقته لها، ونيله ما لم ينله أحد من أبناء أسرته الممتدة، بل وربما أبناء القطر المصري كلّه من </a:t>
            </a:r>
            <a:r>
              <a:rPr lang="ar-SA" sz="3600" spc="-25" dirty="0" err="1">
                <a:latin typeface="Arial" panose="020B0604020202020204" pitchFamily="34" charset="0"/>
                <a:ea typeface="Times New Roman" panose="02020603050405020304" pitchFamily="18" charset="0"/>
                <a:cs typeface="Simplified Arabic" panose="02020603050405020304" pitchFamily="18" charset="-78"/>
              </a:rPr>
              <a:t>مجايليه</a:t>
            </a:r>
            <a:r>
              <a:rPr lang="ar-SA" sz="3600" spc="-25" dirty="0">
                <a:latin typeface="Arial" panose="020B0604020202020204" pitchFamily="34" charset="0"/>
                <a:ea typeface="Times New Roman" panose="02020603050405020304" pitchFamily="18" charset="0"/>
                <a:cs typeface="Simplified Arabic" panose="02020603050405020304" pitchFamily="18" charset="-78"/>
              </a:rPr>
              <a:t> وأضرابه.</a:t>
            </a:r>
            <a:endParaRPr lang="en-US" sz="36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sz="3600"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a:xfrm>
            <a:off x="1522416" y="152400"/>
            <a:ext cx="9143998" cy="1020762"/>
          </a:xfrm>
        </p:spPr>
        <p:txBody>
          <a:bodyPr/>
          <a:lstStyle/>
          <a:p>
            <a:pPr algn="ctr" rtl="1"/>
            <a:r>
              <a:rPr lang="ar-SA" b="1" spc="-25" dirty="0">
                <a:solidFill>
                  <a:srgbClr val="FF0000"/>
                </a:solidFill>
                <a:latin typeface="Arial" panose="020B0604020202020204" pitchFamily="34" charset="0"/>
                <a:ea typeface="Times New Roman" panose="02020603050405020304" pitchFamily="18" charset="0"/>
                <a:cs typeface="Simplified Arabic" panose="02020603050405020304" pitchFamily="18" charset="-78"/>
              </a:rPr>
              <a:t>والآن قف معي عند </a:t>
            </a:r>
            <a:r>
              <a:rPr lang="ar-LB" b="1" spc="-25" dirty="0">
                <a:solidFill>
                  <a:srgbClr val="FF0000"/>
                </a:solidFill>
                <a:latin typeface="Arial" panose="020B0604020202020204" pitchFamily="34" charset="0"/>
                <a:ea typeface="Times New Roman" panose="02020603050405020304" pitchFamily="18" charset="0"/>
                <a:cs typeface="Simplified Arabic" panose="02020603050405020304" pitchFamily="18" charset="-78"/>
              </a:rPr>
              <a:t>(</a:t>
            </a:r>
            <a:r>
              <a:rPr lang="ar-SA" b="1" spc="-25" dirty="0">
                <a:solidFill>
                  <a:srgbClr val="FF0000"/>
                </a:solidFill>
                <a:latin typeface="Arial" panose="020B0604020202020204" pitchFamily="34" charset="0"/>
                <a:cs typeface="Simplified Arabic" panose="02020603050405020304" pitchFamily="18" charset="-78"/>
              </a:rPr>
              <a:t>تأذن</a:t>
            </a:r>
            <a:r>
              <a:rPr lang="ar-LB" b="1" spc="-25" dirty="0">
                <a:solidFill>
                  <a:srgbClr val="FF0000"/>
                </a:solidFill>
                <a:latin typeface="Arial" panose="020B0604020202020204" pitchFamily="34" charset="0"/>
                <a:cs typeface="Simplified Arabic" panose="02020603050405020304" pitchFamily="18" charset="-78"/>
              </a:rPr>
              <a:t> / تحظرها )</a:t>
            </a:r>
            <a:endParaRPr lang="en-US" b="1" spc="-25" dirty="0">
              <a:solidFill>
                <a:srgbClr val="FF0000"/>
              </a:solidFill>
              <a:latin typeface="Arial" panose="020B0604020202020204" pitchFamily="34" charset="0"/>
              <a:cs typeface="Simplified Arabic" panose="02020603050405020304" pitchFamily="18" charset="-78"/>
            </a:endParaRPr>
          </a:p>
        </p:txBody>
      </p:sp>
      <p:pic>
        <p:nvPicPr>
          <p:cNvPr id="4" name="Picture 3">
            <a:extLst>
              <a:ext uri="{FF2B5EF4-FFF2-40B4-BE49-F238E27FC236}">
                <a16:creationId xmlns:a16="http://schemas.microsoft.com/office/drawing/2014/main" id="{BA23AC37-5B9E-403A-88EA-31FCB4035DA4}"/>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851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p:txBody>
          <a:bodyPr/>
          <a:lstStyle/>
          <a:p>
            <a:pPr marL="457200" marR="0" algn="r" rtl="1">
              <a:spcBef>
                <a:spcPts val="0"/>
              </a:spcBef>
              <a:spcAft>
                <a:spcPts val="0"/>
              </a:spcAft>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لاحظ أننا ننطقها ونكتبها بالظاء، انتبه إلى رسمها ولفظها، ولا تخلطها بكلمة قريبة منها: تحضر بالضاد بمعنى تجيء. حضر فلان أي قدم أو جاء، من حضر يحْضُر حضوراً. أما الكلمة التي وردت عند طه حسين فهي</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a:t>
            </a:r>
            <a:r>
              <a:rPr lang="ar-SA" sz="3200" b="1" spc="-25" dirty="0">
                <a:solidFill>
                  <a:srgbClr val="FFFF00"/>
                </a:solidFill>
                <a:latin typeface="Arial" panose="020B0604020202020204" pitchFamily="34" charset="0"/>
                <a:cs typeface="Simplified Arabic" panose="02020603050405020304" pitchFamily="18" charset="-78"/>
              </a:rPr>
              <a:t> حظر</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يحْظُر، حظْر التي تعني المنع. ومن هذا المعنى قولنا: هذا شيء أو فعل محظور أي ممنوع. ومنها لفظة: حظيرة الماشية أو الأغنام، بمعنى المكان الذي تحبس وتمنع فيه</a:t>
            </a:r>
            <a:r>
              <a:rPr lang="ar-SA" spc="-25" dirty="0">
                <a:latin typeface="Arial" panose="020B0604020202020204" pitchFamily="34" charset="0"/>
                <a:ea typeface="Times New Roman" panose="02020603050405020304" pitchFamily="18" charset="0"/>
                <a:cs typeface="Simplified Arabic" panose="02020603050405020304" pitchFamily="18" charset="-78"/>
              </a:rPr>
              <a:t>. </a:t>
            </a: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a:xfrm>
            <a:off x="1243709" y="381000"/>
            <a:ext cx="9143998" cy="1020762"/>
          </a:xfrm>
        </p:spPr>
        <p:txBody>
          <a:bodyPr/>
          <a:lstStyle/>
          <a:p>
            <a:pPr algn="r" rtl="1"/>
            <a:endParaRPr lang="en-US" dirty="0"/>
          </a:p>
        </p:txBody>
      </p:sp>
      <p:pic>
        <p:nvPicPr>
          <p:cNvPr id="4" name="Picture 3">
            <a:extLst>
              <a:ext uri="{FF2B5EF4-FFF2-40B4-BE49-F238E27FC236}">
                <a16:creationId xmlns:a16="http://schemas.microsoft.com/office/drawing/2014/main" id="{F947DC46-1B98-49C2-8414-D081F8F4DE14}"/>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07B4FC05-66BB-40A2-8C5E-D8F54F2A88F1}"/>
              </a:ext>
            </a:extLst>
          </p:cNvPr>
          <p:cNvSpPr txBox="1">
            <a:spLocks/>
          </p:cNvSpPr>
          <p:nvPr/>
        </p:nvSpPr>
        <p:spPr>
          <a:xfrm>
            <a:off x="1522416" y="152400"/>
            <a:ext cx="9143998" cy="10207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rtl="1"/>
            <a:r>
              <a:rPr lang="ar-SA" spc="-25" dirty="0">
                <a:solidFill>
                  <a:srgbClr val="FF0000"/>
                </a:solidFill>
                <a:latin typeface="Arial" panose="020B0604020202020204" pitchFamily="34" charset="0"/>
                <a:ea typeface="Times New Roman" panose="02020603050405020304" pitchFamily="18" charset="0"/>
                <a:cs typeface="Simplified Arabic" panose="02020603050405020304" pitchFamily="18" charset="-78"/>
              </a:rPr>
              <a:t>سنتوقف أكثر عند كلمة: </a:t>
            </a:r>
            <a:r>
              <a:rPr lang="ar-SA" b="1" spc="-25" dirty="0">
                <a:solidFill>
                  <a:srgbClr val="FF0000"/>
                </a:solidFill>
                <a:latin typeface="Arial" panose="020B0604020202020204" pitchFamily="34" charset="0"/>
                <a:ea typeface="Times New Roman" panose="02020603050405020304" pitchFamily="18" charset="0"/>
                <a:cs typeface="Simplified Arabic" panose="02020603050405020304" pitchFamily="18" charset="-78"/>
              </a:rPr>
              <a:t>تحظر</a:t>
            </a:r>
            <a:r>
              <a:rPr lang="ar-SA" spc="-25" dirty="0">
                <a:solidFill>
                  <a:srgbClr val="FF0000"/>
                </a:solidFill>
                <a:latin typeface="Arial" panose="020B0604020202020204" pitchFamily="34" charset="0"/>
                <a:ea typeface="Times New Roman" panose="02020603050405020304" pitchFamily="18" charset="0"/>
                <a:cs typeface="Simplified Arabic" panose="02020603050405020304" pitchFamily="18" charset="-78"/>
              </a:rPr>
              <a:t> بمعنى تمنع.</a:t>
            </a:r>
            <a:endParaRPr lang="en-US" b="1" spc="-25" dirty="0">
              <a:solidFill>
                <a:srgbClr val="FF0000"/>
              </a:solidFill>
              <a:latin typeface="Arial" panose="020B0604020202020204" pitchFamily="34" charset="0"/>
              <a:cs typeface="Simplified Arabic" panose="02020603050405020304" pitchFamily="18" charset="-78"/>
            </a:endParaRPr>
          </a:p>
        </p:txBody>
      </p:sp>
    </p:spTree>
    <p:extLst>
      <p:ext uri="{BB962C8B-B14F-4D97-AF65-F5344CB8AC3E}">
        <p14:creationId xmlns:p14="http://schemas.microsoft.com/office/powerpoint/2010/main" val="4014813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p:txBody>
          <a:bodyPr/>
          <a:lstStyle/>
          <a:p>
            <a:pPr marL="457200" marR="0" algn="r" rtl="1">
              <a:spcBef>
                <a:spcPts val="0"/>
              </a:spcBef>
              <a:spcAft>
                <a:spcPts val="0"/>
              </a:spcAft>
            </a:pPr>
            <a:r>
              <a:rPr lang="ar-SA" sz="3600" spc="-25" dirty="0">
                <a:latin typeface="Arial" panose="020B0604020202020204" pitchFamily="34" charset="0"/>
                <a:ea typeface="Times New Roman" panose="02020603050405020304" pitchFamily="18" charset="0"/>
                <a:cs typeface="Simplified Arabic" panose="02020603050405020304" pitchFamily="18" charset="-78"/>
              </a:rPr>
              <a:t>كلمة: </a:t>
            </a:r>
            <a:r>
              <a:rPr lang="ar-SA" sz="36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حذِرَ</a:t>
            </a:r>
            <a:r>
              <a:rPr lang="ar-SA" sz="3600" spc="-25" dirty="0">
                <a:latin typeface="Arial" panose="020B0604020202020204" pitchFamily="34" charset="0"/>
                <a:ea typeface="Times New Roman" panose="02020603050405020304" pitchFamily="18" charset="0"/>
                <a:cs typeface="Simplified Arabic" panose="02020603050405020304" pitchFamily="18" charset="-78"/>
              </a:rPr>
              <a:t>، بالذال، يحذَرُ، حذَراً. أي تيقّظ واستعدّ. ونقول للشخص الذي فيه هذه الصفة: حذِر، هذا إنسان حذِر. أي شديد التيقظ والاستعداد والانتباه والخوف من الوقوع في الخطأ. مثل قولنا: الحذر لا ينجي من القدر، وقولنا: هذا الفعل أو الأمر محذور، ولا تقع في المحذور، بالذال، بمعنى ما ينبغي أن تخافه ونبتعد عنه.</a:t>
            </a:r>
            <a:endParaRPr lang="en-US" sz="36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p:txBody>
          <a:bodyPr>
            <a:normAutofit/>
          </a:bodyPr>
          <a:lstStyle/>
          <a:p>
            <a:pPr algn="ctr" rtl="1"/>
            <a:r>
              <a:rPr lang="ar-LB" b="1" spc="-25" dirty="0">
                <a:solidFill>
                  <a:srgbClr val="FF0000"/>
                </a:solidFill>
                <a:latin typeface="Arial" panose="020B0604020202020204" pitchFamily="34" charset="0"/>
                <a:cs typeface="Simplified Arabic" panose="02020603050405020304" pitchFamily="18" charset="-78"/>
              </a:rPr>
              <a:t>انتبه: سنقارن كلمة حَظَر ( بالظاء) بكلمة </a:t>
            </a:r>
            <a:r>
              <a:rPr lang="ar-SA" b="1" spc="-25" dirty="0">
                <a:solidFill>
                  <a:srgbClr val="FF0000"/>
                </a:solidFill>
                <a:latin typeface="Arial" panose="020B0604020202020204" pitchFamily="34" charset="0"/>
                <a:cs typeface="Simplified Arabic" panose="02020603050405020304" pitchFamily="18" charset="-78"/>
              </a:rPr>
              <a:t>حذِرَ</a:t>
            </a:r>
            <a:r>
              <a:rPr lang="ar-LB" b="1" spc="-25" dirty="0">
                <a:solidFill>
                  <a:srgbClr val="FF0000"/>
                </a:solidFill>
                <a:latin typeface="Arial" panose="020B0604020202020204" pitchFamily="34" charset="0"/>
                <a:cs typeface="Simplified Arabic" panose="02020603050405020304" pitchFamily="18" charset="-78"/>
              </a:rPr>
              <a:t> (بالذال)</a:t>
            </a:r>
            <a:endParaRPr lang="en-US" b="1" spc="-25" dirty="0">
              <a:solidFill>
                <a:srgbClr val="FF0000"/>
              </a:solidFill>
              <a:latin typeface="Arial" panose="020B0604020202020204" pitchFamily="34" charset="0"/>
              <a:cs typeface="Simplified Arabic" panose="02020603050405020304" pitchFamily="18" charset="-78"/>
            </a:endParaRPr>
          </a:p>
        </p:txBody>
      </p:sp>
      <p:pic>
        <p:nvPicPr>
          <p:cNvPr id="4" name="Picture 3">
            <a:extLst>
              <a:ext uri="{FF2B5EF4-FFF2-40B4-BE49-F238E27FC236}">
                <a16:creationId xmlns:a16="http://schemas.microsoft.com/office/drawing/2014/main" id="{80F51781-F10C-4FFE-A419-5E7B3B1B4EEA}"/>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4046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p:txBody>
          <a:bodyPr>
            <a:normAutofit fontScale="92500" lnSpcReduction="10000"/>
          </a:bodyPr>
          <a:lstStyle/>
          <a:p>
            <a:pPr marL="457200" marR="0" algn="r" rtl="1">
              <a:spcBef>
                <a:spcPts val="0"/>
              </a:spcBef>
              <a:spcAft>
                <a:spcPts val="0"/>
              </a:spcAft>
            </a:pPr>
            <a:r>
              <a:rPr lang="ar-SA" sz="4000" spc="-25" dirty="0">
                <a:latin typeface="Arial" panose="020B0604020202020204" pitchFamily="34" charset="0"/>
                <a:ea typeface="Times New Roman" panose="02020603050405020304" pitchFamily="18" charset="0"/>
                <a:cs typeface="Simplified Arabic" panose="02020603050405020304" pitchFamily="18" charset="-78"/>
              </a:rPr>
              <a:t>لاحظ أن اختلافاً بسيطاً قد يؤدي إلى اختلاف الكلمة واختلاف المعنى، ولذلك: احذر (بالذال) من الخلط بين هذه الكلمات: </a:t>
            </a:r>
            <a:endParaRPr lang="en-US" sz="4000" spc="-25" dirty="0">
              <a:latin typeface="Arial" panose="020B0604020202020204" pitchFamily="34" charset="0"/>
              <a:ea typeface="Times New Roman" panose="02020603050405020304" pitchFamily="18" charset="0"/>
              <a:cs typeface="Times New Roman" panose="02020603050405020304" pitchFamily="18" charset="0"/>
            </a:endParaRPr>
          </a:p>
          <a:p>
            <a:pPr marL="457200" marR="0" indent="457200" algn="r" rtl="1">
              <a:spcBef>
                <a:spcPts val="0"/>
              </a:spcBef>
              <a:spcAft>
                <a:spcPts val="0"/>
              </a:spcAft>
            </a:pPr>
            <a:r>
              <a:rPr lang="ar-SA" sz="4000" spc="-25" dirty="0">
                <a:latin typeface="Arial" panose="020B0604020202020204" pitchFamily="34" charset="0"/>
                <a:ea typeface="Times New Roman" panose="02020603050405020304" pitchFamily="18" charset="0"/>
                <a:cs typeface="Simplified Arabic" panose="02020603050405020304" pitchFamily="18" charset="-78"/>
              </a:rPr>
              <a:t>حظَر (منع)</a:t>
            </a:r>
            <a:endParaRPr lang="en-US" sz="4000" spc="-25" dirty="0">
              <a:latin typeface="Arial" panose="020B0604020202020204" pitchFamily="34" charset="0"/>
              <a:ea typeface="Times New Roman" panose="02020603050405020304" pitchFamily="18" charset="0"/>
              <a:cs typeface="Times New Roman" panose="02020603050405020304" pitchFamily="18" charset="0"/>
            </a:endParaRPr>
          </a:p>
          <a:p>
            <a:pPr marL="457200" marR="0" indent="457200" algn="r" rtl="1">
              <a:spcBef>
                <a:spcPts val="0"/>
              </a:spcBef>
              <a:spcAft>
                <a:spcPts val="0"/>
              </a:spcAft>
            </a:pPr>
            <a:r>
              <a:rPr lang="ar-SA" sz="4000" spc="-25" dirty="0">
                <a:latin typeface="Arial" panose="020B0604020202020204" pitchFamily="34" charset="0"/>
                <a:ea typeface="Times New Roman" panose="02020603050405020304" pitchFamily="18" charset="0"/>
                <a:cs typeface="Simplified Arabic" panose="02020603050405020304" pitchFamily="18" charset="-78"/>
              </a:rPr>
              <a:t>حضَر (قدم، جاء)</a:t>
            </a:r>
            <a:endParaRPr lang="en-US" sz="4000" spc="-25" dirty="0">
              <a:latin typeface="Arial" panose="020B0604020202020204" pitchFamily="34" charset="0"/>
              <a:ea typeface="Times New Roman" panose="02020603050405020304" pitchFamily="18" charset="0"/>
              <a:cs typeface="Times New Roman" panose="02020603050405020304" pitchFamily="18" charset="0"/>
            </a:endParaRPr>
          </a:p>
          <a:p>
            <a:pPr marL="457200" marR="0" indent="457200" algn="r" rtl="1">
              <a:spcBef>
                <a:spcPts val="0"/>
              </a:spcBef>
              <a:spcAft>
                <a:spcPts val="0"/>
              </a:spcAft>
            </a:pPr>
            <a:r>
              <a:rPr lang="ar-SA" sz="4000" spc="-25" dirty="0">
                <a:latin typeface="Arial" panose="020B0604020202020204" pitchFamily="34" charset="0"/>
                <a:ea typeface="Times New Roman" panose="02020603050405020304" pitchFamily="18" charset="0"/>
                <a:cs typeface="Simplified Arabic" panose="02020603050405020304" pitchFamily="18" charset="-78"/>
              </a:rPr>
              <a:t>حذِر (استعدّ، تيقّظ، انتبه)</a:t>
            </a:r>
            <a:endParaRPr lang="ar-LB" sz="4000" spc="-25" dirty="0">
              <a:latin typeface="Arial" panose="020B0604020202020204" pitchFamily="34" charset="0"/>
              <a:ea typeface="Times New Roman" panose="02020603050405020304" pitchFamily="18" charset="0"/>
              <a:cs typeface="Simplified Arabic" panose="02020603050405020304" pitchFamily="18" charset="-78"/>
            </a:endParaRPr>
          </a:p>
          <a:p>
            <a:pPr marL="457200" marR="0" indent="457200" algn="r" rtl="1">
              <a:spcBef>
                <a:spcPts val="0"/>
              </a:spcBef>
              <a:spcAft>
                <a:spcPts val="0"/>
              </a:spcAft>
            </a:pPr>
            <a:endParaRPr lang="ar-LB" sz="1400" spc="-25" dirty="0">
              <a:latin typeface="Arial" panose="020B0604020202020204" pitchFamily="34" charset="0"/>
              <a:ea typeface="Times New Roman" panose="02020603050405020304" pitchFamily="18" charset="0"/>
              <a:cs typeface="Simplified Arabic" panose="02020603050405020304" pitchFamily="18" charset="-78"/>
            </a:endParaRPr>
          </a:p>
          <a:p>
            <a:pPr marL="457200" marR="0" indent="457200" algn="r" rtl="1">
              <a:spcBef>
                <a:spcPts val="0"/>
              </a:spcBef>
              <a:spcAft>
                <a:spcPts val="0"/>
              </a:spcAft>
            </a:pPr>
            <a:endParaRPr lang="ar-LB" sz="1400" spc="-25" dirty="0">
              <a:latin typeface="Arial" panose="020B0604020202020204" pitchFamily="34" charset="0"/>
              <a:ea typeface="Times New Roman" panose="02020603050405020304" pitchFamily="18" charset="0"/>
              <a:cs typeface="Simplified Arabic" panose="02020603050405020304" pitchFamily="18" charset="-78"/>
            </a:endParaRPr>
          </a:p>
          <a:p>
            <a:pPr marL="457200" marR="0" indent="457200" algn="r" rtl="1">
              <a:spcBef>
                <a:spcPts val="0"/>
              </a:spcBef>
              <a:spcAft>
                <a:spcPts val="0"/>
              </a:spcAft>
            </a:pPr>
            <a:endParaRPr lang="ar-LB" sz="1400" spc="-25" dirty="0">
              <a:latin typeface="Arial" panose="020B0604020202020204" pitchFamily="34" charset="0"/>
              <a:ea typeface="Times New Roman" panose="02020603050405020304" pitchFamily="18" charset="0"/>
              <a:cs typeface="Simplified Arabic" panose="02020603050405020304" pitchFamily="18" charset="-78"/>
            </a:endParaRPr>
          </a:p>
          <a:p>
            <a:pPr marL="0" lvl="0" indent="0" algn="ctr" rtl="1">
              <a:spcBef>
                <a:spcPts val="0"/>
              </a:spcBef>
              <a:buClr>
                <a:srgbClr val="212745"/>
              </a:buClr>
              <a:buNone/>
            </a:pPr>
            <a:r>
              <a:rPr lang="en-US" sz="66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a:t>
            </a:r>
            <a:endParaRPr lang="en-US" sz="3200" spc="-25" dirty="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a:p>
            <a:pPr marL="457200" marR="0" indent="457200" algn="ctr" rtl="1">
              <a:spcBef>
                <a:spcPts val="0"/>
              </a:spcBef>
              <a:spcAft>
                <a:spcPts val="0"/>
              </a:spcAft>
            </a:pPr>
            <a:endParaRPr lang="en-US" sz="14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p:txBody>
          <a:bodyPr/>
          <a:lstStyle/>
          <a:p>
            <a:pPr algn="r" rtl="1"/>
            <a:endParaRPr lang="en-US" dirty="0"/>
          </a:p>
        </p:txBody>
      </p:sp>
      <p:pic>
        <p:nvPicPr>
          <p:cNvPr id="4" name="Picture 3">
            <a:extLst>
              <a:ext uri="{FF2B5EF4-FFF2-40B4-BE49-F238E27FC236}">
                <a16:creationId xmlns:a16="http://schemas.microsoft.com/office/drawing/2014/main" id="{66A9960F-6B6B-4562-B8DF-0D6073D0716A}"/>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630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a:xfrm>
            <a:off x="1065212" y="1752600"/>
            <a:ext cx="10668000" cy="4572000"/>
          </a:xfrm>
        </p:spPr>
        <p:txBody>
          <a:bodyPr>
            <a:normAutofit lnSpcReduction="10000"/>
          </a:bodyPr>
          <a:lstStyle/>
          <a:p>
            <a:pPr marL="0" marR="0" algn="just" rtl="1">
              <a:spcBef>
                <a:spcPts val="0"/>
              </a:spcBef>
              <a:spcAft>
                <a:spcPts val="0"/>
              </a:spcAft>
            </a:pPr>
            <a:r>
              <a:rPr lang="ar-SA" sz="3600" spc="-25" dirty="0">
                <a:latin typeface="Arial" panose="020B0604020202020204" pitchFamily="34" charset="0"/>
                <a:ea typeface="Times New Roman" panose="02020603050405020304" pitchFamily="18" charset="0"/>
                <a:cs typeface="Simplified Arabic" panose="02020603050405020304" pitchFamily="18" charset="-78"/>
              </a:rPr>
              <a:t>نختار اليوم </a:t>
            </a:r>
            <a:r>
              <a:rPr lang="ar-SA" sz="3600" spc="-25" dirty="0" err="1">
                <a:latin typeface="Arial" panose="020B0604020202020204" pitchFamily="34" charset="0"/>
                <a:ea typeface="Times New Roman" panose="02020603050405020304" pitchFamily="18" charset="0"/>
                <a:cs typeface="Simplified Arabic" panose="02020603050405020304" pitchFamily="18" charset="-78"/>
              </a:rPr>
              <a:t>أعزائي</a:t>
            </a:r>
            <a:r>
              <a:rPr lang="ar-SA" sz="3600" spc="-25" dirty="0">
                <a:latin typeface="Arial" panose="020B0604020202020204" pitchFamily="34" charset="0"/>
                <a:ea typeface="Times New Roman" panose="02020603050405020304" pitchFamily="18" charset="0"/>
                <a:cs typeface="Simplified Arabic" panose="02020603050405020304" pitchFamily="18" charset="-78"/>
              </a:rPr>
              <a:t> الطلبة نصاً قصيراً جميلاً من نوع أدبي مميّز يسمّى: (السيرة الذاتية)؛ لعلك تتعرّف على هذا النوع الأدبي الممتع الذي ينقل لنا خبراتٍ وتجاربَ إنسانيةً مفيدة. </a:t>
            </a:r>
            <a:endParaRPr lang="en-US" sz="3600" spc="-25" dirty="0">
              <a:latin typeface="Arial" panose="020B0604020202020204" pitchFamily="34" charset="0"/>
              <a:ea typeface="Times New Roman" panose="02020603050405020304" pitchFamily="18" charset="0"/>
              <a:cs typeface="Times New Roman" panose="02020603050405020304" pitchFamily="18" charset="0"/>
            </a:endParaRPr>
          </a:p>
          <a:p>
            <a:pPr marL="0" marR="0" algn="just" rtl="1">
              <a:spcBef>
                <a:spcPts val="0"/>
              </a:spcBef>
              <a:spcAft>
                <a:spcPts val="0"/>
              </a:spcAft>
            </a:pPr>
            <a:r>
              <a:rPr lang="ar-SA" sz="3600" spc="-25" dirty="0">
                <a:latin typeface="Arial" panose="020B0604020202020204" pitchFamily="34" charset="0"/>
                <a:ea typeface="Times New Roman" panose="02020603050405020304" pitchFamily="18" charset="0"/>
                <a:cs typeface="Simplified Arabic" panose="02020603050405020304" pitchFamily="18" charset="-78"/>
              </a:rPr>
              <a:t>اخترنا لكم </a:t>
            </a:r>
            <a:r>
              <a:rPr lang="ar-SA" sz="3600" spc="-25" dirty="0" err="1">
                <a:latin typeface="Arial" panose="020B0604020202020204" pitchFamily="34" charset="0"/>
                <a:ea typeface="Times New Roman" panose="02020603050405020304" pitchFamily="18" charset="0"/>
                <a:cs typeface="Simplified Arabic" panose="02020603050405020304" pitchFamily="18" charset="-78"/>
              </a:rPr>
              <a:t>أعزّائي</a:t>
            </a:r>
            <a:r>
              <a:rPr lang="ar-SA" sz="3600" spc="-25" dirty="0">
                <a:latin typeface="Arial" panose="020B0604020202020204" pitchFamily="34" charset="0"/>
                <a:ea typeface="Times New Roman" panose="02020603050405020304" pitchFamily="18" charset="0"/>
                <a:cs typeface="Simplified Arabic" panose="02020603050405020304" pitchFamily="18" charset="-78"/>
              </a:rPr>
              <a:t> الطلبة فقراتٍ من سيرة أدبية مشهورة أملاها المرحوم الدكتور طه حسين، عميد الأدب العربي، وسمّاها: </a:t>
            </a:r>
            <a:r>
              <a:rPr lang="ar-SA" sz="36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(الأيام)، </a:t>
            </a:r>
            <a:r>
              <a:rPr lang="ar-SA" sz="3600" spc="-25" dirty="0">
                <a:latin typeface="Arial" panose="020B0604020202020204" pitchFamily="34" charset="0"/>
                <a:ea typeface="Times New Roman" panose="02020603050405020304" pitchFamily="18" charset="0"/>
                <a:cs typeface="Simplified Arabic" panose="02020603050405020304" pitchFamily="18" charset="-78"/>
              </a:rPr>
              <a:t>ورَوى فيها أطرافاً من معاناته وحياته الصّعبة ، وخاصة في مرحلة طفولته ونشأته المبكّرة. تعالوا إذن نتابع هذه الفقرات ونتعرّف على طه حسين بالأسلوب الذي تحدّث فيه عن نفسه وحياته وتجاربه.</a:t>
            </a:r>
            <a:endParaRPr lang="en-US" sz="3600" spc="-25" dirty="0">
              <a:latin typeface="Arial" panose="020B0604020202020204" pitchFamily="34" charset="0"/>
              <a:ea typeface="Times New Roman" panose="02020603050405020304" pitchFamily="18" charset="0"/>
              <a:cs typeface="Simplified Arabic" panose="02020603050405020304" pitchFamily="18" charset="-78"/>
            </a:endParaRPr>
          </a:p>
          <a:p>
            <a:pPr marL="1645920" lvl="8" indent="0" algn="ctr" rtl="1">
              <a:spcBef>
                <a:spcPts val="0"/>
              </a:spcBef>
              <a:buNone/>
            </a:pPr>
            <a:r>
              <a:rPr lang="en-US" sz="66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a:t>
            </a:r>
            <a:endParaRPr lang="en-US" sz="6600" spc="-25"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p:txBody>
          <a:bodyPr/>
          <a:lstStyle/>
          <a:p>
            <a:pPr algn="r" rtl="1"/>
            <a:endParaRPr lang="en-US" dirty="0"/>
          </a:p>
        </p:txBody>
      </p:sp>
      <p:pic>
        <p:nvPicPr>
          <p:cNvPr id="4" name="Picture 3">
            <a:extLst>
              <a:ext uri="{FF2B5EF4-FFF2-40B4-BE49-F238E27FC236}">
                <a16:creationId xmlns:a16="http://schemas.microsoft.com/office/drawing/2014/main" id="{1AB3320F-A3A0-47AB-B523-DA5560751E32}"/>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37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a:xfrm>
            <a:off x="912812" y="1905000"/>
            <a:ext cx="9906000" cy="4267200"/>
          </a:xfrm>
        </p:spPr>
        <p:txBody>
          <a:bodyPr>
            <a:normAutofit/>
          </a:bodyPr>
          <a:lstStyle/>
          <a:p>
            <a:pPr marL="0" marR="0" algn="r" rtl="1">
              <a:spcBef>
                <a:spcPts val="0"/>
              </a:spcBef>
              <a:spcAft>
                <a:spcPts val="0"/>
              </a:spcAft>
            </a:pPr>
            <a:r>
              <a:rPr lang="ar-SA" sz="4800" spc="-25" dirty="0">
                <a:latin typeface="Arial" panose="020B0604020202020204" pitchFamily="34" charset="0"/>
                <a:ea typeface="Times New Roman" panose="02020603050405020304" pitchFamily="18" charset="0"/>
                <a:cs typeface="Simplified Arabic" panose="02020603050405020304" pitchFamily="18" charset="-78"/>
              </a:rPr>
              <a:t>من طرق استذكار الكلمات وزيادة الحصيلة اللغوية اعتمادا على النصوص المقروءة محاولة الإتيان بالألفاظ المرادفة (</a:t>
            </a:r>
            <a:r>
              <a:rPr lang="ar-SA" sz="48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أي المشابهة في المعنى)، </a:t>
            </a:r>
            <a:endParaRPr lang="en-US" sz="48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marR="0" algn="r" rtl="1">
              <a:spcBef>
                <a:spcPts val="0"/>
              </a:spcBef>
              <a:spcAft>
                <a:spcPts val="0"/>
              </a:spcAft>
            </a:pPr>
            <a:r>
              <a:rPr lang="ar-SA" sz="4000" spc="-25" dirty="0">
                <a:latin typeface="Arial" panose="020B0604020202020204" pitchFamily="34" charset="0"/>
                <a:ea typeface="Times New Roman" panose="02020603050405020304" pitchFamily="18" charset="0"/>
                <a:cs typeface="Simplified Arabic" panose="02020603050405020304" pitchFamily="18" charset="-78"/>
              </a:rPr>
              <a:t>وكذلك الإتيان بالأضداد (</a:t>
            </a:r>
            <a:r>
              <a:rPr lang="ar-SA" sz="40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أي بالألفاظ المعاكسة في المعنى):</a:t>
            </a:r>
            <a:endParaRPr lang="en-US" sz="4000" spc="-25"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sz="4800"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p:txBody>
          <a:bodyPr>
            <a:normAutofit/>
          </a:bodyPr>
          <a:lstStyle/>
          <a:p>
            <a:pPr marL="0" marR="0" algn="ctr" rtl="1">
              <a:spcBef>
                <a:spcPts val="0"/>
              </a:spcBef>
              <a:spcAft>
                <a:spcPts val="0"/>
              </a:spcAft>
            </a:pPr>
            <a:r>
              <a:rPr lang="ar-SA" sz="44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الدلالة والحصيلة اللغوية:</a:t>
            </a:r>
            <a:endParaRPr lang="en-US" sz="4400" dirty="0">
              <a:solidFill>
                <a:srgbClr val="FFFF00"/>
              </a:solidFill>
            </a:endParaRPr>
          </a:p>
        </p:txBody>
      </p:sp>
      <p:pic>
        <p:nvPicPr>
          <p:cNvPr id="4" name="Picture 3">
            <a:extLst>
              <a:ext uri="{FF2B5EF4-FFF2-40B4-BE49-F238E27FC236}">
                <a16:creationId xmlns:a16="http://schemas.microsoft.com/office/drawing/2014/main" id="{157E1884-5EF4-47DC-A760-B10E78D4539D}"/>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859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p:txBody>
          <a:bodyPr>
            <a:noAutofit/>
          </a:bodyPr>
          <a:lstStyle/>
          <a:p>
            <a:pPr lvl="0" algn="ctr" rtl="1" eaLnBrk="0" fontAlgn="base" hangingPunct="0">
              <a:lnSpc>
                <a:spcPct val="100000"/>
              </a:lnSpc>
              <a:spcAft>
                <a:spcPct val="0"/>
              </a:spcAft>
            </a:pPr>
            <a:r>
              <a:rPr lang="ar-SA" altLang="en-US" sz="36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تدريب على الترادف:</a:t>
            </a:r>
            <a:endParaRPr lang="en-US" sz="3600" dirty="0">
              <a:solidFill>
                <a:srgbClr val="FFFF00"/>
              </a:solidFill>
            </a:endParaRPr>
          </a:p>
        </p:txBody>
      </p:sp>
      <p:pic>
        <p:nvPicPr>
          <p:cNvPr id="4" name="Picture 3">
            <a:extLst>
              <a:ext uri="{FF2B5EF4-FFF2-40B4-BE49-F238E27FC236}">
                <a16:creationId xmlns:a16="http://schemas.microsoft.com/office/drawing/2014/main" id="{AF9D0BC1-8A9C-4827-94D3-25ED2DDD5E76}"/>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DD68EC8E-4823-487F-BDCA-D1665A757492}"/>
              </a:ext>
            </a:extLst>
          </p:cNvPr>
          <p:cNvSpPr/>
          <p:nvPr/>
        </p:nvSpPr>
        <p:spPr>
          <a:xfrm>
            <a:off x="6116326" y="1700628"/>
            <a:ext cx="5211683" cy="646331"/>
          </a:xfrm>
          <a:prstGeom prst="rect">
            <a:avLst/>
          </a:prstGeom>
        </p:spPr>
        <p:txBody>
          <a:bodyPr wrap="none">
            <a:spAutoFit/>
          </a:bodyPr>
          <a:lstStyle/>
          <a:p>
            <a:pPr lvl="0" rtl="1" eaLnBrk="0" fontAlgn="base" hangingPunct="0">
              <a:spcBef>
                <a:spcPct val="0"/>
              </a:spcBef>
              <a:spcAft>
                <a:spcPct val="0"/>
              </a:spcAft>
            </a:pPr>
            <a:r>
              <a:rPr lang="ar-SA" altLang="en-US" sz="3600" b="1" dirty="0">
                <a:solidFill>
                  <a:schemeClr val="bg1"/>
                </a:solidFill>
                <a:latin typeface="Simplified Arabic" panose="02020603050405020304" pitchFamily="18" charset="-78"/>
                <a:ea typeface="Times New Roman" panose="02020603050405020304" pitchFamily="18" charset="0"/>
                <a:cs typeface="Simplified Arabic" panose="02020603050405020304" pitchFamily="18" charset="-78"/>
              </a:rPr>
              <a:t>هات الألفاظ المرادفة لكل مما يلي:</a:t>
            </a:r>
            <a:endParaRPr lang="en-US" altLang="en-US" sz="3600" dirty="0">
              <a:solidFill>
                <a:schemeClr val="bg1"/>
              </a:solidFill>
            </a:endParaRPr>
          </a:p>
        </p:txBody>
      </p:sp>
      <p:graphicFrame>
        <p:nvGraphicFramePr>
          <p:cNvPr id="2" name="Table 1">
            <a:extLst>
              <a:ext uri="{FF2B5EF4-FFF2-40B4-BE49-F238E27FC236}">
                <a16:creationId xmlns:a16="http://schemas.microsoft.com/office/drawing/2014/main" id="{1D665B30-2D0D-4558-A5FC-D747105FB079}"/>
              </a:ext>
            </a:extLst>
          </p:cNvPr>
          <p:cNvGraphicFramePr>
            <a:graphicFrameLocks noGrp="1"/>
          </p:cNvGraphicFramePr>
          <p:nvPr>
            <p:extLst>
              <p:ext uri="{D42A27DB-BD31-4B8C-83A1-F6EECF244321}">
                <p14:modId xmlns:p14="http://schemas.microsoft.com/office/powerpoint/2010/main" val="3881719976"/>
              </p:ext>
            </p:extLst>
          </p:nvPr>
        </p:nvGraphicFramePr>
        <p:xfrm>
          <a:off x="4746808" y="2629793"/>
          <a:ext cx="4624203" cy="520012"/>
        </p:xfrm>
        <a:graphic>
          <a:graphicData uri="http://schemas.openxmlformats.org/drawingml/2006/table">
            <a:tbl>
              <a:tblPr rtl="1" firstRow="1" firstCol="1" bandRow="1"/>
              <a:tblGrid>
                <a:gridCol w="2125639">
                  <a:extLst>
                    <a:ext uri="{9D8B030D-6E8A-4147-A177-3AD203B41FA5}">
                      <a16:colId xmlns:a16="http://schemas.microsoft.com/office/drawing/2014/main" val="2115774791"/>
                    </a:ext>
                  </a:extLst>
                </a:gridCol>
                <a:gridCol w="2498564">
                  <a:extLst>
                    <a:ext uri="{9D8B030D-6E8A-4147-A177-3AD203B41FA5}">
                      <a16:colId xmlns:a16="http://schemas.microsoft.com/office/drawing/2014/main" val="946188194"/>
                    </a:ext>
                  </a:extLst>
                </a:gridCol>
              </a:tblGrid>
              <a:tr h="520012">
                <a:tc>
                  <a:txBody>
                    <a:bodyPr/>
                    <a:lstStyle/>
                    <a:p>
                      <a:pPr marL="0" marR="0" algn="ctr" rtl="1">
                        <a:spcBef>
                          <a:spcPts val="0"/>
                        </a:spcBef>
                        <a:spcAft>
                          <a:spcPts val="0"/>
                        </a:spcAft>
                      </a:pPr>
                      <a:r>
                        <a:rPr lang="ar-SA" sz="2400" b="1" spc="-25" dirty="0">
                          <a:solidFill>
                            <a:srgbClr val="FF0000"/>
                          </a:solidFill>
                          <a:effectLst/>
                          <a:latin typeface="Arial" panose="020B0604020202020204" pitchFamily="34" charset="0"/>
                          <a:ea typeface="Times New Roman" panose="02020603050405020304" pitchFamily="18" charset="0"/>
                          <a:cs typeface="Simplified Arabic" panose="02020603050405020304" pitchFamily="18" charset="-78"/>
                        </a:rPr>
                        <a:t>الكلمة</a:t>
                      </a:r>
                      <a:endParaRPr lang="en-US" sz="2400" b="1" spc="-25"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spcBef>
                          <a:spcPts val="0"/>
                        </a:spcBef>
                        <a:spcAft>
                          <a:spcPts val="0"/>
                        </a:spcAft>
                      </a:pPr>
                      <a:r>
                        <a:rPr lang="ar-LB" sz="2400" b="1" spc="-25" dirty="0">
                          <a:solidFill>
                            <a:srgbClr val="FF0000"/>
                          </a:solidFill>
                          <a:effectLst/>
                          <a:latin typeface="Arial" panose="020B0604020202020204" pitchFamily="34" charset="0"/>
                          <a:ea typeface="Times New Roman" panose="02020603050405020304" pitchFamily="18" charset="0"/>
                          <a:cs typeface="Simplified Arabic" panose="02020603050405020304" pitchFamily="18" charset="-78"/>
                        </a:rPr>
                        <a:t>    </a:t>
                      </a:r>
                      <a:r>
                        <a:rPr lang="ar-SA" sz="2400" b="1" spc="-25" dirty="0">
                          <a:solidFill>
                            <a:srgbClr val="FF0000"/>
                          </a:solidFill>
                          <a:effectLst/>
                          <a:latin typeface="Arial" panose="020B0604020202020204" pitchFamily="34" charset="0"/>
                          <a:ea typeface="Times New Roman" panose="02020603050405020304" pitchFamily="18" charset="0"/>
                          <a:cs typeface="Simplified Arabic" panose="02020603050405020304" pitchFamily="18" charset="-78"/>
                        </a:rPr>
                        <a:t>المرادف</a:t>
                      </a:r>
                      <a:endParaRPr lang="en-US" sz="2400" b="1" spc="-25"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30434080"/>
                  </a:ext>
                </a:extLst>
              </a:tr>
            </a:tbl>
          </a:graphicData>
        </a:graphic>
      </p:graphicFrame>
      <p:sp>
        <p:nvSpPr>
          <p:cNvPr id="5" name="Rectangle 4">
            <a:extLst>
              <a:ext uri="{FF2B5EF4-FFF2-40B4-BE49-F238E27FC236}">
                <a16:creationId xmlns:a16="http://schemas.microsoft.com/office/drawing/2014/main" id="{55CD3B53-8E1B-45D2-9890-0F812CDE77CC}"/>
              </a:ext>
            </a:extLst>
          </p:cNvPr>
          <p:cNvSpPr/>
          <p:nvPr/>
        </p:nvSpPr>
        <p:spPr>
          <a:xfrm>
            <a:off x="7819875" y="3258927"/>
            <a:ext cx="671980" cy="523220"/>
          </a:xfrm>
          <a:prstGeom prst="rect">
            <a:avLst/>
          </a:prstGeom>
        </p:spPr>
        <p:txBody>
          <a:bodyPr wrap="none">
            <a:spAutoFit/>
          </a:bodyPr>
          <a:lstStyle/>
          <a:p>
            <a:pPr algn="r" rtl="1"/>
            <a:r>
              <a:rPr lang="ar-SA" sz="2800" b="1" spc="-25" dirty="0">
                <a:solidFill>
                  <a:schemeClr val="bg1"/>
                </a:solidFill>
                <a:latin typeface="Arial" panose="020B0604020202020204" pitchFamily="34" charset="0"/>
                <a:ea typeface="Times New Roman" panose="02020603050405020304" pitchFamily="18" charset="0"/>
                <a:cs typeface="Simplified Arabic" panose="02020603050405020304" pitchFamily="18" charset="-78"/>
              </a:rPr>
              <a:t>يأذن</a:t>
            </a:r>
            <a:endParaRPr lang="en-US" sz="2800" b="1" spc="-25"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A88CAC8-31AE-4258-841E-04CA55350053}"/>
              </a:ext>
            </a:extLst>
          </p:cNvPr>
          <p:cNvSpPr/>
          <p:nvPr/>
        </p:nvSpPr>
        <p:spPr>
          <a:xfrm>
            <a:off x="5279237" y="3297815"/>
            <a:ext cx="837089" cy="523220"/>
          </a:xfrm>
          <a:prstGeom prst="rect">
            <a:avLst/>
          </a:prstGeom>
        </p:spPr>
        <p:txBody>
          <a:bodyPr wrap="none">
            <a:spAutoFit/>
          </a:bodyPr>
          <a:lstStyle/>
          <a:p>
            <a:pPr algn="r" rtl="1"/>
            <a:r>
              <a:rPr lang="ar-SA" sz="2800" b="1" spc="-25" dirty="0">
                <a:solidFill>
                  <a:schemeClr val="bg1"/>
                </a:solidFill>
                <a:latin typeface="Arial" panose="020B0604020202020204" pitchFamily="34" charset="0"/>
                <a:ea typeface="Times New Roman" panose="02020603050405020304" pitchFamily="18" charset="0"/>
                <a:cs typeface="Simplified Arabic" panose="02020603050405020304" pitchFamily="18" charset="-78"/>
              </a:rPr>
              <a:t>يسمح</a:t>
            </a:r>
            <a:endParaRPr lang="en-US" sz="2800" b="1" spc="-25"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Arrow: Right 6">
            <a:extLst>
              <a:ext uri="{FF2B5EF4-FFF2-40B4-BE49-F238E27FC236}">
                <a16:creationId xmlns:a16="http://schemas.microsoft.com/office/drawing/2014/main" id="{FB00BCF2-FE36-4CFE-8BD4-25E7B2E3759C}"/>
              </a:ext>
            </a:extLst>
          </p:cNvPr>
          <p:cNvSpPr/>
          <p:nvPr/>
        </p:nvSpPr>
        <p:spPr>
          <a:xfrm rot="10800000">
            <a:off x="6315210" y="3382889"/>
            <a:ext cx="1143000" cy="261610"/>
          </a:xfrm>
          <a:prstGeom prst="rightArrow">
            <a:avLst/>
          </a:prstGeom>
          <a:solidFill>
            <a:srgbClr val="FF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2EA6194-2BE7-4563-AE5E-1DD80B4DFDA5}"/>
              </a:ext>
            </a:extLst>
          </p:cNvPr>
          <p:cNvSpPr/>
          <p:nvPr/>
        </p:nvSpPr>
        <p:spPr>
          <a:xfrm>
            <a:off x="5401066" y="3982556"/>
            <a:ext cx="715260" cy="523220"/>
          </a:xfrm>
          <a:prstGeom prst="rect">
            <a:avLst/>
          </a:prstGeom>
        </p:spPr>
        <p:txBody>
          <a:bodyPr wrap="none">
            <a:spAutoFit/>
          </a:bodyPr>
          <a:lstStyle/>
          <a:p>
            <a:r>
              <a:rPr lang="ar-SA" sz="2800" b="1" spc="-25" dirty="0">
                <a:solidFill>
                  <a:schemeClr val="bg1"/>
                </a:solidFill>
                <a:latin typeface="Arial" panose="020B0604020202020204" pitchFamily="34" charset="0"/>
                <a:ea typeface="Times New Roman" panose="02020603050405020304" pitchFamily="18" charset="0"/>
                <a:cs typeface="Simplified Arabic" panose="02020603050405020304" pitchFamily="18" charset="-78"/>
              </a:rPr>
              <a:t>زيادة</a:t>
            </a:r>
            <a:endParaRPr lang="en-US" sz="2800" dirty="0"/>
          </a:p>
        </p:txBody>
      </p:sp>
      <p:sp>
        <p:nvSpPr>
          <p:cNvPr id="13" name="Rectangle 12">
            <a:extLst>
              <a:ext uri="{FF2B5EF4-FFF2-40B4-BE49-F238E27FC236}">
                <a16:creationId xmlns:a16="http://schemas.microsoft.com/office/drawing/2014/main" id="{A568E0B6-E916-4DEA-AF66-4111E1715439}"/>
              </a:ext>
            </a:extLst>
          </p:cNvPr>
          <p:cNvSpPr/>
          <p:nvPr/>
        </p:nvSpPr>
        <p:spPr>
          <a:xfrm>
            <a:off x="7792624" y="3940130"/>
            <a:ext cx="726481" cy="523220"/>
          </a:xfrm>
          <a:prstGeom prst="rect">
            <a:avLst/>
          </a:prstGeom>
        </p:spPr>
        <p:txBody>
          <a:bodyPr wrap="none">
            <a:spAutoFit/>
          </a:bodyPr>
          <a:lstStyle/>
          <a:p>
            <a:r>
              <a:rPr lang="ar-SA" sz="2800" b="1" spc="-25" dirty="0">
                <a:solidFill>
                  <a:schemeClr val="bg1"/>
                </a:solidFill>
                <a:latin typeface="Arial" panose="020B0604020202020204" pitchFamily="34" charset="0"/>
                <a:ea typeface="Times New Roman" panose="02020603050405020304" pitchFamily="18" charset="0"/>
                <a:cs typeface="Simplified Arabic" panose="02020603050405020304" pitchFamily="18" charset="-78"/>
              </a:rPr>
              <a:t>فضْل</a:t>
            </a:r>
            <a:endParaRPr lang="en-US" sz="2800" dirty="0"/>
          </a:p>
        </p:txBody>
      </p:sp>
      <p:sp>
        <p:nvSpPr>
          <p:cNvPr id="14" name="Arrow: Right 13">
            <a:extLst>
              <a:ext uri="{FF2B5EF4-FFF2-40B4-BE49-F238E27FC236}">
                <a16:creationId xmlns:a16="http://schemas.microsoft.com/office/drawing/2014/main" id="{75372ECA-1CFE-44BD-8051-5E06B1B4093E}"/>
              </a:ext>
            </a:extLst>
          </p:cNvPr>
          <p:cNvSpPr/>
          <p:nvPr/>
        </p:nvSpPr>
        <p:spPr>
          <a:xfrm rot="10800000">
            <a:off x="6315211" y="4070452"/>
            <a:ext cx="1143000" cy="261610"/>
          </a:xfrm>
          <a:prstGeom prst="rightArrow">
            <a:avLst/>
          </a:prstGeom>
          <a:solidFill>
            <a:srgbClr val="FF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5DC59F0-D0C2-4985-8DDA-EDEB02060E64}"/>
              </a:ext>
            </a:extLst>
          </p:cNvPr>
          <p:cNvSpPr/>
          <p:nvPr/>
        </p:nvSpPr>
        <p:spPr>
          <a:xfrm>
            <a:off x="7685224" y="4665229"/>
            <a:ext cx="806631" cy="523220"/>
          </a:xfrm>
          <a:prstGeom prst="rect">
            <a:avLst/>
          </a:prstGeom>
        </p:spPr>
        <p:txBody>
          <a:bodyPr wrap="none">
            <a:spAutoFit/>
          </a:bodyPr>
          <a:lstStyle/>
          <a:p>
            <a:pPr algn="r" rtl="1"/>
            <a:r>
              <a:rPr lang="ar-SA" sz="2800" b="1" spc="-25" dirty="0">
                <a:solidFill>
                  <a:schemeClr val="bg1"/>
                </a:solidFill>
                <a:latin typeface="Arial" panose="020B0604020202020204" pitchFamily="34" charset="0"/>
                <a:ea typeface="Times New Roman" panose="02020603050405020304" pitchFamily="18" charset="0"/>
                <a:cs typeface="Simplified Arabic" panose="02020603050405020304" pitchFamily="18" charset="-78"/>
              </a:rPr>
              <a:t>يحْظُر</a:t>
            </a:r>
            <a:endParaRPr lang="en-US" sz="2800" b="1" spc="-25"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6A6FB501-E496-451F-9A16-406C3A85BFCE}"/>
              </a:ext>
            </a:extLst>
          </p:cNvPr>
          <p:cNvSpPr/>
          <p:nvPr/>
        </p:nvSpPr>
        <p:spPr>
          <a:xfrm>
            <a:off x="5355379" y="4599010"/>
            <a:ext cx="684803" cy="523220"/>
          </a:xfrm>
          <a:prstGeom prst="rect">
            <a:avLst/>
          </a:prstGeom>
        </p:spPr>
        <p:txBody>
          <a:bodyPr wrap="none">
            <a:spAutoFit/>
          </a:bodyPr>
          <a:lstStyle/>
          <a:p>
            <a:r>
              <a:rPr lang="ar-SA" sz="2800" b="1" spc="-25" dirty="0">
                <a:solidFill>
                  <a:schemeClr val="bg1"/>
                </a:solidFill>
                <a:latin typeface="Arial" panose="020B0604020202020204" pitchFamily="34" charset="0"/>
                <a:ea typeface="Times New Roman" panose="02020603050405020304" pitchFamily="18" charset="0"/>
                <a:cs typeface="Simplified Arabic" panose="02020603050405020304" pitchFamily="18" charset="-78"/>
              </a:rPr>
              <a:t>يمنع</a:t>
            </a:r>
            <a:endParaRPr lang="en-US" sz="2800" dirty="0"/>
          </a:p>
        </p:txBody>
      </p:sp>
      <p:sp>
        <p:nvSpPr>
          <p:cNvPr id="17" name="Arrow: Right 16">
            <a:extLst>
              <a:ext uri="{FF2B5EF4-FFF2-40B4-BE49-F238E27FC236}">
                <a16:creationId xmlns:a16="http://schemas.microsoft.com/office/drawing/2014/main" id="{948AAE70-B0C0-42A6-B7FA-072AB27FDA28}"/>
              </a:ext>
            </a:extLst>
          </p:cNvPr>
          <p:cNvSpPr/>
          <p:nvPr/>
        </p:nvSpPr>
        <p:spPr>
          <a:xfrm rot="10800000">
            <a:off x="6300298" y="4740079"/>
            <a:ext cx="1143000" cy="261610"/>
          </a:xfrm>
          <a:prstGeom prst="rightArrow">
            <a:avLst/>
          </a:prstGeom>
          <a:solidFill>
            <a:srgbClr val="FF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4B01BF5-C0EF-4B81-9689-B5AE5E02DEFA}"/>
              </a:ext>
            </a:extLst>
          </p:cNvPr>
          <p:cNvSpPr/>
          <p:nvPr/>
        </p:nvSpPr>
        <p:spPr>
          <a:xfrm>
            <a:off x="7685224" y="5256340"/>
            <a:ext cx="763351" cy="523220"/>
          </a:xfrm>
          <a:prstGeom prst="rect">
            <a:avLst/>
          </a:prstGeom>
        </p:spPr>
        <p:txBody>
          <a:bodyPr wrap="none">
            <a:spAutoFit/>
          </a:bodyPr>
          <a:lstStyle/>
          <a:p>
            <a:pPr algn="r" rtl="1"/>
            <a:r>
              <a:rPr lang="ar-SA" sz="2800" b="1" spc="-25" dirty="0">
                <a:solidFill>
                  <a:schemeClr val="bg1"/>
                </a:solidFill>
                <a:latin typeface="Arial" panose="020B0604020202020204" pitchFamily="34" charset="0"/>
                <a:ea typeface="Times New Roman" panose="02020603050405020304" pitchFamily="18" charset="0"/>
                <a:cs typeface="Simplified Arabic" panose="02020603050405020304" pitchFamily="18" charset="-78"/>
              </a:rPr>
              <a:t>يؤْذي</a:t>
            </a:r>
            <a:endParaRPr lang="en-US" sz="2800" b="1" spc="-25"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9EB6200-6A6F-453F-B0D0-ED62D7664D0C}"/>
              </a:ext>
            </a:extLst>
          </p:cNvPr>
          <p:cNvSpPr/>
          <p:nvPr/>
        </p:nvSpPr>
        <p:spPr>
          <a:xfrm>
            <a:off x="4772390" y="5202935"/>
            <a:ext cx="1369286" cy="523220"/>
          </a:xfrm>
          <a:prstGeom prst="rect">
            <a:avLst/>
          </a:prstGeom>
        </p:spPr>
        <p:txBody>
          <a:bodyPr wrap="none">
            <a:spAutoFit/>
          </a:bodyPr>
          <a:lstStyle/>
          <a:p>
            <a:pPr algn="r" rtl="1"/>
            <a:r>
              <a:rPr lang="ar-SA" sz="2800" b="1" spc="-25" dirty="0">
                <a:solidFill>
                  <a:schemeClr val="bg1"/>
                </a:solidFill>
                <a:latin typeface="Arial" panose="020B0604020202020204" pitchFamily="34" charset="0"/>
                <a:ea typeface="Times New Roman" panose="02020603050405020304" pitchFamily="18" charset="0"/>
                <a:cs typeface="Simplified Arabic" panose="02020603050405020304" pitchFamily="18" charset="-78"/>
              </a:rPr>
              <a:t>يضرّ، يؤلِم</a:t>
            </a:r>
            <a:endParaRPr lang="en-US" sz="2800" b="1" spc="-25"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0" name="Arrow: Right 19">
            <a:extLst>
              <a:ext uri="{FF2B5EF4-FFF2-40B4-BE49-F238E27FC236}">
                <a16:creationId xmlns:a16="http://schemas.microsoft.com/office/drawing/2014/main" id="{1E03B2E3-43F5-4F8C-825A-ABF73B0365A4}"/>
              </a:ext>
            </a:extLst>
          </p:cNvPr>
          <p:cNvSpPr/>
          <p:nvPr/>
        </p:nvSpPr>
        <p:spPr>
          <a:xfrm rot="10800000">
            <a:off x="6270100" y="5348161"/>
            <a:ext cx="1143000" cy="261610"/>
          </a:xfrm>
          <a:prstGeom prst="rightArrow">
            <a:avLst/>
          </a:prstGeom>
          <a:solidFill>
            <a:srgbClr val="FF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3E63AD6-4A2F-48FC-9CB4-AB933FD913E9}"/>
              </a:ext>
            </a:extLst>
          </p:cNvPr>
          <p:cNvSpPr/>
          <p:nvPr/>
        </p:nvSpPr>
        <p:spPr>
          <a:xfrm>
            <a:off x="7599931" y="5906536"/>
            <a:ext cx="907621" cy="523220"/>
          </a:xfrm>
          <a:prstGeom prst="rect">
            <a:avLst/>
          </a:prstGeom>
        </p:spPr>
        <p:txBody>
          <a:bodyPr wrap="none">
            <a:spAutoFit/>
          </a:bodyPr>
          <a:lstStyle/>
          <a:p>
            <a:r>
              <a:rPr lang="ar-SA" sz="2800" b="1" spc="-25" dirty="0">
                <a:solidFill>
                  <a:schemeClr val="bg1"/>
                </a:solidFill>
                <a:latin typeface="Arial" panose="020B0604020202020204" pitchFamily="34" charset="0"/>
                <a:ea typeface="Times New Roman" panose="02020603050405020304" pitchFamily="18" charset="0"/>
                <a:cs typeface="Simplified Arabic" panose="02020603050405020304" pitchFamily="18" charset="-78"/>
              </a:rPr>
              <a:t>مشوب</a:t>
            </a:r>
            <a:endParaRPr lang="en-US" sz="2800" dirty="0"/>
          </a:p>
        </p:txBody>
      </p:sp>
      <p:sp>
        <p:nvSpPr>
          <p:cNvPr id="22" name="Arrow: Right 21">
            <a:extLst>
              <a:ext uri="{FF2B5EF4-FFF2-40B4-BE49-F238E27FC236}">
                <a16:creationId xmlns:a16="http://schemas.microsoft.com/office/drawing/2014/main" id="{4447596C-DC52-423B-841C-6A9096867C8B}"/>
              </a:ext>
            </a:extLst>
          </p:cNvPr>
          <p:cNvSpPr/>
          <p:nvPr/>
        </p:nvSpPr>
        <p:spPr>
          <a:xfrm rot="10800000">
            <a:off x="6270099" y="6036223"/>
            <a:ext cx="1143000" cy="261610"/>
          </a:xfrm>
          <a:prstGeom prst="rightArrow">
            <a:avLst/>
          </a:prstGeom>
          <a:solidFill>
            <a:srgbClr val="FF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F74626C-30FA-423F-903F-29FD819BE8FA}"/>
              </a:ext>
            </a:extLst>
          </p:cNvPr>
          <p:cNvSpPr/>
          <p:nvPr/>
        </p:nvSpPr>
        <p:spPr>
          <a:xfrm>
            <a:off x="4366166" y="5906536"/>
            <a:ext cx="1826142" cy="523220"/>
          </a:xfrm>
          <a:prstGeom prst="rect">
            <a:avLst/>
          </a:prstGeom>
        </p:spPr>
        <p:txBody>
          <a:bodyPr wrap="none">
            <a:spAutoFit/>
          </a:bodyPr>
          <a:lstStyle/>
          <a:p>
            <a:pPr algn="r" rtl="1"/>
            <a:r>
              <a:rPr lang="ar-SA" sz="2800" b="1" spc="-25" dirty="0">
                <a:solidFill>
                  <a:schemeClr val="bg1"/>
                </a:solidFill>
                <a:latin typeface="Arial" panose="020B0604020202020204" pitchFamily="34" charset="0"/>
                <a:ea typeface="Times New Roman" panose="02020603050405020304" pitchFamily="18" charset="0"/>
                <a:cs typeface="Simplified Arabic" panose="02020603050405020304" pitchFamily="18" charset="-78"/>
              </a:rPr>
              <a:t>مخلوط، مختلط</a:t>
            </a:r>
            <a:endParaRPr lang="en-US" sz="2800" b="1" spc="-25"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0195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7" grpId="0" animBg="1"/>
      <p:bldP spid="20"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6A760D-42E9-4E13-8BB0-1464B7BBFD8C}"/>
              </a:ext>
            </a:extLst>
          </p:cNvPr>
          <p:cNvSpPr>
            <a:spLocks noGrp="1"/>
          </p:cNvSpPr>
          <p:nvPr>
            <p:ph type="title"/>
          </p:nvPr>
        </p:nvSpPr>
        <p:spPr/>
        <p:txBody>
          <a:bodyPr/>
          <a:lstStyle/>
          <a:p>
            <a:endParaRPr lang="en-US"/>
          </a:p>
        </p:txBody>
      </p:sp>
      <p:graphicFrame>
        <p:nvGraphicFramePr>
          <p:cNvPr id="7" name="Content Placeholder 6">
            <a:extLst>
              <a:ext uri="{FF2B5EF4-FFF2-40B4-BE49-F238E27FC236}">
                <a16:creationId xmlns:a16="http://schemas.microsoft.com/office/drawing/2014/main" id="{84519BB5-9F1F-43A5-BE5D-B16D49DFDDD3}"/>
              </a:ext>
            </a:extLst>
          </p:cNvPr>
          <p:cNvGraphicFramePr>
            <a:graphicFrameLocks noGrp="1"/>
          </p:cNvGraphicFramePr>
          <p:nvPr>
            <p:ph idx="1"/>
            <p:extLst>
              <p:ext uri="{D42A27DB-BD31-4B8C-83A1-F6EECF244321}">
                <p14:modId xmlns:p14="http://schemas.microsoft.com/office/powerpoint/2010/main" val="301925786"/>
              </p:ext>
            </p:extLst>
          </p:nvPr>
        </p:nvGraphicFramePr>
        <p:xfrm>
          <a:off x="1446212" y="1981200"/>
          <a:ext cx="9220200" cy="3657600"/>
        </p:xfrm>
        <a:graphic>
          <a:graphicData uri="http://schemas.openxmlformats.org/drawingml/2006/table">
            <a:tbl>
              <a:tblPr rtl="1" firstRow="1" firstCol="1" bandRow="1"/>
              <a:tblGrid>
                <a:gridCol w="4820759">
                  <a:extLst>
                    <a:ext uri="{9D8B030D-6E8A-4147-A177-3AD203B41FA5}">
                      <a16:colId xmlns:a16="http://schemas.microsoft.com/office/drawing/2014/main" val="1270413743"/>
                    </a:ext>
                  </a:extLst>
                </a:gridCol>
                <a:gridCol w="4399441">
                  <a:extLst>
                    <a:ext uri="{9D8B030D-6E8A-4147-A177-3AD203B41FA5}">
                      <a16:colId xmlns:a16="http://schemas.microsoft.com/office/drawing/2014/main" val="3674502639"/>
                    </a:ext>
                  </a:extLst>
                </a:gridCol>
              </a:tblGrid>
              <a:tr h="449580">
                <a:tc>
                  <a:txBody>
                    <a:bodyPr/>
                    <a:lstStyle/>
                    <a:p>
                      <a:pPr marL="0" marR="0" algn="r" rtl="1">
                        <a:spcBef>
                          <a:spcPts val="0"/>
                        </a:spcBef>
                        <a:spcAft>
                          <a:spcPts val="0"/>
                        </a:spcAft>
                      </a:pPr>
                      <a:r>
                        <a:rPr lang="ar-SA" sz="4000" b="1" spc="-25">
                          <a:solidFill>
                            <a:schemeClr val="tx1"/>
                          </a:solidFill>
                          <a:effectLst/>
                          <a:latin typeface="Arial" panose="020B0604020202020204" pitchFamily="34" charset="0"/>
                          <a:ea typeface="Times New Roman" panose="02020603050405020304" pitchFamily="18" charset="0"/>
                          <a:cs typeface="Simplified Arabic" panose="02020603050405020304" pitchFamily="18" charset="-78"/>
                        </a:rPr>
                        <a:t>الكلمة</a:t>
                      </a:r>
                      <a:endParaRPr lang="en-US" sz="4000" spc="-25">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gn="r" rtl="1">
                        <a:spcBef>
                          <a:spcPts val="0"/>
                        </a:spcBef>
                        <a:spcAft>
                          <a:spcPts val="0"/>
                        </a:spcAft>
                      </a:pPr>
                      <a:r>
                        <a:rPr lang="ar-SA" sz="4000" b="1" spc="-25" dirty="0">
                          <a:solidFill>
                            <a:schemeClr val="tx1"/>
                          </a:solidFill>
                          <a:effectLst/>
                          <a:latin typeface="Arial" panose="020B0604020202020204" pitchFamily="34" charset="0"/>
                          <a:ea typeface="Times New Roman" panose="02020603050405020304" pitchFamily="18" charset="0"/>
                          <a:cs typeface="Simplified Arabic" panose="02020603050405020304" pitchFamily="18" charset="-78"/>
                        </a:rPr>
                        <a:t>المرادف</a:t>
                      </a:r>
                      <a:endParaRPr lang="en-US" sz="4000" spc="-25"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798045135"/>
                  </a:ext>
                </a:extLst>
              </a:tr>
              <a:tr h="449580">
                <a:tc>
                  <a:txBody>
                    <a:bodyPr/>
                    <a:lstStyle/>
                    <a:p>
                      <a:pPr marL="0" marR="0" algn="r" rtl="1">
                        <a:spcBef>
                          <a:spcPts val="0"/>
                        </a:spcBef>
                        <a:spcAft>
                          <a:spcPts val="0"/>
                        </a:spcAft>
                      </a:pPr>
                      <a:r>
                        <a:rPr lang="ar-SA" sz="4000" spc="-25" dirty="0">
                          <a:solidFill>
                            <a:srgbClr val="FF0000"/>
                          </a:solidFill>
                          <a:effectLst/>
                          <a:latin typeface="Arial" panose="020B0604020202020204" pitchFamily="34" charset="0"/>
                          <a:ea typeface="Times New Roman" panose="02020603050405020304" pitchFamily="18" charset="0"/>
                          <a:cs typeface="Simplified Arabic" panose="02020603050405020304" pitchFamily="18" charset="-78"/>
                        </a:rPr>
                        <a:t>يأذن</a:t>
                      </a:r>
                      <a:endParaRPr lang="en-US" sz="4000" spc="-25"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1">
                        <a:spcBef>
                          <a:spcPts val="0"/>
                        </a:spcBef>
                        <a:spcAft>
                          <a:spcPts val="0"/>
                        </a:spcAft>
                      </a:pPr>
                      <a:r>
                        <a:rPr lang="ar-SA" sz="4000" spc="-25" dirty="0">
                          <a:solidFill>
                            <a:srgbClr val="FFFF00"/>
                          </a:solidFill>
                          <a:effectLst/>
                          <a:latin typeface="Arial" panose="020B0604020202020204" pitchFamily="34" charset="0"/>
                          <a:ea typeface="Times New Roman" panose="02020603050405020304" pitchFamily="18" charset="0"/>
                          <a:cs typeface="Simplified Arabic" panose="02020603050405020304" pitchFamily="18" charset="-78"/>
                        </a:rPr>
                        <a:t>يسمح</a:t>
                      </a:r>
                      <a:endParaRPr lang="en-US" sz="4000" spc="-25"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767847623"/>
                  </a:ext>
                </a:extLst>
              </a:tr>
              <a:tr h="601980">
                <a:tc>
                  <a:txBody>
                    <a:bodyPr/>
                    <a:lstStyle/>
                    <a:p>
                      <a:pPr marL="0" marR="0" algn="r" rtl="1">
                        <a:spcBef>
                          <a:spcPts val="0"/>
                        </a:spcBef>
                        <a:spcAft>
                          <a:spcPts val="0"/>
                        </a:spcAft>
                      </a:pPr>
                      <a:r>
                        <a:rPr lang="ar-SA" sz="4000" spc="-25" dirty="0">
                          <a:solidFill>
                            <a:srgbClr val="FF0000"/>
                          </a:solidFill>
                          <a:effectLst/>
                          <a:latin typeface="Arial" panose="020B0604020202020204" pitchFamily="34" charset="0"/>
                          <a:ea typeface="Times New Roman" panose="02020603050405020304" pitchFamily="18" charset="0"/>
                          <a:cs typeface="Simplified Arabic" panose="02020603050405020304" pitchFamily="18" charset="-78"/>
                        </a:rPr>
                        <a:t>فضْل</a:t>
                      </a:r>
                      <a:endParaRPr lang="en-US" sz="4000" spc="-25"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1">
                        <a:spcBef>
                          <a:spcPts val="0"/>
                        </a:spcBef>
                        <a:spcAft>
                          <a:spcPts val="0"/>
                        </a:spcAft>
                      </a:pPr>
                      <a:r>
                        <a:rPr lang="ar-SA" sz="4000" spc="-25" dirty="0">
                          <a:solidFill>
                            <a:srgbClr val="FFFF00"/>
                          </a:solidFill>
                          <a:effectLst/>
                          <a:latin typeface="Arial" panose="020B0604020202020204" pitchFamily="34" charset="0"/>
                          <a:ea typeface="Times New Roman" panose="02020603050405020304" pitchFamily="18" charset="0"/>
                          <a:cs typeface="Simplified Arabic" panose="02020603050405020304" pitchFamily="18" charset="-78"/>
                        </a:rPr>
                        <a:t>زيادة</a:t>
                      </a:r>
                      <a:endParaRPr lang="en-US" sz="4000" spc="-25"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27030713"/>
                  </a:ext>
                </a:extLst>
              </a:tr>
              <a:tr h="449580">
                <a:tc>
                  <a:txBody>
                    <a:bodyPr/>
                    <a:lstStyle/>
                    <a:p>
                      <a:pPr marL="0" marR="0" algn="r" rtl="1">
                        <a:spcBef>
                          <a:spcPts val="0"/>
                        </a:spcBef>
                        <a:spcAft>
                          <a:spcPts val="0"/>
                        </a:spcAft>
                      </a:pPr>
                      <a:r>
                        <a:rPr lang="ar-SA" sz="4000" spc="-25" dirty="0">
                          <a:solidFill>
                            <a:srgbClr val="FF0000"/>
                          </a:solidFill>
                          <a:effectLst/>
                          <a:latin typeface="Arial" panose="020B0604020202020204" pitchFamily="34" charset="0"/>
                          <a:ea typeface="Times New Roman" panose="02020603050405020304" pitchFamily="18" charset="0"/>
                          <a:cs typeface="Simplified Arabic" panose="02020603050405020304" pitchFamily="18" charset="-78"/>
                        </a:rPr>
                        <a:t>يحْظُر</a:t>
                      </a:r>
                      <a:endParaRPr lang="en-US" sz="4000" spc="-25"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1">
                        <a:spcBef>
                          <a:spcPts val="0"/>
                        </a:spcBef>
                        <a:spcAft>
                          <a:spcPts val="0"/>
                        </a:spcAft>
                      </a:pPr>
                      <a:r>
                        <a:rPr lang="ar-SA" sz="4000" spc="-25" dirty="0">
                          <a:solidFill>
                            <a:srgbClr val="FFFF00"/>
                          </a:solidFill>
                          <a:effectLst/>
                          <a:latin typeface="Arial" panose="020B0604020202020204" pitchFamily="34" charset="0"/>
                          <a:ea typeface="Times New Roman" panose="02020603050405020304" pitchFamily="18" charset="0"/>
                          <a:cs typeface="Simplified Arabic" panose="02020603050405020304" pitchFamily="18" charset="-78"/>
                        </a:rPr>
                        <a:t>يمنع</a:t>
                      </a:r>
                      <a:endParaRPr lang="en-US" sz="4000" spc="-25"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46928917"/>
                  </a:ext>
                </a:extLst>
              </a:tr>
              <a:tr h="449580">
                <a:tc>
                  <a:txBody>
                    <a:bodyPr/>
                    <a:lstStyle/>
                    <a:p>
                      <a:pPr marL="0" marR="0" algn="r" rtl="1">
                        <a:spcBef>
                          <a:spcPts val="0"/>
                        </a:spcBef>
                        <a:spcAft>
                          <a:spcPts val="0"/>
                        </a:spcAft>
                      </a:pPr>
                      <a:r>
                        <a:rPr lang="ar-SA" sz="4000" spc="-25" dirty="0">
                          <a:solidFill>
                            <a:srgbClr val="FF0000"/>
                          </a:solidFill>
                          <a:effectLst/>
                          <a:latin typeface="Arial" panose="020B0604020202020204" pitchFamily="34" charset="0"/>
                          <a:ea typeface="Times New Roman" panose="02020603050405020304" pitchFamily="18" charset="0"/>
                          <a:cs typeface="Simplified Arabic" panose="02020603050405020304" pitchFamily="18" charset="-78"/>
                        </a:rPr>
                        <a:t>يؤْذي</a:t>
                      </a:r>
                      <a:endParaRPr lang="en-US" sz="4000" spc="-25"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1">
                        <a:spcBef>
                          <a:spcPts val="0"/>
                        </a:spcBef>
                        <a:spcAft>
                          <a:spcPts val="0"/>
                        </a:spcAft>
                      </a:pPr>
                      <a:r>
                        <a:rPr lang="ar-SA" sz="4000" spc="-25" dirty="0">
                          <a:solidFill>
                            <a:srgbClr val="FFFF00"/>
                          </a:solidFill>
                          <a:effectLst/>
                          <a:latin typeface="Arial" panose="020B0604020202020204" pitchFamily="34" charset="0"/>
                          <a:ea typeface="Times New Roman" panose="02020603050405020304" pitchFamily="18" charset="0"/>
                          <a:cs typeface="Simplified Arabic" panose="02020603050405020304" pitchFamily="18" charset="-78"/>
                        </a:rPr>
                        <a:t>يضرّ، يؤلِم</a:t>
                      </a:r>
                      <a:endParaRPr lang="en-US" sz="4000" spc="-25"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70662775"/>
                  </a:ext>
                </a:extLst>
              </a:tr>
              <a:tr h="449580">
                <a:tc>
                  <a:txBody>
                    <a:bodyPr/>
                    <a:lstStyle/>
                    <a:p>
                      <a:pPr marL="0" marR="0" algn="r" rtl="1">
                        <a:spcBef>
                          <a:spcPts val="0"/>
                        </a:spcBef>
                        <a:spcAft>
                          <a:spcPts val="0"/>
                        </a:spcAft>
                      </a:pPr>
                      <a:r>
                        <a:rPr lang="ar-SA" sz="4000" spc="-25" dirty="0">
                          <a:solidFill>
                            <a:srgbClr val="FF0000"/>
                          </a:solidFill>
                          <a:effectLst/>
                          <a:latin typeface="Arial" panose="020B0604020202020204" pitchFamily="34" charset="0"/>
                          <a:ea typeface="Times New Roman" panose="02020603050405020304" pitchFamily="18" charset="0"/>
                          <a:cs typeface="Simplified Arabic" panose="02020603050405020304" pitchFamily="18" charset="-78"/>
                        </a:rPr>
                        <a:t>مشوب</a:t>
                      </a:r>
                      <a:endParaRPr lang="en-US" sz="4000" spc="-25"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1">
                        <a:spcBef>
                          <a:spcPts val="0"/>
                        </a:spcBef>
                        <a:spcAft>
                          <a:spcPts val="0"/>
                        </a:spcAft>
                      </a:pPr>
                      <a:r>
                        <a:rPr lang="ar-SA" sz="4000" spc="-25" dirty="0">
                          <a:solidFill>
                            <a:srgbClr val="FFFF00"/>
                          </a:solidFill>
                          <a:effectLst/>
                          <a:latin typeface="Arial" panose="020B0604020202020204" pitchFamily="34" charset="0"/>
                          <a:ea typeface="Times New Roman" panose="02020603050405020304" pitchFamily="18" charset="0"/>
                          <a:cs typeface="Simplified Arabic" panose="02020603050405020304" pitchFamily="18" charset="-78"/>
                        </a:rPr>
                        <a:t>مخلوط، مختلط</a:t>
                      </a:r>
                      <a:endParaRPr lang="en-US" sz="4000" spc="-25"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2210417"/>
                  </a:ext>
                </a:extLst>
              </a:tr>
            </a:tbl>
          </a:graphicData>
        </a:graphic>
      </p:graphicFrame>
    </p:spTree>
    <p:extLst>
      <p:ext uri="{BB962C8B-B14F-4D97-AF65-F5344CB8AC3E}">
        <p14:creationId xmlns:p14="http://schemas.microsoft.com/office/powerpoint/2010/main" val="2247490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A246D736-BC4B-48D0-ADEF-B25BEF2D6D63}"/>
              </a:ext>
            </a:extLst>
          </p:cNvPr>
          <p:cNvGraphicFramePr>
            <a:graphicFrameLocks noGrp="1"/>
          </p:cNvGraphicFramePr>
          <p:nvPr>
            <p:ph idx="1"/>
            <p:extLst>
              <p:ext uri="{D42A27DB-BD31-4B8C-83A1-F6EECF244321}">
                <p14:modId xmlns:p14="http://schemas.microsoft.com/office/powerpoint/2010/main" val="2407913426"/>
              </p:ext>
            </p:extLst>
          </p:nvPr>
        </p:nvGraphicFramePr>
        <p:xfrm>
          <a:off x="3122612" y="2971800"/>
          <a:ext cx="5256846" cy="2468880"/>
        </p:xfrm>
        <a:graphic>
          <a:graphicData uri="http://schemas.openxmlformats.org/drawingml/2006/table">
            <a:tbl>
              <a:tblPr rtl="1" firstRow="1" firstCol="1" bandRow="1"/>
              <a:tblGrid>
                <a:gridCol w="2748529">
                  <a:extLst>
                    <a:ext uri="{9D8B030D-6E8A-4147-A177-3AD203B41FA5}">
                      <a16:colId xmlns:a16="http://schemas.microsoft.com/office/drawing/2014/main" val="2591880011"/>
                    </a:ext>
                  </a:extLst>
                </a:gridCol>
                <a:gridCol w="2508317">
                  <a:extLst>
                    <a:ext uri="{9D8B030D-6E8A-4147-A177-3AD203B41FA5}">
                      <a16:colId xmlns:a16="http://schemas.microsoft.com/office/drawing/2014/main" val="115436874"/>
                    </a:ext>
                  </a:extLst>
                </a:gridCol>
              </a:tblGrid>
              <a:tr h="411480">
                <a:tc>
                  <a:txBody>
                    <a:bodyPr/>
                    <a:lstStyle/>
                    <a:p>
                      <a:pPr marL="0" marR="0" algn="r" rtl="1">
                        <a:spcBef>
                          <a:spcPts val="0"/>
                        </a:spcBef>
                        <a:spcAft>
                          <a:spcPts val="0"/>
                        </a:spcAft>
                      </a:pPr>
                      <a:r>
                        <a:rPr lang="ar-SA" sz="2400" b="1" spc="-25">
                          <a:solidFill>
                            <a:srgbClr val="FF0000"/>
                          </a:solidFill>
                          <a:effectLst/>
                          <a:latin typeface="Arial" panose="020B0604020202020204" pitchFamily="34" charset="0"/>
                          <a:ea typeface="Times New Roman" panose="02020603050405020304" pitchFamily="18" charset="0"/>
                          <a:cs typeface="Simplified Arabic" panose="02020603050405020304" pitchFamily="18" charset="-78"/>
                        </a:rPr>
                        <a:t>الكلمة</a:t>
                      </a:r>
                      <a:endParaRPr lang="en-US" sz="2400" spc="-25">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rtl="1">
                        <a:spcBef>
                          <a:spcPts val="0"/>
                        </a:spcBef>
                        <a:spcAft>
                          <a:spcPts val="0"/>
                        </a:spcAft>
                      </a:pPr>
                      <a:r>
                        <a:rPr lang="ar-SA" sz="2400" b="1" spc="-25" dirty="0">
                          <a:solidFill>
                            <a:srgbClr val="FF0000"/>
                          </a:solidFill>
                          <a:effectLst/>
                          <a:latin typeface="Arial" panose="020B0604020202020204" pitchFamily="34" charset="0"/>
                          <a:ea typeface="Times New Roman" panose="02020603050405020304" pitchFamily="18" charset="0"/>
                          <a:cs typeface="Simplified Arabic" panose="02020603050405020304" pitchFamily="18" charset="-78"/>
                        </a:rPr>
                        <a:t>الضد</a:t>
                      </a:r>
                      <a:endParaRPr lang="en-US" sz="2400" spc="-25"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290278120"/>
                  </a:ext>
                </a:extLst>
              </a:tr>
              <a:tr h="411480">
                <a:tc>
                  <a:txBody>
                    <a:bodyPr/>
                    <a:lstStyle/>
                    <a:p>
                      <a:pPr marL="0" marR="0" algn="r" rtl="1">
                        <a:spcBef>
                          <a:spcPts val="0"/>
                        </a:spcBef>
                        <a:spcAft>
                          <a:spcPts val="0"/>
                        </a:spcAft>
                      </a:pPr>
                      <a:r>
                        <a:rPr lang="ar-SA" sz="2400" b="1" spc="-25">
                          <a:solidFill>
                            <a:schemeClr val="bg1"/>
                          </a:solidFill>
                          <a:effectLst/>
                          <a:latin typeface="Arial" panose="020B0604020202020204" pitchFamily="34" charset="0"/>
                          <a:ea typeface="Times New Roman" panose="02020603050405020304" pitchFamily="18" charset="0"/>
                          <a:cs typeface="Simplified Arabic" panose="02020603050405020304" pitchFamily="18" charset="-78"/>
                        </a:rPr>
                        <a:t>يرضي</a:t>
                      </a:r>
                      <a:endParaRPr lang="en-US" sz="2400" b="1" spc="-25">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2400" b="1" spc="-25" dirty="0">
                          <a:solidFill>
                            <a:schemeClr val="bg1"/>
                          </a:solidFill>
                          <a:effectLst/>
                          <a:latin typeface="Arial" panose="020B0604020202020204" pitchFamily="34" charset="0"/>
                          <a:ea typeface="Times New Roman" panose="02020603050405020304" pitchFamily="18" charset="0"/>
                          <a:cs typeface="Simplified Arabic" panose="02020603050405020304" pitchFamily="18" charset="-78"/>
                        </a:rPr>
                        <a:t>يُغضِب</a:t>
                      </a:r>
                      <a:endParaRPr lang="en-US" sz="2400" b="1" spc="-25"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573245"/>
                  </a:ext>
                </a:extLst>
              </a:tr>
              <a:tr h="411480">
                <a:tc>
                  <a:txBody>
                    <a:bodyPr/>
                    <a:lstStyle/>
                    <a:p>
                      <a:pPr marL="0" marR="0" algn="r" rtl="1">
                        <a:spcBef>
                          <a:spcPts val="0"/>
                        </a:spcBef>
                        <a:spcAft>
                          <a:spcPts val="0"/>
                        </a:spcAft>
                      </a:pPr>
                      <a:r>
                        <a:rPr lang="ar-SA" sz="2400" b="1" spc="-25">
                          <a:solidFill>
                            <a:schemeClr val="bg1"/>
                          </a:solidFill>
                          <a:effectLst/>
                          <a:latin typeface="Arial" panose="020B0604020202020204" pitchFamily="34" charset="0"/>
                          <a:ea typeface="Times New Roman" panose="02020603050405020304" pitchFamily="18" charset="0"/>
                          <a:cs typeface="Simplified Arabic" panose="02020603050405020304" pitchFamily="18" charset="-78"/>
                        </a:rPr>
                        <a:t>مشوب</a:t>
                      </a:r>
                      <a:endParaRPr lang="en-US" sz="2400" b="1" spc="-25">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2400" b="1" spc="-25" dirty="0">
                          <a:solidFill>
                            <a:schemeClr val="bg1"/>
                          </a:solidFill>
                          <a:effectLst/>
                          <a:latin typeface="Arial" panose="020B0604020202020204" pitchFamily="34" charset="0"/>
                          <a:ea typeface="Times New Roman" panose="02020603050405020304" pitchFamily="18" charset="0"/>
                          <a:cs typeface="Simplified Arabic" panose="02020603050405020304" pitchFamily="18" charset="-78"/>
                        </a:rPr>
                        <a:t>خالص، نقي</a:t>
                      </a:r>
                      <a:endParaRPr lang="en-US" sz="2400" b="1" spc="-25"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8814638"/>
                  </a:ext>
                </a:extLst>
              </a:tr>
              <a:tr h="411480">
                <a:tc>
                  <a:txBody>
                    <a:bodyPr/>
                    <a:lstStyle/>
                    <a:p>
                      <a:pPr marL="0" marR="0" algn="r" rtl="1">
                        <a:spcBef>
                          <a:spcPts val="0"/>
                        </a:spcBef>
                        <a:spcAft>
                          <a:spcPts val="0"/>
                        </a:spcAft>
                      </a:pPr>
                      <a:r>
                        <a:rPr lang="ar-SA" sz="2400" b="1" spc="-25">
                          <a:solidFill>
                            <a:schemeClr val="bg1"/>
                          </a:solidFill>
                          <a:effectLst/>
                          <a:latin typeface="Arial" panose="020B0604020202020204" pitchFamily="34" charset="0"/>
                          <a:ea typeface="Times New Roman" panose="02020603050405020304" pitchFamily="18" charset="0"/>
                          <a:cs typeface="Simplified Arabic" panose="02020603050405020304" pitchFamily="18" charset="-78"/>
                        </a:rPr>
                        <a:t>الازدراء</a:t>
                      </a:r>
                      <a:endParaRPr lang="en-US" sz="2400" b="1" spc="-25">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2400" b="1" spc="-25" dirty="0">
                          <a:solidFill>
                            <a:schemeClr val="bg1"/>
                          </a:solidFill>
                          <a:effectLst/>
                          <a:latin typeface="Arial" panose="020B0604020202020204" pitchFamily="34" charset="0"/>
                          <a:ea typeface="Times New Roman" panose="02020603050405020304" pitchFamily="18" charset="0"/>
                          <a:cs typeface="Simplified Arabic" panose="02020603050405020304" pitchFamily="18" charset="-78"/>
                        </a:rPr>
                        <a:t>التقدير، الاحترام</a:t>
                      </a:r>
                      <a:endParaRPr lang="en-US" sz="2400" b="1" spc="-25"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242600"/>
                  </a:ext>
                </a:extLst>
              </a:tr>
              <a:tr h="411480">
                <a:tc>
                  <a:txBody>
                    <a:bodyPr/>
                    <a:lstStyle/>
                    <a:p>
                      <a:pPr marL="0" marR="0" algn="r" rtl="1">
                        <a:spcBef>
                          <a:spcPts val="0"/>
                        </a:spcBef>
                        <a:spcAft>
                          <a:spcPts val="0"/>
                        </a:spcAft>
                      </a:pPr>
                      <a:r>
                        <a:rPr lang="ar-SA" sz="2400" b="1" spc="-25">
                          <a:solidFill>
                            <a:schemeClr val="bg1"/>
                          </a:solidFill>
                          <a:effectLst/>
                          <a:latin typeface="Arial" panose="020B0604020202020204" pitchFamily="34" charset="0"/>
                          <a:ea typeface="Times New Roman" panose="02020603050405020304" pitchFamily="18" charset="0"/>
                          <a:cs typeface="Simplified Arabic" panose="02020603050405020304" pitchFamily="18" charset="-78"/>
                        </a:rPr>
                        <a:t>يستطيع</a:t>
                      </a:r>
                      <a:endParaRPr lang="en-US" sz="2400" b="1" spc="-25">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2400" b="1" spc="-25" dirty="0">
                          <a:solidFill>
                            <a:schemeClr val="bg1"/>
                          </a:solidFill>
                          <a:effectLst/>
                          <a:latin typeface="Arial" panose="020B0604020202020204" pitchFamily="34" charset="0"/>
                          <a:ea typeface="Times New Roman" panose="02020603050405020304" pitchFamily="18" charset="0"/>
                          <a:cs typeface="Simplified Arabic" panose="02020603050405020304" pitchFamily="18" charset="-78"/>
                        </a:rPr>
                        <a:t>يعجز</a:t>
                      </a:r>
                      <a:endParaRPr lang="en-US" sz="2400" b="1" spc="-25"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341216"/>
                  </a:ext>
                </a:extLst>
              </a:tr>
              <a:tr h="411480">
                <a:tc>
                  <a:txBody>
                    <a:bodyPr/>
                    <a:lstStyle/>
                    <a:p>
                      <a:pPr marL="0" marR="0" algn="r" rtl="1">
                        <a:spcBef>
                          <a:spcPts val="0"/>
                        </a:spcBef>
                        <a:spcAft>
                          <a:spcPts val="0"/>
                        </a:spcAft>
                      </a:pPr>
                      <a:r>
                        <a:rPr lang="ar-SA" sz="2400" b="1" spc="-25">
                          <a:solidFill>
                            <a:schemeClr val="bg1"/>
                          </a:solidFill>
                          <a:effectLst/>
                          <a:latin typeface="Arial" panose="020B0604020202020204" pitchFamily="34" charset="0"/>
                          <a:ea typeface="Times New Roman" panose="02020603050405020304" pitchFamily="18" charset="0"/>
                          <a:cs typeface="Simplified Arabic" panose="02020603050405020304" pitchFamily="18" charset="-78"/>
                        </a:rPr>
                        <a:t>الغِلْظة</a:t>
                      </a:r>
                      <a:endParaRPr lang="en-US" sz="2400" b="1" spc="-25">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2400" b="1" spc="-25" dirty="0">
                          <a:solidFill>
                            <a:schemeClr val="bg1"/>
                          </a:solidFill>
                          <a:effectLst/>
                          <a:latin typeface="Arial" panose="020B0604020202020204" pitchFamily="34" charset="0"/>
                          <a:ea typeface="Times New Roman" panose="02020603050405020304" pitchFamily="18" charset="0"/>
                          <a:cs typeface="Simplified Arabic" panose="02020603050405020304" pitchFamily="18" charset="-78"/>
                        </a:rPr>
                        <a:t>الرفق، الرّقة</a:t>
                      </a:r>
                      <a:endParaRPr lang="en-US" sz="2400" b="1" spc="-25"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097207"/>
                  </a:ext>
                </a:extLst>
              </a:tr>
            </a:tbl>
          </a:graphicData>
        </a:graphic>
      </p:graphicFrame>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p:txBody>
          <a:bodyPr>
            <a:noAutofit/>
          </a:bodyPr>
          <a:lstStyle/>
          <a:p>
            <a:pPr marL="0" marR="0" algn="ctr" rtl="1">
              <a:spcBef>
                <a:spcPts val="0"/>
              </a:spcBef>
              <a:spcAft>
                <a:spcPts val="0"/>
              </a:spcAft>
            </a:pPr>
            <a:r>
              <a:rPr lang="ar-SA" sz="44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تدريب على التضادّ:</a:t>
            </a:r>
            <a:endParaRPr lang="en-US" sz="4400" dirty="0">
              <a:solidFill>
                <a:srgbClr val="FFFF00"/>
              </a:solidFill>
            </a:endParaRPr>
          </a:p>
        </p:txBody>
      </p:sp>
      <p:pic>
        <p:nvPicPr>
          <p:cNvPr id="4" name="Picture 3">
            <a:extLst>
              <a:ext uri="{FF2B5EF4-FFF2-40B4-BE49-F238E27FC236}">
                <a16:creationId xmlns:a16="http://schemas.microsoft.com/office/drawing/2014/main" id="{AF9D0BC1-8A9C-4827-94D3-25ED2DDD5E76}"/>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DD68EC8E-4823-487F-BDCA-D1665A757492}"/>
              </a:ext>
            </a:extLst>
          </p:cNvPr>
          <p:cNvSpPr/>
          <p:nvPr/>
        </p:nvSpPr>
        <p:spPr>
          <a:xfrm>
            <a:off x="4481263" y="1700628"/>
            <a:ext cx="6846746" cy="646331"/>
          </a:xfrm>
          <a:prstGeom prst="rect">
            <a:avLst/>
          </a:prstGeom>
        </p:spPr>
        <p:txBody>
          <a:bodyPr wrap="none">
            <a:spAutoFit/>
          </a:bodyPr>
          <a:lstStyle/>
          <a:p>
            <a:pPr algn="r" rtl="1"/>
            <a:r>
              <a:rPr lang="ar-SA" sz="3600" b="1" spc="-25" dirty="0">
                <a:solidFill>
                  <a:schemeClr val="bg1"/>
                </a:solidFill>
                <a:latin typeface="Arial" panose="020B0604020202020204" pitchFamily="34" charset="0"/>
                <a:ea typeface="Times New Roman" panose="02020603050405020304" pitchFamily="18" charset="0"/>
                <a:cs typeface="Simplified Arabic" panose="02020603050405020304" pitchFamily="18" charset="-78"/>
              </a:rPr>
              <a:t>هات الألفاظ المعاكسة (الأضداد) لكل مما يلي:</a:t>
            </a:r>
            <a:endParaRPr lang="en-US" sz="2000" spc="-25"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3646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p:txBody>
          <a:bodyPr>
            <a:normAutofit/>
          </a:bodyPr>
          <a:lstStyle/>
          <a:p>
            <a:pPr marL="0" marR="0" indent="0" algn="r" rtl="1">
              <a:spcBef>
                <a:spcPts val="0"/>
              </a:spcBef>
              <a:spcAft>
                <a:spcPts val="0"/>
              </a:spcAft>
              <a:buNone/>
            </a:pPr>
            <a:r>
              <a:rPr lang="ar-SA" sz="3600" spc="-25" dirty="0">
                <a:latin typeface="Arial" panose="020B0604020202020204" pitchFamily="34" charset="0"/>
                <a:ea typeface="Times New Roman" panose="02020603050405020304" pitchFamily="18" charset="0"/>
                <a:cs typeface="Simplified Arabic" panose="02020603050405020304" pitchFamily="18" charset="-78"/>
              </a:rPr>
              <a:t>إلى هذا الحد ينتهي لقاؤنا اليوم، على أمل اللقاء بكم في درس جديد من دروس القراءة العربية</a:t>
            </a:r>
            <a:endParaRPr lang="en-US" sz="3600" spc="-25" dirty="0">
              <a:latin typeface="Arial" panose="020B0604020202020204" pitchFamily="34" charset="0"/>
              <a:ea typeface="Times New Roman" panose="02020603050405020304" pitchFamily="18" charset="0"/>
              <a:cs typeface="Simplified Arabic" panose="02020603050405020304" pitchFamily="18" charset="-78"/>
            </a:endParaRPr>
          </a:p>
          <a:p>
            <a:pPr marL="0" marR="0" indent="0" algn="r" rtl="1">
              <a:spcBef>
                <a:spcPts val="0"/>
              </a:spcBef>
              <a:spcAft>
                <a:spcPts val="0"/>
              </a:spcAft>
              <a:buNone/>
            </a:pPr>
            <a:endParaRPr lang="en-US" sz="3600" spc="-25" dirty="0">
              <a:latin typeface="Arial" panose="020B0604020202020204" pitchFamily="34" charset="0"/>
              <a:ea typeface="Times New Roman" panose="02020603050405020304" pitchFamily="18" charset="0"/>
              <a:cs typeface="Times New Roman" panose="02020603050405020304" pitchFamily="18" charset="0"/>
            </a:endParaRPr>
          </a:p>
          <a:p>
            <a:pPr marL="0" marR="0" indent="0" algn="ctr" rtl="1">
              <a:spcBef>
                <a:spcPts val="0"/>
              </a:spcBef>
              <a:spcAft>
                <a:spcPts val="0"/>
              </a:spcAft>
              <a:buNone/>
            </a:pPr>
            <a:r>
              <a:rPr lang="ar-SA" sz="36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وإلى اللقاء</a:t>
            </a:r>
            <a:endParaRPr lang="en-US" sz="3600" spc="-25"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sz="3600"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p:txBody>
          <a:bodyPr/>
          <a:lstStyle/>
          <a:p>
            <a:pPr algn="r" rtl="1"/>
            <a:endParaRPr lang="en-US" dirty="0"/>
          </a:p>
        </p:txBody>
      </p:sp>
      <p:pic>
        <p:nvPicPr>
          <p:cNvPr id="4" name="Picture 3">
            <a:extLst>
              <a:ext uri="{FF2B5EF4-FFF2-40B4-BE49-F238E27FC236}">
                <a16:creationId xmlns:a16="http://schemas.microsoft.com/office/drawing/2014/main" id="{9AC3F150-BAB2-413B-9E3F-F1466F9C92C6}"/>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2481" y="4343400"/>
            <a:ext cx="20238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232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p:txBody>
          <a:bodyPr/>
          <a:lstStyle/>
          <a:p>
            <a:pPr marL="0" indent="0" algn="r" rtl="1">
              <a:buNone/>
            </a:pPr>
            <a:endParaRPr lang="en-US"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p:txBody>
          <a:bodyPr/>
          <a:lstStyle/>
          <a:p>
            <a:pPr algn="r" rtl="1"/>
            <a:endParaRPr lang="en-US" dirty="0"/>
          </a:p>
        </p:txBody>
      </p:sp>
      <p:pic>
        <p:nvPicPr>
          <p:cNvPr id="4" name="Picture 3">
            <a:extLst>
              <a:ext uri="{FF2B5EF4-FFF2-40B4-BE49-F238E27FC236}">
                <a16:creationId xmlns:a16="http://schemas.microsoft.com/office/drawing/2014/main" id="{A99A946B-1013-4E89-8375-5F20E0F0209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088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تر مسلسل الايام (لعميد الادب العربى طه حسين ) - trimmed">
            <a:hlinkClick r:id="" action="ppaction://media"/>
            <a:extLst>
              <a:ext uri="{FF2B5EF4-FFF2-40B4-BE49-F238E27FC236}">
                <a16:creationId xmlns:a16="http://schemas.microsoft.com/office/drawing/2014/main" id="{0A218F88-580B-49A5-B0B6-8A781D5F64A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79412" y="264076"/>
            <a:ext cx="11353800" cy="6134101"/>
          </a:xfrm>
        </p:spPr>
      </p:pic>
      <p:sp>
        <p:nvSpPr>
          <p:cNvPr id="3" name="Title 2">
            <a:extLst>
              <a:ext uri="{FF2B5EF4-FFF2-40B4-BE49-F238E27FC236}">
                <a16:creationId xmlns:a16="http://schemas.microsoft.com/office/drawing/2014/main" id="{423ECE86-E837-4A5E-8D97-165BE7425C0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86358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subTnLst>
                                    <p:animClr clrSpc="rgb" dir="cw">
                                      <p:cBhvr override="childStyle">
                                        <p:cTn dur="1" fill="hold" display="0" masterRel="nextClick" afterEffect="1"/>
                                        <p:tgtEl>
                                          <p:spTgt spid="4"/>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p:txBody>
          <a:bodyPr>
            <a:normAutofit/>
          </a:bodyPr>
          <a:lstStyle/>
          <a:p>
            <a:pPr marL="0" marR="0" algn="just" rtl="1">
              <a:spcBef>
                <a:spcPts val="0"/>
              </a:spcBef>
              <a:spcAft>
                <a:spcPts val="0"/>
              </a:spcAft>
            </a:pPr>
            <a:r>
              <a:rPr lang="ar-SA" sz="4000" spc="-25" dirty="0">
                <a:latin typeface="Arial" panose="020B0604020202020204" pitchFamily="34" charset="0"/>
                <a:ea typeface="Times New Roman" panose="02020603050405020304" pitchFamily="18" charset="0"/>
                <a:cs typeface="Simplified Arabic" panose="02020603050405020304" pitchFamily="18" charset="-78"/>
              </a:rPr>
              <a:t>كان سابعَ ثلاثةَ عَشَرَ من أبناءِ أبيه، وخامس أحد عشر من أشقّته. وكان يشعر بأن له بين هذا العددِ الضخم من الشباب والأطفال مكاناً خاصّاً يمتاز به من إخوته وأخواته. أكان هذا المكان يُرْضيه؟ أكان يؤذيه؟ الحقّ أنه لا يتبيّن ذلك إلا في غموض وإبهام، والحقّ أنه لا يستطيع الآن أن يحكمَ في ذلك حكماً صادقاً. </a:t>
            </a:r>
            <a:endParaRPr lang="en-US" sz="40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sz="4000"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p:txBody>
          <a:bodyPr>
            <a:noAutofit/>
          </a:bodyPr>
          <a:lstStyle/>
          <a:p>
            <a:pPr marL="0" marR="0" algn="ctr" rtl="1">
              <a:spcBef>
                <a:spcPts val="0"/>
              </a:spcBef>
              <a:spcAft>
                <a:spcPts val="0"/>
              </a:spcAft>
            </a:pPr>
            <a:r>
              <a:rPr lang="ar-SA" sz="44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فقرات من سيرة (الأيام) لطه حسين</a:t>
            </a:r>
            <a:endParaRPr lang="en-US" sz="4400" dirty="0">
              <a:solidFill>
                <a:srgbClr val="FFFF00"/>
              </a:solidFill>
            </a:endParaRPr>
          </a:p>
        </p:txBody>
      </p:sp>
      <p:pic>
        <p:nvPicPr>
          <p:cNvPr id="4" name="Picture 3">
            <a:extLst>
              <a:ext uri="{FF2B5EF4-FFF2-40B4-BE49-F238E27FC236}">
                <a16:creationId xmlns:a16="http://schemas.microsoft.com/office/drawing/2014/main" id="{3EEB2C57-112F-420E-8D8E-9AE9C1A38049}"/>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78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5E829A-3626-4D9A-AD3A-6EB77F38D053}"/>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CC12304D-D612-4C11-A0B1-6A0A4128CD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2812" y="533400"/>
            <a:ext cx="10210800" cy="57435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11588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p:txBody>
          <a:bodyPr>
            <a:normAutofit/>
          </a:bodyPr>
          <a:lstStyle/>
          <a:p>
            <a:pPr marL="0" marR="0" algn="just" rtl="1">
              <a:spcBef>
                <a:spcPts val="0"/>
              </a:spcBef>
              <a:spcAft>
                <a:spcPts val="0"/>
              </a:spcAft>
            </a:pPr>
            <a:r>
              <a:rPr lang="ar-SA" sz="4000" spc="-25" dirty="0">
                <a:latin typeface="Arial" panose="020B0604020202020204" pitchFamily="34" charset="0"/>
                <a:ea typeface="Times New Roman" panose="02020603050405020304" pitchFamily="18" charset="0"/>
                <a:cs typeface="Simplified Arabic" panose="02020603050405020304" pitchFamily="18" charset="-78"/>
              </a:rPr>
              <a:t>كان يحسّ من أمّه رحمةً ورأفة، وكان يجد من أبيه ليناً ورفقاً، وكان يشعر من إخوته بشيء من الاحتياط في تحدّثهم إليه ومعاملتهم له. ولكنّه كان يجد إلى جانب هذه الرحمة والرأفة من جانب أمّه شيئاً من الإهمال أحياناً، ومن الغِلظة أحياناً أخرى. </a:t>
            </a:r>
            <a:endParaRPr lang="en-US" sz="40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sz="4000"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p:txBody>
          <a:bodyPr/>
          <a:lstStyle/>
          <a:p>
            <a:pPr algn="r" rtl="1"/>
            <a:endParaRPr lang="en-US" dirty="0"/>
          </a:p>
        </p:txBody>
      </p:sp>
      <p:pic>
        <p:nvPicPr>
          <p:cNvPr id="4" name="Picture 3">
            <a:extLst>
              <a:ext uri="{FF2B5EF4-FFF2-40B4-BE49-F238E27FC236}">
                <a16:creationId xmlns:a16="http://schemas.microsoft.com/office/drawing/2014/main" id="{2B8B818A-A0D8-48C8-920F-EB8907D8E700}"/>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395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a:xfrm>
            <a:off x="1674812" y="1676400"/>
            <a:ext cx="9144000" cy="5897562"/>
          </a:xfrm>
        </p:spPr>
        <p:txBody>
          <a:bodyPr>
            <a:noAutofit/>
          </a:bodyPr>
          <a:lstStyle/>
          <a:p>
            <a:pPr marL="0" marR="0" algn="just" rtl="1">
              <a:spcBef>
                <a:spcPts val="0"/>
              </a:spcBef>
              <a:spcAft>
                <a:spcPts val="0"/>
              </a:spcAft>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وكان يجد إلى جانب هذا اللين والرفق من أبيه شيئاً من الإهمالِ أيضاً، والازورارِ من وقت إلى وقت. وكان احتياط إخوته وأخَواته يؤذيه، لأنه كان يجد فيه شيئاً من الإشفاق مَشُوباً بشيء من الازدراء.</a:t>
            </a:r>
            <a:endParaRPr lang="en-US" sz="3200" spc="-25" dirty="0">
              <a:latin typeface="Arial" panose="020B0604020202020204" pitchFamily="34" charset="0"/>
              <a:ea typeface="Times New Roman" panose="02020603050405020304" pitchFamily="18" charset="0"/>
              <a:cs typeface="Simplified Arabic" panose="02020603050405020304" pitchFamily="18" charset="-78"/>
            </a:endParaRPr>
          </a:p>
          <a:p>
            <a:pPr marL="0" marR="0" algn="just" rtl="1">
              <a:spcBef>
                <a:spcPts val="0"/>
              </a:spcBef>
              <a:spcAft>
                <a:spcPts val="0"/>
              </a:spcAft>
            </a:pPr>
            <a:endParaRPr lang="en-US" sz="3200" spc="-25" dirty="0">
              <a:latin typeface="Arial" panose="020B0604020202020204" pitchFamily="34" charset="0"/>
              <a:ea typeface="Times New Roman" panose="02020603050405020304" pitchFamily="18" charset="0"/>
              <a:cs typeface="Times New Roman" panose="02020603050405020304" pitchFamily="18" charset="0"/>
            </a:endParaRPr>
          </a:p>
          <a:p>
            <a:pPr marL="0" marR="0" algn="just" rtl="1">
              <a:spcBef>
                <a:spcPts val="0"/>
              </a:spcBef>
              <a:spcAft>
                <a:spcPts val="0"/>
              </a:spcAft>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على أنه لم يلبثْ أن تبيّن سببَ هذا كلِّه، فقد أحسّ أنّ لغيره من الناس عليه فضلاً، وأنّ إخوته يستطيعون ما لا يستطيع، وينهضون من الأمر لما لا ينهض له. وأحسّ أنّ أمَّه تأذنُ لإخوته وأخَواته في أشياءَ تَحْظُرُها عليه. وكان ذلك يُحْفِظه. ولكن لم تلبث هذه الحفيظةُ أن استحالت إلى حزنٍ صامتٍ عميق، ذلك أنه سمع إخوته يصفون ما لا علم له به، فعلم أنّهم يرون ما لا يَرى". </a:t>
            </a:r>
            <a:endParaRPr lang="en-US" sz="3200" spc="-25" dirty="0">
              <a:latin typeface="Arial" panose="020B0604020202020204" pitchFamily="34" charset="0"/>
              <a:ea typeface="Times New Roman" panose="02020603050405020304" pitchFamily="18" charset="0"/>
              <a:cs typeface="Simplified Arabic" panose="02020603050405020304" pitchFamily="18" charset="-78"/>
            </a:endParaRPr>
          </a:p>
          <a:p>
            <a:pPr marL="0" marR="0" indent="0" algn="ctr" rtl="1">
              <a:spcBef>
                <a:spcPts val="0"/>
              </a:spcBef>
              <a:spcAft>
                <a:spcPts val="0"/>
              </a:spcAft>
              <a:buNone/>
            </a:pPr>
            <a:r>
              <a:rPr lang="en-US" sz="66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a:t>
            </a:r>
            <a:endParaRPr lang="en-US" sz="32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sz="3200" dirty="0"/>
          </a:p>
        </p:txBody>
      </p:sp>
      <p:pic>
        <p:nvPicPr>
          <p:cNvPr id="4" name="Picture 3">
            <a:extLst>
              <a:ext uri="{FF2B5EF4-FFF2-40B4-BE49-F238E27FC236}">
                <a16:creationId xmlns:a16="http://schemas.microsoft.com/office/drawing/2014/main" id="{D9D34480-3779-40D1-8D1C-846AE0735E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89240"/>
            <a:ext cx="1152128" cy="11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159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E63E-EBF2-4406-BDFB-EBC4CF0A0170}"/>
              </a:ext>
            </a:extLst>
          </p:cNvPr>
          <p:cNvSpPr>
            <a:spLocks noGrp="1"/>
          </p:cNvSpPr>
          <p:nvPr>
            <p:ph idx="1"/>
          </p:nvPr>
        </p:nvSpPr>
        <p:spPr>
          <a:xfrm>
            <a:off x="684212" y="1676400"/>
            <a:ext cx="11125200" cy="4953000"/>
          </a:xfrm>
        </p:spPr>
        <p:txBody>
          <a:bodyPr>
            <a:noAutofit/>
          </a:bodyPr>
          <a:lstStyle/>
          <a:p>
            <a:pPr marL="0" marR="0" algn="just" rtl="1">
              <a:spcBef>
                <a:spcPts val="0"/>
              </a:spcBef>
              <a:spcAft>
                <a:spcPts val="0"/>
              </a:spcAft>
            </a:pPr>
            <a:r>
              <a:rPr lang="ar-SA" sz="34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السيرة الذاتية</a:t>
            </a:r>
            <a:r>
              <a:rPr lang="ar-SA" sz="34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400" spc="-25" dirty="0">
                <a:latin typeface="Arial" panose="020B0604020202020204" pitchFamily="34" charset="0"/>
                <a:ea typeface="Times New Roman" panose="02020603050405020304" pitchFamily="18" charset="0"/>
                <a:cs typeface="Simplified Arabic" panose="02020603050405020304" pitchFamily="18" charset="-78"/>
              </a:rPr>
              <a:t>اسم لنوع أدبي قصصي يكتب فيه أحد المشهورين أو أصحابُ الخبرة أطرافاً من حياته الشخصية بأسلوب استرجاعي، أي من الماضي إلى الحاضر. وتتميز السيرةُ الذاتيةُ بأن المؤلفَ هو نفسُه الشخصيةُ الرئيسيةُ في القصة؛ فالمؤلف والشخصية والراوي الذي يقدّم الحكاية أو القصة هم في حقيقتهم شخص واحد. وبطلُ السيرة أو صاحبُها شخص حقيقي له وجود تاريخي</a:t>
            </a:r>
            <a:r>
              <a:rPr lang="ar-LB" sz="3400" spc="-25" dirty="0">
                <a:latin typeface="Arial" panose="020B0604020202020204" pitchFamily="34" charset="0"/>
                <a:ea typeface="Times New Roman" panose="02020603050405020304" pitchFamily="18" charset="0"/>
                <a:cs typeface="Simplified Arabic" panose="02020603050405020304" pitchFamily="18" charset="-78"/>
              </a:rPr>
              <a:t>.</a:t>
            </a:r>
          </a:p>
          <a:p>
            <a:pPr marL="0" marR="0" algn="just" rtl="1">
              <a:spcBef>
                <a:spcPts val="0"/>
              </a:spcBef>
              <a:spcAft>
                <a:spcPts val="0"/>
              </a:spcAft>
            </a:pPr>
            <a:r>
              <a:rPr lang="ar-LB" sz="3400" spc="-25" dirty="0">
                <a:latin typeface="Arial" panose="020B0604020202020204" pitchFamily="34" charset="0"/>
                <a:ea typeface="Times New Roman" panose="02020603050405020304" pitchFamily="18" charset="0"/>
                <a:cs typeface="Simplified Arabic" panose="02020603050405020304" pitchFamily="18" charset="-78"/>
              </a:rPr>
              <a:t> </a:t>
            </a:r>
            <a:r>
              <a:rPr lang="ar-SA" sz="3400" spc="-25" dirty="0">
                <a:latin typeface="Arial" panose="020B0604020202020204" pitchFamily="34" charset="0"/>
                <a:ea typeface="Times New Roman" panose="02020603050405020304" pitchFamily="18" charset="0"/>
                <a:cs typeface="Simplified Arabic" panose="02020603050405020304" pitchFamily="18" charset="-78"/>
              </a:rPr>
              <a:t> فطه حسين مثلا إنسان حقيقي، وهو في سيرة الأيام يتحدث عن طه حسين، أي عن نفسه وتجاربه ابتداء من طفولته المبكرة، ويتابع إلى المراحل التالية من الصبا والشباب بشكل متدرج منظّم. ويعرض أثناء ذلك لأحداث حقيقية أثّرت في نفسه وحياته، ولا يتخيل أو يخترع ما لا وجود له. ولذلك يلام كُتّاب السيرة إذا ما اخترعوا أموراً وأحداثاً لم تحصل، لأن ذلك قد يكون تزويراً أو تمويهاً للحقيقة. </a:t>
            </a:r>
            <a:endParaRPr lang="en-US" sz="3400" spc="-25" dirty="0">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sz="3400" dirty="0"/>
          </a:p>
        </p:txBody>
      </p:sp>
      <p:sp>
        <p:nvSpPr>
          <p:cNvPr id="3" name="Title 2">
            <a:extLst>
              <a:ext uri="{FF2B5EF4-FFF2-40B4-BE49-F238E27FC236}">
                <a16:creationId xmlns:a16="http://schemas.microsoft.com/office/drawing/2014/main" id="{FCD29149-468C-4668-AA5C-666A6CC2B5FB}"/>
              </a:ext>
            </a:extLst>
          </p:cNvPr>
          <p:cNvSpPr>
            <a:spLocks noGrp="1"/>
          </p:cNvSpPr>
          <p:nvPr>
            <p:ph type="title"/>
          </p:nvPr>
        </p:nvSpPr>
        <p:spPr/>
        <p:txBody>
          <a:bodyPr>
            <a:noAutofit/>
          </a:bodyPr>
          <a:lstStyle/>
          <a:p>
            <a:pPr marL="0" marR="0" algn="ctr" rtl="1">
              <a:spcBef>
                <a:spcPts val="0"/>
              </a:spcBef>
              <a:spcAft>
                <a:spcPts val="0"/>
              </a:spcAft>
            </a:pPr>
            <a:r>
              <a:rPr lang="ar-SA" sz="54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إضاءة حول فن السيرة الذاتية</a:t>
            </a:r>
            <a:endParaRPr lang="en-US" sz="5400" dirty="0">
              <a:solidFill>
                <a:srgbClr val="FFFF00"/>
              </a:solidFill>
            </a:endParaRPr>
          </a:p>
        </p:txBody>
      </p:sp>
    </p:spTree>
    <p:extLst>
      <p:ext uri="{BB962C8B-B14F-4D97-AF65-F5344CB8AC3E}">
        <p14:creationId xmlns:p14="http://schemas.microsoft.com/office/powerpoint/2010/main" val="3855551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wd">
                                    <p:tmPct val="10000"/>
                                  </p:iterate>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udent presentation" id="{61936DD2-5F1E-4CE5-AB4B-725D35FC9179}" vid="{60FEA300-D151-4B21-9955-901AC34D046A}"/>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8950B5-7B6B-4C28-8458-CAB8EA4CB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 scientific report presentation</Template>
  <TotalTime>0</TotalTime>
  <Words>2405</Words>
  <Application>Microsoft Office PowerPoint</Application>
  <PresentationFormat>Custom</PresentationFormat>
  <Paragraphs>130</Paragraphs>
  <Slides>35</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Century Gothic</vt:lpstr>
      <vt:lpstr>Simplified Arabic</vt:lpstr>
      <vt:lpstr>Symbol</vt:lpstr>
      <vt:lpstr>Tahoma</vt:lpstr>
      <vt:lpstr>Times New Roman</vt:lpstr>
      <vt:lpstr>Wingdings 3</vt:lpstr>
      <vt:lpstr>Student presentation</vt:lpstr>
      <vt:lpstr>قراءة السيرة الذاتية</vt:lpstr>
      <vt:lpstr>أعزائي الطلبة </vt:lpstr>
      <vt:lpstr>PowerPoint Presentation</vt:lpstr>
      <vt:lpstr>PowerPoint Presentation</vt:lpstr>
      <vt:lpstr>فقرات من سيرة (الأيام) لطه حسين</vt:lpstr>
      <vt:lpstr>PowerPoint Presentation</vt:lpstr>
      <vt:lpstr>PowerPoint Presentation</vt:lpstr>
      <vt:lpstr>PowerPoint Presentation</vt:lpstr>
      <vt:lpstr>إضاءة حول فن السيرة الذاتية</vt:lpstr>
      <vt:lpstr> ومعَ أن مؤلفاتِ السيرة الذاتية قد اشتهرت في العصر الحديث، فإن لها جذوراً قديمةً في المكتبة العربية، ومن المؤلفات العربية القديمة التي تنتمي إلى نوع السيرة الذاتية:</vt:lpstr>
      <vt:lpstr>PowerPoint Presentation</vt:lpstr>
      <vt:lpstr>أما في العصر الحديث فتعدّ سيرة الأيام لطه حسين من أشهر ما يذكر في هذا المجال، وهناك سير أخرى تستحقّ القراءة مثل:</vt:lpstr>
      <vt:lpstr>PowerPoint Presentation</vt:lpstr>
      <vt:lpstr>PowerPoint Presentation</vt:lpstr>
      <vt:lpstr>إضاءة حول طه حسين (1889-1973م):</vt:lpstr>
      <vt:lpstr>PowerPoint Presentation</vt:lpstr>
      <vt:lpstr>إضاءة حول كتاب الأيام</vt:lpstr>
      <vt:lpstr>PowerPoint Presentation</vt:lpstr>
      <vt:lpstr>PowerPoint Presentation</vt:lpstr>
      <vt:lpstr>PowerPoint Presentation</vt:lpstr>
      <vt:lpstr>المعاني والمفردات: </vt:lpstr>
      <vt:lpstr>قف معي عند كلمة: احتياط </vt:lpstr>
      <vt:lpstr>والآن قف معي عند كلمة: مشوب </vt:lpstr>
      <vt:lpstr>PowerPoint Presentation</vt:lpstr>
      <vt:lpstr>والآن قف معي عند كلمة: الازورار</vt:lpstr>
      <vt:lpstr>والآن قف معي عند (تأذن / تحظرها )</vt:lpstr>
      <vt:lpstr>PowerPoint Presentation</vt:lpstr>
      <vt:lpstr>انتبه: سنقارن كلمة حَظَر ( بالظاء) بكلمة حذِرَ (بالذال)</vt:lpstr>
      <vt:lpstr>PowerPoint Presentation</vt:lpstr>
      <vt:lpstr>الدلالة والحصيلة اللغوية:</vt:lpstr>
      <vt:lpstr>تدريب على الترادف:</vt:lpstr>
      <vt:lpstr>PowerPoint Presentation</vt:lpstr>
      <vt:lpstr>تدريب على التضادّ:</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2017-07-30T07:24:35Z</dcterms:created>
  <dcterms:modified xsi:type="dcterms:W3CDTF">2017-08-03T08:35:00Z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TC034605859991</vt:lpwstr>
  </property>
</Properties>
</file>