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7332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53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2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18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415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51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3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17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3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4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42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46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229600" cy="1828800"/>
          </a:xfrm>
        </p:spPr>
        <p:txBody>
          <a:bodyPr/>
          <a:lstStyle/>
          <a:p>
            <a:r>
              <a:rPr lang="ar-JO" dirty="0" smtClean="0"/>
              <a:t>مهارات اللغة العربيّة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849902"/>
          </a:xfrm>
        </p:spPr>
        <p:txBody>
          <a:bodyPr>
            <a:normAutofit/>
          </a:bodyPr>
          <a:lstStyle/>
          <a:p>
            <a:r>
              <a:rPr lang="ar-JO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القضايا اللغويّة والنحويّة </a:t>
            </a:r>
          </a:p>
          <a:p>
            <a:r>
              <a:rPr lang="ar-JO" dirty="0" smtClean="0"/>
              <a:t>الأستاذة: فاطمة محيسن </a:t>
            </a:r>
            <a:endParaRPr lang="en-US" dirty="0"/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14" y="4953000"/>
            <a:ext cx="1752600" cy="1524000"/>
          </a:xfrm>
          <a:prstGeom prst="rect">
            <a:avLst/>
          </a:prstGeom>
          <a:solidFill>
            <a:srgbClr val="800000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21055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7924800" cy="27432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ar-JO" sz="8800" dirty="0" smtClean="0">
                <a:solidFill>
                  <a:schemeClr val="accent4">
                    <a:lumMod val="50000"/>
                  </a:schemeClr>
                </a:solidFill>
              </a:rPr>
              <a:t>التوابع </a:t>
            </a:r>
            <a:br>
              <a:rPr lang="ar-JO" sz="88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ar-JO" sz="8800" dirty="0" smtClean="0">
                <a:solidFill>
                  <a:schemeClr val="accent4">
                    <a:lumMod val="50000"/>
                  </a:schemeClr>
                </a:solidFill>
              </a:rPr>
              <a:t>النعت </a:t>
            </a:r>
            <a:endParaRPr lang="en-US" sz="8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3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0"/>
            <a:ext cx="1447800" cy="1371600"/>
          </a:xfrm>
          <a:prstGeom prst="rect">
            <a:avLst/>
          </a:prstGeom>
          <a:solidFill>
            <a:srgbClr val="800000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04583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>
                <a:effectLst/>
                <a:latin typeface="Times New Roman"/>
                <a:ea typeface="Calibri"/>
                <a:cs typeface="Traditional Arabic"/>
              </a:rPr>
              <a:t>النتاجات المرجوّ تحقيقها في ه</a:t>
            </a:r>
            <a:r>
              <a:rPr lang="ar-JO" dirty="0" smtClean="0">
                <a:effectLst/>
                <a:latin typeface="Times New Roman"/>
                <a:ea typeface="Calibri"/>
                <a:cs typeface="Traditional Arabic"/>
              </a:rPr>
              <a:t>ذه المحاضرة</a:t>
            </a:r>
            <a:r>
              <a:rPr lang="ar-SA" dirty="0" smtClean="0">
                <a:effectLst/>
                <a:latin typeface="Times New Roman"/>
                <a:ea typeface="Calibri"/>
                <a:cs typeface="Traditional Arabic"/>
              </a:rPr>
              <a:t> هي : </a:t>
            </a:r>
            <a:r>
              <a:rPr lang="en-US" sz="3200" dirty="0" smtClean="0">
                <a:effectLst/>
                <a:latin typeface="Times New Roman"/>
                <a:ea typeface="Calibri"/>
                <a:cs typeface="Arial"/>
              </a:rPr>
              <a:t/>
            </a:r>
            <a:br>
              <a:rPr lang="en-US" sz="3200" dirty="0" smtClean="0">
                <a:effectLst/>
                <a:latin typeface="Times New Roman"/>
                <a:ea typeface="Calibri"/>
                <a:cs typeface="Aria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09160"/>
          </a:xfrm>
        </p:spPr>
        <p:txBody>
          <a:bodyPr>
            <a:normAutofit/>
          </a:bodyPr>
          <a:lstStyle/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1.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تبيّن مفهوم </a:t>
            </a: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التوابع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latin typeface="Times New Roman"/>
                <a:ea typeface="Calibri"/>
                <a:cs typeface="Traditional Arabic"/>
              </a:rPr>
              <a:t>2. التعرّف على أنواع التوابع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latin typeface="Times New Roman"/>
                <a:ea typeface="Calibri"/>
                <a:cs typeface="Traditional Arabic"/>
              </a:rPr>
              <a:t>3. تبيّن مفهوم النعت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latin typeface="Times New Roman"/>
                <a:ea typeface="Calibri"/>
                <a:cs typeface="Traditional Arabic"/>
              </a:rPr>
              <a:t> 4. تتبّع شروط المطابقة في النعت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45720" marR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05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التوابع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JO" sz="3500" b="1" dirty="0"/>
              <a:t>تُعَرّفُ التوابع بأنها كلماتٌ لا تقعُ مَوْقِع الأركانِ الأساسيةِ في الكلامِ، مثلِ المبتدأِ والخبرِ، أو مثلِ الفعلِ والفاعِل، لذلك لا يقعُ الإعرابُ عليها بذاتها وإنما تُعْرَبُ وِفْقَ إعرابِ ما </a:t>
            </a:r>
            <a:r>
              <a:rPr lang="ar-JO" sz="3500" b="1" dirty="0" smtClean="0"/>
              <a:t>يس</a:t>
            </a:r>
            <a:r>
              <a:rPr lang="ar-JO" sz="3500" b="1" dirty="0"/>
              <a:t>ْ</a:t>
            </a:r>
            <a:r>
              <a:rPr lang="ar-JO" sz="3500" b="1" dirty="0" smtClean="0"/>
              <a:t>بُقها </a:t>
            </a:r>
            <a:r>
              <a:rPr lang="ar-JO" sz="3500" b="1" dirty="0"/>
              <a:t>من الألفاظ، ونظراً لأنها تتْبعُ في إعرابها الألفاظَ التي تسبِقُها، ولا تستقلُّ بذواتِها في الإعرابِ ضمنَ الكلامِ، لذا سُمّيتْ بالتوابعِ.</a:t>
            </a:r>
            <a:endParaRPr lang="en-US" sz="2200" b="1" dirty="0"/>
          </a:p>
          <a:p>
            <a:pPr algn="r" rtl="1"/>
            <a:r>
              <a:rPr lang="ar-JO" sz="3500" b="1" dirty="0"/>
              <a:t>والتوابعُ التي سنتناولها أربعة هي: النعتُ (الصفةُ) والتوكيدُ والبدلُ والمعطوفُ بالحرفِ .</a:t>
            </a:r>
            <a:endParaRPr lang="en-US" sz="2200" b="1" dirty="0"/>
          </a:p>
          <a:p>
            <a:pPr rtl="1"/>
            <a:r>
              <a:rPr lang="en-US" dirty="0"/>
              <a:t> </a:t>
            </a:r>
            <a:endParaRPr lang="en-US" sz="1800" dirty="0"/>
          </a:p>
          <a:p>
            <a:pPr marL="2185416" lvl="8" indent="0" algn="r" rtl="1">
              <a:buNone/>
            </a:pPr>
            <a:endParaRPr lang="ar-JO" sz="3000" dirty="0" smtClean="0"/>
          </a:p>
        </p:txBody>
      </p:sp>
    </p:spTree>
    <p:extLst>
      <p:ext uri="{BB962C8B-B14F-4D97-AF65-F5344CB8AC3E}">
        <p14:creationId xmlns:p14="http://schemas.microsoft.com/office/powerpoint/2010/main" val="67901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709160"/>
          </a:xfrm>
        </p:spPr>
        <p:txBody>
          <a:bodyPr>
            <a:normAutofit fontScale="25000" lnSpcReduction="20000"/>
          </a:bodyPr>
          <a:lstStyle/>
          <a:p>
            <a:pPr algn="r" rtl="1"/>
            <a:r>
              <a:rPr lang="ar-JO" sz="14400" dirty="0"/>
              <a:t>يقسم النعت إلى حقيقيّ وسببيّ</a:t>
            </a:r>
            <a:endParaRPr lang="en-US" sz="14400" dirty="0"/>
          </a:p>
          <a:p>
            <a:pPr algn="r" rtl="1"/>
            <a:r>
              <a:rPr lang="ar-JO" sz="14400" dirty="0"/>
              <a:t>فالنعتُ الحقيقيُ: ما يُبَيَنُ صفة من أوصاف </a:t>
            </a:r>
            <a:r>
              <a:rPr lang="ar-JO" sz="14400" dirty="0" err="1" smtClean="0"/>
              <a:t>متبوعه</a:t>
            </a:r>
            <a:r>
              <a:rPr lang="ar-JO" sz="14400" dirty="0" smtClean="0"/>
              <a:t> مثل</a:t>
            </a:r>
            <a:r>
              <a:rPr lang="ar-JO" sz="14400" dirty="0"/>
              <a:t>: جاء الرجلُ الحليمُ</a:t>
            </a:r>
            <a:endParaRPr lang="en-US" sz="14400" dirty="0"/>
          </a:p>
          <a:p>
            <a:pPr algn="r" rtl="1"/>
            <a:r>
              <a:rPr lang="ar-JO" sz="14400" dirty="0"/>
              <a:t>والنعت السببي: ما يبين صفة من صفات ما يتعلق </a:t>
            </a:r>
            <a:r>
              <a:rPr lang="ar-JO" sz="14400" dirty="0" err="1"/>
              <a:t>بمتبوعه</a:t>
            </a:r>
            <a:r>
              <a:rPr lang="ar-JO" sz="14400" dirty="0"/>
              <a:t> أو يرتبط به مثل: جاءَ الرجلُ الحسنُ خطُّهُ. فكلمة الحسن وهي النعت السببي لم تبين صفة الرجل وانما بينت صِفةَ الخطِّ الذي يتعلقُ ويرتبطُ </a:t>
            </a:r>
            <a:r>
              <a:rPr lang="ar-JO" sz="14400" dirty="0" smtClean="0"/>
              <a:t>بالرَّجلِ</a:t>
            </a:r>
            <a:endParaRPr lang="en-US" sz="14400" dirty="0"/>
          </a:p>
          <a:p>
            <a:pPr algn="r" rtl="1"/>
            <a:r>
              <a:rPr lang="ar-JO" sz="14400" dirty="0"/>
              <a:t>ويسمى (الرجل) في كلتا الجملتين المتبوعَ -الموصوفَ- أو المنعوتَ ويسمى (الحليمُ والحسنُ) في الجملتين: نعتاً أو صفةُ تابعةُ أو تابعاً .</a:t>
            </a:r>
            <a:endParaRPr lang="en-US" sz="14400" dirty="0"/>
          </a:p>
          <a:p>
            <a:pPr marL="137160" indent="0">
              <a:buNone/>
            </a:pPr>
            <a:r>
              <a:rPr lang="ar-JO" sz="19900" dirty="0" smtClean="0"/>
              <a:t>  </a:t>
            </a:r>
            <a:endParaRPr lang="en-US" sz="199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ar-JO" dirty="0" smtClean="0"/>
              <a:t>النعت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82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النعت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242560"/>
          </a:xfrm>
        </p:spPr>
        <p:txBody>
          <a:bodyPr>
            <a:noAutofit/>
          </a:bodyPr>
          <a:lstStyle/>
          <a:p>
            <a:pPr algn="r" rtl="1"/>
            <a:r>
              <a:rPr lang="ar-JO" sz="2000" b="1" dirty="0" smtClean="0"/>
              <a:t>يجب </a:t>
            </a:r>
            <a:r>
              <a:rPr lang="ar-JO" sz="2000" b="1" dirty="0"/>
              <a:t>أن يَتْبعَ النعتُ الاسمَ المنعوتَ في الإعرابِ، والإفرادِ والتِثْنيةِ والجَمْعِ والتذكيرِ والتأنيثِ والتّعريفُ والتنكيرِ مثل:</a:t>
            </a:r>
            <a:endParaRPr lang="en-US" sz="2000" b="1" dirty="0"/>
          </a:p>
          <a:p>
            <a:pPr algn="r" rtl="1"/>
            <a:r>
              <a:rPr lang="ar-JO" sz="2000" b="1" dirty="0"/>
              <a:t>*هذا رجلٌ كريمٌ.</a:t>
            </a:r>
            <a:endParaRPr lang="en-US" sz="2000" b="1" dirty="0"/>
          </a:p>
          <a:p>
            <a:pPr algn="r" rtl="1"/>
            <a:r>
              <a:rPr lang="ar-JO" sz="2000" b="1" dirty="0"/>
              <a:t>*هذان رجلان كريمان.	*هؤلاءِ رجالٌ كريمون.</a:t>
            </a:r>
            <a:endParaRPr lang="en-US" sz="2000" b="1" dirty="0"/>
          </a:p>
          <a:p>
            <a:pPr algn="r" rtl="1"/>
            <a:r>
              <a:rPr lang="ar-JO" sz="2000" b="1" dirty="0"/>
              <a:t>*احترمُ العاملَ المخلصَ.</a:t>
            </a:r>
            <a:endParaRPr lang="en-US" sz="2000" b="1" dirty="0"/>
          </a:p>
          <a:p>
            <a:pPr algn="r" rtl="1"/>
            <a:r>
              <a:rPr lang="ar-JO" sz="2000" b="1" dirty="0"/>
              <a:t>*احترمُ العامِلَيْن المخلصين.	*احترمُ العامِلِيِن المخلصين.</a:t>
            </a:r>
            <a:endParaRPr lang="en-US" sz="2000" b="1" dirty="0"/>
          </a:p>
          <a:p>
            <a:pPr algn="r" rtl="1"/>
            <a:r>
              <a:rPr lang="ar-JO" sz="2000" b="1" dirty="0"/>
              <a:t>*أتعاملُ مع بنّاءٍ محترفٍ.</a:t>
            </a:r>
            <a:endParaRPr lang="en-US" sz="2000" b="1" dirty="0"/>
          </a:p>
          <a:p>
            <a:pPr algn="r" rtl="1"/>
            <a:r>
              <a:rPr lang="ar-JO" sz="2000" b="1" dirty="0"/>
              <a:t>*أتعامل مع بناءَين محترفَيْن.	*أتعاملُ مع بنائين محترفين.</a:t>
            </a:r>
            <a:endParaRPr lang="en-US" sz="2000" b="1" dirty="0"/>
          </a:p>
          <a:p>
            <a:pPr algn="r" rtl="1"/>
            <a:r>
              <a:rPr lang="ar-JO" sz="2000" b="1" dirty="0"/>
              <a:t>*هذه </a:t>
            </a:r>
            <a:r>
              <a:rPr lang="ar-JO" sz="2000" b="1" dirty="0" smtClean="0"/>
              <a:t>مقالةٌ مميّزةٌ</a:t>
            </a:r>
            <a:endParaRPr lang="en-US" sz="2000" b="1" dirty="0"/>
          </a:p>
          <a:p>
            <a:pPr algn="r" rtl="1"/>
            <a:r>
              <a:rPr lang="ar-JO" sz="2000" b="1" dirty="0"/>
              <a:t>*هاتان </a:t>
            </a:r>
            <a:r>
              <a:rPr lang="ar-JO" sz="2000" b="1" dirty="0" smtClean="0"/>
              <a:t>مقالتان مميزتان.</a:t>
            </a:r>
            <a:r>
              <a:rPr lang="ar-JO" sz="2000" b="1" dirty="0"/>
              <a:t> </a:t>
            </a:r>
            <a:r>
              <a:rPr lang="ar-JO" sz="2000" b="1" dirty="0" smtClean="0"/>
              <a:t>                * تلك مقالاتٌ  مميّزاتٌ</a:t>
            </a:r>
            <a:endParaRPr lang="en-US" sz="2000" b="1" dirty="0"/>
          </a:p>
          <a:p>
            <a:pPr algn="r" rtl="1"/>
            <a:r>
              <a:rPr lang="ar-JO" sz="2000" b="1" dirty="0"/>
              <a:t>*جَرّبتُ السيارةَ الجديدةَ.</a:t>
            </a:r>
            <a:endParaRPr lang="en-US" sz="2000" b="1" dirty="0"/>
          </a:p>
          <a:p>
            <a:pPr algn="r" rtl="1"/>
            <a:r>
              <a:rPr lang="ar-JO" sz="2000" b="1" dirty="0"/>
              <a:t>*جربتُ السيارتين الجديدتين.	*جَرّبْتُ السياراتِ الجديداتِ.</a:t>
            </a:r>
            <a:endParaRPr lang="en-US" sz="2000" b="1" dirty="0"/>
          </a:p>
          <a:p>
            <a:pPr algn="r" rtl="1"/>
            <a:r>
              <a:rPr lang="ar-JO" sz="2000" b="1" dirty="0"/>
              <a:t>*هو يسكنُ في بنايةٍ عاليةٍ.</a:t>
            </a:r>
            <a:endParaRPr lang="en-US" sz="2000" b="1" dirty="0"/>
          </a:p>
          <a:p>
            <a:pPr algn="r" rtl="1"/>
            <a:r>
              <a:rPr lang="ar-JO" sz="2000" b="1" dirty="0"/>
              <a:t>*هما يسكنان في بنايتين متجاورتين.	*هم يسكنون في بناياتٍ </a:t>
            </a:r>
            <a:r>
              <a:rPr lang="ar-JO" sz="2000" b="1" dirty="0" smtClean="0"/>
              <a:t>عالياتٍ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031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تدريب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SA" dirty="0"/>
              <a:t>حدد النعت ثم أعربه فيما يلي:</a:t>
            </a:r>
            <a:endParaRPr lang="en-US" dirty="0"/>
          </a:p>
          <a:p>
            <a:pPr algn="r" rtl="1"/>
            <a:r>
              <a:rPr lang="ar-SA" dirty="0"/>
              <a:t>ـ عليك سلامُ اللهِ مني تحيةً                ومن كلّ غيثٍ صادِق البرقِ والرّعدِ</a:t>
            </a:r>
            <a:endParaRPr lang="en-US" dirty="0"/>
          </a:p>
          <a:p>
            <a:pPr algn="r" rtl="1"/>
            <a:r>
              <a:rPr lang="ar-SA" dirty="0"/>
              <a:t>ـ إذا غامرت في شرفٍ مرومٍ              فلا تقنعُ بما دونٍ النجوم</a:t>
            </a:r>
            <a:endParaRPr lang="en-US" dirty="0"/>
          </a:p>
          <a:p>
            <a:pPr algn="r" rtl="1"/>
            <a:r>
              <a:rPr lang="ar-SA" dirty="0"/>
              <a:t>ـ قال تعالى" إن المنافقين في الدّركِ الأسفلِ من النار ،ولن تجدَ لهم نصيراَ"</a:t>
            </a:r>
            <a:endParaRPr lang="en-US" dirty="0"/>
          </a:p>
          <a:p>
            <a:pPr algn="r" rtl="1"/>
            <a:r>
              <a:rPr lang="ar-SA" dirty="0"/>
              <a:t>ـ "وربّكَ الغفورُ ذو </a:t>
            </a:r>
            <a:r>
              <a:rPr lang="ar-SA" dirty="0" err="1"/>
              <a:t>الرّ‍حمةِ</a:t>
            </a:r>
            <a:r>
              <a:rPr lang="ar-SA" dirty="0"/>
              <a:t> لو يؤاخذهم  بما كسَبَوا لعجّل لهم العذابَ</a:t>
            </a:r>
            <a:endParaRPr lang="en-US" dirty="0"/>
          </a:p>
          <a:p>
            <a:pPr algn="r" rtl="1"/>
            <a:r>
              <a:rPr lang="ar-SA" dirty="0"/>
              <a:t>ـ "ثمّ أرسلنا موسى وأخاه هارون </a:t>
            </a:r>
            <a:r>
              <a:rPr lang="ar-SA" dirty="0" err="1"/>
              <a:t>بأياتنا</a:t>
            </a:r>
            <a:r>
              <a:rPr lang="ar-SA" dirty="0"/>
              <a:t> وسلطانٍ مبين"</a:t>
            </a:r>
            <a:endParaRPr lang="en-US" dirty="0"/>
          </a:p>
          <a:p>
            <a:pPr algn="r" rtl="1"/>
            <a:r>
              <a:rPr lang="ar-SA" dirty="0"/>
              <a:t>ـ "القارعة ما القارعة؟ وما أدراك ما القارعة؟  يومَ يكونُ الناسُ كالفراش المبثوث ، وتكون الجبال كالعهنِ المنفوش" </a:t>
            </a:r>
            <a:endParaRPr lang="en-US" dirty="0"/>
          </a:p>
          <a:p>
            <a:pPr algn="r" rtl="1"/>
            <a:r>
              <a:rPr lang="ar-SA" dirty="0"/>
              <a:t>ـ </a:t>
            </a:r>
            <a:r>
              <a:rPr lang="ar-SA" dirty="0" smtClean="0"/>
              <a:t>ـ </a:t>
            </a:r>
            <a:r>
              <a:rPr lang="ar-SA" dirty="0"/>
              <a:t>"وبنينا فوقكُم سَبعاً شداداً، وجعلنا سراجاً </a:t>
            </a:r>
            <a:r>
              <a:rPr lang="ar-SA" dirty="0" smtClean="0"/>
              <a:t>وهّاجاً</a:t>
            </a:r>
            <a:r>
              <a:rPr lang="ar-JO" dirty="0" smtClean="0"/>
              <a:t> </a:t>
            </a:r>
            <a:r>
              <a:rPr lang="ar-SA" dirty="0"/>
              <a:t>"</a:t>
            </a:r>
            <a:endParaRPr lang="en-US" dirty="0"/>
          </a:p>
          <a:p>
            <a:pPr marL="13716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1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مهارات اللغة العربيّة </vt:lpstr>
      <vt:lpstr>التوابع  النعت </vt:lpstr>
      <vt:lpstr>النتاجات المرجوّ تحقيقها في هذه المحاضرة هي :  </vt:lpstr>
      <vt:lpstr>التوابع  </vt:lpstr>
      <vt:lpstr>النعت  </vt:lpstr>
      <vt:lpstr>النعت  </vt:lpstr>
      <vt:lpstr>تدريب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مهارات اللغة العربيّة </dc:title>
  <dc:creator>SmartBoard</dc:creator>
  <cp:lastModifiedBy>Adobe_5</cp:lastModifiedBy>
  <cp:revision>1</cp:revision>
  <dcterms:created xsi:type="dcterms:W3CDTF">2006-08-16T00:00:00Z</dcterms:created>
  <dcterms:modified xsi:type="dcterms:W3CDTF">2018-04-12T09:51:36Z</dcterms:modified>
</cp:coreProperties>
</file>