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44" r:id="rId2"/>
    <p:sldId id="546" r:id="rId3"/>
    <p:sldId id="561" r:id="rId4"/>
    <p:sldId id="560" r:id="rId5"/>
    <p:sldId id="564" r:id="rId6"/>
    <p:sldId id="556" r:id="rId7"/>
    <p:sldId id="562" r:id="rId8"/>
    <p:sldId id="563" r:id="rId9"/>
    <p:sldId id="565" r:id="rId10"/>
    <p:sldId id="566" r:id="rId11"/>
    <p:sldId id="567" r:id="rId12"/>
    <p:sldId id="557" r:id="rId13"/>
    <p:sldId id="568" r:id="rId14"/>
    <p:sldId id="554" r:id="rId15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00FF00"/>
    <a:srgbClr val="0000FF"/>
    <a:srgbClr val="CC00FF"/>
    <a:srgbClr val="FFFF00"/>
    <a:srgbClr val="284816"/>
    <a:srgbClr val="00CC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17" autoAdjust="0"/>
    <p:restoredTop sz="94660"/>
  </p:normalViewPr>
  <p:slideViewPr>
    <p:cSldViewPr>
      <p:cViewPr>
        <p:scale>
          <a:sx n="55" d="100"/>
          <a:sy n="55" d="100"/>
        </p:scale>
        <p:origin x="-3312" y="-1284"/>
      </p:cViewPr>
      <p:guideLst>
        <p:guide orient="horz" pos="4159"/>
        <p:guide orient="horz" pos="1152"/>
        <p:guide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638" y="-90"/>
      </p:cViewPr>
      <p:guideLst>
        <p:guide orient="horz" pos="3106"/>
        <p:guide pos="214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CBFBA9-8AB1-4CB8-92EC-C5FC0AD1D9D4}" type="doc">
      <dgm:prSet loTypeId="urn:microsoft.com/office/officeart/2005/8/layout/pyramid3" loCatId="pyramid" qsTypeId="urn:microsoft.com/office/officeart/2005/8/quickstyle/3d4" qsCatId="3D" csTypeId="urn:microsoft.com/office/officeart/2005/8/colors/colorful2" csCatId="colorful" phldr="1"/>
      <dgm:spPr/>
    </dgm:pt>
    <dgm:pt modelId="{7932C837-2634-4507-BCA8-2EB954BFCA94}">
      <dgm:prSet phldrT="[Text]"/>
      <dgm:spPr/>
      <dgm:t>
        <a:bodyPr/>
        <a:lstStyle/>
        <a:p>
          <a:pPr rtl="1"/>
          <a:r>
            <a:rPr lang="ar-JO" b="1" dirty="0" smtClean="0"/>
            <a:t>شكلية « هندسة الفقرة»</a:t>
          </a:r>
          <a:endParaRPr lang="ar-JO" b="1" dirty="0"/>
        </a:p>
      </dgm:t>
    </dgm:pt>
    <dgm:pt modelId="{0A346567-8296-4ED3-B691-6693B73305F1}" type="parTrans" cxnId="{E2829F32-58E4-4685-B5D8-E40D8CFFDE5B}">
      <dgm:prSet/>
      <dgm:spPr/>
      <dgm:t>
        <a:bodyPr/>
        <a:lstStyle/>
        <a:p>
          <a:pPr rtl="1"/>
          <a:endParaRPr lang="ar-JO" b="1"/>
        </a:p>
      </dgm:t>
    </dgm:pt>
    <dgm:pt modelId="{569929F3-2C62-42B1-9547-37C6A504AFD5}" type="sibTrans" cxnId="{E2829F32-58E4-4685-B5D8-E40D8CFFDE5B}">
      <dgm:prSet/>
      <dgm:spPr/>
      <dgm:t>
        <a:bodyPr/>
        <a:lstStyle/>
        <a:p>
          <a:pPr rtl="1"/>
          <a:endParaRPr lang="ar-JO" b="1"/>
        </a:p>
      </dgm:t>
    </dgm:pt>
    <dgm:pt modelId="{22E1B7AA-4918-427F-89F6-7FF99641A78C}">
      <dgm:prSet phldrT="[Text]"/>
      <dgm:spPr/>
      <dgm:t>
        <a:bodyPr/>
        <a:lstStyle/>
        <a:p>
          <a:pPr rtl="1"/>
          <a:r>
            <a:rPr lang="ar-JO" b="1" dirty="0" smtClean="0"/>
            <a:t>فكرية « أفكار الفقرة «</a:t>
          </a:r>
          <a:endParaRPr lang="ar-JO" b="1" dirty="0"/>
        </a:p>
      </dgm:t>
    </dgm:pt>
    <dgm:pt modelId="{B644338E-BD86-4038-8C9C-19E3884D8C92}" type="parTrans" cxnId="{E3DFA485-73D6-4A1B-941C-90A24ED72A86}">
      <dgm:prSet/>
      <dgm:spPr/>
      <dgm:t>
        <a:bodyPr/>
        <a:lstStyle/>
        <a:p>
          <a:pPr rtl="1"/>
          <a:endParaRPr lang="ar-JO" b="1"/>
        </a:p>
      </dgm:t>
    </dgm:pt>
    <dgm:pt modelId="{2D60BF1A-7407-4F29-84DB-9DDC728E934A}" type="sibTrans" cxnId="{E3DFA485-73D6-4A1B-941C-90A24ED72A86}">
      <dgm:prSet/>
      <dgm:spPr/>
      <dgm:t>
        <a:bodyPr/>
        <a:lstStyle/>
        <a:p>
          <a:pPr rtl="1"/>
          <a:endParaRPr lang="ar-JO" b="1"/>
        </a:p>
      </dgm:t>
    </dgm:pt>
    <dgm:pt modelId="{CA84FBA9-BC3B-4160-ADCD-1381F93455A9}">
      <dgm:prSet phldrT="[Text]"/>
      <dgm:spPr/>
      <dgm:t>
        <a:bodyPr/>
        <a:lstStyle/>
        <a:p>
          <a:pPr rtl="1"/>
          <a:r>
            <a:rPr lang="ar-JO" b="1" dirty="0" smtClean="0"/>
            <a:t>لغوية</a:t>
          </a:r>
          <a:endParaRPr lang="ar-JO" b="1" dirty="0"/>
        </a:p>
      </dgm:t>
    </dgm:pt>
    <dgm:pt modelId="{EFE8181F-2A4C-4802-88DE-140FD2ED43D0}" type="parTrans" cxnId="{B7C347DB-A898-455C-97F8-274A2D1B54BA}">
      <dgm:prSet/>
      <dgm:spPr/>
      <dgm:t>
        <a:bodyPr/>
        <a:lstStyle/>
        <a:p>
          <a:pPr rtl="1"/>
          <a:endParaRPr lang="ar-JO" b="1"/>
        </a:p>
      </dgm:t>
    </dgm:pt>
    <dgm:pt modelId="{7E673CB8-66F1-49BD-B55A-B94FA8F7B9A1}" type="sibTrans" cxnId="{B7C347DB-A898-455C-97F8-274A2D1B54BA}">
      <dgm:prSet/>
      <dgm:spPr/>
      <dgm:t>
        <a:bodyPr/>
        <a:lstStyle/>
        <a:p>
          <a:pPr rtl="1"/>
          <a:endParaRPr lang="ar-JO" b="1"/>
        </a:p>
      </dgm:t>
    </dgm:pt>
    <dgm:pt modelId="{CA871E50-BD04-44DC-9620-6A8D32BE2066}" type="pres">
      <dgm:prSet presAssocID="{D7CBFBA9-8AB1-4CB8-92EC-C5FC0AD1D9D4}" presName="Name0" presStyleCnt="0">
        <dgm:presLayoutVars>
          <dgm:dir/>
          <dgm:animLvl val="lvl"/>
          <dgm:resizeHandles val="exact"/>
        </dgm:presLayoutVars>
      </dgm:prSet>
      <dgm:spPr/>
    </dgm:pt>
    <dgm:pt modelId="{F4B436D0-6108-4A7C-8418-FA267CF7E2D3}" type="pres">
      <dgm:prSet presAssocID="{7932C837-2634-4507-BCA8-2EB954BFCA94}" presName="Name8" presStyleCnt="0"/>
      <dgm:spPr/>
    </dgm:pt>
    <dgm:pt modelId="{D7FAFE36-E39A-4973-99F1-17DF45F5337B}" type="pres">
      <dgm:prSet presAssocID="{7932C837-2634-4507-BCA8-2EB954BFCA94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9812C368-2AC8-4DDB-BD6D-BB2EB4FD87A5}" type="pres">
      <dgm:prSet presAssocID="{7932C837-2634-4507-BCA8-2EB954BFCA9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B368533C-3FC0-4A9E-ADCB-717E55B8BE46}" type="pres">
      <dgm:prSet presAssocID="{22E1B7AA-4918-427F-89F6-7FF99641A78C}" presName="Name8" presStyleCnt="0"/>
      <dgm:spPr/>
    </dgm:pt>
    <dgm:pt modelId="{20D845FC-5303-4879-B225-612A3F97A384}" type="pres">
      <dgm:prSet presAssocID="{22E1B7AA-4918-427F-89F6-7FF99641A78C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0E223C85-9108-42F2-B193-CC7EDF7470CC}" type="pres">
      <dgm:prSet presAssocID="{22E1B7AA-4918-427F-89F6-7FF99641A78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ED1AA19E-D946-4CE6-939A-132449896239}" type="pres">
      <dgm:prSet presAssocID="{CA84FBA9-BC3B-4160-ADCD-1381F93455A9}" presName="Name8" presStyleCnt="0"/>
      <dgm:spPr/>
    </dgm:pt>
    <dgm:pt modelId="{0950DE26-B8A4-4AF1-927F-D9176826F15C}" type="pres">
      <dgm:prSet presAssocID="{CA84FBA9-BC3B-4160-ADCD-1381F93455A9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3A0DA185-42A3-472D-8DB7-9E55894CFE0B}" type="pres">
      <dgm:prSet presAssocID="{CA84FBA9-BC3B-4160-ADCD-1381F93455A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</dgm:ptLst>
  <dgm:cxnLst>
    <dgm:cxn modelId="{D0D2F56E-3850-4D61-803F-0C5F62C5C917}" type="presOf" srcId="{CA84FBA9-BC3B-4160-ADCD-1381F93455A9}" destId="{3A0DA185-42A3-472D-8DB7-9E55894CFE0B}" srcOrd="1" destOrd="0" presId="urn:microsoft.com/office/officeart/2005/8/layout/pyramid3"/>
    <dgm:cxn modelId="{4F33746A-037A-417A-9A49-C21A03EF36E9}" type="presOf" srcId="{7932C837-2634-4507-BCA8-2EB954BFCA94}" destId="{D7FAFE36-E39A-4973-99F1-17DF45F5337B}" srcOrd="0" destOrd="0" presId="urn:microsoft.com/office/officeart/2005/8/layout/pyramid3"/>
    <dgm:cxn modelId="{E3DFA485-73D6-4A1B-941C-90A24ED72A86}" srcId="{D7CBFBA9-8AB1-4CB8-92EC-C5FC0AD1D9D4}" destId="{22E1B7AA-4918-427F-89F6-7FF99641A78C}" srcOrd="1" destOrd="0" parTransId="{B644338E-BD86-4038-8C9C-19E3884D8C92}" sibTransId="{2D60BF1A-7407-4F29-84DB-9DDC728E934A}"/>
    <dgm:cxn modelId="{D4605243-67F2-4EE4-9476-684A7A5C8DC6}" type="presOf" srcId="{CA84FBA9-BC3B-4160-ADCD-1381F93455A9}" destId="{0950DE26-B8A4-4AF1-927F-D9176826F15C}" srcOrd="0" destOrd="0" presId="urn:microsoft.com/office/officeart/2005/8/layout/pyramid3"/>
    <dgm:cxn modelId="{E2829F32-58E4-4685-B5D8-E40D8CFFDE5B}" srcId="{D7CBFBA9-8AB1-4CB8-92EC-C5FC0AD1D9D4}" destId="{7932C837-2634-4507-BCA8-2EB954BFCA94}" srcOrd="0" destOrd="0" parTransId="{0A346567-8296-4ED3-B691-6693B73305F1}" sibTransId="{569929F3-2C62-42B1-9547-37C6A504AFD5}"/>
    <dgm:cxn modelId="{A82061BF-84A6-4091-87F0-8E1B35AE0D83}" type="presOf" srcId="{7932C837-2634-4507-BCA8-2EB954BFCA94}" destId="{9812C368-2AC8-4DDB-BD6D-BB2EB4FD87A5}" srcOrd="1" destOrd="0" presId="urn:microsoft.com/office/officeart/2005/8/layout/pyramid3"/>
    <dgm:cxn modelId="{548F16EA-8053-4B39-A2AD-5F608303E988}" type="presOf" srcId="{D7CBFBA9-8AB1-4CB8-92EC-C5FC0AD1D9D4}" destId="{CA871E50-BD04-44DC-9620-6A8D32BE2066}" srcOrd="0" destOrd="0" presId="urn:microsoft.com/office/officeart/2005/8/layout/pyramid3"/>
    <dgm:cxn modelId="{677C5937-EF0F-4BF6-B17A-DAA5AAE43F1D}" type="presOf" srcId="{22E1B7AA-4918-427F-89F6-7FF99641A78C}" destId="{0E223C85-9108-42F2-B193-CC7EDF7470CC}" srcOrd="1" destOrd="0" presId="urn:microsoft.com/office/officeart/2005/8/layout/pyramid3"/>
    <dgm:cxn modelId="{B7C347DB-A898-455C-97F8-274A2D1B54BA}" srcId="{D7CBFBA9-8AB1-4CB8-92EC-C5FC0AD1D9D4}" destId="{CA84FBA9-BC3B-4160-ADCD-1381F93455A9}" srcOrd="2" destOrd="0" parTransId="{EFE8181F-2A4C-4802-88DE-140FD2ED43D0}" sibTransId="{7E673CB8-66F1-49BD-B55A-B94FA8F7B9A1}"/>
    <dgm:cxn modelId="{BBFCD86F-9525-482C-921C-FAD27461E709}" type="presOf" srcId="{22E1B7AA-4918-427F-89F6-7FF99641A78C}" destId="{20D845FC-5303-4879-B225-612A3F97A384}" srcOrd="0" destOrd="0" presId="urn:microsoft.com/office/officeart/2005/8/layout/pyramid3"/>
    <dgm:cxn modelId="{63A42629-B699-441A-B989-00B7B87BCCE9}" type="presParOf" srcId="{CA871E50-BD04-44DC-9620-6A8D32BE2066}" destId="{F4B436D0-6108-4A7C-8418-FA267CF7E2D3}" srcOrd="0" destOrd="0" presId="urn:microsoft.com/office/officeart/2005/8/layout/pyramid3"/>
    <dgm:cxn modelId="{8D484C13-A04B-4760-AD4C-375C118817F6}" type="presParOf" srcId="{F4B436D0-6108-4A7C-8418-FA267CF7E2D3}" destId="{D7FAFE36-E39A-4973-99F1-17DF45F5337B}" srcOrd="0" destOrd="0" presId="urn:microsoft.com/office/officeart/2005/8/layout/pyramid3"/>
    <dgm:cxn modelId="{8851B184-8F9C-4035-8492-5BFF977AE8C2}" type="presParOf" srcId="{F4B436D0-6108-4A7C-8418-FA267CF7E2D3}" destId="{9812C368-2AC8-4DDB-BD6D-BB2EB4FD87A5}" srcOrd="1" destOrd="0" presId="urn:microsoft.com/office/officeart/2005/8/layout/pyramid3"/>
    <dgm:cxn modelId="{5A174E10-B24A-4D7F-A22B-86783C04163A}" type="presParOf" srcId="{CA871E50-BD04-44DC-9620-6A8D32BE2066}" destId="{B368533C-3FC0-4A9E-ADCB-717E55B8BE46}" srcOrd="1" destOrd="0" presId="urn:microsoft.com/office/officeart/2005/8/layout/pyramid3"/>
    <dgm:cxn modelId="{6817140D-347F-45DF-AB81-1D7AA1E31315}" type="presParOf" srcId="{B368533C-3FC0-4A9E-ADCB-717E55B8BE46}" destId="{20D845FC-5303-4879-B225-612A3F97A384}" srcOrd="0" destOrd="0" presId="urn:microsoft.com/office/officeart/2005/8/layout/pyramid3"/>
    <dgm:cxn modelId="{4E93B006-162B-4769-8957-51E35E0F0828}" type="presParOf" srcId="{B368533C-3FC0-4A9E-ADCB-717E55B8BE46}" destId="{0E223C85-9108-42F2-B193-CC7EDF7470CC}" srcOrd="1" destOrd="0" presId="urn:microsoft.com/office/officeart/2005/8/layout/pyramid3"/>
    <dgm:cxn modelId="{C7713868-014C-4AA6-8655-A8FBB8C0D3EC}" type="presParOf" srcId="{CA871E50-BD04-44DC-9620-6A8D32BE2066}" destId="{ED1AA19E-D946-4CE6-939A-132449896239}" srcOrd="2" destOrd="0" presId="urn:microsoft.com/office/officeart/2005/8/layout/pyramid3"/>
    <dgm:cxn modelId="{FD6E2961-F6EB-47FD-8D6F-56F22C2D98F2}" type="presParOf" srcId="{ED1AA19E-D946-4CE6-939A-132449896239}" destId="{0950DE26-B8A4-4AF1-927F-D9176826F15C}" srcOrd="0" destOrd="0" presId="urn:microsoft.com/office/officeart/2005/8/layout/pyramid3"/>
    <dgm:cxn modelId="{86746928-AB34-47CA-A550-B75958FE6C65}" type="presParOf" srcId="{ED1AA19E-D946-4CE6-939A-132449896239}" destId="{3A0DA185-42A3-472D-8DB7-9E55894CFE0B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FAFE36-E39A-4973-99F1-17DF45F5337B}">
      <dsp:nvSpPr>
        <dsp:cNvPr id="0" name=""/>
        <dsp:cNvSpPr/>
      </dsp:nvSpPr>
      <dsp:spPr>
        <a:xfrm rot="10800000">
          <a:off x="0" y="0"/>
          <a:ext cx="8610600" cy="1727200"/>
        </a:xfrm>
        <a:prstGeom prst="trapezoid">
          <a:avLst>
            <a:gd name="adj" fmla="val 83088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930" tIns="74930" rIns="74930" bIns="74930" numCol="1" spcCol="1270" anchor="ctr" anchorCtr="0">
          <a:noAutofit/>
        </a:bodyPr>
        <a:lstStyle/>
        <a:p>
          <a:pPr lvl="0" algn="ctr" defTabSz="2622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900" b="1" kern="1200" dirty="0" smtClean="0"/>
            <a:t>شكلية « هندسة الفقرة»</a:t>
          </a:r>
          <a:endParaRPr lang="ar-JO" sz="5900" b="1" kern="1200" dirty="0"/>
        </a:p>
      </dsp:txBody>
      <dsp:txXfrm rot="-10800000">
        <a:off x="1506854" y="0"/>
        <a:ext cx="5596890" cy="1727200"/>
      </dsp:txXfrm>
    </dsp:sp>
    <dsp:sp modelId="{20D845FC-5303-4879-B225-612A3F97A384}">
      <dsp:nvSpPr>
        <dsp:cNvPr id="0" name=""/>
        <dsp:cNvSpPr/>
      </dsp:nvSpPr>
      <dsp:spPr>
        <a:xfrm rot="10800000">
          <a:off x="1435099" y="1727200"/>
          <a:ext cx="5740400" cy="1727200"/>
        </a:xfrm>
        <a:prstGeom prst="trapezoid">
          <a:avLst>
            <a:gd name="adj" fmla="val 83088"/>
          </a:avLst>
        </a:prstGeom>
        <a:solidFill>
          <a:schemeClr val="accent2">
            <a:hueOff val="6900114"/>
            <a:satOff val="-46203"/>
            <a:lumOff val="166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930" tIns="74930" rIns="74930" bIns="74930" numCol="1" spcCol="1270" anchor="ctr" anchorCtr="0">
          <a:noAutofit/>
        </a:bodyPr>
        <a:lstStyle/>
        <a:p>
          <a:pPr lvl="0" algn="ctr" defTabSz="2622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900" b="1" kern="1200" dirty="0" smtClean="0"/>
            <a:t>فكرية « أفكار الفقرة «</a:t>
          </a:r>
          <a:endParaRPr lang="ar-JO" sz="5900" b="1" kern="1200" dirty="0"/>
        </a:p>
      </dsp:txBody>
      <dsp:txXfrm rot="-10800000">
        <a:off x="2439669" y="1727200"/>
        <a:ext cx="3731260" cy="1727200"/>
      </dsp:txXfrm>
    </dsp:sp>
    <dsp:sp modelId="{0950DE26-B8A4-4AF1-927F-D9176826F15C}">
      <dsp:nvSpPr>
        <dsp:cNvPr id="0" name=""/>
        <dsp:cNvSpPr/>
      </dsp:nvSpPr>
      <dsp:spPr>
        <a:xfrm rot="10800000">
          <a:off x="2870200" y="3454400"/>
          <a:ext cx="2870200" cy="1727200"/>
        </a:xfrm>
        <a:prstGeom prst="trapezoid">
          <a:avLst>
            <a:gd name="adj" fmla="val 83088"/>
          </a:avLst>
        </a:prstGeom>
        <a:solidFill>
          <a:schemeClr val="accent2">
            <a:hueOff val="13800228"/>
            <a:satOff val="-92406"/>
            <a:lumOff val="333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930" tIns="74930" rIns="74930" bIns="74930" numCol="1" spcCol="1270" anchor="ctr" anchorCtr="0">
          <a:noAutofit/>
        </a:bodyPr>
        <a:lstStyle/>
        <a:p>
          <a:pPr lvl="0" algn="ctr" defTabSz="2622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900" b="1" kern="1200" dirty="0" smtClean="0"/>
            <a:t>لغوية</a:t>
          </a:r>
          <a:endParaRPr lang="ar-JO" sz="5900" b="1" kern="1200" dirty="0"/>
        </a:p>
      </dsp:txBody>
      <dsp:txXfrm rot="-10800000">
        <a:off x="2870200" y="3454400"/>
        <a:ext cx="2870200" cy="1727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7" tIns="46153" rIns="92307" bIns="46153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r>
              <a:rPr lang="en-US" altLang="en-US"/>
              <a:t>8994 Woolf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7" tIns="46153" rIns="92307" bIns="46153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fld id="{D8731E65-3B64-410E-AF06-044AD9FDD2A5}" type="datetime8">
              <a:rPr lang="en-US" altLang="en-US"/>
              <a:pPr>
                <a:defRPr/>
              </a:pPr>
              <a:t>4/5/2018 8:35 AM</a:t>
            </a:fld>
            <a:endParaRPr lang="en-US" altLang="en-US"/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7" tIns="46153" rIns="92307" bIns="46153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r>
              <a:rPr lang="en-US" altLang="en-US"/>
              <a:t>FM</a:t>
            </a:r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7" tIns="46153" rIns="92307" bIns="46153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cs typeface="Times New Roman" pitchFamily="18" charset="0"/>
              </a:defRPr>
            </a:lvl1pPr>
          </a:lstStyle>
          <a:p>
            <a:pPr>
              <a:defRPr/>
            </a:pPr>
            <a:fld id="{F189E1AC-834D-4975-963C-B034965F0079}" type="slidenum">
              <a:rPr lang="ar-SA" altLang="en-US"/>
              <a:pPr>
                <a:defRPr/>
              </a:pPr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4011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098925" y="217488"/>
            <a:ext cx="101441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307" tIns="46153" rIns="92307" bIns="46153" numCol="1" anchor="b" anchorCtr="0" compatLnSpc="1">
            <a:prstTxWarp prst="textNoShape">
              <a:avLst/>
            </a:prstTxWarp>
            <a:spAutoFit/>
          </a:bodyPr>
          <a:lstStyle>
            <a:lvl1pPr algn="r" defTabSz="923925">
              <a:defRPr sz="1200" b="1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8994 Woolf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68300" y="217488"/>
            <a:ext cx="152241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307" tIns="46153" rIns="92307" bIns="46153" numCol="1" anchor="b" anchorCtr="0" compatLnSpc="1">
            <a:prstTxWarp prst="textNoShape">
              <a:avLst/>
            </a:prstTxWarp>
            <a:spAutoFit/>
          </a:bodyPr>
          <a:lstStyle>
            <a:lvl1pPr defTabSz="923925">
              <a:defRPr sz="1200" b="1">
                <a:latin typeface="Arial" charset="0"/>
              </a:defRPr>
            </a:lvl1pPr>
          </a:lstStyle>
          <a:p>
            <a:pPr>
              <a:defRPr/>
            </a:pPr>
            <a:fld id="{33EA1E6A-0584-4547-8B2E-835D3C7EBA27}" type="datetime8">
              <a:rPr lang="en-US" altLang="en-US"/>
              <a:pPr>
                <a:defRPr/>
              </a:pPr>
              <a:t>4/5/2018 8:35 AM</a:t>
            </a:fld>
            <a:endParaRPr lang="en-US" altLang="en-US"/>
          </a:p>
        </p:txBody>
      </p:sp>
      <p:sp>
        <p:nvSpPr>
          <p:cNvPr id="174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113" y="612775"/>
            <a:ext cx="6772275" cy="50784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8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06388" y="5819775"/>
            <a:ext cx="6184900" cy="381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7" tIns="46153" rIns="92307" bIns="461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168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138363" y="217488"/>
            <a:ext cx="417512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307" tIns="46153" rIns="92307" bIns="46153" numCol="1" anchor="b" anchorCtr="0" compatLnSpc="1">
            <a:prstTxWarp prst="textNoShape">
              <a:avLst/>
            </a:prstTxWarp>
            <a:spAutoFit/>
          </a:bodyPr>
          <a:lstStyle>
            <a:lvl1pPr defTabSz="923925">
              <a:defRPr sz="1200" b="1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FM</a:t>
            </a:r>
          </a:p>
        </p:txBody>
      </p:sp>
      <p:sp>
        <p:nvSpPr>
          <p:cNvPr id="168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27738" y="217488"/>
            <a:ext cx="3810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307" tIns="46153" rIns="92307" bIns="46153" numCol="1" anchor="b" anchorCtr="0" compatLnSpc="1">
            <a:prstTxWarp prst="textNoShape">
              <a:avLst/>
            </a:prstTxWarp>
            <a:spAutoFit/>
          </a:bodyPr>
          <a:lstStyle>
            <a:lvl1pPr algn="r" defTabSz="923925">
              <a:defRPr sz="1200" b="1">
                <a:latin typeface="Arial" charset="0"/>
              </a:defRPr>
            </a:lvl1pPr>
          </a:lstStyle>
          <a:p>
            <a:pPr>
              <a:defRPr/>
            </a:pPr>
            <a:fld id="{3F39C0ED-36A6-4E72-A60E-2BBCC2D68C11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300002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Dk Blue Title 3"/>
          <p:cNvPicPr>
            <a:picLocks noChangeAspect="1" noChangeArrowheads="1"/>
          </p:cNvPicPr>
          <p:nvPr userDrawn="1"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101" r="7396"/>
          <a:stretch>
            <a:fillRect/>
          </a:stretch>
        </p:blipFill>
        <p:spPr bwMode="invGray">
          <a:xfrm>
            <a:off x="6127750" y="0"/>
            <a:ext cx="23320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4" descr="Dk Blue Titl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17"/>
          <p:cNvGrpSpPr>
            <a:grpSpLocks/>
          </p:cNvGrpSpPr>
          <p:nvPr userDrawn="1"/>
        </p:nvGrpSpPr>
        <p:grpSpPr bwMode="auto">
          <a:xfrm>
            <a:off x="101600" y="674688"/>
            <a:ext cx="8280400" cy="1255712"/>
            <a:chOff x="64" y="905"/>
            <a:chExt cx="5216" cy="791"/>
          </a:xfrm>
        </p:grpSpPr>
        <p:sp>
          <p:nvSpPr>
            <p:cNvPr id="7" name="Freeform 15"/>
            <p:cNvSpPr>
              <a:spLocks/>
            </p:cNvSpPr>
            <p:nvPr userDrawn="1"/>
          </p:nvSpPr>
          <p:spPr bwMode="invGray">
            <a:xfrm rot="-507431">
              <a:off x="1158" y="905"/>
              <a:ext cx="4122" cy="719"/>
            </a:xfrm>
            <a:custGeom>
              <a:avLst/>
              <a:gdLst>
                <a:gd name="T0" fmla="*/ 0 w 4122"/>
                <a:gd name="T1" fmla="*/ 5567 h 630"/>
                <a:gd name="T2" fmla="*/ 3544 w 4122"/>
                <a:gd name="T3" fmla="*/ 9449 h 630"/>
                <a:gd name="T4" fmla="*/ 3680 w 4122"/>
                <a:gd name="T5" fmla="*/ 17141 h 630"/>
                <a:gd name="T6" fmla="*/ 3616 w 4122"/>
                <a:gd name="T7" fmla="*/ 17000 h 630"/>
                <a:gd name="T8" fmla="*/ 3534 w 4122"/>
                <a:gd name="T9" fmla="*/ 10020 h 630"/>
                <a:gd name="T10" fmla="*/ 17 w 4122"/>
                <a:gd name="T11" fmla="*/ 6307 h 630"/>
                <a:gd name="T12" fmla="*/ 0 w 4122"/>
                <a:gd name="T13" fmla="*/ 5567 h 6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22" h="630">
                  <a:moveTo>
                    <a:pt x="0" y="204"/>
                  </a:moveTo>
                  <a:cubicBezTo>
                    <a:pt x="255" y="198"/>
                    <a:pt x="1686" y="0"/>
                    <a:pt x="3544" y="348"/>
                  </a:cubicBezTo>
                  <a:cubicBezTo>
                    <a:pt x="4122" y="464"/>
                    <a:pt x="3754" y="614"/>
                    <a:pt x="3680" y="630"/>
                  </a:cubicBezTo>
                  <a:cubicBezTo>
                    <a:pt x="3680" y="630"/>
                    <a:pt x="3642" y="626"/>
                    <a:pt x="3616" y="624"/>
                  </a:cubicBezTo>
                  <a:cubicBezTo>
                    <a:pt x="3678" y="612"/>
                    <a:pt x="4118" y="488"/>
                    <a:pt x="3534" y="368"/>
                  </a:cubicBezTo>
                  <a:cubicBezTo>
                    <a:pt x="2029" y="98"/>
                    <a:pt x="696" y="156"/>
                    <a:pt x="17" y="231"/>
                  </a:cubicBezTo>
                  <a:cubicBezTo>
                    <a:pt x="17" y="231"/>
                    <a:pt x="0" y="204"/>
                    <a:pt x="0" y="204"/>
                  </a:cubicBezTo>
                  <a:close/>
                </a:path>
              </a:pathLst>
            </a:custGeom>
            <a:gradFill rotWithShape="0">
              <a:gsLst>
                <a:gs pos="0">
                  <a:srgbClr val="9900CC"/>
                </a:gs>
                <a:gs pos="100000">
                  <a:srgbClr val="47005E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6600CC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16"/>
            <p:cNvSpPr>
              <a:spLocks/>
            </p:cNvSpPr>
            <p:nvPr userDrawn="1"/>
          </p:nvSpPr>
          <p:spPr bwMode="invGray">
            <a:xfrm rot="-437045">
              <a:off x="64" y="1500"/>
              <a:ext cx="1204" cy="196"/>
            </a:xfrm>
            <a:custGeom>
              <a:avLst/>
              <a:gdLst>
                <a:gd name="T0" fmla="*/ 26186 w 1059"/>
                <a:gd name="T1" fmla="*/ 0 h 172"/>
                <a:gd name="T2" fmla="*/ 3646 w 1059"/>
                <a:gd name="T3" fmla="*/ 3775 h 172"/>
                <a:gd name="T4" fmla="*/ 4390 w 1059"/>
                <a:gd name="T5" fmla="*/ 4467 h 172"/>
                <a:gd name="T6" fmla="*/ 26186 w 1059"/>
                <a:gd name="T7" fmla="*/ 618 h 172"/>
                <a:gd name="T8" fmla="*/ 26186 w 1059"/>
                <a:gd name="T9" fmla="*/ 0 h 1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59" h="172">
                  <a:moveTo>
                    <a:pt x="1059" y="0"/>
                  </a:moveTo>
                  <a:cubicBezTo>
                    <a:pt x="543" y="45"/>
                    <a:pt x="291" y="112"/>
                    <a:pt x="147" y="144"/>
                  </a:cubicBezTo>
                  <a:cubicBezTo>
                    <a:pt x="0" y="172"/>
                    <a:pt x="153" y="147"/>
                    <a:pt x="177" y="171"/>
                  </a:cubicBezTo>
                  <a:cubicBezTo>
                    <a:pt x="329" y="151"/>
                    <a:pt x="339" y="99"/>
                    <a:pt x="1059" y="24"/>
                  </a:cubicBezTo>
                  <a:cubicBezTo>
                    <a:pt x="1059" y="24"/>
                    <a:pt x="1059" y="0"/>
                    <a:pt x="1059" y="0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9900CC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6600CC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1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6494463" cy="579438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0"/>
          <a:lstStyle>
            <a:lvl1pPr>
              <a:defRPr sz="3200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239000" cy="1098550"/>
          </a:xfrm>
        </p:spPr>
        <p:txBody>
          <a:bodyPr anchor="t"/>
          <a:lstStyle>
            <a:lvl1pPr>
              <a:defRPr sz="6600"/>
            </a:lvl1pPr>
          </a:lstStyle>
          <a:p>
            <a:pPr lvl="0"/>
            <a:r>
              <a:rPr lang="en-US" altLang="en-US" noProof="0" smtClean="0"/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2944001363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60629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822325"/>
            <a:ext cx="1981200" cy="3521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822325"/>
            <a:ext cx="5791200" cy="3521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424202"/>
      </p:ext>
    </p:extLst>
  </p:cSld>
  <p:clrMapOvr>
    <a:masterClrMapping/>
  </p:clrMapOvr>
  <p:transition spd="med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188" y="822325"/>
            <a:ext cx="7923212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773238"/>
            <a:ext cx="3886200" cy="2570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773238"/>
            <a:ext cx="3886200" cy="2570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625565"/>
      </p:ext>
    </p:extLst>
  </p:cSld>
  <p:clrMapOvr>
    <a:masterClrMapping/>
  </p:clrMapOvr>
  <p:transition spd="med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90600" y="822325"/>
            <a:ext cx="7924800" cy="3521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87165"/>
      </p:ext>
    </p:extLst>
  </p:cSld>
  <p:clrMapOvr>
    <a:masterClrMapping/>
  </p:clrMapOvr>
  <p:transition spd="med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188" y="822325"/>
            <a:ext cx="7923212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773238"/>
            <a:ext cx="3886200" cy="2570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5029200" y="1773238"/>
            <a:ext cx="3886200" cy="2570162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4128043644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360540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7084391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773238"/>
            <a:ext cx="3886200" cy="25701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773238"/>
            <a:ext cx="3886200" cy="25701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00096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392384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71955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5693557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5870764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8326431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5" descr="Dk Blue Slid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844"/>
          <a:stretch>
            <a:fillRect/>
          </a:stretch>
        </p:blipFill>
        <p:spPr bwMode="invGray">
          <a:xfrm>
            <a:off x="0" y="0"/>
            <a:ext cx="9286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7" descr="Dk Blue Slid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773238"/>
            <a:ext cx="7924800" cy="257016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Text Header</a:t>
            </a:r>
          </a:p>
          <a:p>
            <a:pPr lvl="1"/>
            <a:r>
              <a:rPr lang="en-US" altLang="en-US" smtClean="0"/>
              <a:t>First level bullet</a:t>
            </a:r>
          </a:p>
          <a:p>
            <a:pPr lvl="2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grpSp>
        <p:nvGrpSpPr>
          <p:cNvPr id="1029" name="Group 24"/>
          <p:cNvGrpSpPr>
            <a:grpSpLocks/>
          </p:cNvGrpSpPr>
          <p:nvPr userDrawn="1"/>
        </p:nvGrpSpPr>
        <p:grpSpPr bwMode="auto">
          <a:xfrm>
            <a:off x="25400" y="-36513"/>
            <a:ext cx="8280400" cy="1255713"/>
            <a:chOff x="64" y="905"/>
            <a:chExt cx="5216" cy="791"/>
          </a:xfrm>
        </p:grpSpPr>
        <p:sp>
          <p:nvSpPr>
            <p:cNvPr id="1031" name="Freeform 22"/>
            <p:cNvSpPr>
              <a:spLocks/>
            </p:cNvSpPr>
            <p:nvPr userDrawn="1"/>
          </p:nvSpPr>
          <p:spPr bwMode="invGray">
            <a:xfrm rot="-507431">
              <a:off x="1158" y="905"/>
              <a:ext cx="4122" cy="719"/>
            </a:xfrm>
            <a:custGeom>
              <a:avLst/>
              <a:gdLst>
                <a:gd name="T0" fmla="*/ 0 w 4122"/>
                <a:gd name="T1" fmla="*/ 5567 h 630"/>
                <a:gd name="T2" fmla="*/ 3544 w 4122"/>
                <a:gd name="T3" fmla="*/ 9449 h 630"/>
                <a:gd name="T4" fmla="*/ 3680 w 4122"/>
                <a:gd name="T5" fmla="*/ 17141 h 630"/>
                <a:gd name="T6" fmla="*/ 3616 w 4122"/>
                <a:gd name="T7" fmla="*/ 17000 h 630"/>
                <a:gd name="T8" fmla="*/ 3534 w 4122"/>
                <a:gd name="T9" fmla="*/ 10020 h 630"/>
                <a:gd name="T10" fmla="*/ 17 w 4122"/>
                <a:gd name="T11" fmla="*/ 6307 h 630"/>
                <a:gd name="T12" fmla="*/ 0 w 4122"/>
                <a:gd name="T13" fmla="*/ 5567 h 6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22" h="630">
                  <a:moveTo>
                    <a:pt x="0" y="204"/>
                  </a:moveTo>
                  <a:cubicBezTo>
                    <a:pt x="255" y="198"/>
                    <a:pt x="1686" y="0"/>
                    <a:pt x="3544" y="348"/>
                  </a:cubicBezTo>
                  <a:cubicBezTo>
                    <a:pt x="4122" y="464"/>
                    <a:pt x="3754" y="614"/>
                    <a:pt x="3680" y="630"/>
                  </a:cubicBezTo>
                  <a:cubicBezTo>
                    <a:pt x="3680" y="630"/>
                    <a:pt x="3642" y="626"/>
                    <a:pt x="3616" y="624"/>
                  </a:cubicBezTo>
                  <a:cubicBezTo>
                    <a:pt x="3678" y="612"/>
                    <a:pt x="4118" y="488"/>
                    <a:pt x="3534" y="368"/>
                  </a:cubicBezTo>
                  <a:cubicBezTo>
                    <a:pt x="2029" y="98"/>
                    <a:pt x="696" y="156"/>
                    <a:pt x="17" y="231"/>
                  </a:cubicBezTo>
                  <a:cubicBezTo>
                    <a:pt x="17" y="231"/>
                    <a:pt x="0" y="204"/>
                    <a:pt x="0" y="204"/>
                  </a:cubicBezTo>
                  <a:close/>
                </a:path>
              </a:pathLst>
            </a:custGeom>
            <a:gradFill rotWithShape="0">
              <a:gsLst>
                <a:gs pos="0">
                  <a:srgbClr val="99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6600CC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Freeform 23"/>
            <p:cNvSpPr>
              <a:spLocks/>
            </p:cNvSpPr>
            <p:nvPr userDrawn="1"/>
          </p:nvSpPr>
          <p:spPr bwMode="invGray">
            <a:xfrm rot="-437045">
              <a:off x="64" y="1500"/>
              <a:ext cx="1204" cy="196"/>
            </a:xfrm>
            <a:custGeom>
              <a:avLst/>
              <a:gdLst>
                <a:gd name="T0" fmla="*/ 26186 w 1059"/>
                <a:gd name="T1" fmla="*/ 0 h 172"/>
                <a:gd name="T2" fmla="*/ 3646 w 1059"/>
                <a:gd name="T3" fmla="*/ 3775 h 172"/>
                <a:gd name="T4" fmla="*/ 4390 w 1059"/>
                <a:gd name="T5" fmla="*/ 4467 h 172"/>
                <a:gd name="T6" fmla="*/ 26186 w 1059"/>
                <a:gd name="T7" fmla="*/ 618 h 172"/>
                <a:gd name="T8" fmla="*/ 26186 w 1059"/>
                <a:gd name="T9" fmla="*/ 0 h 1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59" h="172">
                  <a:moveTo>
                    <a:pt x="1059" y="0"/>
                  </a:moveTo>
                  <a:cubicBezTo>
                    <a:pt x="543" y="45"/>
                    <a:pt x="291" y="112"/>
                    <a:pt x="147" y="144"/>
                  </a:cubicBezTo>
                  <a:cubicBezTo>
                    <a:pt x="0" y="172"/>
                    <a:pt x="153" y="147"/>
                    <a:pt x="177" y="171"/>
                  </a:cubicBezTo>
                  <a:cubicBezTo>
                    <a:pt x="329" y="151"/>
                    <a:pt x="339" y="99"/>
                    <a:pt x="1059" y="24"/>
                  </a:cubicBezTo>
                  <a:cubicBezTo>
                    <a:pt x="1059" y="24"/>
                    <a:pt x="1059" y="0"/>
                    <a:pt x="1059" y="0"/>
                  </a:cubicBezTo>
                  <a:close/>
                </a:path>
              </a:pathLst>
            </a:custGeom>
            <a:gradFill rotWithShape="0">
              <a:gsLst>
                <a:gs pos="0">
                  <a:srgbClr val="47005E"/>
                </a:gs>
                <a:gs pos="100000">
                  <a:srgbClr val="9900CC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6600CC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2188" y="822325"/>
            <a:ext cx="7923212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7" r:id="rId1"/>
    <p:sldLayoutId id="2147484024" r:id="rId2"/>
    <p:sldLayoutId id="2147484025" r:id="rId3"/>
    <p:sldLayoutId id="2147484026" r:id="rId4"/>
    <p:sldLayoutId id="2147484027" r:id="rId5"/>
    <p:sldLayoutId id="2147484028" r:id="rId6"/>
    <p:sldLayoutId id="2147484029" r:id="rId7"/>
    <p:sldLayoutId id="2147484030" r:id="rId8"/>
    <p:sldLayoutId id="2147484031" r:id="rId9"/>
    <p:sldLayoutId id="2147484032" r:id="rId10"/>
    <p:sldLayoutId id="2147484033" r:id="rId11"/>
    <p:sldLayoutId id="2147484034" r:id="rId12"/>
    <p:sldLayoutId id="2147484035" r:id="rId13"/>
    <p:sldLayoutId id="2147484036" r:id="rId14"/>
  </p:sldLayoutIdLst>
  <p:transition spd="med">
    <p:rand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defRPr sz="2800" b="1" i="1">
          <a:solidFill>
            <a:srgbClr val="FFFF66"/>
          </a:solidFill>
          <a:latin typeface="+mn-lt"/>
          <a:ea typeface="+mn-ea"/>
          <a:cs typeface="+mn-cs"/>
        </a:defRPr>
      </a:lvl1pPr>
      <a:lvl2pPr marL="690563" indent="-3444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800" b="1">
          <a:solidFill>
            <a:schemeClr val="tx1"/>
          </a:solidFill>
          <a:latin typeface="+mn-lt"/>
        </a:defRPr>
      </a:lvl2pPr>
      <a:lvl3pPr marL="1309688" indent="-2778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3pPr>
      <a:lvl4pPr marL="1892300" indent="-2936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b="1">
          <a:solidFill>
            <a:schemeClr val="tx1"/>
          </a:solidFill>
          <a:latin typeface="+mn-lt"/>
        </a:defRPr>
      </a:lvl4pPr>
      <a:lvl5pPr marL="2513013" indent="-2809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800" b="1">
          <a:solidFill>
            <a:schemeClr val="tx1"/>
          </a:solidFill>
          <a:latin typeface="+mn-lt"/>
        </a:defRPr>
      </a:lvl5pPr>
      <a:lvl6pPr marL="2970213" indent="-2809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800" b="1">
          <a:solidFill>
            <a:schemeClr val="tx1"/>
          </a:solidFill>
          <a:latin typeface="+mn-lt"/>
        </a:defRPr>
      </a:lvl6pPr>
      <a:lvl7pPr marL="3427413" indent="-2809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800" b="1">
          <a:solidFill>
            <a:schemeClr val="tx1"/>
          </a:solidFill>
          <a:latin typeface="+mn-lt"/>
        </a:defRPr>
      </a:lvl7pPr>
      <a:lvl8pPr marL="3884613" indent="-2809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800" b="1">
          <a:solidFill>
            <a:schemeClr val="tx1"/>
          </a:solidFill>
          <a:latin typeface="+mn-lt"/>
        </a:defRPr>
      </a:lvl8pPr>
      <a:lvl9pPr marL="4341813" indent="-2809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8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4"/>
          <p:cNvSpPr txBox="1">
            <a:spLocks noChangeArrowheads="1"/>
          </p:cNvSpPr>
          <p:nvPr/>
        </p:nvSpPr>
        <p:spPr bwMode="auto">
          <a:xfrm>
            <a:off x="7019925" y="476250"/>
            <a:ext cx="1944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ar-JO" altLang="ar-J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0"/>
            <a:ext cx="2123728" cy="171889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3076" name="TextBox 7"/>
          <p:cNvSpPr txBox="1">
            <a:spLocks noChangeArrowheads="1"/>
          </p:cNvSpPr>
          <p:nvPr/>
        </p:nvSpPr>
        <p:spPr bwMode="auto">
          <a:xfrm>
            <a:off x="28575" y="6308725"/>
            <a:ext cx="335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rtl="1"/>
            <a:r>
              <a:rPr lang="ar-JO" altLang="ar-JO" sz="2400" b="1">
                <a:solidFill>
                  <a:schemeClr val="bg2"/>
                </a:solidFill>
              </a:rPr>
              <a:t>د. ابتسام حسين جميل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0" y="858838"/>
            <a:ext cx="6132513" cy="6667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78" name="Rectangle 1"/>
          <p:cNvSpPr>
            <a:spLocks noChangeArrowheads="1"/>
          </p:cNvSpPr>
          <p:nvPr/>
        </p:nvSpPr>
        <p:spPr bwMode="auto">
          <a:xfrm>
            <a:off x="0" y="5408613"/>
            <a:ext cx="9144000" cy="14493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 altLang="en-US" b="1"/>
          </a:p>
        </p:txBody>
      </p:sp>
      <p:pic>
        <p:nvPicPr>
          <p:cNvPr id="3079" name="Content Placeholder 3"/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113" y="5464175"/>
            <a:ext cx="1606550" cy="1393825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143000" y="179388"/>
            <a:ext cx="465931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ar-JO" sz="4000" b="1" dirty="0">
                <a:solidFill>
                  <a:schemeClr val="accent4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مهارات اللغة العربية</a:t>
            </a:r>
            <a:endParaRPr lang="ar-JO" sz="4000" dirty="0">
              <a:solidFill>
                <a:schemeClr val="accent4"/>
              </a:solidFill>
            </a:endParaRPr>
          </a:p>
        </p:txBody>
      </p:sp>
      <p:sp>
        <p:nvSpPr>
          <p:cNvPr id="3081" name="Rectangle 12"/>
          <p:cNvSpPr>
            <a:spLocks noChangeArrowheads="1"/>
          </p:cNvSpPr>
          <p:nvPr/>
        </p:nvSpPr>
        <p:spPr bwMode="auto">
          <a:xfrm>
            <a:off x="685800" y="1219200"/>
            <a:ext cx="513715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ar-JO" altLang="en-US" sz="3600" b="1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الوحدة الثامنة</a:t>
            </a:r>
            <a:r>
              <a:rPr lang="ar-JO" altLang="en-US" sz="360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altLang="en-US" sz="360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altLang="en-US" sz="3600">
                <a:solidFill>
                  <a:schemeClr val="bg1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altLang="en-US" sz="3600">
                <a:solidFill>
                  <a:schemeClr val="bg1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altLang="en-US" sz="32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مهارة الكتابة «</a:t>
            </a:r>
            <a:r>
              <a:rPr lang="ar-JO" altLang="en-US" sz="3200" b="1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المستوى الأول</a:t>
            </a:r>
            <a:r>
              <a:rPr lang="ar-JO" altLang="en-US" sz="32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»</a:t>
            </a:r>
            <a:br>
              <a:rPr lang="ar-JO" altLang="en-US" sz="32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altLang="en-US" sz="32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altLang="en-US" sz="32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altLang="en-US" sz="4000" b="1"/>
              <a:t>كتابة الفقرة</a:t>
            </a:r>
            <a:r>
              <a:rPr lang="ar-JO" altLang="en-US" sz="40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altLang="en-US" sz="40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altLang="en-US" sz="40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JO" altLang="en-US" sz="4000" b="1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4 /  8</a:t>
            </a:r>
            <a:r>
              <a:rPr lang="ar-JO" altLang="en-US" sz="40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)</a:t>
            </a:r>
            <a:br>
              <a:rPr lang="ar-JO" altLang="en-US" sz="40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altLang="en-US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altLang="en-US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altLang="en-US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altLang="en-US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endParaRPr lang="ar-JO" altLang="en-US"/>
          </a:p>
        </p:txBody>
      </p:sp>
      <p:sp>
        <p:nvSpPr>
          <p:cNvPr id="3082" name="Rectangle 17"/>
          <p:cNvSpPr>
            <a:spLocks noChangeArrowheads="1"/>
          </p:cNvSpPr>
          <p:nvPr/>
        </p:nvSpPr>
        <p:spPr bwMode="auto">
          <a:xfrm>
            <a:off x="-76200" y="5391150"/>
            <a:ext cx="822960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rtl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ar-SA" altLang="en-US" sz="4400" b="1" baseline="-25000">
                <a:solidFill>
                  <a:schemeClr val="bg2"/>
                </a:solidFill>
                <a:latin typeface="Arial" charset="0"/>
              </a:rPr>
              <a:t>د. ابتسام حسين جميل</a:t>
            </a:r>
            <a:endParaRPr lang="ar-JO" altLang="en-US" sz="4400" b="1" baseline="-25000">
              <a:solidFill>
                <a:schemeClr val="bg2"/>
              </a:solidFill>
              <a:latin typeface="Arial" charset="0"/>
            </a:endParaRPr>
          </a:p>
          <a:p>
            <a:pPr algn="ctr" rtl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ar-SA" altLang="en-US" sz="4400" b="1" baseline="-25000">
                <a:solidFill>
                  <a:schemeClr val="bg2"/>
                </a:solidFill>
                <a:latin typeface="Arial" charset="0"/>
              </a:rPr>
              <a:t>أستاذ مشارك – علم اللغة والأصوات - جامعة فيلادلفيا</a:t>
            </a:r>
            <a:endParaRPr lang="en-US" altLang="en-US" sz="4400" b="1" baseline="-25000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11188" y="755650"/>
            <a:ext cx="8532812" cy="4402138"/>
          </a:xfrm>
        </p:spPr>
        <p:txBody>
          <a:bodyPr/>
          <a:lstStyle/>
          <a:p>
            <a:pPr algn="ctr" rtl="1"/>
            <a:r>
              <a:rPr lang="ar-JO" altLang="en-US" smtClean="0"/>
              <a:t>هب أننا نريد أن نكتب مقالا في موضوع </a:t>
            </a:r>
            <a:br>
              <a:rPr lang="ar-JO" altLang="en-US" smtClean="0"/>
            </a:br>
            <a:r>
              <a:rPr lang="ar-JO" altLang="en-US" smtClean="0"/>
              <a:t>« </a:t>
            </a:r>
            <a:r>
              <a:rPr lang="ar-JO" altLang="en-US" u="sng" smtClean="0">
                <a:solidFill>
                  <a:srgbClr val="FFFF00"/>
                </a:solidFill>
              </a:rPr>
              <a:t>التدخين آفة تضر بالإنسان</a:t>
            </a:r>
            <a:r>
              <a:rPr lang="ar-JO" altLang="en-US" smtClean="0">
                <a:solidFill>
                  <a:srgbClr val="FFFF00"/>
                </a:solidFill>
              </a:rPr>
              <a:t> </a:t>
            </a:r>
            <a:r>
              <a:rPr lang="ar-JO" altLang="en-US" smtClean="0"/>
              <a:t>«</a:t>
            </a:r>
            <a:br>
              <a:rPr lang="ar-JO" altLang="en-US" smtClean="0"/>
            </a:br>
            <a:r>
              <a:rPr lang="ar-JO" altLang="en-US" smtClean="0"/>
              <a:t/>
            </a:r>
            <a:br>
              <a:rPr lang="ar-JO" altLang="en-US" smtClean="0"/>
            </a:br>
            <a:r>
              <a:rPr lang="ar-JO" altLang="en-US" smtClean="0"/>
              <a:t> هنا لابدّ أولا من تحديد الأفكار الفرعية التي يمكن أن يتضمنها هذا الموضوع، والتي ستكون جملا مفتاحية لكل فقرة من فقراته، ومن هذه الجمل: </a:t>
            </a:r>
            <a:r>
              <a:rPr lang="en-US" altLang="en-US" smtClean="0"/>
              <a:t/>
            </a:r>
            <a:br>
              <a:rPr lang="en-US" altLang="en-US" smtClean="0"/>
            </a:br>
            <a:endParaRPr lang="ar-JO" altLang="en-US" smtClean="0"/>
          </a:p>
        </p:txBody>
      </p:sp>
    </p:spTree>
  </p:cSld>
  <p:clrMapOvr>
    <a:masterClrMapping/>
  </p:clrMapOvr>
  <p:transition spd="med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153400" cy="3478213"/>
          </a:xfrm>
        </p:spPr>
        <p:txBody>
          <a:bodyPr/>
          <a:lstStyle/>
          <a:p>
            <a:pPr marL="571500" indent="-571500" algn="r" rtl="1">
              <a:buFont typeface="Wingdings" pitchFamily="2" charset="2"/>
              <a:buChar char="ü"/>
            </a:pPr>
            <a:r>
              <a:rPr lang="ar-JO" altLang="en-US" sz="4400" smtClean="0"/>
              <a:t>التدخين آفة تضر بصحة الإنسان.</a:t>
            </a:r>
            <a:br>
              <a:rPr lang="ar-JO" altLang="en-US" sz="4400" smtClean="0"/>
            </a:br>
            <a:r>
              <a:rPr lang="en-US" altLang="en-US" sz="4400" smtClean="0"/>
              <a:t/>
            </a:r>
            <a:br>
              <a:rPr lang="en-US" altLang="en-US" sz="4400" smtClean="0"/>
            </a:br>
            <a:r>
              <a:rPr lang="en-US" altLang="en-US" sz="4400" smtClean="0"/>
              <a:t/>
            </a:r>
            <a:br>
              <a:rPr lang="en-US" altLang="en-US" sz="4400" smtClean="0"/>
            </a:br>
            <a:r>
              <a:rPr lang="en-US" altLang="en-US" sz="4400" smtClean="0"/>
              <a:t/>
            </a:r>
            <a:br>
              <a:rPr lang="en-US" altLang="en-US" sz="4400" smtClean="0"/>
            </a:br>
            <a:endParaRPr lang="ar-JO" altLang="en-US" sz="4400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990600" y="2209800"/>
            <a:ext cx="76200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rtl="1">
              <a:buFont typeface="Wingdings" pitchFamily="2" charset="2"/>
              <a:buChar char="ü"/>
            </a:pPr>
            <a:r>
              <a:rPr lang="ar-JO" altLang="en-US" sz="4400" b="1"/>
              <a:t>التدخين آفة تضر بميزانية الإنسان ودخله.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990600" y="4043363"/>
            <a:ext cx="76200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rtl="1">
              <a:buFont typeface="Wingdings" pitchFamily="2" charset="2"/>
              <a:buChar char="ü"/>
            </a:pPr>
            <a:r>
              <a:rPr lang="ar-JO" altLang="en-US" sz="4400" b="1"/>
              <a:t>التدخين آفة تضر بالعلاقات الاجتماعية الخاصة بالإنسان.</a:t>
            </a:r>
            <a:r>
              <a:rPr lang="en-US" altLang="en-US" sz="4400" b="1"/>
              <a:t/>
            </a:r>
            <a:br>
              <a:rPr lang="en-US" altLang="en-US" sz="4400" b="1"/>
            </a:br>
            <a:endParaRPr lang="ar-JO" altLang="en-US" sz="4400" b="1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8" descr="Sticky note picture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9909175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533400" y="1204913"/>
            <a:ext cx="8196263" cy="4524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JO" sz="3600" b="1" dirty="0"/>
              <a:t> فكل جملة من السابقة ستكون </a:t>
            </a:r>
            <a:r>
              <a:rPr lang="ar-JO" sz="3600" b="1" dirty="0">
                <a:solidFill>
                  <a:srgbClr val="CC00FF"/>
                </a:solidFill>
              </a:rPr>
              <a:t>الجملة المركزية </a:t>
            </a:r>
            <a:r>
              <a:rPr lang="ar-JO" sz="3600" b="1" dirty="0"/>
              <a:t>أو </a:t>
            </a:r>
            <a:r>
              <a:rPr lang="ar-JO" sz="3600" b="1" dirty="0">
                <a:solidFill>
                  <a:srgbClr val="0000FF"/>
                </a:solidFill>
              </a:rPr>
              <a:t>المفتاحية للفقرة</a:t>
            </a:r>
            <a:r>
              <a:rPr lang="ar-JO" sz="3600" b="1" dirty="0"/>
              <a:t>، وكل كلام يأتي بعدها يهدف إلى تغذيتها والتوسع فيها. ولا يجوز أن تكون جملة المفتاح تتضمن </a:t>
            </a:r>
            <a:r>
              <a:rPr lang="ar-JO" sz="3600" b="1" dirty="0">
                <a:solidFill>
                  <a:srgbClr val="00FF00"/>
                </a:solidFill>
              </a:rPr>
              <a:t>كل هذه الفِكَر مجتمعةً</a:t>
            </a:r>
            <a:r>
              <a:rPr lang="ar-JO" sz="3600" b="1" dirty="0"/>
              <a:t>، فلا تكون جملة المفتاح مثلا: </a:t>
            </a:r>
            <a:r>
              <a:rPr lang="ar-JO" sz="3600" b="1" dirty="0">
                <a:solidFill>
                  <a:schemeClr val="bg1">
                    <a:lumMod val="50000"/>
                    <a:lumOff val="50000"/>
                  </a:schemeClr>
                </a:solidFill>
              </a:rPr>
              <a:t>" التدخين آفة تضر بصحة الإنسان وميزانيته ودخله وعلاقاته الاجتماعية الخاصة </a:t>
            </a:r>
            <a:r>
              <a:rPr lang="ar-JO" sz="3600" b="1" dirty="0"/>
              <a:t>" لأن هذا من شأنه أن </a:t>
            </a:r>
            <a:r>
              <a:rPr lang="ar-JO" sz="3600" b="1" dirty="0">
                <a:solidFill>
                  <a:srgbClr val="336600"/>
                </a:solidFill>
              </a:rPr>
              <a:t>يُفْقِدَ الفقرة مركزيتها </a:t>
            </a:r>
            <a:r>
              <a:rPr lang="ar-JO" sz="3600" b="1" dirty="0"/>
              <a:t>في معالجة فكرة واحدة.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en-US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altLang="en-US" smtClean="0"/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00" y="-533400"/>
            <a:ext cx="13689013" cy="784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2209800" y="533400"/>
            <a:ext cx="5516563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ar-SA" altLang="en-US" sz="7200" b="1" dirty="0" smtClean="0">
                <a:solidFill>
                  <a:schemeClr val="accent5">
                    <a:lumMod val="75000"/>
                  </a:schemeClr>
                </a:solidFill>
                <a:latin typeface="Sitka Small" pitchFamily="2" charset="0"/>
                <a:cs typeface="Times New Roman" pitchFamily="18" charset="0"/>
              </a:rPr>
              <a:t>شكرا لمتابعتكم </a:t>
            </a:r>
            <a:endParaRPr lang="en-US" altLang="en-US" sz="7200" b="1" dirty="0" smtClean="0">
              <a:solidFill>
                <a:schemeClr val="accent5">
                  <a:lumMod val="75000"/>
                </a:schemeClr>
              </a:solidFill>
              <a:latin typeface="Sitka Small" pitchFamily="2" charset="0"/>
              <a:cs typeface="Times New Roman" pitchFamily="18" charset="0"/>
            </a:endParaRPr>
          </a:p>
        </p:txBody>
      </p:sp>
      <p:pic>
        <p:nvPicPr>
          <p:cNvPr id="60424" name="Picture 8" descr="1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600200"/>
            <a:ext cx="3889375" cy="38893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5" name="Picture 10" descr="36_3_16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956" y="5638800"/>
            <a:ext cx="619125" cy="6000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923213" cy="701675"/>
          </a:xfrm>
        </p:spPr>
        <p:txBody>
          <a:bodyPr/>
          <a:lstStyle/>
          <a:p>
            <a:pPr algn="ctr">
              <a:defRPr/>
            </a:pPr>
            <a:r>
              <a:rPr lang="ar-JO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تعريف الفقرة</a:t>
            </a:r>
            <a:endParaRPr lang="ar-JO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678863" cy="5705475"/>
          </a:xfrm>
        </p:spPr>
        <p:txBody>
          <a:bodyPr/>
          <a:lstStyle/>
          <a:p>
            <a:pPr algn="just" rtl="1">
              <a:defRPr/>
            </a:pPr>
            <a:r>
              <a:rPr lang="ar-JO" sz="3200" i="0" dirty="0" smtClean="0"/>
              <a:t>        </a:t>
            </a:r>
            <a:r>
              <a:rPr lang="ar-SA" sz="3200" i="0" dirty="0">
                <a:solidFill>
                  <a:schemeClr val="accent1"/>
                </a:solidFill>
              </a:rPr>
              <a:t>الفقرة هي</a:t>
            </a:r>
            <a:r>
              <a:rPr lang="ar-SA" sz="3200" i="0" dirty="0"/>
              <a:t>: مجموعة من الجمل والعبارات تتحدث عن </a:t>
            </a:r>
            <a:r>
              <a:rPr lang="ar-SA" sz="3200" i="0" u="sng" dirty="0"/>
              <a:t>فكرة واحدة</a:t>
            </a:r>
            <a:r>
              <a:rPr lang="ar-SA" sz="3200" i="0" dirty="0"/>
              <a:t>، فتوضح جوانبها أو تتناول جانبا منها بالأفاضة والتفصيل. وقد توجَز الفقرة في أسطر قليلة، وقد تطول إلى صفحة كاملة أو ما يزيد تبعا لحاجة الموضوع المعالج.</a:t>
            </a:r>
            <a:endParaRPr lang="en-US" sz="3200" i="0" dirty="0"/>
          </a:p>
          <a:p>
            <a:pPr algn="just" rtl="1">
              <a:defRPr/>
            </a:pPr>
            <a:r>
              <a:rPr lang="ar-JO" sz="3200" i="0" dirty="0"/>
              <a:t>تنبَّهْ للفراغ المتروك في بداية الفقرة</a:t>
            </a:r>
            <a:endParaRPr lang="en-US" sz="3200" i="0" dirty="0"/>
          </a:p>
          <a:p>
            <a:pPr algn="just" rtl="1">
              <a:defRPr/>
            </a:pPr>
            <a:r>
              <a:rPr lang="ar-SA" sz="3200" i="0" dirty="0"/>
              <a:t>    </a:t>
            </a:r>
            <a:r>
              <a:rPr lang="ar-JO" sz="3200" i="0" dirty="0"/>
              <a:t>  </a:t>
            </a:r>
            <a:r>
              <a:rPr lang="ar-SA" sz="3200" i="0" dirty="0"/>
              <a:t> ويمكن القول إن أصل كل فقرة </a:t>
            </a:r>
            <a:r>
              <a:rPr lang="ar-SA" sz="3200" i="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جملة نواة </a:t>
            </a:r>
            <a:r>
              <a:rPr lang="ar-SA" sz="3200" i="0" dirty="0">
                <a:solidFill>
                  <a:srgbClr val="FFFF00"/>
                </a:solidFill>
              </a:rPr>
              <a:t>تحمل</a:t>
            </a:r>
            <a:r>
              <a:rPr lang="ar-SA" sz="3200" i="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ar-SA" sz="3200" i="0" dirty="0"/>
              <a:t>فكرة مركزية</a:t>
            </a:r>
            <a:r>
              <a:rPr lang="ar-JO" sz="3200" i="0" dirty="0"/>
              <a:t>،</a:t>
            </a:r>
            <a:r>
              <a:rPr lang="ar-SA" sz="3200" i="0" dirty="0"/>
              <a:t> ويتم توسيعها شيئا فشيئا بحسب حاجة المعنى الذي يراد إيصاله إلى المتلقي. وهذه التوسعة بالجمل الأخرى التي تغذي الجملة المركزية لابدّ من أن تترابط بأدوات الربط المنطقية واللغوية التي </a:t>
            </a:r>
            <a:r>
              <a:rPr lang="ar-SA" sz="3200" i="0" dirty="0" smtClean="0"/>
              <a:t>تجعل </a:t>
            </a:r>
            <a:r>
              <a:rPr lang="ar-SA" sz="3200" i="0" dirty="0"/>
              <a:t>كل واحدة منها يفضي إلى الأخرى ضمن سلسلة متماسكة</a:t>
            </a:r>
            <a:endParaRPr lang="ar-JO" sz="3200" i="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258888" y="-52388"/>
            <a:ext cx="7923212" cy="912813"/>
          </a:xfrm>
        </p:spPr>
        <p:txBody>
          <a:bodyPr/>
          <a:lstStyle/>
          <a:p>
            <a:pPr algn="ctr"/>
            <a:r>
              <a:rPr lang="ar-JO" altLang="en-US" sz="8000" baseline="-25000" smtClean="0">
                <a:solidFill>
                  <a:srgbClr val="FFFF00"/>
                </a:solidFill>
              </a:rPr>
              <a:t>ملاحظات محورية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524000"/>
          <a:ext cx="86106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ar-JO"/>
          </a:p>
        </p:txBody>
      </p:sp>
      <p:sp>
        <p:nvSpPr>
          <p:cNvPr id="6147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JO" altLang="en-US" smtClean="0"/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0"/>
            <a:ext cx="9448800" cy="853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Left Arrow 4"/>
          <p:cNvSpPr/>
          <p:nvPr/>
        </p:nvSpPr>
        <p:spPr>
          <a:xfrm>
            <a:off x="533400" y="838200"/>
            <a:ext cx="6992938" cy="1447800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>
              <a:lnSpc>
                <a:spcPct val="115000"/>
              </a:lnSpc>
              <a:spcAft>
                <a:spcPts val="1000"/>
              </a:spcAft>
              <a:defRPr/>
            </a:pPr>
            <a:r>
              <a:rPr lang="ar-JO" sz="3600" b="1" dirty="0">
                <a:solidFill>
                  <a:schemeClr val="accent6">
                    <a:lumMod val="75000"/>
                  </a:schemeClr>
                </a:solidFill>
                <a:ea typeface="Calibri"/>
                <a:cs typeface="Arial"/>
              </a:rPr>
              <a:t>شروط كتابة الفقرة الناجحة </a:t>
            </a:r>
            <a:r>
              <a:rPr lang="ar-JO" b="1" dirty="0">
                <a:solidFill>
                  <a:schemeClr val="bg1">
                    <a:lumMod val="90000"/>
                    <a:lumOff val="10000"/>
                  </a:schemeClr>
                </a:solidFill>
                <a:ea typeface="Calibri"/>
                <a:cs typeface="Arial"/>
              </a:rPr>
              <a:t>( الهندسة الشكلية)</a:t>
            </a:r>
            <a:endParaRPr lang="en-US" dirty="0">
              <a:solidFill>
                <a:schemeClr val="bg1">
                  <a:lumMod val="90000"/>
                  <a:lumOff val="10000"/>
                </a:schemeClr>
              </a:solidFill>
              <a:ea typeface="Calibri"/>
              <a:cs typeface="Arial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990600" y="1773238"/>
            <a:ext cx="7924800" cy="3908425"/>
          </a:xfrm>
        </p:spPr>
        <p:txBody>
          <a:bodyPr/>
          <a:lstStyle/>
          <a:p>
            <a:pPr algn="just" rtl="1"/>
            <a:r>
              <a:rPr lang="ar-JO" altLang="en-US" sz="4000" i="0" smtClean="0"/>
              <a:t>        تتضمن الفقرة علامات ترقيم مناسبة تعين القارئ على التوقف المناسب أو التريث قليلا ثم مواصلة القراءة، فلا تكون الفقرة سيلا متشابكا من الجمل المتتابعة، فيغمض بذلك المعنى وتضيع بوصلة الدلالة.</a:t>
            </a:r>
            <a:endParaRPr lang="en-US" altLang="en-US" sz="4000" i="0" smtClean="0"/>
          </a:p>
          <a:p>
            <a:pPr algn="just"/>
            <a:endParaRPr lang="ar-JO" altLang="en-US" sz="4000" i="0" smtClean="0"/>
          </a:p>
        </p:txBody>
      </p:sp>
      <p:sp>
        <p:nvSpPr>
          <p:cNvPr id="7171" name="Rounded Rectangle 3"/>
          <p:cNvSpPr>
            <a:spLocks noChangeArrowheads="1"/>
          </p:cNvSpPr>
          <p:nvPr/>
        </p:nvSpPr>
        <p:spPr bwMode="auto">
          <a:xfrm>
            <a:off x="1828800" y="457200"/>
            <a:ext cx="6477000" cy="990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ar-JO" altLang="en-US" sz="5400" b="1"/>
              <a:t>علامات الترقيم</a:t>
            </a:r>
          </a:p>
        </p:txBody>
      </p:sp>
    </p:spTree>
  </p:cSld>
  <p:clrMapOvr>
    <a:masterClrMapping/>
  </p:clrMapOvr>
  <p:transition spd="med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en-US" smtClean="0"/>
          </a:p>
        </p:txBody>
      </p:sp>
      <p:sp>
        <p:nvSpPr>
          <p:cNvPr id="4" name="Left Arrow 3"/>
          <p:cNvSpPr/>
          <p:nvPr/>
        </p:nvSpPr>
        <p:spPr>
          <a:xfrm>
            <a:off x="990600" y="533400"/>
            <a:ext cx="7907338" cy="1285875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>
              <a:lnSpc>
                <a:spcPct val="115000"/>
              </a:lnSpc>
              <a:spcAft>
                <a:spcPts val="1000"/>
              </a:spcAft>
              <a:defRPr/>
            </a:pPr>
            <a:r>
              <a:rPr lang="ar-JO" sz="3600" b="1" dirty="0">
                <a:solidFill>
                  <a:schemeClr val="accent6">
                    <a:lumMod val="75000"/>
                  </a:schemeClr>
                </a:solidFill>
                <a:ea typeface="Calibri"/>
                <a:cs typeface="Arial"/>
              </a:rPr>
              <a:t>شروط كتابة الفقرة الناجحة ( الأفكار )</a:t>
            </a:r>
            <a:endParaRPr lang="en-US" sz="3200" dirty="0">
              <a:solidFill>
                <a:schemeClr val="accent6">
                  <a:lumMod val="75000"/>
                </a:schemeClr>
              </a:solidFill>
              <a:ea typeface="Calibri"/>
              <a:cs typeface="Arial"/>
            </a:endParaRPr>
          </a:p>
        </p:txBody>
      </p:sp>
      <p:pic>
        <p:nvPicPr>
          <p:cNvPr id="8196" name="Picture 18" descr="Sticky note picture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662238"/>
            <a:ext cx="8318500" cy="411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524000" y="3313113"/>
            <a:ext cx="66294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rtl="1"/>
            <a:r>
              <a:rPr lang="ar-JO" altLang="en-US" sz="4000"/>
              <a:t>تبدأ الفقرة </a:t>
            </a:r>
            <a:r>
              <a:rPr lang="ar-JO" altLang="en-US" sz="4000" b="1"/>
              <a:t>بجملة مركزية تتضمن فكرة واحدة</a:t>
            </a:r>
            <a:r>
              <a:rPr lang="ar-JO" altLang="en-US" sz="4000"/>
              <a:t> ويكون عليها معقد الكلام، فالفقرة الناجحة هي التي تعالج فكرة واحدة</a:t>
            </a:r>
            <a:endParaRPr lang="ar-JO" altLang="en-US" sz="4000" b="1"/>
          </a:p>
        </p:txBody>
      </p:sp>
      <p:pic>
        <p:nvPicPr>
          <p:cNvPr id="8198" name="Picture 4" descr="Cartoon sticky note clip art cartoon sticky note vector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8143">
            <a:off x="7493000" y="1676400"/>
            <a:ext cx="1404938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 rot="1576456">
            <a:off x="7924800" y="2235200"/>
            <a:ext cx="990600" cy="58420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defRPr/>
            </a:pPr>
            <a:r>
              <a:rPr lang="ar-JO" sz="3200" b="1" dirty="0">
                <a:solidFill>
                  <a:schemeClr val="accent4">
                    <a:lumMod val="10000"/>
                  </a:schemeClr>
                </a:solidFill>
              </a:rPr>
              <a:t>أولا:</a:t>
            </a:r>
          </a:p>
        </p:txBody>
      </p:sp>
      <p:sp>
        <p:nvSpPr>
          <p:cNvPr id="9" name="Freeform 8"/>
          <p:cNvSpPr/>
          <p:nvPr/>
        </p:nvSpPr>
        <p:spPr>
          <a:xfrm>
            <a:off x="1828800" y="4495800"/>
            <a:ext cx="3810000" cy="838200"/>
          </a:xfrm>
          <a:custGeom>
            <a:avLst/>
            <a:gdLst>
              <a:gd name="connsiteX0" fmla="*/ 2451100 w 2565400"/>
              <a:gd name="connsiteY0" fmla="*/ 88900 h 1079500"/>
              <a:gd name="connsiteX1" fmla="*/ 2286000 w 2565400"/>
              <a:gd name="connsiteY1" fmla="*/ 50800 h 1079500"/>
              <a:gd name="connsiteX2" fmla="*/ 1917700 w 2565400"/>
              <a:gd name="connsiteY2" fmla="*/ 25400 h 1079500"/>
              <a:gd name="connsiteX3" fmla="*/ 1790700 w 2565400"/>
              <a:gd name="connsiteY3" fmla="*/ 12700 h 1079500"/>
              <a:gd name="connsiteX4" fmla="*/ 1701800 w 2565400"/>
              <a:gd name="connsiteY4" fmla="*/ 0 h 1079500"/>
              <a:gd name="connsiteX5" fmla="*/ 749300 w 2565400"/>
              <a:gd name="connsiteY5" fmla="*/ 12700 h 1079500"/>
              <a:gd name="connsiteX6" fmla="*/ 673100 w 2565400"/>
              <a:gd name="connsiteY6" fmla="*/ 38100 h 1079500"/>
              <a:gd name="connsiteX7" fmla="*/ 635000 w 2565400"/>
              <a:gd name="connsiteY7" fmla="*/ 63500 h 1079500"/>
              <a:gd name="connsiteX8" fmla="*/ 520700 w 2565400"/>
              <a:gd name="connsiteY8" fmla="*/ 101600 h 1079500"/>
              <a:gd name="connsiteX9" fmla="*/ 482600 w 2565400"/>
              <a:gd name="connsiteY9" fmla="*/ 114300 h 1079500"/>
              <a:gd name="connsiteX10" fmla="*/ 406400 w 2565400"/>
              <a:gd name="connsiteY10" fmla="*/ 165100 h 1079500"/>
              <a:gd name="connsiteX11" fmla="*/ 355600 w 2565400"/>
              <a:gd name="connsiteY11" fmla="*/ 190500 h 1079500"/>
              <a:gd name="connsiteX12" fmla="*/ 279400 w 2565400"/>
              <a:gd name="connsiteY12" fmla="*/ 241300 h 1079500"/>
              <a:gd name="connsiteX13" fmla="*/ 241300 w 2565400"/>
              <a:gd name="connsiteY13" fmla="*/ 266700 h 1079500"/>
              <a:gd name="connsiteX14" fmla="*/ 203200 w 2565400"/>
              <a:gd name="connsiteY14" fmla="*/ 292100 h 1079500"/>
              <a:gd name="connsiteX15" fmla="*/ 177800 w 2565400"/>
              <a:gd name="connsiteY15" fmla="*/ 330200 h 1079500"/>
              <a:gd name="connsiteX16" fmla="*/ 139700 w 2565400"/>
              <a:gd name="connsiteY16" fmla="*/ 368300 h 1079500"/>
              <a:gd name="connsiteX17" fmla="*/ 88900 w 2565400"/>
              <a:gd name="connsiteY17" fmla="*/ 431800 h 1079500"/>
              <a:gd name="connsiteX18" fmla="*/ 50800 w 2565400"/>
              <a:gd name="connsiteY18" fmla="*/ 508000 h 1079500"/>
              <a:gd name="connsiteX19" fmla="*/ 12700 w 2565400"/>
              <a:gd name="connsiteY19" fmla="*/ 647700 h 1079500"/>
              <a:gd name="connsiteX20" fmla="*/ 0 w 2565400"/>
              <a:gd name="connsiteY20" fmla="*/ 685800 h 1079500"/>
              <a:gd name="connsiteX21" fmla="*/ 25400 w 2565400"/>
              <a:gd name="connsiteY21" fmla="*/ 774700 h 1079500"/>
              <a:gd name="connsiteX22" fmla="*/ 50800 w 2565400"/>
              <a:gd name="connsiteY22" fmla="*/ 812800 h 1079500"/>
              <a:gd name="connsiteX23" fmla="*/ 127000 w 2565400"/>
              <a:gd name="connsiteY23" fmla="*/ 863600 h 1079500"/>
              <a:gd name="connsiteX24" fmla="*/ 165100 w 2565400"/>
              <a:gd name="connsiteY24" fmla="*/ 889000 h 1079500"/>
              <a:gd name="connsiteX25" fmla="*/ 203200 w 2565400"/>
              <a:gd name="connsiteY25" fmla="*/ 914400 h 1079500"/>
              <a:gd name="connsiteX26" fmla="*/ 279400 w 2565400"/>
              <a:gd name="connsiteY26" fmla="*/ 939800 h 1079500"/>
              <a:gd name="connsiteX27" fmla="*/ 317500 w 2565400"/>
              <a:gd name="connsiteY27" fmla="*/ 965200 h 1079500"/>
              <a:gd name="connsiteX28" fmla="*/ 431800 w 2565400"/>
              <a:gd name="connsiteY28" fmla="*/ 990600 h 1079500"/>
              <a:gd name="connsiteX29" fmla="*/ 469900 w 2565400"/>
              <a:gd name="connsiteY29" fmla="*/ 1003300 h 1079500"/>
              <a:gd name="connsiteX30" fmla="*/ 939800 w 2565400"/>
              <a:gd name="connsiteY30" fmla="*/ 1016000 h 1079500"/>
              <a:gd name="connsiteX31" fmla="*/ 1435100 w 2565400"/>
              <a:gd name="connsiteY31" fmla="*/ 1041400 h 1079500"/>
              <a:gd name="connsiteX32" fmla="*/ 1612900 w 2565400"/>
              <a:gd name="connsiteY32" fmla="*/ 1054100 h 1079500"/>
              <a:gd name="connsiteX33" fmla="*/ 1790700 w 2565400"/>
              <a:gd name="connsiteY33" fmla="*/ 1079500 h 1079500"/>
              <a:gd name="connsiteX34" fmla="*/ 2159000 w 2565400"/>
              <a:gd name="connsiteY34" fmla="*/ 1066800 h 1079500"/>
              <a:gd name="connsiteX35" fmla="*/ 2209800 w 2565400"/>
              <a:gd name="connsiteY35" fmla="*/ 1054100 h 1079500"/>
              <a:gd name="connsiteX36" fmla="*/ 2324100 w 2565400"/>
              <a:gd name="connsiteY36" fmla="*/ 1003300 h 1079500"/>
              <a:gd name="connsiteX37" fmla="*/ 2362200 w 2565400"/>
              <a:gd name="connsiteY37" fmla="*/ 965200 h 1079500"/>
              <a:gd name="connsiteX38" fmla="*/ 2438400 w 2565400"/>
              <a:gd name="connsiteY38" fmla="*/ 901700 h 1079500"/>
              <a:gd name="connsiteX39" fmla="*/ 2501900 w 2565400"/>
              <a:gd name="connsiteY39" fmla="*/ 800100 h 1079500"/>
              <a:gd name="connsiteX40" fmla="*/ 2527300 w 2565400"/>
              <a:gd name="connsiteY40" fmla="*/ 723900 h 1079500"/>
              <a:gd name="connsiteX41" fmla="*/ 2565400 w 2565400"/>
              <a:gd name="connsiteY41" fmla="*/ 647700 h 1079500"/>
              <a:gd name="connsiteX42" fmla="*/ 2552700 w 2565400"/>
              <a:gd name="connsiteY42" fmla="*/ 406400 h 1079500"/>
              <a:gd name="connsiteX43" fmla="*/ 2425700 w 2565400"/>
              <a:gd name="connsiteY43" fmla="*/ 279400 h 1079500"/>
              <a:gd name="connsiteX44" fmla="*/ 2387600 w 2565400"/>
              <a:gd name="connsiteY44" fmla="*/ 266700 h 1079500"/>
              <a:gd name="connsiteX45" fmla="*/ 2349500 w 2565400"/>
              <a:gd name="connsiteY45" fmla="*/ 241300 h 1079500"/>
              <a:gd name="connsiteX46" fmla="*/ 2273300 w 2565400"/>
              <a:gd name="connsiteY46" fmla="*/ 215900 h 1079500"/>
              <a:gd name="connsiteX47" fmla="*/ 2197100 w 2565400"/>
              <a:gd name="connsiteY47" fmla="*/ 177800 h 1079500"/>
              <a:gd name="connsiteX48" fmla="*/ 2006600 w 2565400"/>
              <a:gd name="connsiteY48" fmla="*/ 165100 h 1079500"/>
              <a:gd name="connsiteX49" fmla="*/ 1841500 w 2565400"/>
              <a:gd name="connsiteY49" fmla="*/ 152400 h 107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565400" h="1079500">
                <a:moveTo>
                  <a:pt x="2451100" y="88900"/>
                </a:moveTo>
                <a:cubicBezTo>
                  <a:pt x="2350149" y="48520"/>
                  <a:pt x="2418848" y="69778"/>
                  <a:pt x="2286000" y="50800"/>
                </a:cubicBezTo>
                <a:cubicBezTo>
                  <a:pt x="2072379" y="20283"/>
                  <a:pt x="2391791" y="46013"/>
                  <a:pt x="1917700" y="25400"/>
                </a:cubicBezTo>
                <a:lnTo>
                  <a:pt x="1790700" y="12700"/>
                </a:lnTo>
                <a:cubicBezTo>
                  <a:pt x="1760971" y="9202"/>
                  <a:pt x="1731734" y="0"/>
                  <a:pt x="1701800" y="0"/>
                </a:cubicBezTo>
                <a:cubicBezTo>
                  <a:pt x="1384272" y="0"/>
                  <a:pt x="1066800" y="8467"/>
                  <a:pt x="749300" y="12700"/>
                </a:cubicBezTo>
                <a:cubicBezTo>
                  <a:pt x="723900" y="21167"/>
                  <a:pt x="695377" y="23248"/>
                  <a:pt x="673100" y="38100"/>
                </a:cubicBezTo>
                <a:cubicBezTo>
                  <a:pt x="660400" y="46567"/>
                  <a:pt x="648948" y="57301"/>
                  <a:pt x="635000" y="63500"/>
                </a:cubicBezTo>
                <a:lnTo>
                  <a:pt x="520700" y="101600"/>
                </a:lnTo>
                <a:cubicBezTo>
                  <a:pt x="508000" y="105833"/>
                  <a:pt x="493739" y="106874"/>
                  <a:pt x="482600" y="114300"/>
                </a:cubicBezTo>
                <a:cubicBezTo>
                  <a:pt x="457200" y="131233"/>
                  <a:pt x="433704" y="151448"/>
                  <a:pt x="406400" y="165100"/>
                </a:cubicBezTo>
                <a:cubicBezTo>
                  <a:pt x="389467" y="173567"/>
                  <a:pt x="371834" y="180760"/>
                  <a:pt x="355600" y="190500"/>
                </a:cubicBezTo>
                <a:cubicBezTo>
                  <a:pt x="329423" y="206206"/>
                  <a:pt x="304800" y="224367"/>
                  <a:pt x="279400" y="241300"/>
                </a:cubicBezTo>
                <a:lnTo>
                  <a:pt x="241300" y="266700"/>
                </a:lnTo>
                <a:lnTo>
                  <a:pt x="203200" y="292100"/>
                </a:lnTo>
                <a:cubicBezTo>
                  <a:pt x="194733" y="304800"/>
                  <a:pt x="187571" y="318474"/>
                  <a:pt x="177800" y="330200"/>
                </a:cubicBezTo>
                <a:cubicBezTo>
                  <a:pt x="166302" y="343998"/>
                  <a:pt x="149663" y="353356"/>
                  <a:pt x="139700" y="368300"/>
                </a:cubicBezTo>
                <a:cubicBezTo>
                  <a:pt x="90625" y="441912"/>
                  <a:pt x="174109" y="374994"/>
                  <a:pt x="88900" y="431800"/>
                </a:cubicBezTo>
                <a:cubicBezTo>
                  <a:pt x="42583" y="570751"/>
                  <a:pt x="116452" y="360284"/>
                  <a:pt x="50800" y="508000"/>
                </a:cubicBezTo>
                <a:cubicBezTo>
                  <a:pt x="19662" y="578060"/>
                  <a:pt x="29773" y="579406"/>
                  <a:pt x="12700" y="647700"/>
                </a:cubicBezTo>
                <a:cubicBezTo>
                  <a:pt x="9453" y="660687"/>
                  <a:pt x="4233" y="673100"/>
                  <a:pt x="0" y="685800"/>
                </a:cubicBezTo>
                <a:cubicBezTo>
                  <a:pt x="4069" y="702076"/>
                  <a:pt x="16290" y="756480"/>
                  <a:pt x="25400" y="774700"/>
                </a:cubicBezTo>
                <a:cubicBezTo>
                  <a:pt x="32226" y="788352"/>
                  <a:pt x="39313" y="802749"/>
                  <a:pt x="50800" y="812800"/>
                </a:cubicBezTo>
                <a:cubicBezTo>
                  <a:pt x="73774" y="832902"/>
                  <a:pt x="101600" y="846667"/>
                  <a:pt x="127000" y="863600"/>
                </a:cubicBezTo>
                <a:lnTo>
                  <a:pt x="165100" y="889000"/>
                </a:lnTo>
                <a:cubicBezTo>
                  <a:pt x="177800" y="897467"/>
                  <a:pt x="188720" y="909573"/>
                  <a:pt x="203200" y="914400"/>
                </a:cubicBezTo>
                <a:cubicBezTo>
                  <a:pt x="228600" y="922867"/>
                  <a:pt x="257123" y="924948"/>
                  <a:pt x="279400" y="939800"/>
                </a:cubicBezTo>
                <a:cubicBezTo>
                  <a:pt x="292100" y="948267"/>
                  <a:pt x="303471" y="959187"/>
                  <a:pt x="317500" y="965200"/>
                </a:cubicBezTo>
                <a:cubicBezTo>
                  <a:pt x="335752" y="973022"/>
                  <a:pt x="417334" y="986984"/>
                  <a:pt x="431800" y="990600"/>
                </a:cubicBezTo>
                <a:cubicBezTo>
                  <a:pt x="444787" y="993847"/>
                  <a:pt x="456530" y="1002631"/>
                  <a:pt x="469900" y="1003300"/>
                </a:cubicBezTo>
                <a:cubicBezTo>
                  <a:pt x="626395" y="1011125"/>
                  <a:pt x="783231" y="1009820"/>
                  <a:pt x="939800" y="1016000"/>
                </a:cubicBezTo>
                <a:cubicBezTo>
                  <a:pt x="1104988" y="1022521"/>
                  <a:pt x="1270203" y="1029622"/>
                  <a:pt x="1435100" y="1041400"/>
                </a:cubicBezTo>
                <a:lnTo>
                  <a:pt x="1612900" y="1054100"/>
                </a:lnTo>
                <a:cubicBezTo>
                  <a:pt x="1682833" y="1060458"/>
                  <a:pt x="1724004" y="1068384"/>
                  <a:pt x="1790700" y="1079500"/>
                </a:cubicBezTo>
                <a:cubicBezTo>
                  <a:pt x="1913467" y="1075267"/>
                  <a:pt x="2036385" y="1074231"/>
                  <a:pt x="2159000" y="1066800"/>
                </a:cubicBezTo>
                <a:cubicBezTo>
                  <a:pt x="2176423" y="1065744"/>
                  <a:pt x="2193082" y="1059116"/>
                  <a:pt x="2209800" y="1054100"/>
                </a:cubicBezTo>
                <a:cubicBezTo>
                  <a:pt x="2261716" y="1038525"/>
                  <a:pt x="2285822" y="1035199"/>
                  <a:pt x="2324100" y="1003300"/>
                </a:cubicBezTo>
                <a:cubicBezTo>
                  <a:pt x="2337898" y="991802"/>
                  <a:pt x="2348402" y="976698"/>
                  <a:pt x="2362200" y="965200"/>
                </a:cubicBezTo>
                <a:cubicBezTo>
                  <a:pt x="2468288" y="876793"/>
                  <a:pt x="2327090" y="1013010"/>
                  <a:pt x="2438400" y="901700"/>
                </a:cubicBezTo>
                <a:cubicBezTo>
                  <a:pt x="2468627" y="811020"/>
                  <a:pt x="2441523" y="840352"/>
                  <a:pt x="2501900" y="800100"/>
                </a:cubicBezTo>
                <a:cubicBezTo>
                  <a:pt x="2510367" y="774700"/>
                  <a:pt x="2512448" y="746177"/>
                  <a:pt x="2527300" y="723900"/>
                </a:cubicBezTo>
                <a:cubicBezTo>
                  <a:pt x="2560126" y="674661"/>
                  <a:pt x="2547873" y="700280"/>
                  <a:pt x="2565400" y="647700"/>
                </a:cubicBezTo>
                <a:cubicBezTo>
                  <a:pt x="2561167" y="567267"/>
                  <a:pt x="2568496" y="485381"/>
                  <a:pt x="2552700" y="406400"/>
                </a:cubicBezTo>
                <a:cubicBezTo>
                  <a:pt x="2543024" y="358019"/>
                  <a:pt x="2469243" y="293914"/>
                  <a:pt x="2425700" y="279400"/>
                </a:cubicBezTo>
                <a:cubicBezTo>
                  <a:pt x="2413000" y="275167"/>
                  <a:pt x="2399574" y="272687"/>
                  <a:pt x="2387600" y="266700"/>
                </a:cubicBezTo>
                <a:cubicBezTo>
                  <a:pt x="2373948" y="259874"/>
                  <a:pt x="2363448" y="247499"/>
                  <a:pt x="2349500" y="241300"/>
                </a:cubicBezTo>
                <a:cubicBezTo>
                  <a:pt x="2325034" y="230426"/>
                  <a:pt x="2295577" y="230752"/>
                  <a:pt x="2273300" y="215900"/>
                </a:cubicBezTo>
                <a:cubicBezTo>
                  <a:pt x="2248042" y="199061"/>
                  <a:pt x="2228648" y="181305"/>
                  <a:pt x="2197100" y="177800"/>
                </a:cubicBezTo>
                <a:cubicBezTo>
                  <a:pt x="2133848" y="170772"/>
                  <a:pt x="2070067" y="169801"/>
                  <a:pt x="2006600" y="165100"/>
                </a:cubicBezTo>
                <a:cubicBezTo>
                  <a:pt x="1830404" y="152048"/>
                  <a:pt x="1906802" y="152400"/>
                  <a:pt x="1841500" y="152400"/>
                </a:cubicBezTo>
              </a:path>
            </a:pathLst>
          </a:cu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1"/>
          <a:lstStyle/>
          <a:p>
            <a:pPr>
              <a:defRPr/>
            </a:pPr>
            <a:endParaRPr lang="ar-JO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en-US" smtClean="0"/>
          </a:p>
        </p:txBody>
      </p:sp>
      <p:sp>
        <p:nvSpPr>
          <p:cNvPr id="4" name="Left Arrow 3"/>
          <p:cNvSpPr/>
          <p:nvPr/>
        </p:nvSpPr>
        <p:spPr>
          <a:xfrm>
            <a:off x="990600" y="-117475"/>
            <a:ext cx="7907338" cy="1285875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>
              <a:lnSpc>
                <a:spcPct val="115000"/>
              </a:lnSpc>
              <a:spcAft>
                <a:spcPts val="1000"/>
              </a:spcAft>
              <a:defRPr/>
            </a:pPr>
            <a:r>
              <a:rPr lang="ar-JO" sz="3600" b="1" dirty="0">
                <a:solidFill>
                  <a:schemeClr val="accent6">
                    <a:lumMod val="75000"/>
                  </a:schemeClr>
                </a:solidFill>
                <a:ea typeface="Calibri"/>
                <a:cs typeface="Arial"/>
              </a:rPr>
              <a:t>شروط كتابة الفقرة الناجحة ( الأفكار )</a:t>
            </a:r>
            <a:endParaRPr lang="en-US" sz="3200" dirty="0">
              <a:solidFill>
                <a:schemeClr val="accent6">
                  <a:lumMod val="75000"/>
                </a:schemeClr>
              </a:solidFill>
              <a:ea typeface="Calibri"/>
              <a:cs typeface="Arial"/>
            </a:endParaRPr>
          </a:p>
        </p:txBody>
      </p:sp>
      <p:pic>
        <p:nvPicPr>
          <p:cNvPr id="9220" name="Picture 18" descr="Sticky note picture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71600"/>
            <a:ext cx="96012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524000" y="2092325"/>
            <a:ext cx="6629400" cy="396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rtl="1"/>
            <a:r>
              <a:rPr lang="ar-JO" altLang="en-US"/>
              <a:t>تتبع الجملة المركزية </a:t>
            </a:r>
            <a:r>
              <a:rPr lang="ar-JO" altLang="en-US" b="1"/>
              <a:t>جمل أخرى تغذي الفكرة الرئيسة</a:t>
            </a:r>
            <a:r>
              <a:rPr lang="ar-JO" altLang="en-US"/>
              <a:t> دون أن تحمل فكرة جديدة؛ فمثلا: قد تأتي الجمل الداعمة</a:t>
            </a:r>
            <a:r>
              <a:rPr lang="ar-JO" altLang="en-US" b="1"/>
              <a:t> لتفسير</a:t>
            </a:r>
            <a:r>
              <a:rPr lang="ar-JO" altLang="en-US"/>
              <a:t> الجملة المركزية أو </a:t>
            </a:r>
            <a:r>
              <a:rPr lang="ar-JO" altLang="en-US" b="1"/>
              <a:t>إثبات صحتها بالأدلة العقلية أوالنقلية</a:t>
            </a:r>
            <a:r>
              <a:rPr lang="ar-JO" altLang="en-US"/>
              <a:t>، أو قد تأتي </a:t>
            </a:r>
            <a:r>
              <a:rPr lang="ar-JO" altLang="en-US" b="1"/>
              <a:t>لتقديم نماذج وأمثلة</a:t>
            </a:r>
            <a:r>
              <a:rPr lang="ar-JO" altLang="en-US"/>
              <a:t> تدعم الفكرة المفتاحية، ويتضح هذا من خلال "الشكل السابق للفقرة" فالأسهم تمثل عودة كل الجمل المساندة إلى الفكرة التي تتضمنها الجملة المركزية. و ننبه هنا إلى أن البعض يأتي بالجمل الداعمة ليغذي جزءا من الجملة المركزية لا كليتها، وهذا يضعف الفقرة كثيرا.</a:t>
            </a:r>
            <a:endParaRPr lang="ar-JO" altLang="en-US" b="1"/>
          </a:p>
        </p:txBody>
      </p:sp>
      <p:pic>
        <p:nvPicPr>
          <p:cNvPr id="9222" name="Picture 4" descr="Cartoon sticky note clip art cartoon sticky note vector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8143">
            <a:off x="7620000" y="658813"/>
            <a:ext cx="1404938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 rot="1576456">
            <a:off x="7950200" y="1079500"/>
            <a:ext cx="990600" cy="58420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defRPr/>
            </a:pPr>
            <a:r>
              <a:rPr lang="ar-JO" sz="3200" b="1" dirty="0">
                <a:solidFill>
                  <a:schemeClr val="accent4">
                    <a:lumMod val="10000"/>
                  </a:schemeClr>
                </a:solidFill>
              </a:rPr>
              <a:t>أولا: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en-US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altLang="en-US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425" y="-762000"/>
            <a:ext cx="10969625" cy="853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Left Arrow 5"/>
          <p:cNvSpPr/>
          <p:nvPr/>
        </p:nvSpPr>
        <p:spPr>
          <a:xfrm>
            <a:off x="609600" y="762000"/>
            <a:ext cx="7848600" cy="1633538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3200" b="1" dirty="0">
                <a:solidFill>
                  <a:schemeClr val="bg1">
                    <a:lumMod val="90000"/>
                    <a:lumOff val="10000"/>
                  </a:schemeClr>
                </a:solidFill>
              </a:rPr>
              <a:t>قراءة القرآن غذاء روح المؤمن</a:t>
            </a:r>
          </a:p>
        </p:txBody>
      </p:sp>
      <p:sp>
        <p:nvSpPr>
          <p:cNvPr id="10246" name="Down Arrow 6"/>
          <p:cNvSpPr>
            <a:spLocks noChangeArrowheads="1"/>
          </p:cNvSpPr>
          <p:nvPr/>
        </p:nvSpPr>
        <p:spPr bwMode="auto">
          <a:xfrm>
            <a:off x="4953000" y="2047875"/>
            <a:ext cx="960438" cy="695325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ar-JO" alt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924800" cy="4746625"/>
          </a:xfrm>
        </p:spPr>
        <p:txBody>
          <a:bodyPr/>
          <a:lstStyle/>
          <a:p>
            <a:pPr marL="571500" indent="-571500" algn="just" rtl="1">
              <a:buFont typeface="Wingdings" pitchFamily="2" charset="2"/>
              <a:buChar char="ü"/>
              <a:defRPr/>
            </a:pPr>
            <a:r>
              <a:rPr lang="ar-JO" sz="3600" i="0" dirty="0"/>
              <a:t>تخلو الفقرة السليمة من الأخطاء الإملائية والنحوية.</a:t>
            </a:r>
            <a:endParaRPr lang="en-US" sz="3600" i="0" dirty="0"/>
          </a:p>
          <a:p>
            <a:pPr marL="571500" indent="-571500" algn="just" rtl="1">
              <a:buFont typeface="Wingdings" pitchFamily="2" charset="2"/>
              <a:buChar char="ü"/>
              <a:defRPr/>
            </a:pPr>
            <a:r>
              <a:rPr lang="ar-JO" sz="3600" i="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تخلو الفقرة السليمة من الغموض الذي يعطل فهم المعنى المراد.</a:t>
            </a:r>
            <a:endParaRPr lang="en-US" sz="3600" i="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571500" indent="-571500" algn="just" rtl="1">
              <a:buFont typeface="Wingdings" pitchFamily="2" charset="2"/>
              <a:buChar char="ü"/>
              <a:defRPr/>
            </a:pPr>
            <a:r>
              <a:rPr lang="ar-JO" sz="3600" i="0" dirty="0" smtClean="0"/>
              <a:t>يتجنب </a:t>
            </a:r>
            <a:r>
              <a:rPr lang="ar-JO" sz="3600" i="0" dirty="0"/>
              <a:t>الكاتب التكرار قدر المستطاع في المفردات أو المعاني أو الجمل، وقد يستعيض عن ذلك باستخدام الترادف والإحالة أو الضمائر بشتى أنواعها. </a:t>
            </a:r>
          </a:p>
        </p:txBody>
      </p:sp>
      <p:sp>
        <p:nvSpPr>
          <p:cNvPr id="4" name="Left Arrow 3"/>
          <p:cNvSpPr/>
          <p:nvPr/>
        </p:nvSpPr>
        <p:spPr>
          <a:xfrm>
            <a:off x="228600" y="-117475"/>
            <a:ext cx="8669338" cy="1285875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>
              <a:lnSpc>
                <a:spcPct val="115000"/>
              </a:lnSpc>
              <a:spcAft>
                <a:spcPts val="1000"/>
              </a:spcAft>
              <a:defRPr/>
            </a:pPr>
            <a:r>
              <a:rPr lang="ar-JO" sz="3600" b="1" dirty="0">
                <a:solidFill>
                  <a:schemeClr val="accent6">
                    <a:lumMod val="75000"/>
                  </a:schemeClr>
                </a:solidFill>
                <a:ea typeface="Calibri"/>
                <a:cs typeface="Arial"/>
              </a:rPr>
              <a:t>شروط كتابة الفقرة الناجحة ( اللغة والتركيب والمعنى )</a:t>
            </a:r>
            <a:endParaRPr lang="en-US" sz="3200" dirty="0">
              <a:solidFill>
                <a:schemeClr val="accent6">
                  <a:lumMod val="75000"/>
                </a:schemeClr>
              </a:solidFill>
              <a:ea typeface="Calibri"/>
              <a:cs typeface="Arial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245E"/>
      </a:dk2>
      <a:lt2>
        <a:srgbClr val="CCCCFF"/>
      </a:lt2>
      <a:accent1>
        <a:srgbClr val="FF9900"/>
      </a:accent1>
      <a:accent2>
        <a:srgbClr val="FF5050"/>
      </a:accent2>
      <a:accent3>
        <a:srgbClr val="AAACB6"/>
      </a:accent3>
      <a:accent4>
        <a:srgbClr val="DADADA"/>
      </a:accent4>
      <a:accent5>
        <a:srgbClr val="FFCAAA"/>
      </a:accent5>
      <a:accent6>
        <a:srgbClr val="E74848"/>
      </a:accent6>
      <a:hlink>
        <a:srgbClr val="0066FF"/>
      </a:hlink>
      <a:folHlink>
        <a:srgbClr val="00CC99"/>
      </a:folHlink>
    </a:clrScheme>
    <a:fontScheme name="Default Design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28029</TotalTime>
  <Words>458</Words>
  <Application>Microsoft Office PowerPoint</Application>
  <PresentationFormat>On-screen Show (4:3)</PresentationFormat>
  <Paragraphs>33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Times New Roman</vt:lpstr>
      <vt:lpstr>Arial</vt:lpstr>
      <vt:lpstr>Tahoma</vt:lpstr>
      <vt:lpstr>Wingdings</vt:lpstr>
      <vt:lpstr>Simplified Arabic</vt:lpstr>
      <vt:lpstr>Calibri</vt:lpstr>
      <vt:lpstr>Sitka Small</vt:lpstr>
      <vt:lpstr>Default Design</vt:lpstr>
      <vt:lpstr>PowerPoint Presentation</vt:lpstr>
      <vt:lpstr>تعريف الفقرة</vt:lpstr>
      <vt:lpstr>ملاحظات محورية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هب أننا نريد أن نكتب مقالا في موضوع  « التدخين آفة تضر بالإنسان «   هنا لابدّ أولا من تحديد الأفكار الفرعية التي يمكن أن يتضمنها هذا الموضوع، والتي ستكون جملا مفتاحية لكل فقرة من فقراته، ومن هذه الجمل:  </vt:lpstr>
      <vt:lpstr>التدخين آفة تضر بصحة الإنسان.    </vt:lpstr>
      <vt:lpstr>PowerPoint Presentation</vt:lpstr>
      <vt:lpstr>PowerPoint Presentation</vt:lpstr>
      <vt:lpstr>PowerPoint Presentation</vt:lpstr>
    </vt:vector>
  </TitlesOfParts>
  <Company>DesignWrite,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Maria Smith Brown - Ext. 251</dc:creator>
  <cp:lastModifiedBy>WhiteBoard</cp:lastModifiedBy>
  <cp:revision>776</cp:revision>
  <cp:lastPrinted>2018-01-25T07:34:10Z</cp:lastPrinted>
  <dcterms:created xsi:type="dcterms:W3CDTF">2001-11-13T19:12:10Z</dcterms:created>
  <dcterms:modified xsi:type="dcterms:W3CDTF">2018-04-05T05:36:12Z</dcterms:modified>
</cp:coreProperties>
</file>