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312" r:id="rId2"/>
    <p:sldId id="345" r:id="rId3"/>
    <p:sldId id="347" r:id="rId4"/>
    <p:sldId id="348" r:id="rId5"/>
    <p:sldId id="349" r:id="rId6"/>
    <p:sldId id="362" r:id="rId7"/>
    <p:sldId id="350" r:id="rId8"/>
    <p:sldId id="384" r:id="rId9"/>
    <p:sldId id="385" r:id="rId10"/>
    <p:sldId id="363" r:id="rId11"/>
    <p:sldId id="364" r:id="rId12"/>
    <p:sldId id="365" r:id="rId13"/>
    <p:sldId id="366"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4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16586881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596379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15097755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08727331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34926959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6134509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114898237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983598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93185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06886613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12/27/2017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8844966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pPr defTabSz="914400"/>
            <a:fld id="{9AFE8FB1-0A7A-443E-AAF7-31D4FA1AA312}" type="datetimeFigureOut">
              <a:rPr lang="en-US" smtClean="0">
                <a:solidFill>
                  <a:prstClr val="white"/>
                </a:solidFill>
              </a:rPr>
              <a:pPr defTabSz="914400"/>
              <a:t>12/27/2017</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pPr defTabSz="914400"/>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pPr defTabSz="914400"/>
            <a:fld id="{25BA54BD-C84D-46CE-8B72-31BFB26ABA43}" type="slidenum">
              <a:rPr lang="en-US" smtClean="0">
                <a:solidFill>
                  <a:prstClr val="white"/>
                </a:solidFill>
              </a:rPr>
              <a:pPr defTabSz="914400"/>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31394097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5536" y="4953000"/>
            <a:ext cx="8748464" cy="1066800"/>
          </a:xfrm>
        </p:spPr>
        <p:txBody>
          <a:bodyPr>
            <a:noAutofit/>
          </a:bodyPr>
          <a:lstStyle/>
          <a:p>
            <a:pPr algn="ctr" rtl="1"/>
            <a:r>
              <a:rPr lang="ar-SA" sz="44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الظلم مؤذن بخراب </a:t>
            </a:r>
            <a:r>
              <a:rPr lang="ar-SA" sz="44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العمران</a:t>
            </a:r>
            <a:r>
              <a:rPr lang="ar-LB" sz="44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en-US" sz="4400" b="1" spc="-25" dirty="0" smtClean="0">
                <a:latin typeface="Arial" panose="020B0604020202020204" pitchFamily="34" charset="0"/>
                <a:ea typeface="Times New Roman" panose="02020603050405020304" pitchFamily="18" charset="0"/>
                <a:cs typeface="Simplified Arabic" panose="02020603050405020304" pitchFamily="18" charset="-78"/>
              </a:rPr>
              <a:t>)</a:t>
            </a:r>
            <a:r>
              <a:rPr lang="ar-SA" sz="4400" b="1" spc="-25" dirty="0" smtClean="0">
                <a:latin typeface="Arial" panose="020B0604020202020204" pitchFamily="34" charset="0"/>
                <a:ea typeface="Times New Roman" panose="02020603050405020304" pitchFamily="18" charset="0"/>
                <a:cs typeface="Simplified Arabic" panose="02020603050405020304" pitchFamily="18" charset="-78"/>
              </a:rPr>
              <a:t>ابن خلدون</a:t>
            </a:r>
            <a:r>
              <a:rPr lang="en-US" sz="4400" b="1"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ar-SA" sz="4400" b="1" spc="-25" dirty="0">
              <a:latin typeface="Arial" panose="020B0604020202020204" pitchFamily="34" charset="0"/>
              <a:ea typeface="Times New Roman" panose="02020603050405020304" pitchFamily="18" charset="0"/>
              <a:cs typeface="Simplified Arabic" panose="02020603050405020304" pitchFamily="18" charset="-78"/>
            </a:endParaRPr>
          </a:p>
        </p:txBody>
      </p:sp>
      <p:sp>
        <p:nvSpPr>
          <p:cNvPr id="4" name="Title 3"/>
          <p:cNvSpPr>
            <a:spLocks noGrp="1"/>
          </p:cNvSpPr>
          <p:nvPr>
            <p:ph type="ctrTitle"/>
          </p:nvPr>
        </p:nvSpPr>
        <p:spPr>
          <a:xfrm>
            <a:off x="1027778" y="598940"/>
            <a:ext cx="6859786" cy="1600200"/>
          </a:xfrm>
        </p:spPr>
        <p:txBody>
          <a:bodyPr/>
          <a:lstStyle/>
          <a:p>
            <a:pPr algn="r" rtl="1"/>
            <a:r>
              <a:rPr lang="ar-LB" sz="60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60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قراءة </a:t>
            </a:r>
            <a:r>
              <a:rPr lang="ar-SA" sz="6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النص الحجاجي</a:t>
            </a:r>
            <a:endParaRPr lang="en-US" sz="60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p:txBody>
      </p:sp>
      <p:pic>
        <p:nvPicPr>
          <p:cNvPr id="6" name="Picture 5">
            <a:extLst>
              <a:ext uri="{FF2B5EF4-FFF2-40B4-BE49-F238E27FC236}">
                <a16:creationId xmlns="" xmlns:a16="http://schemas.microsoft.com/office/drawing/2014/main"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022" y="2543618"/>
            <a:ext cx="1371957" cy="172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946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النص الحِجاجي (الإقناعي):</a:t>
            </a: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نص يقدّم فيه الكاتب فكرة أو أفكاراً محددة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تسمّى: أطروحة</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ويستند إلى حجج عقلية أو منطقية يدافع بها عن أطروحته، ويحاول أن يقنع غيره بها، إلى أن يصل إلى نتيجة محددة أو استنتاج مقنع، فالحجاج يهدف إلى الإقناع، ولا يتحقق ذلك دون وضوح القضية أو الأطروحة، ودون الاستدلال بحجج قويّة تمكّن الكاتب من الوصول إلى هدفه الإقناعي.</a:t>
            </a: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normAutofit fontScale="77500" lnSpcReduction="20000"/>
          </a:bodyPr>
          <a:lstStyle/>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وفي الفقرة الأولى من النص قدم ابن خلدون أطروحة (فكرة رئيسية) تتمثل في:</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العدوان على الناس يقعدهم عن العمل ويضعف همتهم</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هذه الفكرة نسميها في الحجاج: أطروحة. وهي تحتاج إلى حجج وأدلة ليقتنع بها المخاطب والقارئ.</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فكيف استدل عليها الكاتب؟</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لما يرونه حينئذ من أن غايتها ومصيرها انتهابها من أيديهم: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لاحظ أنه استعمل اللام (لام التعليل التي تساعد على بيان السبب).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وبنى على ذلك بقية الفقرة وحشد فيها مجموعة من الحجج والأدلة التي تؤكد وتثبت الأطروحة أو الفكرة التي بدأ بها. </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908720"/>
            <a:ext cx="6859785" cy="1020762"/>
          </a:xfrm>
        </p:spPr>
        <p:txBody>
          <a:bodyPr>
            <a:normAutofit fontScale="90000"/>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المعجم والدلالة</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أولا: معاني المفردات والتراكيب:</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تدريب (1): </a:t>
            </a:r>
          </a:p>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اربط الكلمة في العمود الأول بمعناها الملائم في العمود الثاني:</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40900532"/>
              </p:ext>
            </p:extLst>
          </p:nvPr>
        </p:nvGraphicFramePr>
        <p:xfrm>
          <a:off x="611560" y="2132856"/>
          <a:ext cx="7920880" cy="4032450"/>
        </p:xfrm>
        <a:graphic>
          <a:graphicData uri="http://schemas.openxmlformats.org/drawingml/2006/table">
            <a:tbl>
              <a:tblPr rtl="1" firstRow="1" firstCol="1" bandRow="1"/>
              <a:tblGrid>
                <a:gridCol w="3883751"/>
                <a:gridCol w="4037129"/>
              </a:tblGrid>
              <a:tr h="806490">
                <a:tc>
                  <a:txBody>
                    <a:bodyPr/>
                    <a:lstStyle/>
                    <a:p>
                      <a:pPr marL="0" marR="0" algn="ctr" rtl="1">
                        <a:spcBef>
                          <a:spcPts val="0"/>
                        </a:spcBef>
                        <a:spcAft>
                          <a:spcPts val="0"/>
                        </a:spcAft>
                      </a:pPr>
                      <a:r>
                        <a:rPr lang="ar-SA" sz="3200" kern="1200" spc="-25" dirty="0">
                          <a:solidFill>
                            <a:srgbClr val="FF0000"/>
                          </a:solidFill>
                          <a:effectLst/>
                          <a:latin typeface="Arial"/>
                          <a:ea typeface="Times New Roman"/>
                          <a:cs typeface="Simplified Arabic"/>
                        </a:rPr>
                        <a:t>الكلمة</a:t>
                      </a:r>
                      <a:endParaRPr lang="en-US" sz="3200" kern="1200" spc="-25" dirty="0">
                        <a:solidFill>
                          <a:srgbClr val="FF00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3200" kern="1200" spc="-25" dirty="0">
                          <a:solidFill>
                            <a:srgbClr val="FF0000"/>
                          </a:solidFill>
                          <a:effectLst/>
                          <a:latin typeface="Arial"/>
                          <a:ea typeface="Times New Roman"/>
                          <a:cs typeface="Simplified Arabic"/>
                        </a:rPr>
                        <a:t>المعنى</a:t>
                      </a:r>
                      <a:endParaRPr lang="en-US" sz="3200" kern="1200" spc="-25" dirty="0">
                        <a:solidFill>
                          <a:srgbClr val="FF00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06490">
                <a:tc>
                  <a:txBody>
                    <a:bodyPr/>
                    <a:lstStyle/>
                    <a:p>
                      <a:pPr marL="0" marR="0" algn="ctr" rtl="1">
                        <a:spcBef>
                          <a:spcPts val="0"/>
                        </a:spcBef>
                        <a:spcAft>
                          <a:spcPts val="0"/>
                        </a:spcAft>
                      </a:pPr>
                      <a:r>
                        <a:rPr lang="ar-SA" sz="3200" kern="1200" spc="-25">
                          <a:solidFill>
                            <a:srgbClr val="FFFF00"/>
                          </a:solidFill>
                          <a:effectLst/>
                          <a:latin typeface="Arial"/>
                          <a:ea typeface="Times New Roman"/>
                          <a:cs typeface="Simplified Arabic"/>
                        </a:rPr>
                        <a:t>ابذعرّ</a:t>
                      </a:r>
                      <a:endParaRPr lang="en-US" sz="3200" kern="1200" spc="-25">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المواطنون</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806490">
                <a:tc>
                  <a:txBody>
                    <a:bodyPr/>
                    <a:lstStyle/>
                    <a:p>
                      <a:pPr marL="0" marR="0" algn="ctr" rtl="1">
                        <a:spcBef>
                          <a:spcPts val="0"/>
                        </a:spcBef>
                        <a:spcAft>
                          <a:spcPts val="0"/>
                        </a:spcAft>
                      </a:pPr>
                      <a:r>
                        <a:rPr lang="ar-SA" sz="3200" spc="-25" dirty="0" smtClean="0">
                          <a:solidFill>
                            <a:srgbClr val="FFFF00"/>
                          </a:solidFill>
                          <a:effectLst/>
                          <a:latin typeface="Arial"/>
                          <a:ea typeface="Times New Roman"/>
                          <a:cs typeface="Simplified Arabic"/>
                        </a:rPr>
                        <a:t>الرعايا</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spc="-25" dirty="0">
                          <a:solidFill>
                            <a:srgbClr val="FFFF00"/>
                          </a:solidFill>
                          <a:effectLst/>
                          <a:latin typeface="Arial"/>
                          <a:ea typeface="Times New Roman"/>
                          <a:cs typeface="Simplified Arabic"/>
                        </a:rPr>
                        <a:t>نتيجتها ومصيرها</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806490">
                <a:tc>
                  <a:txBody>
                    <a:bodyPr/>
                    <a:lstStyle/>
                    <a:p>
                      <a:pPr marL="0" marR="0" algn="ctr" rtl="1">
                        <a:spcBef>
                          <a:spcPts val="0"/>
                        </a:spcBef>
                        <a:spcAft>
                          <a:spcPts val="0"/>
                        </a:spcAft>
                      </a:pPr>
                      <a:r>
                        <a:rPr lang="ar-SA" sz="3200" spc="-25" dirty="0">
                          <a:solidFill>
                            <a:srgbClr val="FFFF00"/>
                          </a:solidFill>
                          <a:effectLst/>
                          <a:latin typeface="Arial"/>
                          <a:ea typeface="Times New Roman"/>
                          <a:cs typeface="Simplified Arabic"/>
                        </a:rPr>
                        <a:t>غايتها</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spc="-25" dirty="0">
                          <a:solidFill>
                            <a:srgbClr val="FFFF00"/>
                          </a:solidFill>
                          <a:effectLst/>
                          <a:latin typeface="Arial"/>
                          <a:ea typeface="Times New Roman"/>
                          <a:cs typeface="Simplified Arabic"/>
                        </a:rPr>
                        <a:t>العمل</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806490">
                <a:tc>
                  <a:txBody>
                    <a:bodyPr/>
                    <a:lstStyle/>
                    <a:p>
                      <a:pPr marL="0" marR="0" algn="ctr" rtl="1">
                        <a:spcBef>
                          <a:spcPts val="0"/>
                        </a:spcBef>
                        <a:spcAft>
                          <a:spcPts val="0"/>
                        </a:spcAft>
                      </a:pPr>
                      <a:r>
                        <a:rPr lang="ar-SA" sz="3200" spc="-25">
                          <a:solidFill>
                            <a:srgbClr val="FFFF00"/>
                          </a:solidFill>
                          <a:effectLst/>
                          <a:latin typeface="Arial"/>
                          <a:ea typeface="Times New Roman"/>
                          <a:cs typeface="Simplified Arabic"/>
                        </a:rPr>
                        <a:t>السعي </a:t>
                      </a:r>
                      <a:endParaRPr lang="en-US" sz="3200" spc="-25">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spc="-25" dirty="0">
                          <a:solidFill>
                            <a:srgbClr val="FFFF00"/>
                          </a:solidFill>
                          <a:effectLst/>
                          <a:latin typeface="Arial"/>
                          <a:ea typeface="Times New Roman"/>
                          <a:cs typeface="Simplified Arabic"/>
                        </a:rPr>
                        <a:t>تفرّق</a:t>
                      </a:r>
                      <a:endParaRPr lang="en-US" sz="3200" spc="-25" dirty="0">
                        <a:solidFill>
                          <a:srgbClr val="FFFF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تدريب (2):</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اربط الكلمة في العمود الأول بالكلمة المضادّة (المعاكسة) لها في المعنى:</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1876836149"/>
              </p:ext>
            </p:extLst>
          </p:nvPr>
        </p:nvGraphicFramePr>
        <p:xfrm>
          <a:off x="1043608" y="2132856"/>
          <a:ext cx="6984776" cy="3816426"/>
        </p:xfrm>
        <a:graphic>
          <a:graphicData uri="http://schemas.openxmlformats.org/drawingml/2006/table">
            <a:tbl>
              <a:tblPr rtl="1" firstRow="1" firstCol="1" bandRow="1"/>
              <a:tblGrid>
                <a:gridCol w="3491987"/>
                <a:gridCol w="3492789"/>
              </a:tblGrid>
              <a:tr h="636071">
                <a:tc>
                  <a:txBody>
                    <a:bodyPr/>
                    <a:lstStyle/>
                    <a:p>
                      <a:pPr marL="0" marR="0" algn="ctr" rtl="1">
                        <a:spcBef>
                          <a:spcPts val="0"/>
                        </a:spcBef>
                        <a:spcAft>
                          <a:spcPts val="0"/>
                        </a:spcAft>
                      </a:pPr>
                      <a:r>
                        <a:rPr lang="ar-SA" sz="3200" kern="1200" spc="-25" dirty="0">
                          <a:solidFill>
                            <a:srgbClr val="FF0000"/>
                          </a:solidFill>
                          <a:effectLst/>
                          <a:latin typeface="Arial"/>
                          <a:ea typeface="Times New Roman"/>
                          <a:cs typeface="Simplified Arabic"/>
                        </a:rPr>
                        <a:t>الكلمة</a:t>
                      </a:r>
                      <a:endParaRPr lang="en-US" sz="3200" kern="1200" spc="-25" dirty="0">
                        <a:solidFill>
                          <a:srgbClr val="FF00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3200" kern="1200" spc="-25" dirty="0" smtClean="0">
                          <a:solidFill>
                            <a:srgbClr val="FF0000"/>
                          </a:solidFill>
                          <a:effectLst/>
                          <a:latin typeface="Arial"/>
                          <a:ea typeface="Times New Roman"/>
                          <a:cs typeface="Simplified Arabic"/>
                        </a:rPr>
                        <a:t>الكلمة الضدّ </a:t>
                      </a:r>
                      <a:endParaRPr lang="en-US" sz="3200" kern="1200" spc="-25" dirty="0">
                        <a:solidFill>
                          <a:srgbClr val="FF00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6071">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العمران</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جاءون (جائين)</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نفقت الأسواق</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تفصيل</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ذاهبون (ذاهبين)</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يسير، قليل</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جُملة</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كسدت الأسواق</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36071">
                <a:tc>
                  <a:txBody>
                    <a:bodyPr/>
                    <a:lstStyle/>
                    <a:p>
                      <a:pPr marL="0" marR="0" algn="ctr" rtl="1">
                        <a:spcBef>
                          <a:spcPts val="0"/>
                        </a:spcBef>
                        <a:spcAft>
                          <a:spcPts val="0"/>
                        </a:spcAft>
                      </a:pPr>
                      <a:r>
                        <a:rPr lang="ar-SA" sz="3200" kern="1200" spc="-25" dirty="0" smtClean="0">
                          <a:solidFill>
                            <a:srgbClr val="FFFF00"/>
                          </a:solidFill>
                          <a:effectLst/>
                          <a:latin typeface="Arial"/>
                          <a:ea typeface="Times New Roman"/>
                          <a:cs typeface="Simplified Arabic"/>
                        </a:rPr>
                        <a:t>كثير</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spcBef>
                          <a:spcPts val="0"/>
                        </a:spcBef>
                        <a:spcAft>
                          <a:spcPts val="0"/>
                        </a:spcAft>
                      </a:pPr>
                      <a:r>
                        <a:rPr lang="ar-SA" sz="3200" kern="1200" spc="-25" dirty="0">
                          <a:solidFill>
                            <a:srgbClr val="FFFF00"/>
                          </a:solidFill>
                          <a:effectLst/>
                          <a:latin typeface="Arial"/>
                          <a:ea typeface="Times New Roman"/>
                          <a:cs typeface="Simplified Arabic"/>
                        </a:rPr>
                        <a:t>الخراب</a:t>
                      </a:r>
                      <a:endParaRPr lang="en-US" sz="3200" kern="1200" spc="-25" dirty="0">
                        <a:solidFill>
                          <a:srgbClr val="FFFF00"/>
                        </a:solidFill>
                        <a:effectLst/>
                        <a:latin typeface="Arial"/>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1844824"/>
            <a:ext cx="6859785" cy="1020762"/>
          </a:xfrm>
        </p:spPr>
        <p:txBody>
          <a:bodyPr>
            <a:normAutofit fontScale="90000"/>
          </a:bodyPr>
          <a:lstStyle/>
          <a:p>
            <a:pPr algn="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تدريب (3): وقفة معجمية-دلالية</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انقبض-انقباض</a:t>
            </a:r>
            <a:r>
              <a:rPr lang="en-US" sz="16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r>
            <a:br>
              <a:rPr lang="en-US" sz="16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en-US"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r>
            <a:br>
              <a:rPr lang="en-US"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استخدم </a:t>
            </a: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ابن خلدون الفعل "انقبض" ومصدره "انقباض" خمس مرات في نصّه:</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endParaRPr lang="en-US" dirty="0"/>
          </a:p>
        </p:txBody>
      </p:sp>
      <p:sp>
        <p:nvSpPr>
          <p:cNvPr id="6" name="Content Placeholder 5"/>
          <p:cNvSpPr>
            <a:spLocks noGrp="1"/>
          </p:cNvSpPr>
          <p:nvPr>
            <p:ph idx="1"/>
          </p:nvPr>
        </p:nvSpPr>
        <p:spPr>
          <a:xfrm>
            <a:off x="467544" y="2590800"/>
            <a:ext cx="8064896" cy="4267200"/>
          </a:xfrm>
        </p:spPr>
        <p:txBody>
          <a:bodyPr>
            <a:normAutofit fontScale="85000"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أ‌.	استخرج الجمل التي ورد فيها الفعل المذكور أو مصدره، وحاول أن تستنتج المعنى من السياق:</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1-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2-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3-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4-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5-	...............................................................</a:t>
            </a:r>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LB" sz="3200" spc="-25" dirty="0" smtClean="0">
                <a:latin typeface="Arial" panose="020B0604020202020204" pitchFamily="34" charset="0"/>
                <a:ea typeface="Times New Roman" panose="02020603050405020304" pitchFamily="18" charset="0"/>
                <a:cs typeface="Simplified Arabic" panose="02020603050405020304" pitchFamily="18" charset="-78"/>
              </a:rPr>
              <a:t>ب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الفعل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انقبض</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فعل مزيد، ما فعله المجرّد؟ وما الزيادة التي طرأت عليه؟</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المجرّد: .............. ووزنه .................</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الزيادة: .............. ووزنه .................</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552" y="1700808"/>
            <a:ext cx="8064896" cy="4267200"/>
          </a:xfrm>
        </p:spPr>
        <p:txBody>
          <a:bodyPr>
            <a:normAutofit fontScale="85000" lnSpcReduction="1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ج. نجد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انقبض</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في المعجم في باب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قبض</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لأن المعجم يضم أصول الألفاظ قبل الزيادة، وإذا رجعت إلى معجم "لسان العرب" أو "المعجم الوسيط" فستجد له استعمالات ومعاني متعددة. استعن بأحد المعاجم لتتبين الفروق في المعنى بين الاستعمالات التي تظهر في الجمل الآتية:</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1-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قبض</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الموظّف راتبه.</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2-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قبض</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الله جارنا صباح اليوم.</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3- مددت له الهدية لكنه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قبض</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يده عنها.</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4- ابتسمت في وجهه، ولكنه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انقبض</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عني.</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5-قال تعالى "وينهون عن المعروف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ويقبضون</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أيديَهم".</a:t>
            </a: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171400"/>
            <a:ext cx="6859785" cy="1020762"/>
          </a:xfrm>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الاستيعاب والفهم:</a:t>
            </a:r>
            <a:endParaRPr lang="en-US" dirty="0"/>
          </a:p>
        </p:txBody>
      </p:sp>
      <p:sp>
        <p:nvSpPr>
          <p:cNvPr id="6" name="Content Placeholder 5"/>
          <p:cNvSpPr>
            <a:spLocks noGrp="1"/>
          </p:cNvSpPr>
          <p:nvPr>
            <p:ph idx="1"/>
          </p:nvPr>
        </p:nvSpPr>
        <p:spPr>
          <a:xfrm>
            <a:off x="179512" y="1124744"/>
            <a:ext cx="8424936" cy="5616624"/>
          </a:xfrm>
        </p:spPr>
        <p:txBody>
          <a:bodyPr>
            <a:normAutofit fontScale="92500" lnSpcReduction="20000"/>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تدريب (1): الأسئلة المقالية:</a:t>
            </a:r>
          </a:p>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قدّم ابن خلدون أفكاره في جمل مركّبة تتكون معظمها من مقدمات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أو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أسباب تليها النتيجة اللازمة أو المترتبة عليها</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p>
          <a:p>
            <a:pPr marL="0" indent="0" algn="just" rtl="1">
              <a:buNone/>
            </a:pP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حلل الجمل التالية مبينا السبب والنتيجة في كل منها:</a:t>
            </a:r>
          </a:p>
          <a:p>
            <a:pPr marL="0" indent="0" algn="just" rtl="1">
              <a:buNone/>
            </a:pPr>
            <a:endParaRPr lang="ar-SA" sz="1500"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r>
              <a:rPr lang="en-US"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اعلم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أنّ العدوان على الناس في أموالهم ذاهب بآمالهم في تحصيلها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واكتسابها</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إذا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ذهبت آمالهم في اكتسابها انقبضت أيديهم عن السعي في ذلك.</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إذا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كان الاعتداء كثيرا عاما في جميع أبواب المعاش كان القعود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عن</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الكسب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كذلك</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إذا قعد الناس عن المعاش وانقبضت أيديهم عن المكاسب كسدت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أسواق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العمران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وانقبضت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الأحوال.</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971600" y="1916832"/>
            <a:ext cx="3315562" cy="4267200"/>
          </a:xfrm>
        </p:spPr>
        <p:txBody>
          <a:bodyPr>
            <a:normAutofit fontScale="92500" lnSpcReduction="20000"/>
          </a:bodyPr>
          <a:lstStyle/>
          <a:p>
            <a:endParaRPr lang="en-US" dirty="0"/>
          </a:p>
        </p:txBody>
      </p:sp>
      <p:sp>
        <p:nvSpPr>
          <p:cNvPr id="6" name="Content Placeholder 5"/>
          <p:cNvSpPr>
            <a:spLocks noGrp="1"/>
          </p:cNvSpPr>
          <p:nvPr>
            <p:ph sz="half" idx="1"/>
          </p:nvPr>
        </p:nvSpPr>
        <p:spPr>
          <a:xfrm>
            <a:off x="4932040" y="1916832"/>
            <a:ext cx="3315563" cy="4267200"/>
          </a:xfrm>
        </p:spPr>
        <p:txBody>
          <a:bodyPr>
            <a:normAutofit fontScale="92500" lnSpcReduction="20000"/>
          </a:bodyPr>
          <a:lstStyle/>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أرحب بكم في لقاء جديد نقرأ فيه فقرات مختارة من كتاب عربي أصيل هو الكتاب المعروف باسم "مقدمة ابن خلدون" لمؤلفه عبد الرحمن ابن خلدون، المؤرخ والأديب وعالم الاجتماع. تعالوا نقرأ هذا النص ونتعرف من خلاله على بعض كنوز اللغة العربية والآثار العظيمة التي سجلتها هذه اللغة الجميلة.</a:t>
            </a:r>
            <a:endParaRPr lang="en-US" sz="3200" dirty="0"/>
          </a:p>
        </p:txBody>
      </p:sp>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أعزائي الطلبة</a:t>
            </a:r>
            <a:endParaRPr lang="en-US" dirty="0"/>
          </a:p>
        </p:txBody>
      </p:sp>
      <p:pic>
        <p:nvPicPr>
          <p:cNvPr id="1027" name="Picture 3" descr="D:\2017\Arabic_99\obeidallah\9.1\original_17098.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67" r="12874"/>
          <a:stretch/>
        </p:blipFill>
        <p:spPr bwMode="auto">
          <a:xfrm>
            <a:off x="890326" y="1700808"/>
            <a:ext cx="3456384" cy="470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3943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4060898668"/>
              </p:ext>
            </p:extLst>
          </p:nvPr>
        </p:nvGraphicFramePr>
        <p:xfrm>
          <a:off x="1763688" y="2348880"/>
          <a:ext cx="5536565" cy="3291840"/>
        </p:xfrm>
        <a:graphic>
          <a:graphicData uri="http://schemas.openxmlformats.org/drawingml/2006/table">
            <a:tbl>
              <a:tblPr rtl="1" firstRow="1" firstCol="1" bandRow="1"/>
              <a:tblGrid>
                <a:gridCol w="2767965"/>
                <a:gridCol w="2768600"/>
              </a:tblGrid>
              <a:tr h="0">
                <a:tc>
                  <a:txBody>
                    <a:bodyPr/>
                    <a:lstStyle/>
                    <a:p>
                      <a:pPr marL="0" marR="0" algn="just" rtl="1">
                        <a:spcBef>
                          <a:spcPts val="0"/>
                        </a:spcBef>
                        <a:spcAft>
                          <a:spcPts val="0"/>
                        </a:spcAft>
                      </a:pPr>
                      <a:r>
                        <a:rPr lang="ar-SA" sz="2400" b="1" spc="-25" dirty="0">
                          <a:solidFill>
                            <a:srgbClr val="FF0000"/>
                          </a:solidFill>
                          <a:effectLst/>
                          <a:latin typeface="Arial"/>
                          <a:ea typeface="Times New Roman"/>
                          <a:cs typeface="Simplified Arabic"/>
                        </a:rPr>
                        <a:t>        </a:t>
                      </a:r>
                      <a:r>
                        <a:rPr lang="ar-SA" sz="2400" b="1" spc="-25" dirty="0" smtClean="0">
                          <a:solidFill>
                            <a:srgbClr val="FF0000"/>
                          </a:solidFill>
                          <a:effectLst/>
                          <a:latin typeface="Arial"/>
                          <a:ea typeface="Times New Roman"/>
                          <a:cs typeface="Simplified Arabic"/>
                        </a:rPr>
                        <a:t>   </a:t>
                      </a:r>
                      <a:r>
                        <a:rPr lang="ar-SA" sz="2400" b="1" spc="-25" dirty="0">
                          <a:solidFill>
                            <a:srgbClr val="FF0000"/>
                          </a:solidFill>
                          <a:effectLst/>
                          <a:latin typeface="Arial"/>
                          <a:ea typeface="Times New Roman"/>
                          <a:cs typeface="Simplified Arabic"/>
                        </a:rPr>
                        <a:t>السبب</a:t>
                      </a:r>
                      <a:endParaRPr lang="en-US" sz="2400" spc="-25"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spc="-25" dirty="0" smtClean="0">
                          <a:solidFill>
                            <a:srgbClr val="FF0000"/>
                          </a:solidFill>
                          <a:effectLst/>
                          <a:latin typeface="Arial"/>
                          <a:ea typeface="Times New Roman"/>
                          <a:cs typeface="Simplified Arabic"/>
                        </a:rPr>
                        <a:t>النتيجة</a:t>
                      </a:r>
                      <a:endParaRPr lang="en-US" sz="2400" spc="-25"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just" rtl="1">
                        <a:spcBef>
                          <a:spcPts val="0"/>
                        </a:spcBef>
                        <a:spcAft>
                          <a:spcPts val="0"/>
                        </a:spcAft>
                      </a:pPr>
                      <a:r>
                        <a:rPr lang="ar-SA" sz="2400" b="1" spc="-25" dirty="0">
                          <a:solidFill>
                            <a:srgbClr val="FF0000"/>
                          </a:solidFill>
                          <a:effectLst/>
                          <a:latin typeface="Arial"/>
                          <a:ea typeface="Times New Roman"/>
                          <a:cs typeface="Simplified Arabic"/>
                        </a:rPr>
                        <a:t> </a:t>
                      </a:r>
                      <a:endParaRPr lang="en-US" sz="2400" spc="-25"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0">
                <a:tc>
                  <a:txBody>
                    <a:bodyPr/>
                    <a:lstStyle/>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just" rtl="1">
                        <a:spcBef>
                          <a:spcPts val="0"/>
                        </a:spcBef>
                        <a:spcAft>
                          <a:spcPts val="0"/>
                        </a:spcAft>
                      </a:pPr>
                      <a:r>
                        <a:rPr lang="ar-SA" sz="2400" b="1" spc="-25" dirty="0">
                          <a:solidFill>
                            <a:srgbClr val="FF0000"/>
                          </a:solidFill>
                          <a:effectLst/>
                          <a:latin typeface="Arial"/>
                          <a:ea typeface="Times New Roman"/>
                          <a:cs typeface="Simplified Arabic"/>
                        </a:rPr>
                        <a:t> </a:t>
                      </a:r>
                      <a:endParaRPr lang="en-US" sz="2400" spc="-25"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0">
                <a:tc>
                  <a:txBody>
                    <a:bodyPr/>
                    <a:lstStyle/>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just" rtl="1">
                        <a:spcBef>
                          <a:spcPts val="0"/>
                        </a:spcBef>
                        <a:spcAft>
                          <a:spcPts val="0"/>
                        </a:spcAft>
                      </a:pPr>
                      <a:r>
                        <a:rPr lang="ar-SA" sz="2400" b="1" spc="-25" dirty="0">
                          <a:solidFill>
                            <a:srgbClr val="FF0000"/>
                          </a:solidFill>
                          <a:effectLst/>
                          <a:latin typeface="Arial"/>
                          <a:ea typeface="Times New Roman"/>
                          <a:cs typeface="Simplified Arabic"/>
                        </a:rPr>
                        <a:t> </a:t>
                      </a:r>
                      <a:endParaRPr lang="en-US" sz="2400" spc="-25"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0">
                <a:tc>
                  <a:txBody>
                    <a:bodyPr/>
                    <a:lstStyle/>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p>
                      <a:pPr marL="0" marR="0" algn="just" rtl="1">
                        <a:spcBef>
                          <a:spcPts val="0"/>
                        </a:spcBef>
                        <a:spcAft>
                          <a:spcPts val="0"/>
                        </a:spcAft>
                      </a:pPr>
                      <a:r>
                        <a:rPr lang="ar-SA" sz="2400" b="1" spc="-25">
                          <a:solidFill>
                            <a:srgbClr val="FF0000"/>
                          </a:solidFill>
                          <a:effectLst/>
                          <a:latin typeface="Arial"/>
                          <a:ea typeface="Times New Roman"/>
                          <a:cs typeface="Simplified Arabic"/>
                        </a:rPr>
                        <a:t> </a:t>
                      </a:r>
                      <a:endParaRPr lang="en-US" sz="2400" spc="-25">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just" rtl="1">
                        <a:spcBef>
                          <a:spcPts val="0"/>
                        </a:spcBef>
                        <a:spcAft>
                          <a:spcPts val="0"/>
                        </a:spcAft>
                      </a:pPr>
                      <a:r>
                        <a:rPr lang="ar-SA" sz="2400" b="1" spc="-25" dirty="0">
                          <a:solidFill>
                            <a:srgbClr val="FF0000"/>
                          </a:solidFill>
                          <a:effectLst/>
                          <a:latin typeface="Arial"/>
                          <a:ea typeface="Times New Roman"/>
                          <a:cs typeface="Simplified Arabic"/>
                        </a:rPr>
                        <a:t> </a:t>
                      </a:r>
                      <a:endParaRPr lang="en-US" sz="2400" spc="-25"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ar-LB"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تدريب </a:t>
            </a:r>
            <a:r>
              <a:rPr lang="ar-LB"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(2): </a:t>
            </a:r>
            <a:r>
              <a:rPr lang="ar-LB"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في </a:t>
            </a:r>
            <a:r>
              <a:rPr lang="ar-LB"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ضوء فهمك للنص اختر الإجابة الصحيحة فيما يأتي:</a:t>
            </a:r>
          </a:p>
        </p:txBody>
      </p:sp>
      <p:sp>
        <p:nvSpPr>
          <p:cNvPr id="6" name="Content Placeholder 5"/>
          <p:cNvSpPr>
            <a:spLocks noGrp="1"/>
          </p:cNvSpPr>
          <p:nvPr>
            <p:ph idx="1"/>
          </p:nvPr>
        </p:nvSpPr>
        <p:spPr>
          <a:xfrm>
            <a:off x="539552" y="1905000"/>
            <a:ext cx="8064896" cy="4267200"/>
          </a:xfrm>
        </p:spPr>
        <p:txBody>
          <a:bodyPr>
            <a:normAutofit/>
          </a:bodyPr>
          <a:lstStyle/>
          <a:p>
            <a:pPr marL="0" indent="0" algn="just" rtl="1">
              <a:buNone/>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1. الفكرة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الأساسية التي يناقشها ابن خلدون هي:</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حرص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الناس على الكسب والسعي وعدم تأثرهم بالظلم</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العدوان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على أموال الناس وظلم الدولة لهم يحبطهم ويثبط هممهم عن الكسب والعمل</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الناس يحبون أن تنتهب أموالهم من أيديهم</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الرعايا يستحقون الظلم الذي يلحق بهم من أصحاب السلطة والقوة</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179512" y="1905000"/>
            <a:ext cx="8424936" cy="4267200"/>
          </a:xfrm>
        </p:spPr>
        <p:txBody>
          <a:bodyPr>
            <a:normAutofit/>
          </a:bodyPr>
          <a:lstStyle/>
          <a:p>
            <a:pPr marL="0" indent="0" algn="just" rtl="1">
              <a:buNone/>
            </a:pPr>
            <a:r>
              <a:rPr lang="ar-LB"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2</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يمكن تصنيف النص السابق في مجال:</a:t>
            </a:r>
          </a:p>
          <a:p>
            <a:pPr marL="0" indent="0" algn="just" rtl="1">
              <a:buNone/>
            </a:pP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نص قصصي  </a:t>
            </a:r>
            <a:r>
              <a:rPr lang="en-US"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en-US"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نص وصفي </a:t>
            </a:r>
            <a:endParaRPr lang="en-US" sz="28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r" rtl="1">
              <a:buNone/>
            </a:pPr>
            <a:r>
              <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 نص حِجاجي </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(إقناعي) </a:t>
            </a:r>
            <a:r>
              <a:rPr lang="en-US"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en-US"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نص </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عاطفي</a:t>
            </a:r>
            <a:endParaRPr lang="en-US" sz="28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r" rtl="1">
              <a:buNone/>
            </a:pPr>
            <a:endParaRPr lang="ar-SA" sz="2800" b="1"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3. الدلالة الدقيقة في قول الكاتب: "خفّ سكّان القُطْر": </a:t>
            </a:r>
          </a:p>
          <a:p>
            <a:pPr marL="0" indent="0" algn="just" rtl="1">
              <a:buNone/>
            </a:pPr>
            <a:r>
              <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جاع الناس فخفّ وزنهم   </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نشط الناس وخفّوا إلى العمل    </a:t>
            </a:r>
          </a:p>
          <a:p>
            <a:pPr marL="0" indent="0" algn="just" rtl="1">
              <a:buNone/>
            </a:pPr>
            <a:r>
              <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زاد عدد السكان في البلد </a:t>
            </a:r>
            <a:r>
              <a:rPr lang="en-US"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هجر الناس القطر فقلل عدد السكّان</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normAutofit/>
          </a:bodyPr>
          <a:lstStyle/>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4. العلاقة بين الاعتداء على الناس، والقعود عن العمل حسب النص</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لا علاقة بينهما</a:t>
            </a: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علاقة عكسية، فكلما زاد الاعتداء قلّ القعود عن العمل.</a:t>
            </a: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.علاقة طردية، فزيادة الظلم والاعتداء تقعد الناس أكثر عن العمل.</a:t>
            </a: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علاقة سببية، فالقعود عن العمل يؤدي إلى زيادة الاعتداء. </a:t>
            </a:r>
          </a:p>
          <a:p>
            <a:pPr marL="0" indent="0" algn="just" rtl="1">
              <a:buNone/>
            </a:pPr>
            <a:endParaRPr lang="en-US" sz="28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normAutofit/>
          </a:bodyPr>
          <a:lstStyle/>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5. موقف ابن خلدون من الظلم والاعتداء على الرعيّة في ضوء النص</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يشجّع ابن خلدون الدولة والسلطة على قمع الناس وظلمهم.</a:t>
            </a: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يدعو ابن خلدون إلى العدل والابتعاد عن الظلم لأنه يسبب الخراب.</a:t>
            </a: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يدعو ابن خلدون الناس إلى تحمّل الظلم وعدم القعود عن العمل.</a:t>
            </a:r>
          </a:p>
          <a:p>
            <a:pPr marL="0" indent="0" algn="just" rtl="1">
              <a:buNone/>
            </a:pP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يفسّر ابن خلدون أسباب الخراب ولا يدعو إلى تغييرها.</a:t>
            </a:r>
          </a:p>
          <a:p>
            <a:pPr marL="0" indent="0" algn="just" rtl="1">
              <a:buNone/>
            </a:pPr>
            <a:endParaRPr lang="en-US" sz="28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normAutofit lnSpcReduction="10000"/>
          </a:bodyPr>
          <a:lstStyle/>
          <a:p>
            <a:pPr marL="0" indent="0" algn="just" rtl="1">
              <a:buNone/>
            </a:pPr>
            <a:r>
              <a:rPr lang="ar-SA" sz="2800" spc="-25" dirty="0">
                <a:latin typeface="Arial" panose="020B0604020202020204" pitchFamily="34" charset="0"/>
                <a:ea typeface="Times New Roman" panose="02020603050405020304" pitchFamily="18" charset="0"/>
                <a:cs typeface="Simplified Arabic" panose="02020603050405020304" pitchFamily="18" charset="-78"/>
              </a:rPr>
              <a:t>6. </a:t>
            </a: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في الجملة الرئيسية التي بدأ بها الكاتب: </a:t>
            </a:r>
            <a:r>
              <a:rPr lang="ar-SA" sz="2800" spc="-25" dirty="0">
                <a:latin typeface="Arial" panose="020B0604020202020204" pitchFamily="34" charset="0"/>
                <a:ea typeface="Times New Roman" panose="02020603050405020304" pitchFamily="18" charset="0"/>
                <a:cs typeface="Simplified Arabic" panose="02020603050405020304" pitchFamily="18" charset="-78"/>
              </a:rPr>
              <a:t>"اعلم أن العدوان على الناس في أموالهم ذاهب بآمالهم في تحصيلها واكتسابها"، الضمير (ــها) في لفظتي تحصيلها واكتسابها، </a:t>
            </a: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يعود على</a:t>
            </a:r>
            <a:r>
              <a:rPr lang="ar-SA" sz="2800"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28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ar-SA" sz="2800" spc="-25" dirty="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العدوان </a:t>
            </a:r>
            <a:endParaRPr lang="en-US" sz="28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 الناس     </a:t>
            </a:r>
            <a:endParaRPr lang="en-US" sz="28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.أموالهم      </a:t>
            </a:r>
            <a:endParaRPr lang="en-US" sz="28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en-US"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.آمالهم </a:t>
            </a:r>
            <a:endParaRPr lang="en-US" sz="2800" b="1"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905000"/>
            <a:ext cx="8064896" cy="4267200"/>
          </a:xfrm>
        </p:spPr>
        <p:txBody>
          <a:bodyPr/>
          <a:lstStyle/>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7. النتيجة النهائية لوقوع الظلم والاعتداء على أموال الناس</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يغدو الناس فقراء      </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يقل اهتمامهم بالعمل     </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يرحلون من البلد أو القطر</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اختلال أحوال البلد وانهيار الدولة والسلطان</a:t>
            </a:r>
          </a:p>
          <a:p>
            <a:pPr marL="0" indent="0" algn="just" rtl="1">
              <a:buNone/>
            </a:pPr>
            <a:endParaRPr lang="en-US" sz="3200"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628800"/>
            <a:ext cx="8064896" cy="4543400"/>
          </a:xfrm>
        </p:spPr>
        <p:txBody>
          <a:bodyPr>
            <a:normAutofit lnSpcReduction="10000"/>
          </a:bodyPr>
          <a:lstStyle/>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8. في قول ابن خلدون: "العدوان على الناس في أموالهم ذاهب بآمالهم في تحصيلها واكتسابها" معنى: ذاهب بأموالهم حسب السياق هو</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مساعد على تعظيمها وزيادتها</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مبطل ومحطّم لها</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مشجّع عليها ومثير لها</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العدوان يأخذ الأموال ويبقي الآمال.</a:t>
            </a:r>
          </a:p>
          <a:p>
            <a:pPr marL="0" indent="0" algn="just" rtl="1">
              <a:buNone/>
            </a:pPr>
            <a:endParaRPr lang="en-US" sz="3200" b="1"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539552" y="1700808"/>
            <a:ext cx="8064896" cy="4687416"/>
          </a:xfrm>
        </p:spPr>
        <p:txBody>
          <a:bodyPr>
            <a:normAutofit lnSpcReduction="10000"/>
          </a:bodyPr>
          <a:lstStyle/>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9. في قول الكاتب: "فإذا كان الاعتداء كثيراً عامّاً في جميع أبواب المعاش، كان القعود عن الكسْب كذلك": المقصود باسم الإشارة (كذلك</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endParaRPr lang="en-US"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سيكون الامتناع عن العمل والكسب كثيراً عاماً.</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لن يتأثر الناس وسيواصلون كسبهم وعملهم.</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سيكون القعود عن العمل قليلاً.</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سيقل الاعتداء والظلم مع مواصلة العمل.</a:t>
            </a:r>
          </a:p>
          <a:p>
            <a:pPr marL="0" indent="0" algn="just" rtl="1">
              <a:buNone/>
            </a:pPr>
            <a:endParaRPr lang="en-US" sz="3200" b="1" dirty="0"/>
          </a:p>
        </p:txBody>
      </p:sp>
    </p:spTree>
    <p:extLst>
      <p:ext uri="{BB962C8B-B14F-4D97-AF65-F5344CB8AC3E}">
        <p14:creationId xmlns:p14="http://schemas.microsoft.com/office/powerpoint/2010/main" val="196544482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568" y="-15397"/>
            <a:ext cx="6859785" cy="1020762"/>
          </a:xfrm>
        </p:spPr>
        <p:txBody>
          <a:bodyPr/>
          <a:lstStyle/>
          <a:p>
            <a:pPr algn="ctr"/>
            <a:endParaRPr lang="en-US" dirty="0"/>
          </a:p>
        </p:txBody>
      </p:sp>
      <p:sp>
        <p:nvSpPr>
          <p:cNvPr id="6" name="Content Placeholder 5"/>
          <p:cNvSpPr>
            <a:spLocks noGrp="1"/>
          </p:cNvSpPr>
          <p:nvPr>
            <p:ph idx="1"/>
          </p:nvPr>
        </p:nvSpPr>
        <p:spPr>
          <a:xfrm>
            <a:off x="539552" y="980728"/>
            <a:ext cx="8064896" cy="5119464"/>
          </a:xfrm>
        </p:spPr>
        <p:txBody>
          <a:bodyPr>
            <a:normAutofit fontScale="92500"/>
          </a:bodyPr>
          <a:lstStyle/>
          <a:p>
            <a:pPr marL="0" indent="0" algn="just" rtl="1">
              <a:buNone/>
            </a:pPr>
            <a:r>
              <a:rPr lang="ar-SA" sz="35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10</a:t>
            </a:r>
            <a:r>
              <a:rPr lang="ar-SA" sz="3500" b="1" spc="-25" dirty="0">
                <a:latin typeface="Arial" panose="020B0604020202020204" pitchFamily="34" charset="0"/>
                <a:ea typeface="Times New Roman" panose="02020603050405020304" pitchFamily="18" charset="0"/>
                <a:cs typeface="Simplified Arabic" panose="02020603050405020304" pitchFamily="18" charset="-78"/>
              </a:rPr>
              <a:t>. في قول ابن خلدون</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16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endParaRPr lang="en-US" sz="11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والعمران ووفوره ونَفاق أسواقه إنما هو بالأعمال، وسعي الناس في المصالح والمكاسب ذاهبين جائين</a:t>
            </a: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2800" b="1"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2800" b="1"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2800" b="1" spc="-25" dirty="0">
                <a:latin typeface="Arial" panose="020B0604020202020204" pitchFamily="34" charset="0"/>
                <a:ea typeface="Times New Roman" panose="02020603050405020304" pitchFamily="18" charset="0"/>
                <a:cs typeface="Simplified Arabic" panose="02020603050405020304" pitchFamily="18" charset="-78"/>
              </a:rPr>
              <a:t>يمكن تفسير هذه الجملة بواحد مما يأتي:</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يحذّر الكاتب من صفة سلبية هي النفاق وخاصة في التجارة.</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ب</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يرتبط تطوّر الحضارة بالعمل ونشاط المجتمع وحركة الناس.</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ج</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لا فائدة من الحركة، لأن الأعمال بالنيات الصالحة.</a:t>
            </a:r>
          </a:p>
          <a:p>
            <a:pPr marL="0" indent="0" algn="just" rtl="1">
              <a:buNone/>
            </a:pP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د</a:t>
            </a:r>
            <a:r>
              <a:rPr lang="ar-SA" sz="3200" b="1" spc="-25" dirty="0">
                <a:latin typeface="Arial" panose="020B0604020202020204" pitchFamily="34" charset="0"/>
                <a:ea typeface="Times New Roman" panose="02020603050405020304" pitchFamily="18" charset="0"/>
                <a:cs typeface="Simplified Arabic" panose="02020603050405020304" pitchFamily="18" charset="-78"/>
              </a:rPr>
              <a:t>. العمران ليس مهماً، إنما المهم هو سعي الناس في العمل.</a:t>
            </a:r>
          </a:p>
          <a:p>
            <a:pPr marL="0" indent="0" algn="just" rtl="1">
              <a:buNone/>
            </a:pPr>
            <a:endParaRPr lang="en-US" sz="3200" dirty="0"/>
          </a:p>
        </p:txBody>
      </p:sp>
    </p:spTree>
    <p:extLst>
      <p:ext uri="{BB962C8B-B14F-4D97-AF65-F5344CB8AC3E}">
        <p14:creationId xmlns:p14="http://schemas.microsoft.com/office/powerpoint/2010/main" val="161041115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الأسلوب الحجاجي:</a:t>
            </a:r>
            <a:endParaRPr lang="en-US" dirty="0"/>
          </a:p>
        </p:txBody>
      </p:sp>
      <p:sp>
        <p:nvSpPr>
          <p:cNvPr id="6" name="Content Placeholder 5"/>
          <p:cNvSpPr>
            <a:spLocks noGrp="1"/>
          </p:cNvSpPr>
          <p:nvPr>
            <p:ph idx="1"/>
          </p:nvPr>
        </p:nvSpPr>
        <p:spPr>
          <a:xfrm>
            <a:off x="467544" y="1772816"/>
            <a:ext cx="8064896" cy="4267200"/>
          </a:xfrm>
        </p:spPr>
        <p:txBody>
          <a:bodyPr>
            <a:noAutofit/>
          </a:bodyPr>
          <a:lstStyle/>
          <a:p>
            <a:pPr marL="0" indent="0" algn="justLow" rtl="1">
              <a:buNone/>
            </a:pPr>
            <a:r>
              <a:rPr lang="ar-LB"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نتنبّه من خلال نص ابن خلدون، أعزائي الطلبة، إلى أسلوب مهم من أساليب اللغة، ذلك الأسلوب الذي نعتمد فيه على العقل وعلى الإقناع، من خلال حجج وأدلة نثبت بها رأينا واجتهادنا، وهو ما يسمى في الاصطلاح بأسلوب "الحجاج". </a:t>
            </a:r>
            <a:endParaRPr lang="ar-LB"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Low" rtl="1">
              <a:buNone/>
            </a:pPr>
            <a:r>
              <a:rPr lang="ar-LB" sz="3200" spc="-25" dirty="0" smtClean="0">
                <a:latin typeface="Arial" panose="020B0604020202020204" pitchFamily="34" charset="0"/>
                <a:ea typeface="Times New Roman" panose="02020603050405020304" pitchFamily="18" charset="0"/>
                <a:cs typeface="Simplified Arabic" panose="02020603050405020304" pitchFamily="18" charset="-78"/>
              </a:rPr>
              <a:t>	وقد </a:t>
            </a:r>
            <a:r>
              <a:rPr lang="ar-LB" sz="3200" spc="-25" dirty="0">
                <a:latin typeface="Arial" panose="020B0604020202020204" pitchFamily="34" charset="0"/>
                <a:ea typeface="Times New Roman" panose="02020603050405020304" pitchFamily="18" charset="0"/>
                <a:cs typeface="Simplified Arabic" panose="02020603050405020304" pitchFamily="18" charset="-78"/>
              </a:rPr>
              <a:t>تميزت مقدمة ابن خلدون بوفرة الاعتماد على هذا الأسلوب، بعيدا عن الأساليب العاطفية أو الوجدانية الشائعة، ولعل ذلك أحد أسباب خلود هذا الكتاب المهم، فقد نظر إليه القراء طوال قرون على أنه كتاب فكري عميق، يقدم فيه المؤلف أفكارا شديدة العمق بأسلوب يجمع بين الأصالة والوضوح والإقناع.</a:t>
            </a:r>
            <a:endParaRPr lang="en-US" sz="3200" spc="-25" dirty="0">
              <a:latin typeface="Arial" panose="020B0604020202020204" pitchFamily="34"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62E63E-EBF2-4406-BDFB-EBC4CF0A0170}"/>
              </a:ext>
            </a:extLst>
          </p:cNvPr>
          <p:cNvSpPr>
            <a:spLocks noGrp="1"/>
          </p:cNvSpPr>
          <p:nvPr>
            <p:ph idx="1"/>
          </p:nvPr>
        </p:nvSpPr>
        <p:spPr/>
        <p:txBody>
          <a:bodyPr>
            <a:normAutofit/>
          </a:bodyPr>
          <a:lstStyle/>
          <a:p>
            <a:pPr marL="0" marR="0" indent="0" algn="just" rtl="1">
              <a:spcBef>
                <a:spcPts val="0"/>
              </a:spcBef>
              <a:spcAft>
                <a:spcPts val="0"/>
              </a:spcAft>
              <a:buNone/>
            </a:pPr>
            <a:r>
              <a:rPr lang="ar-SA" sz="3600" spc="-25" dirty="0">
                <a:latin typeface="Arial" panose="020B0604020202020204" pitchFamily="34" charset="0"/>
                <a:ea typeface="Times New Roman" panose="02020603050405020304" pitchFamily="18" charset="0"/>
                <a:cs typeface="Simplified Arabic" panose="02020603050405020304" pitchFamily="18" charset="-78"/>
              </a:rPr>
              <a:t>إلى هذا الحد ينتهي لقاؤنا اليوم، على أمل اللقاء بكم في درس جديد من دروس القراءة العربية</a:t>
            </a:r>
            <a:endParaRPr lang="en-US" sz="3600" spc="-25" dirty="0">
              <a:latin typeface="Arial" panose="020B0604020202020204" pitchFamily="34" charset="0"/>
              <a:ea typeface="Times New Roman" panose="02020603050405020304" pitchFamily="18" charset="0"/>
              <a:cs typeface="Simplified Arabic" panose="02020603050405020304" pitchFamily="18" charset="-78"/>
            </a:endParaRPr>
          </a:p>
          <a:p>
            <a:pPr marL="0" marR="0" indent="0" algn="r" rtl="1">
              <a:spcBef>
                <a:spcPts val="0"/>
              </a:spcBef>
              <a:spcAft>
                <a:spcPts val="0"/>
              </a:spcAft>
              <a:buNone/>
            </a:pPr>
            <a:endParaRPr lang="en-US" sz="3600" spc="-25"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ctr" rtl="1">
              <a:spcBef>
                <a:spcPts val="0"/>
              </a:spcBef>
              <a:spcAft>
                <a:spcPts val="0"/>
              </a:spcAft>
              <a:buNone/>
            </a:pPr>
            <a:r>
              <a:rPr lang="ar-SA" sz="36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وإلى اللقاء</a:t>
            </a:r>
            <a:endParaRPr lang="en-US" sz="3600" spc="-25"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r" rtl="1">
              <a:buNone/>
            </a:pPr>
            <a:endParaRPr lang="en-US" sz="3600" dirty="0"/>
          </a:p>
        </p:txBody>
      </p:sp>
      <p:sp>
        <p:nvSpPr>
          <p:cNvPr id="3" name="Title 2">
            <a:extLst>
              <a:ext uri="{FF2B5EF4-FFF2-40B4-BE49-F238E27FC236}">
                <a16:creationId xmlns="" xmlns:a16="http://schemas.microsoft.com/office/drawing/2014/main" id="{FCD29149-468C-4668-AA5C-666A6CC2B5FB}"/>
              </a:ext>
            </a:extLst>
          </p:cNvPr>
          <p:cNvSpPr>
            <a:spLocks noGrp="1"/>
          </p:cNvSpPr>
          <p:nvPr>
            <p:ph type="title"/>
          </p:nvPr>
        </p:nvSpPr>
        <p:spPr/>
        <p:txBody>
          <a:bodyPr/>
          <a:lstStyle/>
          <a:p>
            <a:pPr algn="r" rtl="1"/>
            <a:endParaRPr lang="en-US" dirty="0"/>
          </a:p>
        </p:txBody>
      </p:sp>
      <p:pic>
        <p:nvPicPr>
          <p:cNvPr id="4" name="Picture 3">
            <a:extLst>
              <a:ext uri="{FF2B5EF4-FFF2-40B4-BE49-F238E27FC236}">
                <a16:creationId xmlns="" xmlns:a16="http://schemas.microsoft.com/office/drawing/2014/main" id="{9AC3F150-BAB2-413B-9E3F-F1466F9C92C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2855" y="4343400"/>
            <a:ext cx="151829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56064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620688"/>
            <a:ext cx="6859785" cy="1020762"/>
          </a:xfrm>
        </p:spPr>
        <p:txBody>
          <a:bodyPr>
            <a:normAutofit fontScale="90000"/>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الظّلم مؤذِن بخراب العُمْران</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ابن خلدون</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endParaRPr lang="en-US" dirty="0"/>
          </a:p>
        </p:txBody>
      </p:sp>
      <p:sp>
        <p:nvSpPr>
          <p:cNvPr id="6" name="Content Placeholder 5"/>
          <p:cNvSpPr>
            <a:spLocks noGrp="1"/>
          </p:cNvSpPr>
          <p:nvPr>
            <p:ph idx="1"/>
          </p:nvPr>
        </p:nvSpPr>
        <p:spPr>
          <a:xfrm>
            <a:off x="683568" y="1905000"/>
            <a:ext cx="7848872" cy="4267200"/>
          </a:xfrm>
        </p:spPr>
        <p:txBody>
          <a:bodyPr>
            <a:noAutofit/>
          </a:bodyPr>
          <a:lstStyle/>
          <a:p>
            <a:pPr marL="0" indent="0" algn="just" rtl="1">
              <a:buNone/>
            </a:pP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اعلم أن العدوان على الناس في أموالهم ذاهب بآمالهم في تحصيلها واكتسابها، لما يرونه حينئذ من أن غايتها ومصيرها انتهابها من أيديهم. </a:t>
            </a:r>
            <a:endParaRPr lang="en-US"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وإذا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ذهبت آمالهم في اكتسابها وتحصيلها انقبضت أيديهم عن السعي في ذلك. وعلى قدر الاعتداء ونسبته يكون انقباض الرعايا عن السعي في الاكتساب، فإذا كان الاعتداء كثيراً عامّاً في جميع أبواب المعاش، كان القعود عن الكسْب كذلك، لذهابه بالآمال جملةً بدخوله من جميع أبوابها. وإن كان الاعتداء يسيراً كان الانقباض عن الكسب على نسبته.</a:t>
            </a:r>
            <a:endParaRPr lang="en-US" sz="3200" dirty="0"/>
          </a:p>
        </p:txBody>
      </p:sp>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sp>
        <p:nvSpPr>
          <p:cNvPr id="6" name="Content Placeholder 5"/>
          <p:cNvSpPr>
            <a:spLocks noGrp="1"/>
          </p:cNvSpPr>
          <p:nvPr>
            <p:ph idx="1"/>
          </p:nvPr>
        </p:nvSpPr>
        <p:spPr>
          <a:xfrm>
            <a:off x="683568" y="1905000"/>
            <a:ext cx="7704856" cy="4267200"/>
          </a:xfrm>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والعمران ووفوره ونَفاق أسواقه إنما هو بالأعمال، وسعي الناس في المصالح والمكاسب ذاهبين جائين. فإذا قعد الناس عن المعاش وانقبضت أيديهم عن المكاسب، كسدت أسواق العمران، وانقبضت الأحوال، وابذعرّ الناس في الآفاق...فخفّ سكّان القُطْر، وخلت دياره، وخربت أمصاره، واختلّ باختلاله حال الدولة والسلطان".</a:t>
            </a:r>
          </a:p>
          <a:p>
            <a:pPr marL="0" indent="0" algn="r" rtl="1">
              <a:buNone/>
            </a:pP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(مقدّمة ابن خلدون)</a:t>
            </a:r>
          </a:p>
        </p:txBody>
      </p:sp>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692696"/>
            <a:ext cx="6859785" cy="1020762"/>
          </a:xfrm>
        </p:spPr>
        <p:txBody>
          <a:bodyPr>
            <a:normAutofit fontScale="90000"/>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إضاءة</a:t>
            </a:r>
            <a:r>
              <a:rPr lang="ar-SA"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a:t>
            </a:r>
            <a:r>
              <a:rPr lang="en-US"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r>
            <a:br>
              <a:rPr lang="en-US"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ابن خلدون: </a:t>
            </a:r>
            <a:b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br>
            <a:endParaRPr lang="en-US" dirty="0"/>
          </a:p>
        </p:txBody>
      </p:sp>
      <p:sp>
        <p:nvSpPr>
          <p:cNvPr id="6" name="Content Placeholder 5"/>
          <p:cNvSpPr>
            <a:spLocks noGrp="1"/>
          </p:cNvSpPr>
          <p:nvPr>
            <p:ph idx="1"/>
          </p:nvPr>
        </p:nvSpPr>
        <p:spPr>
          <a:xfrm>
            <a:off x="611560" y="1772816"/>
            <a:ext cx="7992888" cy="4267200"/>
          </a:xfrm>
        </p:spPr>
        <p:txBody>
          <a:bodyPr>
            <a:normAutofit fontScale="92500" lnSpcReduction="10000"/>
          </a:bodyPr>
          <a:lstStyle/>
          <a:p>
            <a:pPr marL="0" indent="0" algn="just" rtl="1">
              <a:buNone/>
            </a:pP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عبد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الرحمن ابن خلدون، مؤرّخ وعالم وأديب عربي، عاش في القرن الثامن الهجري، يعدّه المعاصرون مؤسساً وأباً لعلم الاجتماع، ورائدا من رواد دراسة الحضارات وتفسير نشوئها وصعودها واندثارها</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endParaRPr lang="en-US"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en-US" sz="3200" spc="-25" dirty="0" smtClean="0">
                <a:latin typeface="Arial" panose="020B0604020202020204" pitchFamily="34" charset="0"/>
                <a:ea typeface="Times New Roman" panose="02020603050405020304" pitchFamily="18" charset="0"/>
                <a:cs typeface="Simplified Arabic" panose="02020603050405020304" pitchFamily="18" charset="-78"/>
              </a:rPr>
              <a:t>	</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ولد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في تونس وعاش فيها وفي بقاع مختلفة من المغرب العربي، وسافر إلى الأندلس أرض أجداده وموطن أسرته مدة قصيرة، وعمل في السياسة وزيرا وكاتبا لدى سلطات عصره المتقلب. ثم سافر في رحلة الحج إلى المشرق الإسلامي، واستقرّ في مصر في عصر المماليك، وقضى بقية حياته فيها فقيهاً وقاضيا مرموقا يجلّه أهل عصره.</a:t>
            </a:r>
          </a:p>
        </p:txBody>
      </p:sp>
    </p:spTree>
    <p:extLst>
      <p:ext uri="{BB962C8B-B14F-4D97-AF65-F5344CB8AC3E}">
        <p14:creationId xmlns:p14="http://schemas.microsoft.com/office/powerpoint/2010/main" val="6207376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11560" y="1905000"/>
            <a:ext cx="4320479" cy="4267200"/>
          </a:xfrm>
        </p:spPr>
        <p:txBody>
          <a:bodyPr>
            <a:normAutofit/>
          </a:bodyPr>
          <a:lstStyle/>
          <a:p>
            <a:pPr marL="0" indent="0" algn="just" rtl="1">
              <a:buNone/>
            </a:pPr>
            <a:r>
              <a:rPr lang="ar-SA" sz="3200" spc="-25" dirty="0">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تاريخ ابن خلدون </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(العبر وديوان المبتدأ والخبر): وهو كتاب مطول كثير الأجزاء، اجتهد فيه ابن خلدون في وضع تاريخ عالمي شامل، يشمل العرب والمسلمين، والأمم التي اتصلت وتجاورت أو تصارعت معهم.</a:t>
            </a:r>
          </a:p>
          <a:p>
            <a:pPr marL="0" indent="0" algn="just" rtl="1">
              <a:buNone/>
            </a:pPr>
            <a:endParaRPr lang="en-US" sz="3200" dirty="0"/>
          </a:p>
        </p:txBody>
      </p:sp>
      <p:sp>
        <p:nvSpPr>
          <p:cNvPr id="3" name="Title 2"/>
          <p:cNvSpPr>
            <a:spLocks noGrp="1"/>
          </p:cNvSpPr>
          <p:nvPr>
            <p:ph type="title"/>
          </p:nvPr>
        </p:nvSpPr>
        <p:spPr/>
        <p:txBody>
          <a:bodyPr/>
          <a:lstStyle/>
          <a:p>
            <a:pPr algn="ctr"/>
            <a:r>
              <a:rPr lang="ar-SA"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أهم مؤلفاته:</a:t>
            </a:r>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844824"/>
            <a:ext cx="284243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79511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27585" y="1905000"/>
            <a:ext cx="4104456" cy="4267200"/>
          </a:xfrm>
        </p:spPr>
        <p:txBody>
          <a:bodyPr>
            <a:normAutofit/>
          </a:bodyPr>
          <a:lstStyle/>
          <a:p>
            <a:pPr marL="0" indent="0" algn="just" rtl="1">
              <a:buNone/>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مقدمة</a:t>
            </a:r>
            <a:r>
              <a:rPr lang="ar-LB"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 </a:t>
            </a: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ابن </a:t>
            </a:r>
            <a:r>
              <a:rPr lang="ar-SA" sz="3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خلدون</a:t>
            </a:r>
            <a:r>
              <a:rPr lang="ar-SA" sz="3200" spc="-25" dirty="0">
                <a:latin typeface="Arial" panose="020B0604020202020204" pitchFamily="34" charset="0"/>
                <a:ea typeface="Times New Roman" panose="02020603050405020304" pitchFamily="18" charset="0"/>
                <a:cs typeface="Simplified Arabic" panose="02020603050405020304" pitchFamily="18" charset="-78"/>
              </a:rPr>
              <a:t>: وهي أشهر مؤلفاته، ووضعها في الأصل لتكون مقدمة لكتابه في التاريخ، ولكنها طالت وكوّنت كتابا مهمّاً يضم خلاصة رؤيته في الاجتماع والتاريخ وتطور الحضارات.</a:t>
            </a:r>
          </a:p>
          <a:p>
            <a:pPr marL="0" indent="0" algn="just" rtl="1">
              <a:buNone/>
            </a:pPr>
            <a:endParaRPr lang="en-US" sz="3200" dirty="0"/>
          </a:p>
        </p:txBody>
      </p:sp>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844824"/>
            <a:ext cx="313407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8561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3569" y="1905000"/>
            <a:ext cx="4464496" cy="4267200"/>
          </a:xfrm>
        </p:spPr>
        <p:txBody>
          <a:bodyPr>
            <a:normAutofit fontScale="92500" lnSpcReduction="10000"/>
          </a:bodyPr>
          <a:lstStyle/>
          <a:p>
            <a:pPr algn="just" rtl="1">
              <a:buFontTx/>
              <a:buChar char="-"/>
            </a:pPr>
            <a:r>
              <a:rPr lang="ar-SA" sz="3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التعريف بابن خلدون ورحلته غربا وشرقا</a:t>
            </a: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 </a:t>
            </a:r>
            <a:endParaRPr lang="en-US" sz="3200" spc="-25" dirty="0" smtClean="0">
              <a:latin typeface="Arial" panose="020B0604020202020204" pitchFamily="34" charset="0"/>
              <a:ea typeface="Times New Roman" panose="02020603050405020304" pitchFamily="18" charset="0"/>
              <a:cs typeface="Simplified Arabic" panose="02020603050405020304" pitchFamily="18" charset="-78"/>
            </a:endParaRPr>
          </a:p>
          <a:p>
            <a:pPr algn="just" rtl="1">
              <a:buFontTx/>
              <a:buChar char="-"/>
            </a:pPr>
            <a:r>
              <a:rPr lang="ar-SA" sz="3200" spc="-25" dirty="0" smtClean="0">
                <a:latin typeface="Arial" panose="020B0604020202020204" pitchFamily="34" charset="0"/>
                <a:ea typeface="Times New Roman" panose="02020603050405020304" pitchFamily="18" charset="0"/>
                <a:cs typeface="Simplified Arabic" panose="02020603050405020304" pitchFamily="18" charset="-78"/>
              </a:rPr>
              <a:t>وهي سيرته الذاتية التي وضعها في المرحلة الأخيرة من حياته. وفيها معلومات دقيقة عن المؤلف وتكوينه العلمي وحياته، وما شهده من تقلبات وتحولات، فهي أقرب إلى شهادة على العصر، قدمها ابن خلدون من موقع مشاركته وتأثيره في ذلك العصر سياسيا وفكريا.</a:t>
            </a:r>
          </a:p>
          <a:p>
            <a:pPr marL="0" indent="0" algn="just" rtl="1">
              <a:buNone/>
            </a:pPr>
            <a:endParaRPr lang="en-US" sz="3200" dirty="0"/>
          </a:p>
        </p:txBody>
      </p:sp>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0112" y="1988840"/>
            <a:ext cx="2856882" cy="386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68561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 xmlns:thm15="http://schemas.microsoft.com/office/thememl/2012/main" name="Student presentation" id="{61936DD2-5F1E-4CE5-AB4B-725D35FC9179}" vid="{60FEA300-D151-4B21-9955-901AC34D046A}"/>
    </a:ext>
  </a:extLst>
</a:theme>
</file>

<file path=docProps/app.xml><?xml version="1.0" encoding="utf-8"?>
<Properties xmlns="http://schemas.openxmlformats.org/officeDocument/2006/extended-properties" xmlns:vt="http://schemas.openxmlformats.org/officeDocument/2006/docPropsVTypes">
  <Template/>
  <TotalTime>1788</TotalTime>
  <Words>1157</Words>
  <Application>Microsoft Office PowerPoint</Application>
  <PresentationFormat>On-screen Show (4:3)</PresentationFormat>
  <Paragraphs>155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Student presentation</vt:lpstr>
      <vt:lpstr>    قراءة النص الحجاجي</vt:lpstr>
      <vt:lpstr>أعزائي الطلبة</vt:lpstr>
      <vt:lpstr>الأسلوب الحجاجي:</vt:lpstr>
      <vt:lpstr>الظّلم مؤذِن بخراب العُمْران ابن خلدون </vt:lpstr>
      <vt:lpstr>PowerPoint Presentation</vt:lpstr>
      <vt:lpstr>إضاءة: ابن خلدون:  </vt:lpstr>
      <vt:lpstr>أهم مؤلفاته:</vt:lpstr>
      <vt:lpstr>PowerPoint Presentation</vt:lpstr>
      <vt:lpstr>PowerPoint Presentation</vt:lpstr>
      <vt:lpstr>النص الحِجاجي (الإقناعي):</vt:lpstr>
      <vt:lpstr>PowerPoint Presentation</vt:lpstr>
      <vt:lpstr>المعجم والدلالة أولا: معاني المفردات والتراكيب: </vt:lpstr>
      <vt:lpstr>PowerPoint Presentation</vt:lpstr>
      <vt:lpstr>PowerPoint Presentation</vt:lpstr>
      <vt:lpstr>PowerPoint Presentation</vt:lpstr>
      <vt:lpstr>تدريب (3): وقفة معجمية-دلالية  انقبض-انقباض  استخدم ابن خلدون الفعل "انقبض" ومصدره "انقباض" خمس مرات في نصّه: </vt:lpstr>
      <vt:lpstr>PowerPoint Presentation</vt:lpstr>
      <vt:lpstr>PowerPoint Presentation</vt:lpstr>
      <vt:lpstr>الاستيعاب والفهم:</vt:lpstr>
      <vt:lpstr>PowerPoint Presentation</vt:lpstr>
      <vt:lpstr>تدريب (2): في ضوء فهمك للنص اختر الإجابة الصحيحة فيما يأتي: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Adobe_5</cp:lastModifiedBy>
  <cp:revision>112</cp:revision>
  <dcterms:created xsi:type="dcterms:W3CDTF">2017-07-08T08:19:39Z</dcterms:created>
  <dcterms:modified xsi:type="dcterms:W3CDTF">2017-12-27T09:53:32Z</dcterms:modified>
</cp:coreProperties>
</file>