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6"/>
  </p:notesMasterIdLst>
  <p:sldIdLst>
    <p:sldId id="277" r:id="rId2"/>
    <p:sldId id="384" r:id="rId3"/>
    <p:sldId id="370" r:id="rId4"/>
    <p:sldId id="372" r:id="rId5"/>
    <p:sldId id="389" r:id="rId6"/>
    <p:sldId id="374" r:id="rId7"/>
    <p:sldId id="375" r:id="rId8"/>
    <p:sldId id="383" r:id="rId9"/>
    <p:sldId id="376" r:id="rId10"/>
    <p:sldId id="371" r:id="rId11"/>
    <p:sldId id="378" r:id="rId12"/>
    <p:sldId id="379" r:id="rId13"/>
    <p:sldId id="390" r:id="rId14"/>
    <p:sldId id="391" r:id="rId15"/>
    <p:sldId id="392" r:id="rId16"/>
    <p:sldId id="393" r:id="rId17"/>
    <p:sldId id="395" r:id="rId18"/>
    <p:sldId id="396" r:id="rId19"/>
    <p:sldId id="397" r:id="rId20"/>
    <p:sldId id="398" r:id="rId21"/>
    <p:sldId id="399" r:id="rId22"/>
    <p:sldId id="400" r:id="rId23"/>
    <p:sldId id="401" r:id="rId24"/>
    <p:sldId id="402" r:id="rId25"/>
    <p:sldId id="403" r:id="rId26"/>
    <p:sldId id="404" r:id="rId27"/>
    <p:sldId id="405" r:id="rId28"/>
    <p:sldId id="406" r:id="rId29"/>
    <p:sldId id="407" r:id="rId30"/>
    <p:sldId id="408" r:id="rId31"/>
    <p:sldId id="409" r:id="rId32"/>
    <p:sldId id="410" r:id="rId33"/>
    <p:sldId id="411" r:id="rId34"/>
    <p:sldId id="290" r:id="rId3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954" autoAdjust="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63438F2-FFAF-47A5-9663-DC5DB7901D17}" type="datetimeFigureOut">
              <a:rPr lang="en-US"/>
              <a:pPr>
                <a:defRPr/>
              </a:pPr>
              <a:t>12/5/2017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  <a:cs typeface="Simplified Arabic" panose="02020603050405020304" pitchFamily="18" charset="-78"/>
              </a:defRPr>
            </a:lvl1pPr>
          </a:lstStyle>
          <a:p>
            <a:fld id="{53A078BA-11B0-4AA5-882C-B3ABA81EA047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306718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Simplified Arabic" panose="02020603050405020304" pitchFamily="18" charset="-78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Simplified Arabic" panose="02020603050405020304" pitchFamily="18" charset="-78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4A6D0110-B0E6-4884-A4E8-164B5608233E}" type="datetimeFigureOut">
              <a:rPr lang="en-US"/>
              <a:pPr>
                <a:defRPr/>
              </a:pPr>
              <a:t>12/5/2017</a:t>
            </a:fld>
            <a:endParaRPr lang="en-US" dirty="0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6DA028E-B514-4AB6-B2EA-B51A3B5E11CF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65838522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90014-746A-4912-978A-8AA9601CC6EB}" type="datetimeFigureOut">
              <a:rPr lang="en-US"/>
              <a:pPr>
                <a:defRPr/>
              </a:pPr>
              <a:t>12/5/2017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F4A4D9-ED05-4ACE-8A1A-B56A75B5D0D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98441020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BBD46A-FB2B-4503-9458-DDCA96FFB8D8}" type="datetimeFigureOut">
              <a:rPr lang="en-US"/>
              <a:pPr>
                <a:defRPr/>
              </a:pPr>
              <a:t>12/5/2017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F7AE81-4ABA-4122-AA68-6A9C2231988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28316200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CD2DEE-4C79-4340-AC37-F51C276A0A67}" type="datetimeFigureOut">
              <a:rPr lang="en-US"/>
              <a:pPr>
                <a:defRPr/>
              </a:pPr>
              <a:t>12/5/2017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C9CE27-4982-444C-9312-3DD47D12EDF3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4788825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E269B85-B4E7-424B-90CE-F37353AA56CE}" type="datetimeFigureOut">
              <a:rPr lang="en-US"/>
              <a:pPr>
                <a:defRPr/>
              </a:pPr>
              <a:t>12/5/2017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F130A3-53D0-4DA5-AFC3-BDBB5488FCCC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772052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5B6086B-A625-4951-AB90-86559FB55E76}" type="datetimeFigureOut">
              <a:rPr lang="en-US"/>
              <a:pPr>
                <a:defRPr/>
              </a:pPr>
              <a:t>12/5/2017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12445D-6287-4F25-973C-D1263A2BE7DF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628370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1D31B37-9686-4D8F-9655-BBABE07F2C76}" type="datetimeFigureOut">
              <a:rPr lang="en-US"/>
              <a:pPr>
                <a:defRPr/>
              </a:pPr>
              <a:t>12/5/2017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3609EC-8B2B-4DD3-B05B-EE53E6BEA5B3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004372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13B71D8-94C0-4BA7-8FB7-5F5AF235960A}" type="datetimeFigureOut">
              <a:rPr lang="en-US"/>
              <a:pPr>
                <a:defRPr/>
              </a:pPr>
              <a:t>12/5/2017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79A3DA-7CEC-45FF-91E5-2A27438CC26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211983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85DFB-A0B1-460D-837B-C90E4B07459F}" type="datetimeFigureOut">
              <a:rPr lang="en-US"/>
              <a:pPr>
                <a:defRPr/>
              </a:pPr>
              <a:t>12/5/2017</a:t>
            </a:fld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C03BF1-4270-4B6D-84EA-FD2A929024F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05166619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05BC289-2436-4E9A-B591-13C1F6B61B5C}" type="datetimeFigureOut">
              <a:rPr lang="en-US"/>
              <a:pPr>
                <a:defRPr/>
              </a:pPr>
              <a:t>12/5/2017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CF19CC-F72A-450D-942A-CED7DC44845B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857815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DD85E817-A956-460D-9DDC-1B1F8960E4A2}" type="datetimeFigureOut">
              <a:rPr lang="en-US"/>
              <a:pPr>
                <a:defRPr/>
              </a:pPr>
              <a:t>12/5/2017</a:t>
            </a:fld>
            <a:endParaRPr lang="en-US" dirty="0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1FC46B-7DE7-4DE1-B5DD-59B25234D86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825520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7463926F-1999-465A-8666-044FB0A9F545}" type="datetimeFigureOut">
              <a:rPr lang="en-US"/>
              <a:pPr>
                <a:defRPr/>
              </a:pPr>
              <a:t>12/5/2017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Lucida Sans Unicode" panose="020B0602030504020204" pitchFamily="34" charset="0"/>
                <a:cs typeface="Simplified Arabic" panose="02020603050405020304" pitchFamily="18" charset="-78"/>
              </a:defRPr>
            </a:lvl1pPr>
          </a:lstStyle>
          <a:p>
            <a:fld id="{F4F7265A-0115-4F7F-9917-C4E5D848EC5A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9" r:id="rId2"/>
    <p:sldLayoutId id="2147483684" r:id="rId3"/>
    <p:sldLayoutId id="2147483685" r:id="rId4"/>
    <p:sldLayoutId id="2147483686" r:id="rId5"/>
    <p:sldLayoutId id="2147483687" r:id="rId6"/>
    <p:sldLayoutId id="2147483680" r:id="rId7"/>
    <p:sldLayoutId id="2147483688" r:id="rId8"/>
    <p:sldLayoutId id="2147483689" r:id="rId9"/>
    <p:sldLayoutId id="2147483681" r:id="rId10"/>
    <p:sldLayoutId id="2147483682" r:id="rId11"/>
  </p:sldLayoutIdLst>
  <p:transition spd="slow">
    <p:push dir="u"/>
  </p:transition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685800"/>
            <a:ext cx="8305800" cy="2971800"/>
          </a:xfrm>
        </p:spPr>
        <p:txBody>
          <a:bodyPr>
            <a:normAutofit/>
          </a:bodyPr>
          <a:lstStyle/>
          <a:p>
            <a:pPr algn="ctr" rtl="1"/>
            <a:r>
              <a:rPr lang="en-US" sz="6200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English 99</a:t>
            </a:r>
            <a:r>
              <a:rPr lang="en-US" sz="5800" dirty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/>
            </a:r>
            <a:br>
              <a:rPr lang="en-US" sz="5800" dirty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r>
              <a:rPr lang="ar-JO" sz="500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/>
            </a:r>
            <a:br>
              <a:rPr lang="ar-JO" sz="500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endParaRPr lang="en-US" sz="50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4" name="Content Placeholder 3"/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7140" y="3505200"/>
            <a:ext cx="205306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83985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Articles: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bg2"/>
                </a:solidFill>
              </a:rPr>
              <a:t>(1) the airport  (2) the bus </a:t>
            </a:r>
          </a:p>
          <a:p>
            <a:r>
              <a:rPr lang="en-US" dirty="0" smtClean="0">
                <a:solidFill>
                  <a:schemeClr val="bg2"/>
                </a:solidFill>
              </a:rPr>
              <a:t>(4) the train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Pronouns: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bg2"/>
                </a:solidFill>
              </a:rPr>
              <a:t>(1) me (2)I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Auxiliary verbs </a:t>
            </a:r>
            <a:r>
              <a:rPr lang="en-US" dirty="0" smtClean="0"/>
              <a:t>: </a:t>
            </a:r>
            <a:r>
              <a:rPr lang="en-US" dirty="0" smtClean="0">
                <a:solidFill>
                  <a:schemeClr val="bg2"/>
                </a:solidFill>
              </a:rPr>
              <a:t>(7) will see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Polite forms:</a:t>
            </a:r>
            <a:r>
              <a:rPr lang="en-US" dirty="0" smtClean="0"/>
              <a:t>:</a:t>
            </a:r>
          </a:p>
          <a:p>
            <a:r>
              <a:rPr lang="en-US" dirty="0" smtClean="0"/>
              <a:t> </a:t>
            </a:r>
            <a:r>
              <a:rPr lang="en-US" dirty="0" smtClean="0">
                <a:solidFill>
                  <a:schemeClr val="bg2"/>
                </a:solidFill>
              </a:rPr>
              <a:t>(1) would you meet me </a:t>
            </a:r>
          </a:p>
          <a:p>
            <a:r>
              <a:rPr lang="en-US" dirty="0" smtClean="0">
                <a:solidFill>
                  <a:schemeClr val="bg2"/>
                </a:solidFill>
              </a:rPr>
              <a:t>(3) can you call </a:t>
            </a:r>
          </a:p>
          <a:p>
            <a:r>
              <a:rPr lang="en-US" dirty="0" smtClean="0">
                <a:solidFill>
                  <a:schemeClr val="bg2"/>
                </a:solidFill>
              </a:rPr>
              <a:t>  </a:t>
            </a:r>
            <a:endParaRPr lang="en-US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3020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/>
                </a:solidFill>
              </a:rPr>
              <a:t>I am sorry but I am stuck in a traffic jam. I’ll see you in half an hour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Sorry, stuck in traffic, see you in 30 mins</a:t>
            </a:r>
          </a:p>
          <a:p>
            <a:r>
              <a:rPr lang="en-US" dirty="0" smtClean="0">
                <a:solidFill>
                  <a:schemeClr val="bg2"/>
                </a:solidFill>
              </a:rPr>
              <a:t>Thank you for booking the train tickets. I’ll pay you when we meet at the station.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 thanks for booking  train tickets, pay you at station </a:t>
            </a:r>
          </a:p>
          <a:p>
            <a:r>
              <a:rPr lang="en-US" dirty="0" smtClean="0">
                <a:solidFill>
                  <a:schemeClr val="bg2"/>
                </a:solidFill>
              </a:rPr>
              <a:t>Take the subway to Palermo Street and the Luna café is at the end of platform one.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Take subway to Palermo </a:t>
            </a:r>
            <a:r>
              <a:rPr lang="en-US" dirty="0" err="1" smtClean="0">
                <a:solidFill>
                  <a:srgbClr val="FFFF00"/>
                </a:solidFill>
              </a:rPr>
              <a:t>st</a:t>
            </a:r>
            <a:r>
              <a:rPr lang="en-US" dirty="0" smtClean="0">
                <a:solidFill>
                  <a:srgbClr val="FFFF00"/>
                </a:solidFill>
              </a:rPr>
              <a:t> Luna café and platform 1</a:t>
            </a:r>
          </a:p>
          <a:p>
            <a:endParaRPr lang="en-US" dirty="0" smtClean="0">
              <a:solidFill>
                <a:schemeClr val="bg2"/>
              </a:solidFill>
            </a:endParaRPr>
          </a:p>
          <a:p>
            <a:endParaRPr lang="en-US" dirty="0">
              <a:solidFill>
                <a:schemeClr val="bg2"/>
              </a:solidFill>
            </a:endParaRPr>
          </a:p>
          <a:p>
            <a:endParaRPr lang="en-US" dirty="0" smtClean="0">
              <a:solidFill>
                <a:schemeClr val="bg2"/>
              </a:solidFill>
            </a:endParaRPr>
          </a:p>
          <a:p>
            <a:endParaRPr lang="en-US" dirty="0" smtClean="0">
              <a:solidFill>
                <a:schemeClr val="bg2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7831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Peter wants to come with us in the taxi Can you call him and tell him where to meet us </a:t>
            </a:r>
            <a:r>
              <a:rPr lang="en-US" dirty="0" smtClean="0">
                <a:solidFill>
                  <a:schemeClr val="bg2"/>
                </a:solidFill>
              </a:rPr>
              <a:t>?</a:t>
            </a:r>
          </a:p>
          <a:p>
            <a:endParaRPr lang="en-US" dirty="0">
              <a:solidFill>
                <a:schemeClr val="bg2"/>
              </a:solidFill>
            </a:endParaRPr>
          </a:p>
          <a:p>
            <a:r>
              <a:rPr lang="en-US" dirty="0" smtClean="0">
                <a:solidFill>
                  <a:srgbClr val="FFFF00"/>
                </a:solidFill>
              </a:rPr>
              <a:t>Peter wants to come in taxi call and tell him where to meet </a:t>
            </a:r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chemeClr val="bg2"/>
                </a:solidFill>
              </a:rPr>
              <a:t>My flight is an </a:t>
            </a:r>
            <a:r>
              <a:rPr lang="en-US" dirty="0" smtClean="0">
                <a:solidFill>
                  <a:schemeClr val="bg2"/>
                </a:solidFill>
              </a:rPr>
              <a:t>hour </a:t>
            </a:r>
            <a:r>
              <a:rPr lang="en-US" dirty="0">
                <a:solidFill>
                  <a:schemeClr val="bg2"/>
                </a:solidFill>
              </a:rPr>
              <a:t>late. Meet me in the arrivals terminal at five o’clock </a:t>
            </a:r>
            <a:r>
              <a:rPr lang="en-US" dirty="0" smtClean="0">
                <a:solidFill>
                  <a:schemeClr val="bg2"/>
                </a:solidFill>
              </a:rPr>
              <a:t>.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Flight 1 </a:t>
            </a:r>
            <a:r>
              <a:rPr lang="en-US" dirty="0" err="1" smtClean="0">
                <a:solidFill>
                  <a:srgbClr val="FFFF00"/>
                </a:solidFill>
              </a:rPr>
              <a:t>hr</a:t>
            </a:r>
            <a:r>
              <a:rPr lang="en-US" dirty="0" smtClean="0">
                <a:solidFill>
                  <a:srgbClr val="FFFF00"/>
                </a:solidFill>
              </a:rPr>
              <a:t> late meet at arrivals at  5</a:t>
            </a:r>
            <a:endParaRPr lang="en-US" dirty="0">
              <a:solidFill>
                <a:srgbClr val="FFFF00"/>
              </a:solidFill>
            </a:endParaRPr>
          </a:p>
          <a:p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7831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E:\Capture\English\Unit Three\3_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447800"/>
            <a:ext cx="8285172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58247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E:\Capture\English\Unit Three\3_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447800"/>
            <a:ext cx="8318053" cy="441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62539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E:\Capture\English\Unit Three\3_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524000"/>
            <a:ext cx="8223603" cy="441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3535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E:\Capture\English\Unit Three\3_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447800"/>
            <a:ext cx="8218385" cy="472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52742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Comparatives and superlatives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Regular adjectives: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Clean           cleaner                   cleanest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Big                 bigger                    biggest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happy            happier                 happiest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Expensive   more expensive     most expensive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Irregular adjectives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good               better                       best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 bad                 worse                       worst 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66618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Spelling rules for comparative superlative adjectives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1.For regular short adjectives ,add </a:t>
            </a:r>
            <a:r>
              <a:rPr lang="en-US" dirty="0" err="1" smtClean="0">
                <a:solidFill>
                  <a:srgbClr val="FFFF00"/>
                </a:solidFill>
              </a:rPr>
              <a:t>er</a:t>
            </a:r>
            <a:r>
              <a:rPr lang="en-US" dirty="0" smtClean="0">
                <a:solidFill>
                  <a:srgbClr val="FFFF00"/>
                </a:solidFill>
              </a:rPr>
              <a:t>/</a:t>
            </a:r>
            <a:r>
              <a:rPr lang="en-US" dirty="0" err="1" smtClean="0">
                <a:solidFill>
                  <a:srgbClr val="FFFF00"/>
                </a:solidFill>
              </a:rPr>
              <a:t>est</a:t>
            </a:r>
            <a:r>
              <a:rPr lang="en-US" dirty="0" smtClean="0">
                <a:solidFill>
                  <a:srgbClr val="FFFF00"/>
                </a:solidFill>
              </a:rPr>
              <a:t>: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 long              longer             longest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2.For adjectives ending in e add r /</a:t>
            </a:r>
            <a:r>
              <a:rPr lang="en-US" dirty="0" err="1" smtClean="0">
                <a:solidFill>
                  <a:srgbClr val="FFFF00"/>
                </a:solidFill>
              </a:rPr>
              <a:t>st</a:t>
            </a:r>
            <a:r>
              <a:rPr lang="en-US" dirty="0" smtClean="0">
                <a:solidFill>
                  <a:srgbClr val="FFFF00"/>
                </a:solidFill>
              </a:rPr>
              <a:t>: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Large              larger              largest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3.For adjectives ending in y  after a consonant change the y to </a:t>
            </a:r>
            <a:r>
              <a:rPr lang="en-US" dirty="0" err="1" smtClean="0">
                <a:solidFill>
                  <a:srgbClr val="FFFF00"/>
                </a:solidFill>
              </a:rPr>
              <a:t>i</a:t>
            </a:r>
            <a:r>
              <a:rPr lang="en-US" dirty="0" smtClean="0">
                <a:solidFill>
                  <a:srgbClr val="FFFF00"/>
                </a:solidFill>
              </a:rPr>
              <a:t> :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happy             happier           happiest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For adjectives ending in consonant –vowel-consonant , double the final consonant: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Big                  bigger                 biggest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Hot                 hotter                 hottest 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0724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Grammar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India is ( hot ) than Norway</a:t>
            </a:r>
          </a:p>
          <a:p>
            <a:r>
              <a:rPr lang="en-US" dirty="0">
                <a:solidFill>
                  <a:srgbClr val="FFFF00"/>
                </a:solidFill>
              </a:rPr>
              <a:t>Cars are ( dangerous) than bikes</a:t>
            </a:r>
          </a:p>
          <a:p>
            <a:r>
              <a:rPr lang="en-US" dirty="0">
                <a:solidFill>
                  <a:srgbClr val="FFFF00"/>
                </a:solidFill>
              </a:rPr>
              <a:t>James is the ( friendly)person in our class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Helen is the ( good ) athlete in the country.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Cheetahs are (fast)than Tigers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She is the (happy) person in the office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Skiing is the(exciting) sport in the world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Sports cars are (difficult) to drive than family cars  </a:t>
            </a:r>
            <a:endParaRPr lang="ar-JO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56811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E:\Capture\English\Unit Three\3_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860" y="1481138"/>
            <a:ext cx="7222279" cy="452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975108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Grammar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What letters do you add to regular short adjectives to form comparative and superlative adjectives?</a:t>
            </a:r>
          </a:p>
          <a:p>
            <a:r>
              <a:rPr lang="en-US" dirty="0" err="1" smtClean="0">
                <a:solidFill>
                  <a:schemeClr val="bg1"/>
                </a:solidFill>
              </a:rPr>
              <a:t>er</a:t>
            </a:r>
            <a:r>
              <a:rPr lang="en-US" dirty="0" smtClean="0">
                <a:solidFill>
                  <a:schemeClr val="bg1"/>
                </a:solidFill>
              </a:rPr>
              <a:t>   </a:t>
            </a:r>
            <a:r>
              <a:rPr lang="en-US" dirty="0" smtClean="0">
                <a:solidFill>
                  <a:srgbClr val="FFFF00"/>
                </a:solidFill>
              </a:rPr>
              <a:t>                      </a:t>
            </a:r>
            <a:r>
              <a:rPr lang="en-US" dirty="0" err="1" smtClean="0">
                <a:solidFill>
                  <a:schemeClr val="bg1"/>
                </a:solidFill>
              </a:rPr>
              <a:t>est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How do you form the comparative and superlative forms with longer adjectives?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more</a:t>
            </a:r>
            <a:r>
              <a:rPr lang="en-US" dirty="0" smtClean="0">
                <a:solidFill>
                  <a:srgbClr val="FFFF00"/>
                </a:solidFill>
              </a:rPr>
              <a:t>               </a:t>
            </a:r>
            <a:r>
              <a:rPr lang="en-US" dirty="0" smtClean="0">
                <a:solidFill>
                  <a:schemeClr val="bg1"/>
                </a:solidFill>
              </a:rPr>
              <a:t>the most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05795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Grammar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Which are examples of irregular comparative and superlative adjectives ?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Better  </a:t>
            </a:r>
            <a:r>
              <a:rPr lang="en-US" dirty="0" smtClean="0">
                <a:solidFill>
                  <a:srgbClr val="FFFF00"/>
                </a:solidFill>
              </a:rPr>
              <a:t>          </a:t>
            </a:r>
            <a:r>
              <a:rPr lang="en-US" dirty="0" smtClean="0">
                <a:solidFill>
                  <a:schemeClr val="bg1"/>
                </a:solidFill>
              </a:rPr>
              <a:t>best               worst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Which word usually comes after a comparative adjective ? Which word usually comes before a superlative adjective ?than              the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What word adds emphasis to a comparative adjective ? Much</a:t>
            </a:r>
          </a:p>
          <a:p>
            <a:r>
              <a:rPr lang="en-US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977947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Comparative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C00000"/>
                </a:solidFill>
              </a:rPr>
              <a:t>and superlatives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Use comparative to compare between two things :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Cars are faster than buses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Use superlative to compare three or more things  :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Blue whales are the biggest animals in the world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New   newer    newest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My bicycle is newer </a:t>
            </a:r>
            <a:r>
              <a:rPr lang="en-US" u="sng" dirty="0" smtClean="0">
                <a:solidFill>
                  <a:srgbClr val="FFFF00"/>
                </a:solidFill>
              </a:rPr>
              <a:t>than</a:t>
            </a:r>
            <a:r>
              <a:rPr lang="en-US" dirty="0" smtClean="0">
                <a:solidFill>
                  <a:srgbClr val="FFFF00"/>
                </a:solidFill>
              </a:rPr>
              <a:t> yours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It is </a:t>
            </a:r>
            <a:r>
              <a:rPr lang="en-US" u="sng" dirty="0" smtClean="0">
                <a:solidFill>
                  <a:srgbClr val="FFFF00"/>
                </a:solidFill>
              </a:rPr>
              <a:t>the</a:t>
            </a:r>
            <a:r>
              <a:rPr lang="en-US" dirty="0" smtClean="0">
                <a:solidFill>
                  <a:srgbClr val="FFFF00"/>
                </a:solidFill>
              </a:rPr>
              <a:t> quickest way to get to the station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Interesting more interesting most interesting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 Gas cars are </a:t>
            </a:r>
            <a:r>
              <a:rPr lang="en-US" u="sng" dirty="0" smtClean="0">
                <a:solidFill>
                  <a:srgbClr val="FFFF00"/>
                </a:solidFill>
              </a:rPr>
              <a:t>much</a:t>
            </a:r>
            <a:r>
              <a:rPr lang="en-US" dirty="0" smtClean="0">
                <a:solidFill>
                  <a:srgbClr val="FFFF00"/>
                </a:solidFill>
              </a:rPr>
              <a:t> more expensive than electric cars ( emphasis)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08912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Grammar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Complete the paragraph with the comparative or superlative form of the adjectives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Your views on transportation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For commuting and daytime travel, the most popular ( popular) form of public transport is the bus .The largest ( large) number  of people in the survey use buses everyday to get to work or school .However, taking the bus isn’t the fastest ( fast) form of transportation .Everyone said that parking downtown is still the biggest ( big)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391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 ......As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Form</a:t>
            </a:r>
            <a:r>
              <a:rPr lang="en-US" dirty="0" smtClean="0"/>
              <a:t>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Affirmative : An elephant is as heavy as a car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Negative : A bus isn’t as comfortable as a car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Question: Is a horse as strong as an elephant?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Use :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FF00"/>
                </a:solidFill>
              </a:rPr>
              <a:t>we use as +adjective +as to compare two things and say they are the same or equal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He is as tall as his brother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7668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Grammar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Problem so they don’t often drive their car. The situation is much </a:t>
            </a:r>
            <a:r>
              <a:rPr lang="en-US" u="sng" dirty="0" smtClean="0">
                <a:solidFill>
                  <a:srgbClr val="FFFF00"/>
                </a:solidFill>
              </a:rPr>
              <a:t>better </a:t>
            </a:r>
            <a:r>
              <a:rPr lang="en-US" dirty="0" smtClean="0">
                <a:solidFill>
                  <a:srgbClr val="FFFF00"/>
                </a:solidFill>
              </a:rPr>
              <a:t>( good) in the evenings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Than during the day. as a result ,taxis are </a:t>
            </a:r>
            <a:r>
              <a:rPr lang="en-US" u="sng" dirty="0" smtClean="0">
                <a:solidFill>
                  <a:srgbClr val="FFFF00"/>
                </a:solidFill>
              </a:rPr>
              <a:t>more popular</a:t>
            </a:r>
            <a:r>
              <a:rPr lang="en-US" dirty="0" smtClean="0">
                <a:solidFill>
                  <a:srgbClr val="FFFF00"/>
                </a:solidFill>
              </a:rPr>
              <a:t> ( popular) than private cars but they are the </a:t>
            </a:r>
            <a:r>
              <a:rPr lang="en-US" u="sng" dirty="0" smtClean="0">
                <a:solidFill>
                  <a:srgbClr val="FFFF00"/>
                </a:solidFill>
              </a:rPr>
              <a:t>most expensive </a:t>
            </a:r>
            <a:r>
              <a:rPr lang="en-US" dirty="0" smtClean="0">
                <a:solidFill>
                  <a:srgbClr val="FFFF00"/>
                </a:solidFill>
              </a:rPr>
              <a:t>( expensive) form of transportation .So many people want buses to run </a:t>
            </a:r>
            <a:r>
              <a:rPr lang="en-US" u="sng" dirty="0" smtClean="0">
                <a:solidFill>
                  <a:srgbClr val="FFFF00"/>
                </a:solidFill>
              </a:rPr>
              <a:t>later</a:t>
            </a:r>
            <a:r>
              <a:rPr lang="en-US" dirty="0" smtClean="0">
                <a:solidFill>
                  <a:srgbClr val="FFFF00"/>
                </a:solidFill>
              </a:rPr>
              <a:t> ( late ) in the evenings . 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26910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As ..........As </a:t>
            </a:r>
            <a:r>
              <a:rPr lang="en-US" dirty="0">
                <a:solidFill>
                  <a:srgbClr val="FF0000"/>
                </a:solidFill>
              </a:rPr>
              <a:t>Grammar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Use as +adjective +as to compare something and say they are the same or equal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Use not as +adjective +as to compare two things that are different or not equal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Elephants are as heavy as  cars but they aren’t as fast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Are elephants and cars the same weight ?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Do they travel at the same speed 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577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As …….As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We use not as +adjective +as to compare two things and say they are different or not equal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John is not as clever as Ann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06970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Grammar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Write comparative sentences and questions using as …as or not as ..as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1.Rosa/old/Maria (+)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2.Alaska/cold/ Canada(+)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3.Cars /cheap/bicycles  (-)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4.Horseback riding/ healthy/ running(?)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Buses/quiet/trams( –)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Books/exciting /movies (?)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China/hot /Brazil (?)</a:t>
            </a:r>
            <a:endParaRPr lang="ar-JO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262605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Grammar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4. Eight o’clock in the morning is the best /</a:t>
            </a:r>
            <a:r>
              <a:rPr lang="en-US" u="sng" dirty="0" smtClean="0">
                <a:solidFill>
                  <a:srgbClr val="FFFF00"/>
                </a:solidFill>
              </a:rPr>
              <a:t>worst</a:t>
            </a:r>
            <a:r>
              <a:rPr lang="en-US" dirty="0" smtClean="0">
                <a:solidFill>
                  <a:srgbClr val="FFFF00"/>
                </a:solidFill>
              </a:rPr>
              <a:t> time of the day for commuting.</a:t>
            </a:r>
          </a:p>
          <a:p>
            <a:endParaRPr lang="en-US" dirty="0" smtClean="0">
              <a:solidFill>
                <a:srgbClr val="FFFF00"/>
              </a:solidFill>
            </a:endParaRPr>
          </a:p>
          <a:p>
            <a:r>
              <a:rPr lang="en-US" dirty="0" smtClean="0">
                <a:solidFill>
                  <a:srgbClr val="FFFF00"/>
                </a:solidFill>
              </a:rPr>
              <a:t>5. The town needs </a:t>
            </a:r>
            <a:r>
              <a:rPr lang="en-US" u="sng" dirty="0" smtClean="0">
                <a:solidFill>
                  <a:srgbClr val="FFFF00"/>
                </a:solidFill>
              </a:rPr>
              <a:t>better</a:t>
            </a:r>
            <a:r>
              <a:rPr lang="en-US" dirty="0" smtClean="0">
                <a:solidFill>
                  <a:srgbClr val="FFFF00"/>
                </a:solidFill>
              </a:rPr>
              <a:t> /faster public transportation 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15530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4525962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1. visit relatives: </a:t>
            </a:r>
            <a:r>
              <a:rPr lang="en-US" dirty="0" smtClean="0">
                <a:solidFill>
                  <a:schemeClr val="bg2"/>
                </a:solidFill>
              </a:rPr>
              <a:t>by walking ,by bus, by train, by car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2. move house and furniture: </a:t>
            </a:r>
            <a:r>
              <a:rPr lang="en-US" dirty="0" smtClean="0">
                <a:solidFill>
                  <a:schemeClr val="bg2"/>
                </a:solidFill>
              </a:rPr>
              <a:t>by truck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Get to the airport :</a:t>
            </a:r>
            <a:r>
              <a:rPr lang="en-US" dirty="0" smtClean="0">
                <a:solidFill>
                  <a:schemeClr val="bg2"/>
                </a:solidFill>
              </a:rPr>
              <a:t>by taxi, by bus, by car, by train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See the countryside for pleasure: </a:t>
            </a:r>
            <a:r>
              <a:rPr lang="en-US" dirty="0" smtClean="0">
                <a:solidFill>
                  <a:schemeClr val="bg2"/>
                </a:solidFill>
              </a:rPr>
              <a:t>by car ,by bus, on a motorcycle, by bicycle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Cross a river :</a:t>
            </a:r>
            <a:r>
              <a:rPr lang="en-US" dirty="0" smtClean="0">
                <a:solidFill>
                  <a:schemeClr val="bg2"/>
                </a:solidFill>
              </a:rPr>
              <a:t>by ferry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Get to the train station : </a:t>
            </a:r>
            <a:r>
              <a:rPr lang="en-US" dirty="0" smtClean="0">
                <a:solidFill>
                  <a:schemeClr val="bg2"/>
                </a:solidFill>
              </a:rPr>
              <a:t>by bus, by car, on a motor cycle, by taxi,  by walking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Go out in the evening to a party or restaurant: </a:t>
            </a:r>
            <a:r>
              <a:rPr lang="en-US" dirty="0" smtClean="0">
                <a:solidFill>
                  <a:schemeClr val="bg2"/>
                </a:solidFill>
              </a:rPr>
              <a:t>by car , by taxi , by bus by walking</a:t>
            </a:r>
            <a:endParaRPr lang="en-US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3020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Grammar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Complete each second sentence so that it has the same meaning as the first sentence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Most people think cars are more comfortable than elephants .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Most people think elephants aren’t as </a:t>
            </a:r>
            <a:r>
              <a:rPr lang="en-US" u="sng" dirty="0" smtClean="0">
                <a:solidFill>
                  <a:srgbClr val="FFFF00"/>
                </a:solidFill>
              </a:rPr>
              <a:t>comfortable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2. Elephants have the same importance now as they did in the past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Elephants are </a:t>
            </a:r>
            <a:r>
              <a:rPr lang="en-US" u="sng" dirty="0" smtClean="0">
                <a:solidFill>
                  <a:srgbClr val="FFFF00"/>
                </a:solidFill>
              </a:rPr>
              <a:t>as important </a:t>
            </a:r>
            <a:r>
              <a:rPr lang="en-US" dirty="0" smtClean="0">
                <a:solidFill>
                  <a:srgbClr val="FFFF00"/>
                </a:solidFill>
              </a:rPr>
              <a:t>as ever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3. Lester believes horses are better than modern machines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Lester doesn’t believe modern machines are </a:t>
            </a:r>
            <a:r>
              <a:rPr lang="en-US" u="sng" dirty="0" smtClean="0">
                <a:solidFill>
                  <a:srgbClr val="FFFF00"/>
                </a:solidFill>
              </a:rPr>
              <a:t>as good as </a:t>
            </a:r>
            <a:r>
              <a:rPr lang="en-US" dirty="0" smtClean="0">
                <a:solidFill>
                  <a:srgbClr val="FFFF00"/>
                </a:solidFill>
              </a:rPr>
              <a:t>horses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6373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Grammar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4.Trucks are stronger than horses.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Horses </a:t>
            </a:r>
            <a:r>
              <a:rPr lang="en-US" u="sng" dirty="0" smtClean="0">
                <a:solidFill>
                  <a:srgbClr val="FFFF00"/>
                </a:solidFill>
              </a:rPr>
              <a:t>aren’t as strong as </a:t>
            </a:r>
            <a:r>
              <a:rPr lang="en-US" dirty="0" smtClean="0">
                <a:solidFill>
                  <a:srgbClr val="FFFF00"/>
                </a:solidFill>
              </a:rPr>
              <a:t>trucks. </a:t>
            </a:r>
          </a:p>
          <a:p>
            <a:endParaRPr lang="en-US" dirty="0" smtClean="0">
              <a:solidFill>
                <a:srgbClr val="FFFF00"/>
              </a:solidFill>
            </a:endParaRPr>
          </a:p>
          <a:p>
            <a:r>
              <a:rPr lang="en-US" dirty="0" smtClean="0">
                <a:solidFill>
                  <a:srgbClr val="FFFF00"/>
                </a:solidFill>
              </a:rPr>
              <a:t>5. Trucks are noisier than horses.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Horses </a:t>
            </a:r>
            <a:r>
              <a:rPr lang="en-US" u="sng" dirty="0" smtClean="0">
                <a:solidFill>
                  <a:srgbClr val="FFFF00"/>
                </a:solidFill>
              </a:rPr>
              <a:t>aren’t as noisy as </a:t>
            </a:r>
            <a:r>
              <a:rPr lang="en-US" dirty="0" smtClean="0">
                <a:solidFill>
                  <a:srgbClr val="FFFF00"/>
                </a:solidFill>
              </a:rPr>
              <a:t>trucks. 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27202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Grammar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Make sentences using each adjectives to compare these animals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Use comparative and superlative adjectives and not as +adjective +as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1. strong ; lion , mouse, horse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2.fast: snail, cheetah, elephant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3.comfortable:car,camel,plane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4. heavy : hippopotamus ,blue whale, elephant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5.dangerous: shark, alligator ,snake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0620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Grammar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Homework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Compare yourself with a member of your  family or with a friend using as ....as and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not as ....as 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5696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990600"/>
            <a:ext cx="8991600" cy="16764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62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Thank you for watching</a:t>
            </a:r>
            <a:endParaRPr lang="en-US" sz="62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33795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429000" y="3505200"/>
            <a:ext cx="2287773" cy="2286000"/>
          </a:xfrm>
          <a:noFill/>
        </p:spPr>
      </p:pic>
    </p:spTree>
    <p:extLst>
      <p:ext uri="{BB962C8B-B14F-4D97-AF65-F5344CB8AC3E}">
        <p14:creationId xmlns:p14="http://schemas.microsoft.com/office/powerpoint/2010/main" val="26931269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Take children to school:</a:t>
            </a:r>
            <a:r>
              <a:rPr lang="en-US" dirty="0" smtClean="0"/>
              <a:t>  </a:t>
            </a:r>
            <a:r>
              <a:rPr lang="en-US" dirty="0" smtClean="0">
                <a:solidFill>
                  <a:schemeClr val="bg1"/>
                </a:solidFill>
              </a:rPr>
              <a:t>by bus ,by car,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by walking ,by bicycle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Cross the ocean</a:t>
            </a:r>
            <a:r>
              <a:rPr lang="en-US" dirty="0" smtClean="0"/>
              <a:t> :</a:t>
            </a:r>
            <a:r>
              <a:rPr lang="en-US" dirty="0" smtClean="0">
                <a:solidFill>
                  <a:schemeClr val="bg1"/>
                </a:solidFill>
              </a:rPr>
              <a:t>on a ship, by ferry, by plane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Go shopping :</a:t>
            </a:r>
            <a:r>
              <a:rPr lang="en-US" dirty="0" smtClean="0">
                <a:solidFill>
                  <a:schemeClr val="bg1"/>
                </a:solidFill>
              </a:rPr>
              <a:t>by car, by walking ,by bus ,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by train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01354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/>
                </a:solidFill>
              </a:rPr>
              <a:t>Homework</a:t>
            </a:r>
            <a:r>
              <a:rPr lang="en-US" dirty="0" smtClean="0"/>
              <a:t> : 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FF00"/>
                </a:solidFill>
              </a:rPr>
              <a:t>Write about a journey you made using different forms of transportation 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5636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Vocabulary: Transportation Nouns 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81000" y="914400"/>
            <a:ext cx="8229600" cy="4525962"/>
          </a:xfrm>
        </p:spPr>
        <p:txBody>
          <a:bodyPr/>
          <a:lstStyle/>
          <a:p>
            <a:r>
              <a:rPr lang="en-US" dirty="0" smtClean="0"/>
              <a:t>Machines with engines for transporting people. </a:t>
            </a:r>
            <a:r>
              <a:rPr lang="en-US" dirty="0" smtClean="0">
                <a:solidFill>
                  <a:srgbClr val="FFFF00"/>
                </a:solidFill>
              </a:rPr>
              <a:t>Vehicles</a:t>
            </a:r>
          </a:p>
          <a:p>
            <a:r>
              <a:rPr lang="en-US" dirty="0" smtClean="0"/>
              <a:t>People who travel to work everyday. </a:t>
            </a:r>
            <a:r>
              <a:rPr lang="en-US" dirty="0" smtClean="0">
                <a:solidFill>
                  <a:srgbClr val="FFFF00"/>
                </a:solidFill>
              </a:rPr>
              <a:t>commuters</a:t>
            </a:r>
          </a:p>
          <a:p>
            <a:r>
              <a:rPr lang="en-US" dirty="0" smtClean="0"/>
              <a:t>Period in a day when lots of people travel to and from work. </a:t>
            </a:r>
            <a:r>
              <a:rPr lang="en-US" dirty="0" smtClean="0">
                <a:solidFill>
                  <a:srgbClr val="FFFF00"/>
                </a:solidFill>
              </a:rPr>
              <a:t>rush hour </a:t>
            </a:r>
          </a:p>
          <a:p>
            <a:r>
              <a:rPr lang="en-US" dirty="0" smtClean="0"/>
              <a:t>Long lined of vehicles on the road . </a:t>
            </a:r>
            <a:r>
              <a:rPr lang="en-US" dirty="0" smtClean="0">
                <a:solidFill>
                  <a:srgbClr val="FFFF00"/>
                </a:solidFill>
              </a:rPr>
              <a:t>traffic jam </a:t>
            </a:r>
          </a:p>
          <a:p>
            <a:r>
              <a:rPr lang="en-US" dirty="0" smtClean="0"/>
              <a:t>Road construction or maintenance .</a:t>
            </a:r>
            <a:r>
              <a:rPr lang="en-US" dirty="0" smtClean="0">
                <a:solidFill>
                  <a:srgbClr val="FFFF00"/>
                </a:solidFill>
              </a:rPr>
              <a:t>road work </a:t>
            </a:r>
          </a:p>
          <a:p>
            <a:r>
              <a:rPr lang="en-US" dirty="0" smtClean="0"/>
              <a:t>Place to fill your car with. </a:t>
            </a:r>
            <a:r>
              <a:rPr lang="en-US" dirty="0" smtClean="0">
                <a:solidFill>
                  <a:srgbClr val="FFFF00"/>
                </a:solidFill>
              </a:rPr>
              <a:t>gas station </a:t>
            </a:r>
          </a:p>
          <a:p>
            <a:r>
              <a:rPr lang="en-US" dirty="0" smtClean="0"/>
              <a:t>The maximum speed you can drive legally. </a:t>
            </a:r>
            <a:r>
              <a:rPr lang="en-US" dirty="0" smtClean="0">
                <a:solidFill>
                  <a:srgbClr val="FFFF00"/>
                </a:solidFill>
              </a:rPr>
              <a:t>speed limit </a:t>
            </a:r>
          </a:p>
          <a:p>
            <a:r>
              <a:rPr lang="en-US" dirty="0" smtClean="0"/>
              <a:t>People walking in a town or city .</a:t>
            </a:r>
            <a:r>
              <a:rPr lang="en-US" dirty="0" smtClean="0">
                <a:solidFill>
                  <a:srgbClr val="FFFF00"/>
                </a:solidFill>
              </a:rPr>
              <a:t>pedestrians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01354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81000" y="838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Vocabulary : Transportation Verbs</a:t>
            </a:r>
            <a:br>
              <a:rPr lang="en-US" dirty="0" smtClean="0">
                <a:solidFill>
                  <a:srgbClr val="FFFF00"/>
                </a:solidFill>
              </a:rPr>
            </a:b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81000" y="1752600"/>
            <a:ext cx="8229600" cy="4525962"/>
          </a:xfrm>
        </p:spPr>
        <p:txBody>
          <a:bodyPr/>
          <a:lstStyle/>
          <a:p>
            <a:endParaRPr lang="en-US" dirty="0" smtClean="0"/>
          </a:p>
          <a:p>
            <a:r>
              <a:rPr lang="en-US" b="1" dirty="0">
                <a:solidFill>
                  <a:schemeClr val="bg1"/>
                </a:solidFill>
              </a:rPr>
              <a:t>Replace the verbs in bold in the sentences with a verb of similar meaning 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401354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55638"/>
            <a:ext cx="8229600" cy="4525962"/>
          </a:xfrm>
        </p:spPr>
        <p:txBody>
          <a:bodyPr/>
          <a:lstStyle/>
          <a:p>
            <a:r>
              <a:rPr lang="en-US" dirty="0"/>
              <a:t>Do you want me  to </a:t>
            </a:r>
            <a:r>
              <a:rPr lang="en-US" u="sng" dirty="0">
                <a:solidFill>
                  <a:srgbClr val="FFFF00"/>
                </a:solidFill>
              </a:rPr>
              <a:t>get</a:t>
            </a:r>
            <a:r>
              <a:rPr lang="en-US" dirty="0"/>
              <a:t> the children from school? </a:t>
            </a:r>
            <a:r>
              <a:rPr lang="en-US" dirty="0">
                <a:solidFill>
                  <a:srgbClr val="FFFF00"/>
                </a:solidFill>
              </a:rPr>
              <a:t>Pick up </a:t>
            </a:r>
          </a:p>
          <a:p>
            <a:r>
              <a:rPr lang="en-US" dirty="0"/>
              <a:t>We need to </a:t>
            </a:r>
            <a:r>
              <a:rPr lang="en-US" u="sng" dirty="0">
                <a:solidFill>
                  <a:srgbClr val="FFFF00"/>
                </a:solidFill>
              </a:rPr>
              <a:t>leave</a:t>
            </a:r>
            <a:r>
              <a:rPr lang="en-US" dirty="0"/>
              <a:t> the train at the next station.  </a:t>
            </a:r>
            <a:r>
              <a:rPr lang="en-US" dirty="0">
                <a:solidFill>
                  <a:srgbClr val="FFFF00"/>
                </a:solidFill>
              </a:rPr>
              <a:t>get off </a:t>
            </a:r>
          </a:p>
          <a:p>
            <a:r>
              <a:rPr lang="en-US" dirty="0"/>
              <a:t>I was late and I nearly didn’t </a:t>
            </a:r>
            <a:r>
              <a:rPr lang="en-US" u="sng" dirty="0">
                <a:solidFill>
                  <a:srgbClr val="FFFF00"/>
                </a:solidFill>
              </a:rPr>
              <a:t>get on </a:t>
            </a:r>
            <a:r>
              <a:rPr lang="en-US" dirty="0"/>
              <a:t>my flight. </a:t>
            </a:r>
            <a:r>
              <a:rPr lang="en-US" dirty="0">
                <a:solidFill>
                  <a:srgbClr val="FFFF00"/>
                </a:solidFill>
              </a:rPr>
              <a:t>catch</a:t>
            </a:r>
          </a:p>
          <a:p>
            <a:r>
              <a:rPr lang="en-US" dirty="0"/>
              <a:t>Go! You don’t want to </a:t>
            </a:r>
            <a:r>
              <a:rPr lang="en-US" u="sng" dirty="0">
                <a:solidFill>
                  <a:srgbClr val="FFFF00"/>
                </a:solidFill>
              </a:rPr>
              <a:t>not catch </a:t>
            </a:r>
            <a:r>
              <a:rPr lang="en-US" dirty="0"/>
              <a:t>your flight.  </a:t>
            </a:r>
            <a:r>
              <a:rPr lang="en-US" dirty="0">
                <a:solidFill>
                  <a:srgbClr val="FFFF00"/>
                </a:solidFill>
              </a:rPr>
              <a:t>miss </a:t>
            </a:r>
          </a:p>
          <a:p>
            <a:r>
              <a:rPr lang="en-US" dirty="0"/>
              <a:t>I should </a:t>
            </a:r>
            <a:r>
              <a:rPr lang="en-US" u="sng" dirty="0">
                <a:solidFill>
                  <a:srgbClr val="FFFF00"/>
                </a:solidFill>
              </a:rPr>
              <a:t>travel by </a:t>
            </a:r>
            <a:r>
              <a:rPr lang="en-US" dirty="0"/>
              <a:t>a taxi .It ‘s much quicker. </a:t>
            </a:r>
            <a:r>
              <a:rPr lang="en-US" dirty="0">
                <a:solidFill>
                  <a:srgbClr val="FFFF00"/>
                </a:solidFill>
              </a:rPr>
              <a:t>take </a:t>
            </a:r>
          </a:p>
          <a:p>
            <a:r>
              <a:rPr lang="en-US" dirty="0"/>
              <a:t>Ask the driver to </a:t>
            </a:r>
            <a:r>
              <a:rPr lang="en-US" u="sng" dirty="0">
                <a:solidFill>
                  <a:srgbClr val="FFFF00"/>
                </a:solidFill>
              </a:rPr>
              <a:t>leave </a:t>
            </a:r>
            <a:r>
              <a:rPr lang="en-US" dirty="0"/>
              <a:t>the children at school.  </a:t>
            </a:r>
            <a:r>
              <a:rPr lang="en-US" dirty="0">
                <a:solidFill>
                  <a:srgbClr val="FFFF00"/>
                </a:solidFill>
              </a:rPr>
              <a:t>drop off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796281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Writing notes and messages 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Read the notes and messages and match them with the reasons for writing </a:t>
            </a:r>
          </a:p>
          <a:p>
            <a:r>
              <a:rPr lang="en-US" dirty="0" smtClean="0">
                <a:solidFill>
                  <a:schemeClr val="bg2"/>
                </a:solidFill>
              </a:rPr>
              <a:t>Thanking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FF00"/>
                </a:solidFill>
              </a:rPr>
              <a:t>5</a:t>
            </a:r>
          </a:p>
          <a:p>
            <a:r>
              <a:rPr lang="en-US" dirty="0" smtClean="0">
                <a:solidFill>
                  <a:schemeClr val="bg2"/>
                </a:solidFill>
              </a:rPr>
              <a:t>Apologizing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FF00"/>
                </a:solidFill>
              </a:rPr>
              <a:t>2,8</a:t>
            </a:r>
          </a:p>
          <a:p>
            <a:r>
              <a:rPr lang="en-US" dirty="0" smtClean="0">
                <a:solidFill>
                  <a:schemeClr val="bg2"/>
                </a:solidFill>
              </a:rPr>
              <a:t>Giving travel information </a:t>
            </a:r>
            <a:r>
              <a:rPr lang="en-US" dirty="0" smtClean="0">
                <a:solidFill>
                  <a:srgbClr val="FFFF00"/>
                </a:solidFill>
              </a:rPr>
              <a:t>4,6</a:t>
            </a:r>
          </a:p>
          <a:p>
            <a:r>
              <a:rPr lang="en-US" dirty="0" smtClean="0">
                <a:solidFill>
                  <a:schemeClr val="bg2"/>
                </a:solidFill>
              </a:rPr>
              <a:t>Suggesting a time and place </a:t>
            </a:r>
            <a:r>
              <a:rPr lang="en-US" dirty="0" smtClean="0">
                <a:solidFill>
                  <a:srgbClr val="FFFF00"/>
                </a:solidFill>
              </a:rPr>
              <a:t>1,7</a:t>
            </a:r>
            <a:r>
              <a:rPr lang="en-US" dirty="0" smtClean="0"/>
              <a:t> </a:t>
            </a:r>
          </a:p>
          <a:p>
            <a:r>
              <a:rPr lang="en-US" dirty="0" smtClean="0">
                <a:solidFill>
                  <a:schemeClr val="bg2"/>
                </a:solidFill>
              </a:rPr>
              <a:t>Giving a message from someone else.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FF00"/>
                </a:solidFill>
              </a:rPr>
              <a:t>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01354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1432</TotalTime>
  <Words>1463</Words>
  <Application>Microsoft Office PowerPoint</Application>
  <PresentationFormat>On-screen Show (4:3)</PresentationFormat>
  <Paragraphs>174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Concourse</vt:lpstr>
      <vt:lpstr>English 99  </vt:lpstr>
      <vt:lpstr>PowerPoint Presentation</vt:lpstr>
      <vt:lpstr>PowerPoint Presentation</vt:lpstr>
      <vt:lpstr>PowerPoint Presentation</vt:lpstr>
      <vt:lpstr>PowerPoint Presentation</vt:lpstr>
      <vt:lpstr>Vocabulary: Transportation Nouns </vt:lpstr>
      <vt:lpstr>Vocabulary : Transportation Verbs </vt:lpstr>
      <vt:lpstr>PowerPoint Presentation</vt:lpstr>
      <vt:lpstr>Writing notes and messages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Comparatives and superlatives</vt:lpstr>
      <vt:lpstr>Spelling rules for comparative superlative adjectives</vt:lpstr>
      <vt:lpstr>Grammar</vt:lpstr>
      <vt:lpstr>Grammar</vt:lpstr>
      <vt:lpstr>Grammar</vt:lpstr>
      <vt:lpstr>Comparative and superlatives  </vt:lpstr>
      <vt:lpstr>Grammar</vt:lpstr>
      <vt:lpstr>As ......As </vt:lpstr>
      <vt:lpstr>Grammar</vt:lpstr>
      <vt:lpstr>As ..........As Grammar</vt:lpstr>
      <vt:lpstr>As …….As</vt:lpstr>
      <vt:lpstr>Grammar</vt:lpstr>
      <vt:lpstr>Grammar</vt:lpstr>
      <vt:lpstr>Grammar</vt:lpstr>
      <vt:lpstr>Grammar</vt:lpstr>
      <vt:lpstr>Grammar</vt:lpstr>
      <vt:lpstr>Grammar</vt:lpstr>
      <vt:lpstr>Thank you for watching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WhiteBoard</cp:lastModifiedBy>
  <cp:revision>306</cp:revision>
  <dcterms:created xsi:type="dcterms:W3CDTF">2016-01-06T11:52:01Z</dcterms:created>
  <dcterms:modified xsi:type="dcterms:W3CDTF">2017-12-05T09:17:26Z</dcterms:modified>
</cp:coreProperties>
</file>