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77" r:id="rId2"/>
    <p:sldId id="377" r:id="rId3"/>
    <p:sldId id="378" r:id="rId4"/>
    <p:sldId id="379" r:id="rId5"/>
    <p:sldId id="389" r:id="rId6"/>
    <p:sldId id="390" r:id="rId7"/>
    <p:sldId id="391" r:id="rId8"/>
    <p:sldId id="380" r:id="rId9"/>
    <p:sldId id="387" r:id="rId10"/>
    <p:sldId id="381" r:id="rId11"/>
    <p:sldId id="382" r:id="rId12"/>
    <p:sldId id="383" r:id="rId13"/>
    <p:sldId id="386" r:id="rId14"/>
    <p:sldId id="370" r:id="rId15"/>
    <p:sldId id="397" r:id="rId16"/>
    <p:sldId id="398" r:id="rId17"/>
    <p:sldId id="396" r:id="rId18"/>
    <p:sldId id="290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54" autoAdjust="0"/>
    <p:restoredTop sz="94660"/>
  </p:normalViewPr>
  <p:slideViewPr>
    <p:cSldViewPr>
      <p:cViewPr varScale="1">
        <p:scale>
          <a:sx n="69" d="100"/>
          <a:sy n="69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2121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6D0110-B0E6-4884-A4E8-164B5608233E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90014-746A-4912-978A-8AA9601CC6EB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BD46A-FB2B-4503-9458-DDCA96FFB8D8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D2DEE-4C79-4340-AC37-F51C276A0A67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69B85-B4E7-424B-90CE-F37353AA56CE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B6086B-A625-4951-AB90-86559FB55E76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D31B37-9686-4D8F-9655-BBABE07F2C76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3B71D8-94C0-4BA7-8FB7-5F5AF235960A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5DFB-A0B1-460D-837B-C90E4B07459F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5BC289-2436-4E9A-B591-13C1F6B61B5C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D85E817-A956-460D-9DDC-1B1F8960E4A2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463926F-1999-465A-8666-044FB0A9F545}" type="datetimeFigureOut">
              <a:rPr lang="en-US"/>
              <a:pPr>
                <a:defRPr/>
              </a:pPr>
              <a:t>12/4/2017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ictionary.cambridge.org/dictionary/english/continue" TargetMode="External"/><Relationship Id="rId7" Type="http://schemas.openxmlformats.org/officeDocument/2006/relationships/hyperlink" Target="https://dictionary.cambridge.org/dictionary/english/dying" TargetMode="External"/><Relationship Id="rId2" Type="http://schemas.openxmlformats.org/officeDocument/2006/relationships/hyperlink" Target="https://dictionary.cambridge.org/dictionary/english/pers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ctionary.cambridge.org/dictionary/english/nearly" TargetMode="External"/><Relationship Id="rId5" Type="http://schemas.openxmlformats.org/officeDocument/2006/relationships/hyperlink" Target="https://dictionary.cambridge.org/dictionary/english/despite" TargetMode="External"/><Relationship Id="rId4" Type="http://schemas.openxmlformats.org/officeDocument/2006/relationships/hyperlink" Target="https://dictionary.cambridge.org/dictionary/english/live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05800" cy="2971800"/>
          </a:xfrm>
        </p:spPr>
        <p:txBody>
          <a:bodyPr>
            <a:normAutofit/>
          </a:bodyPr>
          <a:lstStyle/>
          <a:p>
            <a:pPr algn="ctr" rtl="1"/>
            <a:r>
              <a:rPr lang="en-US" sz="62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English 99</a:t>
            </a:r>
            <a: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sz="5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140" y="3505200"/>
            <a:ext cx="205306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8. </a:t>
            </a:r>
            <a:r>
              <a:rPr lang="en-US" dirty="0" smtClean="0">
                <a:solidFill>
                  <a:schemeClr val="bg1"/>
                </a:solidFill>
              </a:rPr>
              <a:t>“ The leader is the person who makes the final decision and everyone has to agree.” </a:t>
            </a:r>
            <a:r>
              <a:rPr lang="en-US" dirty="0" smtClean="0">
                <a:solidFill>
                  <a:srgbClr val="FFFF00"/>
                </a:solidFill>
              </a:rPr>
              <a:t>decisive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2818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45259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What personal qualities do these people need?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 teacher 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bg1"/>
                </a:solidFill>
              </a:rPr>
              <a:t>is patient because the students need time to learn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 close friend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bg1"/>
                </a:solidFill>
              </a:rPr>
              <a:t>reliable ,you will always have their help and support 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 news photographer</a:t>
            </a:r>
            <a:r>
              <a:rPr lang="en-US" dirty="0" smtClean="0">
                <a:solidFill>
                  <a:schemeClr val="bg1"/>
                </a:solidFill>
              </a:rPr>
              <a:t>: decisive need to move quickly to get important photos 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An athlete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: determined to do well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  language learner</a:t>
            </a:r>
            <a:r>
              <a:rPr lang="en-US" dirty="0" smtClean="0">
                <a:solidFill>
                  <a:schemeClr val="bg1"/>
                </a:solidFill>
              </a:rPr>
              <a:t>: patient and determined because it takes time to learn a language well 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 president: ambitious and determined to get to such an important position 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818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 TV presenter </a:t>
            </a:r>
            <a:r>
              <a:rPr lang="en-US" dirty="0" smtClean="0">
                <a:solidFill>
                  <a:schemeClr val="bg1"/>
                </a:solidFill>
              </a:rPr>
              <a:t>: decisive make quick decisions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818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You can make some adjectives for personal qualities negative by adding a prefix 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1"/>
                </a:solidFill>
              </a:rPr>
              <a:t>unambitious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Indecisive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Impatient 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818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 , on , or at  for time expressions 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914400"/>
            <a:ext cx="8229600" cy="45259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1. We use </a:t>
            </a:r>
            <a:r>
              <a:rPr lang="en-US" dirty="0" smtClean="0">
                <a:solidFill>
                  <a:srgbClr val="C00000"/>
                </a:solidFill>
              </a:rPr>
              <a:t>in</a:t>
            </a:r>
            <a:r>
              <a:rPr lang="en-US" dirty="0" smtClean="0">
                <a:solidFill>
                  <a:srgbClr val="FFFF00"/>
                </a:solidFill>
              </a:rPr>
              <a:t> with months, years , seasons, decades ,centuries ,and some parts of the day such as the morning ,the evening .</a:t>
            </a:r>
          </a:p>
          <a:p>
            <a:endParaRPr lang="en-US" sz="1100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2. We use </a:t>
            </a:r>
            <a:r>
              <a:rPr lang="en-US" dirty="0" smtClean="0">
                <a:solidFill>
                  <a:srgbClr val="C00000"/>
                </a:solidFill>
              </a:rPr>
              <a:t>on</a:t>
            </a:r>
            <a:r>
              <a:rPr lang="en-US" dirty="0" smtClean="0">
                <a:solidFill>
                  <a:srgbClr val="FFFF00"/>
                </a:solidFill>
              </a:rPr>
              <a:t> with days ,dates and special days such as her birthday ,New Year’s Day , the weekend.</a:t>
            </a:r>
          </a:p>
          <a:p>
            <a:endParaRPr lang="en-US" sz="1100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3. We use </a:t>
            </a:r>
            <a:r>
              <a:rPr lang="en-US" dirty="0" smtClean="0">
                <a:solidFill>
                  <a:srgbClr val="C00000"/>
                </a:solidFill>
              </a:rPr>
              <a:t>at</a:t>
            </a:r>
            <a:r>
              <a:rPr lang="en-US" dirty="0" smtClean="0">
                <a:solidFill>
                  <a:srgbClr val="FFFF00"/>
                </a:solidFill>
              </a:rPr>
              <a:t> with times and special expressions such as night ,the final moment .</a:t>
            </a:r>
          </a:p>
          <a:p>
            <a:endParaRPr lang="en-US" sz="1100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4. We don’t use </a:t>
            </a:r>
            <a:r>
              <a:rPr lang="en-US" dirty="0" smtClean="0">
                <a:solidFill>
                  <a:srgbClr val="C00000"/>
                </a:solidFill>
              </a:rPr>
              <a:t>in ,on , or at </a:t>
            </a:r>
            <a:r>
              <a:rPr lang="en-US" dirty="0" smtClean="0">
                <a:solidFill>
                  <a:srgbClr val="FFFF00"/>
                </a:solidFill>
              </a:rPr>
              <a:t>with time expressions such as yesterday ,last week ,two days later 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02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0927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 lake </a:t>
            </a:r>
            <a:r>
              <a:rPr lang="en-US" dirty="0" smtClean="0">
                <a:solidFill>
                  <a:srgbClr val="FFFF00"/>
                </a:solidFill>
              </a:rPr>
              <a:t>: a </a:t>
            </a:r>
            <a:r>
              <a:rPr lang="en-US" dirty="0">
                <a:solidFill>
                  <a:srgbClr val="FFFF00"/>
                </a:solidFill>
              </a:rPr>
              <a:t>large area of water surrounded by land and not connected to the sea except by rivers or </a:t>
            </a:r>
            <a:r>
              <a:rPr lang="en-US" dirty="0" smtClean="0">
                <a:solidFill>
                  <a:srgbClr val="FFFF00"/>
                </a:solidFill>
              </a:rPr>
              <a:t>streams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 ridge: </a:t>
            </a:r>
            <a:r>
              <a:rPr lang="en-US" dirty="0" smtClean="0">
                <a:solidFill>
                  <a:srgbClr val="FFFF00"/>
                </a:solidFill>
              </a:rPr>
              <a:t>a </a:t>
            </a:r>
            <a:r>
              <a:rPr lang="en-US" dirty="0">
                <a:solidFill>
                  <a:srgbClr val="FFFF00"/>
                </a:solidFill>
              </a:rPr>
              <a:t>long, narrow raised part of a surface, especially a high edge along a </a:t>
            </a:r>
            <a:r>
              <a:rPr lang="en-US" dirty="0" smtClean="0">
                <a:solidFill>
                  <a:srgbClr val="FFFF00"/>
                </a:solidFill>
              </a:rPr>
              <a:t>mountain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Glacier : </a:t>
            </a:r>
            <a:r>
              <a:rPr lang="en-US" dirty="0" smtClean="0">
                <a:solidFill>
                  <a:srgbClr val="FFFF00"/>
                </a:solidFill>
              </a:rPr>
              <a:t>a  </a:t>
            </a:r>
            <a:r>
              <a:rPr lang="en-US" dirty="0">
                <a:solidFill>
                  <a:srgbClr val="FFFF00"/>
                </a:solidFill>
              </a:rPr>
              <a:t>large mass of ice that moves </a:t>
            </a:r>
            <a:r>
              <a:rPr lang="en-US" dirty="0" smtClean="0">
                <a:solidFill>
                  <a:srgbClr val="FFFF00"/>
                </a:solidFill>
              </a:rPr>
              <a:t>slowly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Cliff </a:t>
            </a:r>
            <a:r>
              <a:rPr lang="en-US" dirty="0" smtClean="0">
                <a:solidFill>
                  <a:srgbClr val="FFFF00"/>
                </a:solidFill>
              </a:rPr>
              <a:t>: a </a:t>
            </a:r>
            <a:r>
              <a:rPr lang="en-US" dirty="0">
                <a:solidFill>
                  <a:srgbClr val="FFFF00"/>
                </a:solidFill>
              </a:rPr>
              <a:t>high area of rock with a very steep side, often on a </a:t>
            </a:r>
            <a:r>
              <a:rPr lang="en-US" dirty="0" smtClean="0">
                <a:solidFill>
                  <a:srgbClr val="FFFF00"/>
                </a:solidFill>
              </a:rPr>
              <a:t>coast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4525962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Summit</a:t>
            </a:r>
            <a:r>
              <a:rPr lang="en-US" dirty="0" smtClean="0">
                <a:solidFill>
                  <a:srgbClr val="FFFF00"/>
                </a:solidFill>
              </a:rPr>
              <a:t> : </a:t>
            </a:r>
            <a:r>
              <a:rPr lang="en-US" dirty="0">
                <a:solidFill>
                  <a:srgbClr val="FFFF00"/>
                </a:solidFill>
              </a:rPr>
              <a:t>the highest point of a </a:t>
            </a:r>
            <a:r>
              <a:rPr lang="en-US" dirty="0" smtClean="0">
                <a:solidFill>
                  <a:srgbClr val="FFFF00"/>
                </a:solidFill>
              </a:rPr>
              <a:t>mountain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Crevasse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  <a:r>
              <a:rPr lang="en-US" dirty="0">
                <a:solidFill>
                  <a:srgbClr val="FFFF00"/>
                </a:solidFill>
              </a:rPr>
              <a:t>a very deep crack in the thick ice of a glacier (= moving mass of ice)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North </a:t>
            </a:r>
            <a:r>
              <a:rPr lang="en-US" dirty="0" smtClean="0">
                <a:solidFill>
                  <a:schemeClr val="bg1"/>
                </a:solidFill>
              </a:rPr>
              <a:t>face 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Mountain</a:t>
            </a:r>
            <a:r>
              <a:rPr lang="en-US" dirty="0" smtClean="0">
                <a:solidFill>
                  <a:srgbClr val="FFFF00"/>
                </a:solidFill>
              </a:rPr>
              <a:t> : </a:t>
            </a:r>
            <a:r>
              <a:rPr lang="en-US" dirty="0">
                <a:solidFill>
                  <a:srgbClr val="FFFF00"/>
                </a:solidFill>
              </a:rPr>
              <a:t>a raised part of the earth's surface, much larger than a hill, the top of which might be covered in </a:t>
            </a:r>
            <a:r>
              <a:rPr lang="en-US" dirty="0" smtClean="0">
                <a:solidFill>
                  <a:srgbClr val="FFFF00"/>
                </a:solidFill>
              </a:rPr>
              <a:t>snow.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3003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779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Geographical  features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1026" name="Picture 2" descr="H:\English\Unit_4\4_Voc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8458200" cy="482830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3103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6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Thank you for watching</a:t>
            </a:r>
            <a:endParaRPr lang="en-US" sz="6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3505200"/>
            <a:ext cx="2287773" cy="2286000"/>
          </a:xfrm>
          <a:noFill/>
        </p:spPr>
      </p:pic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E:\Capture\English\Unit_4\4_AD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5" r="4571" b="4262"/>
          <a:stretch/>
        </p:blipFill>
        <p:spPr bwMode="auto">
          <a:xfrm>
            <a:off x="286762" y="228600"/>
            <a:ext cx="8552438" cy="6400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2818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Cave</a:t>
            </a:r>
            <a:r>
              <a:rPr lang="en-US" dirty="0" smtClean="0">
                <a:solidFill>
                  <a:srgbClr val="FFFF00"/>
                </a:solidFill>
              </a:rPr>
              <a:t>: natural hole in the ground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Caver</a:t>
            </a:r>
            <a:r>
              <a:rPr lang="en-US" dirty="0" smtClean="0">
                <a:solidFill>
                  <a:srgbClr val="FFFF00"/>
                </a:solidFill>
              </a:rPr>
              <a:t> : a person who explores caves for a  hobby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To go caving</a:t>
            </a:r>
            <a:r>
              <a:rPr lang="en-US" dirty="0" smtClean="0">
                <a:solidFill>
                  <a:srgbClr val="FFFF00"/>
                </a:solidFill>
              </a:rPr>
              <a:t>: explore systems of caves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818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Complete each sentence with one of the words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risk       challenge     achievement </a:t>
            </a: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1. You take a ……when you go caving.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2.Discovering a new cave is a great ……….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3. Adventurers like a tough ………..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818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Capture\English\Unit_4\4_B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18"/>
          <a:stretch/>
        </p:blipFill>
        <p:spPr bwMode="auto">
          <a:xfrm>
            <a:off x="353900" y="381000"/>
            <a:ext cx="8409100" cy="6096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5128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How dangerous is this situation 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 is very dangerous especially if you were not in good shape or not well prepared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What kind of people do you think do this 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People who enjoy adventure and who are very determined and competitive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7636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Expedition : 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an </a:t>
            </a:r>
            <a:r>
              <a:rPr lang="en-US" dirty="0">
                <a:solidFill>
                  <a:schemeClr val="bg1"/>
                </a:solidFill>
              </a:rPr>
              <a:t>excursion, journey, or voyage made for some specific purpose, as of war or </a:t>
            </a:r>
            <a:r>
              <a:rPr lang="en-US" dirty="0" smtClean="0">
                <a:solidFill>
                  <a:schemeClr val="bg1"/>
                </a:solidFill>
              </a:rPr>
              <a:t>exploration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Survivor: </a:t>
            </a:r>
            <a:r>
              <a:rPr lang="en-US" b="1" dirty="0"/>
              <a:t>a </a:t>
            </a:r>
            <a:r>
              <a:rPr lang="en-US" b="1" dirty="0">
                <a:hlinkClick r:id="rId2" tooltip="person"/>
              </a:rPr>
              <a:t>person</a:t>
            </a:r>
            <a:r>
              <a:rPr lang="en-US" b="1" dirty="0"/>
              <a:t> who </a:t>
            </a:r>
            <a:r>
              <a:rPr lang="en-US" b="1" dirty="0">
                <a:hlinkClick r:id="rId3" tooltip="continues"/>
              </a:rPr>
              <a:t>continues</a:t>
            </a:r>
            <a:r>
              <a:rPr lang="en-US" b="1" dirty="0"/>
              <a:t> to </a:t>
            </a:r>
            <a:r>
              <a:rPr lang="en-US" b="1" dirty="0">
                <a:hlinkClick r:id="rId4" tooltip="live"/>
              </a:rPr>
              <a:t>live</a:t>
            </a:r>
            <a:r>
              <a:rPr lang="en-US" b="1" dirty="0"/>
              <a:t>, </a:t>
            </a:r>
            <a:r>
              <a:rPr lang="en-US" b="1" dirty="0">
                <a:hlinkClick r:id="rId5" tooltip="despite"/>
              </a:rPr>
              <a:t>despite</a:t>
            </a:r>
            <a:r>
              <a:rPr lang="en-US" b="1" dirty="0"/>
              <a:t> </a:t>
            </a:r>
            <a:r>
              <a:rPr lang="en-US" b="1" dirty="0">
                <a:hlinkClick r:id="rId6" tooltip="nearly"/>
              </a:rPr>
              <a:t>nearly</a:t>
            </a:r>
            <a:r>
              <a:rPr lang="en-US" b="1" dirty="0"/>
              <a:t> </a:t>
            </a:r>
            <a:r>
              <a:rPr lang="en-US" b="1" dirty="0">
                <a:hlinkClick r:id="rId7" tooltip="dying"/>
              </a:rPr>
              <a:t>dying</a:t>
            </a:r>
            <a:r>
              <a:rPr lang="en-US" b="1" dirty="0"/>
              <a:t>: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7616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qualities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1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Match these adjectives to the sentences :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ambitious      careful     decisive   determined experienced   intelligent   patient    reliable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chemeClr val="bg1"/>
                </a:solidFill>
              </a:rPr>
              <a:t>.” The leader of our team has worked for thirty years as a mountaineer .”</a:t>
            </a:r>
            <a:r>
              <a:rPr lang="en-US" dirty="0" smtClean="0">
                <a:solidFill>
                  <a:srgbClr val="FFFF00"/>
                </a:solidFill>
              </a:rPr>
              <a:t>experienced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.” Whatever the risk, we always achieved our goal. Nothing stopped us”. </a:t>
            </a:r>
            <a:r>
              <a:rPr lang="en-US" dirty="0" smtClean="0">
                <a:solidFill>
                  <a:srgbClr val="FFFF00"/>
                </a:solidFill>
              </a:rPr>
              <a:t>determined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3. </a:t>
            </a:r>
            <a:r>
              <a:rPr lang="en-US" dirty="0" smtClean="0">
                <a:solidFill>
                  <a:schemeClr val="bg1"/>
                </a:solidFill>
              </a:rPr>
              <a:t>“Even as a child, I wanted to be the best” </a:t>
            </a:r>
            <a:r>
              <a:rPr lang="en-US" dirty="0" smtClean="0">
                <a:solidFill>
                  <a:srgbClr val="FFFF00"/>
                </a:solidFill>
              </a:rPr>
              <a:t>ambitious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818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4. </a:t>
            </a:r>
            <a:r>
              <a:rPr lang="en-US" dirty="0" smtClean="0">
                <a:solidFill>
                  <a:schemeClr val="bg1"/>
                </a:solidFill>
              </a:rPr>
              <a:t>“It is important to plan before any expedition .”</a:t>
            </a:r>
            <a:r>
              <a:rPr lang="en-US" dirty="0" smtClean="0">
                <a:solidFill>
                  <a:srgbClr val="FFFF00"/>
                </a:solidFill>
              </a:rPr>
              <a:t>careful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5.</a:t>
            </a:r>
            <a:r>
              <a:rPr lang="en-US" dirty="0" smtClean="0">
                <a:solidFill>
                  <a:schemeClr val="bg1"/>
                </a:solidFill>
              </a:rPr>
              <a:t>”When the weather is really bad, you have to wait. There ‘s no point in taking stupid risks”. </a:t>
            </a:r>
            <a:r>
              <a:rPr lang="en-US" dirty="0" smtClean="0">
                <a:solidFill>
                  <a:srgbClr val="FFFF00"/>
                </a:solidFill>
              </a:rPr>
              <a:t>patient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6. </a:t>
            </a:r>
            <a:r>
              <a:rPr lang="en-US" dirty="0" smtClean="0">
                <a:solidFill>
                  <a:schemeClr val="bg1"/>
                </a:solidFill>
              </a:rPr>
              <a:t>“We all have to be there for each other .We won’t survive without each other’s help and support “.</a:t>
            </a:r>
            <a:r>
              <a:rPr lang="en-US" dirty="0" smtClean="0">
                <a:solidFill>
                  <a:srgbClr val="FFFF00"/>
                </a:solidFill>
              </a:rPr>
              <a:t>reliable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7.</a:t>
            </a:r>
            <a:r>
              <a:rPr lang="en-US" dirty="0" smtClean="0">
                <a:solidFill>
                  <a:schemeClr val="bg1"/>
                </a:solidFill>
              </a:rPr>
              <a:t>” He has a quick brain and you need that for this kind of expedition “. </a:t>
            </a:r>
            <a:r>
              <a:rPr lang="en-US" dirty="0" smtClean="0">
                <a:solidFill>
                  <a:srgbClr val="FFFF00"/>
                </a:solidFill>
              </a:rPr>
              <a:t>intelligent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262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1429</TotalTime>
  <Words>659</Words>
  <Application>Microsoft Office PowerPoint</Application>
  <PresentationFormat>On-screen Show (4:3)</PresentationFormat>
  <Paragraphs>75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English 99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Personal qualities</vt:lpstr>
      <vt:lpstr>1. </vt:lpstr>
      <vt:lpstr>PowerPoint Presentation</vt:lpstr>
      <vt:lpstr>PowerPoint Presentation</vt:lpstr>
      <vt:lpstr>PowerPoint Presentation</vt:lpstr>
      <vt:lpstr>PowerPoint Presentation</vt:lpstr>
      <vt:lpstr>In , on , or at  for time expressions  </vt:lpstr>
      <vt:lpstr>PowerPoint Presentation</vt:lpstr>
      <vt:lpstr>PowerPoint Presentation</vt:lpstr>
      <vt:lpstr>Geographical  features</vt:lpstr>
      <vt:lpstr>Thank you for watching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Adobe_5</cp:lastModifiedBy>
  <cp:revision>321</cp:revision>
  <dcterms:created xsi:type="dcterms:W3CDTF">2016-01-06T11:52:01Z</dcterms:created>
  <dcterms:modified xsi:type="dcterms:W3CDTF">2017-12-04T10:52:22Z</dcterms:modified>
</cp:coreProperties>
</file>