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7" r:id="rId2"/>
    <p:sldId id="291" r:id="rId3"/>
    <p:sldId id="292" r:id="rId4"/>
    <p:sldId id="309" r:id="rId5"/>
    <p:sldId id="310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29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4" autoAdjust="0"/>
    <p:restoredTop sz="94660"/>
  </p:normalViewPr>
  <p:slideViewPr>
    <p:cSldViewPr>
      <p:cViewPr varScale="1">
        <p:scale>
          <a:sx n="69" d="100"/>
          <a:sy n="69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12/26/2017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35052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Questions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Have you got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water?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water have you got?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901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Use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We use quantifiers with count and </a:t>
            </a:r>
            <a:r>
              <a:rPr lang="en-US" dirty="0" err="1" smtClean="0">
                <a:solidFill>
                  <a:srgbClr val="FFFF00"/>
                </a:solidFill>
              </a:rPr>
              <a:t>noncxount</a:t>
            </a:r>
            <a:r>
              <a:rPr lang="en-US" dirty="0" smtClean="0">
                <a:solidFill>
                  <a:srgbClr val="FFFF00"/>
                </a:solidFill>
              </a:rPr>
              <a:t> nouns to talk about quantity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2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Count nouns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Affirmative </a:t>
            </a:r>
            <a:r>
              <a:rPr lang="en-US" dirty="0" smtClean="0">
                <a:solidFill>
                  <a:srgbClr val="FFFF00"/>
                </a:solidFill>
              </a:rPr>
              <a:t>sentences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some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a lot of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many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a few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Examples: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have some newspaper.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We have got a lot of bottles.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has many friends.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are a few cans.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We use any or many in negative sentences or questions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don’t have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books.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aren’t </a:t>
            </a:r>
            <a:r>
              <a:rPr lang="en-US" u="sng" dirty="0" smtClean="0">
                <a:solidFill>
                  <a:srgbClr val="FFFF00"/>
                </a:solidFill>
              </a:rPr>
              <a:t>many</a:t>
            </a:r>
            <a:r>
              <a:rPr lang="en-US" dirty="0" smtClean="0">
                <a:solidFill>
                  <a:srgbClr val="FFFF00"/>
                </a:solidFill>
              </a:rPr>
              <a:t> boxes.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Do you have any bags 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many photos did you take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23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785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Non count nouns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Affirmative sentences: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some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a lot of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a little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have </a:t>
            </a:r>
            <a:r>
              <a:rPr lang="en-US" u="sng" dirty="0" smtClean="0">
                <a:solidFill>
                  <a:srgbClr val="FFFF00"/>
                </a:solidFill>
              </a:rPr>
              <a:t>some</a:t>
            </a:r>
            <a:r>
              <a:rPr lang="en-US" dirty="0" smtClean="0">
                <a:solidFill>
                  <a:srgbClr val="FFFF00"/>
                </a:solidFill>
              </a:rPr>
              <a:t> water.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They have </a:t>
            </a:r>
            <a:r>
              <a:rPr lang="en-US" u="sng" dirty="0" smtClean="0">
                <a:solidFill>
                  <a:srgbClr val="FFFF00"/>
                </a:solidFill>
              </a:rPr>
              <a:t>a lot </a:t>
            </a:r>
            <a:r>
              <a:rPr lang="en-US" dirty="0" smtClean="0">
                <a:solidFill>
                  <a:srgbClr val="FFFF00"/>
                </a:solidFill>
              </a:rPr>
              <a:t>of food.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is </a:t>
            </a:r>
            <a:r>
              <a:rPr lang="en-US" u="sng" dirty="0" smtClean="0">
                <a:solidFill>
                  <a:srgbClr val="FFFF00"/>
                </a:solidFill>
              </a:rPr>
              <a:t>a little </a:t>
            </a:r>
            <a:r>
              <a:rPr lang="en-US" dirty="0" smtClean="0">
                <a:solidFill>
                  <a:srgbClr val="FFFF00"/>
                </a:solidFill>
              </a:rPr>
              <a:t>milk. 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negative</a:t>
            </a:r>
            <a:r>
              <a:rPr lang="en-US" dirty="0" smtClean="0">
                <a:solidFill>
                  <a:srgbClr val="FFFF00"/>
                </a:solidFill>
              </a:rPr>
              <a:t> sentences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don’t have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information.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isn’t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bread.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Questions: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Do you have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trash?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water ids there?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724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499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Choose the correct option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1.There is any/</a:t>
            </a:r>
            <a:r>
              <a:rPr lang="en-US" u="sng" dirty="0" smtClean="0">
                <a:solidFill>
                  <a:srgbClr val="FFFF00"/>
                </a:solidFill>
              </a:rPr>
              <a:t>some</a:t>
            </a:r>
            <a:r>
              <a:rPr lang="en-US" dirty="0" smtClean="0">
                <a:solidFill>
                  <a:srgbClr val="FFFF00"/>
                </a:solidFill>
              </a:rPr>
              <a:t> pollution in the river.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 There isn’t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/many food on the table.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 Are there much /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plastic bags in the park?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4. I have </a:t>
            </a:r>
            <a:r>
              <a:rPr lang="en-US" u="sng" dirty="0" smtClean="0">
                <a:solidFill>
                  <a:srgbClr val="FFFF00"/>
                </a:solidFill>
              </a:rPr>
              <a:t>a lot of </a:t>
            </a:r>
            <a:r>
              <a:rPr lang="en-US" dirty="0" smtClean="0">
                <a:solidFill>
                  <a:srgbClr val="FFFF00"/>
                </a:solidFill>
              </a:rPr>
              <a:t>/a few drinking water.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5. How any/</a:t>
            </a:r>
            <a:r>
              <a:rPr lang="en-US" u="sng" dirty="0" smtClean="0">
                <a:solidFill>
                  <a:srgbClr val="FFFF00"/>
                </a:solidFill>
              </a:rPr>
              <a:t>many</a:t>
            </a:r>
            <a:r>
              <a:rPr lang="en-US" dirty="0" smtClean="0">
                <a:solidFill>
                  <a:srgbClr val="FFFF00"/>
                </a:solidFill>
              </a:rPr>
              <a:t> recycling containers are there here 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6. Do you throw away many /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plastic 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7. He recycles much /</a:t>
            </a:r>
            <a:r>
              <a:rPr lang="en-US" u="sng" dirty="0" smtClean="0">
                <a:solidFill>
                  <a:srgbClr val="FFFF00"/>
                </a:solidFill>
              </a:rPr>
              <a:t>a little </a:t>
            </a:r>
            <a:r>
              <a:rPr lang="en-US" dirty="0" smtClean="0">
                <a:solidFill>
                  <a:srgbClr val="FFFF00"/>
                </a:solidFill>
              </a:rPr>
              <a:t>trash 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8 How </a:t>
            </a:r>
            <a:r>
              <a:rPr lang="en-US" u="sng" dirty="0" smtClean="0">
                <a:solidFill>
                  <a:srgbClr val="FFFF00"/>
                </a:solidFill>
              </a:rPr>
              <a:t>much</a:t>
            </a:r>
            <a:r>
              <a:rPr lang="en-US" dirty="0" smtClean="0">
                <a:solidFill>
                  <a:srgbClr val="FFFF00"/>
                </a:solidFill>
              </a:rPr>
              <a:t> /many air pollution is there ?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64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Which of the quantifiers do we use to talk about small quantities?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few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 little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not many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not much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Some 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387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 lot of = lots of there is no difference in meaning or use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44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Definite article (the) or no article 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Form and use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We use the definite article (the)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With something or someone you mentioned before.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Have they done a survey? </a:t>
            </a:r>
            <a:r>
              <a:rPr lang="en-US" dirty="0" smtClean="0">
                <a:solidFill>
                  <a:srgbClr val="FFFF00"/>
                </a:solidFill>
              </a:rPr>
              <a:t>Yes, they </a:t>
            </a:r>
            <a:r>
              <a:rPr lang="en-US" dirty="0" smtClean="0">
                <a:solidFill>
                  <a:srgbClr val="FFFF00"/>
                </a:solidFill>
              </a:rPr>
              <a:t>finished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survey last week 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When it is part of the name of something. 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The US </a:t>
            </a:r>
            <a:r>
              <a:rPr lang="en-US" dirty="0" smtClean="0">
                <a:solidFill>
                  <a:srgbClr val="FFFF00"/>
                </a:solidFill>
              </a:rPr>
              <a:t>introduced car pool lanes.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With superlative phrases.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Consumers spend </a:t>
            </a:r>
            <a:r>
              <a:rPr lang="en-US" u="sng" dirty="0" smtClean="0">
                <a:solidFill>
                  <a:srgbClr val="FFFF00"/>
                </a:solidFill>
              </a:rPr>
              <a:t>the most money </a:t>
            </a:r>
            <a:r>
              <a:rPr lang="en-US" dirty="0" smtClean="0">
                <a:solidFill>
                  <a:srgbClr val="FFFF00"/>
                </a:solidFill>
              </a:rPr>
              <a:t>on electronic equipment.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464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We use no article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1)</a:t>
            </a:r>
            <a:r>
              <a:rPr lang="en-US" dirty="0" smtClean="0">
                <a:solidFill>
                  <a:srgbClr val="FFFF00"/>
                </a:solidFill>
              </a:rPr>
              <a:t>With most countries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He lives in </a:t>
            </a:r>
            <a:r>
              <a:rPr lang="en-US" u="sng" dirty="0" smtClean="0">
                <a:solidFill>
                  <a:srgbClr val="FFFF00"/>
                </a:solidFill>
              </a:rPr>
              <a:t>Canada</a:t>
            </a:r>
            <a:r>
              <a:rPr lang="en-US" dirty="0" smtClean="0">
                <a:solidFill>
                  <a:srgbClr val="FFFF00"/>
                </a:solidFill>
              </a:rPr>
              <a:t> and I live in Spain.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2)</a:t>
            </a:r>
            <a:r>
              <a:rPr lang="en-US" dirty="0" smtClean="0">
                <a:solidFill>
                  <a:srgbClr val="FFFF00"/>
                </a:solidFill>
              </a:rPr>
              <a:t>To talk about people and things in a general way </a:t>
            </a:r>
          </a:p>
          <a:p>
            <a:r>
              <a:rPr lang="en-US" u="sng" dirty="0" smtClean="0">
                <a:solidFill>
                  <a:srgbClr val="FFFF00"/>
                </a:solidFill>
              </a:rPr>
              <a:t>People</a:t>
            </a:r>
            <a:r>
              <a:rPr lang="en-US" dirty="0" smtClean="0">
                <a:solidFill>
                  <a:srgbClr val="FFFF00"/>
                </a:solidFill>
              </a:rPr>
              <a:t> are trying to recycle more trash.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3)</a:t>
            </a:r>
            <a:r>
              <a:rPr lang="en-US" dirty="0" smtClean="0">
                <a:solidFill>
                  <a:srgbClr val="FFFF00"/>
                </a:solidFill>
              </a:rPr>
              <a:t>With certain expressions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don’t work at </a:t>
            </a:r>
            <a:r>
              <a:rPr lang="en-US" u="sng" dirty="0" smtClean="0">
                <a:solidFill>
                  <a:srgbClr val="FFFF00"/>
                </a:solidFill>
              </a:rPr>
              <a:t>night</a:t>
            </a:r>
            <a:r>
              <a:rPr lang="en-US" dirty="0" smtClean="0">
                <a:solidFill>
                  <a:srgbClr val="FFFF00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820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7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Choose the correct option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1. There is a black dog in my garden.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It </a:t>
            </a:r>
            <a:r>
              <a:rPr lang="en-US" dirty="0" smtClean="0">
                <a:solidFill>
                  <a:srgbClr val="FFFF00"/>
                </a:solidFill>
              </a:rPr>
              <a:t>is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smtClean="0">
                <a:solidFill>
                  <a:schemeClr val="bg1"/>
                </a:solidFill>
              </a:rPr>
              <a:t>∅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dog from next door.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2. He has visited recycling plants in the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u="sng" dirty="0">
                <a:solidFill>
                  <a:schemeClr val="bg1"/>
                </a:solidFill>
              </a:rPr>
              <a:t>∅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Peru.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3. He is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∅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 smtClean="0">
                <a:solidFill>
                  <a:srgbClr val="FFFF00"/>
                </a:solidFill>
              </a:rPr>
              <a:t>greenest person I know.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4. There was the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u="sng" dirty="0">
                <a:solidFill>
                  <a:schemeClr val="bg1"/>
                </a:solidFill>
              </a:rPr>
              <a:t>∅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trash everywhere.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5. What time do you go to the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u="sng" dirty="0">
                <a:solidFill>
                  <a:schemeClr val="bg1"/>
                </a:solidFill>
              </a:rPr>
              <a:t>∅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work.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6. I am going to a meeting about the environment in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∅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Netherlands.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7. He is staying in Spain on the /</a:t>
            </a:r>
            <a:r>
              <a:rPr lang="en-US" u="sng" dirty="0" smtClean="0">
                <a:solidFill>
                  <a:srgbClr val="FFFF00"/>
                </a:solidFill>
              </a:rPr>
              <a:t>o</a:t>
            </a:r>
            <a:r>
              <a:rPr lang="en-US" dirty="0" smtClean="0">
                <a:solidFill>
                  <a:srgbClr val="FFFF00"/>
                </a:solidFill>
              </a:rPr>
              <a:t> business.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8. How much do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∅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 smtClean="0">
                <a:solidFill>
                  <a:srgbClr val="FFFF00"/>
                </a:solidFill>
              </a:rPr>
              <a:t>computer cost?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939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591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Count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non </a:t>
            </a:r>
            <a:r>
              <a:rPr lang="en-US" dirty="0" smtClean="0">
                <a:solidFill>
                  <a:srgbClr val="FFFF00"/>
                </a:solidFill>
              </a:rPr>
              <a:t>count nouns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51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84300"/>
            <a:ext cx="8229600" cy="54737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Complete the text with (the) or no article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Just  over two-thirds of people </a:t>
            </a:r>
            <a:r>
              <a:rPr lang="en-US" u="sng" dirty="0" smtClean="0">
                <a:solidFill>
                  <a:srgbClr val="FFFF00"/>
                </a:solidFill>
              </a:rPr>
              <a:t>in Germany </a:t>
            </a:r>
            <a:r>
              <a:rPr lang="en-US" dirty="0" smtClean="0">
                <a:solidFill>
                  <a:srgbClr val="FFFF00"/>
                </a:solidFill>
              </a:rPr>
              <a:t>drink a bottle of water daily, and most of them also recycle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bottle.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Consumers in </a:t>
            </a:r>
            <a:r>
              <a:rPr lang="en-US" u="sng" dirty="0" smtClean="0">
                <a:solidFill>
                  <a:srgbClr val="FFFF00"/>
                </a:solidFill>
              </a:rPr>
              <a:t>the United States </a:t>
            </a:r>
            <a:r>
              <a:rPr lang="en-US" dirty="0" smtClean="0">
                <a:solidFill>
                  <a:srgbClr val="FFFF00"/>
                </a:solidFill>
              </a:rPr>
              <a:t>have the most TVs </a:t>
            </a:r>
            <a:r>
              <a:rPr lang="en-US" u="sng" dirty="0" smtClean="0">
                <a:solidFill>
                  <a:srgbClr val="FFFF00"/>
                </a:solidFill>
              </a:rPr>
              <a:t>at  home</a:t>
            </a:r>
            <a:r>
              <a:rPr lang="en-US" dirty="0" smtClean="0">
                <a:solidFill>
                  <a:srgbClr val="FFFF00"/>
                </a:solidFill>
              </a:rPr>
              <a:t>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0325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499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Delete (the) where it isn’t necessary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European houses do not have air conditioning 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2. </a:t>
            </a:r>
            <a:r>
              <a:rPr lang="en-US" dirty="0" smtClean="0">
                <a:solidFill>
                  <a:srgbClr val="FFFF00"/>
                </a:solidFill>
              </a:rPr>
              <a:t>Countries such as 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Brazil are using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electric cars more and more.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3. </a:t>
            </a:r>
            <a:r>
              <a:rPr lang="en-US" dirty="0" smtClean="0">
                <a:solidFill>
                  <a:srgbClr val="FFFF00"/>
                </a:solidFill>
              </a:rPr>
              <a:t>Many people around the world are trying to use less energy at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home 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4.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fish and seafood is the most common dish in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Japan 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5.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people in the United States are sharing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cars to save costs.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6. </a:t>
            </a:r>
            <a:r>
              <a:rPr lang="en-US" dirty="0" smtClean="0">
                <a:solidFill>
                  <a:srgbClr val="FFFF00"/>
                </a:solidFill>
              </a:rPr>
              <a:t>One way you can try to be green at </a:t>
            </a:r>
            <a:r>
              <a:rPr lang="en-US" u="sng" dirty="0" smtClean="0">
                <a:solidFill>
                  <a:srgbClr val="FFFF00"/>
                </a:solidFill>
              </a:rPr>
              <a:t>the</a:t>
            </a:r>
            <a:r>
              <a:rPr lang="en-US" dirty="0" smtClean="0">
                <a:solidFill>
                  <a:srgbClr val="FFFF00"/>
                </a:solidFill>
              </a:rPr>
              <a:t> home is by shutting off the lights when you leave a room.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2935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Form and use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Count nouns 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you can count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have both a singular and a plural form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We use them with: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an indefinite article a/an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numbers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230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Examples:</a:t>
            </a:r>
          </a:p>
          <a:p>
            <a:r>
              <a:rPr lang="en-US" dirty="0">
                <a:solidFill>
                  <a:srgbClr val="FFFF00"/>
                </a:solidFill>
              </a:rPr>
              <a:t>There is a bag on the table </a:t>
            </a:r>
          </a:p>
          <a:p>
            <a:r>
              <a:rPr lang="en-US" dirty="0">
                <a:solidFill>
                  <a:srgbClr val="FFFF00"/>
                </a:solidFill>
              </a:rPr>
              <a:t>There are two bags on the table </a:t>
            </a:r>
          </a:p>
          <a:p>
            <a:r>
              <a:rPr lang="en-US" dirty="0" err="1">
                <a:solidFill>
                  <a:srgbClr val="FFFF00"/>
                </a:solidFill>
              </a:rPr>
              <a:t>noncount</a:t>
            </a:r>
            <a:r>
              <a:rPr lang="en-US" dirty="0">
                <a:solidFill>
                  <a:srgbClr val="FFFF00"/>
                </a:solidFill>
              </a:rPr>
              <a:t> nouns :</a:t>
            </a:r>
          </a:p>
          <a:p>
            <a:r>
              <a:rPr lang="en-US" dirty="0">
                <a:solidFill>
                  <a:srgbClr val="FFFF00"/>
                </a:solidFill>
              </a:rPr>
              <a:t> you can’t count </a:t>
            </a:r>
          </a:p>
          <a:p>
            <a:r>
              <a:rPr lang="en-US" dirty="0">
                <a:solidFill>
                  <a:srgbClr val="FFFF00"/>
                </a:solidFill>
              </a:rPr>
              <a:t> have no plural form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53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we use them with:</a:t>
            </a:r>
          </a:p>
          <a:p>
            <a:r>
              <a:rPr lang="en-US" dirty="0">
                <a:solidFill>
                  <a:srgbClr val="FFFF00"/>
                </a:solidFill>
              </a:rPr>
              <a:t> the definite article or no article </a:t>
            </a:r>
          </a:p>
          <a:p>
            <a:r>
              <a:rPr lang="en-US" dirty="0">
                <a:solidFill>
                  <a:srgbClr val="FFFF00"/>
                </a:solidFill>
              </a:rPr>
              <a:t>You can’t use them with a/an   or numbers </a:t>
            </a:r>
          </a:p>
          <a:p>
            <a:r>
              <a:rPr lang="en-US" dirty="0">
                <a:solidFill>
                  <a:srgbClr val="FFFF00"/>
                </a:solidFill>
              </a:rPr>
              <a:t> </a:t>
            </a:r>
          </a:p>
          <a:p>
            <a:r>
              <a:rPr lang="en-US" dirty="0">
                <a:solidFill>
                  <a:srgbClr val="FFFF00"/>
                </a:solidFill>
              </a:rPr>
              <a:t>We drink water everyday </a:t>
            </a:r>
          </a:p>
          <a:p>
            <a:r>
              <a:rPr lang="en-US" dirty="0">
                <a:solidFill>
                  <a:srgbClr val="FFFF00"/>
                </a:solidFill>
              </a:rPr>
              <a:t>The water is in the jug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72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Quantifiers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Form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Count nouns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Affirmative: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I have got </a:t>
            </a:r>
            <a:r>
              <a:rPr lang="en-US" i="1" u="sng" dirty="0" smtClean="0">
                <a:solidFill>
                  <a:srgbClr val="FFFF00"/>
                </a:solidFill>
              </a:rPr>
              <a:t>some </a:t>
            </a:r>
            <a:r>
              <a:rPr lang="en-US" i="1" dirty="0" smtClean="0">
                <a:solidFill>
                  <a:srgbClr val="FFFF00"/>
                </a:solidFill>
              </a:rPr>
              <a:t>books</a:t>
            </a:r>
            <a:r>
              <a:rPr lang="en-US" dirty="0" smtClean="0">
                <a:solidFill>
                  <a:srgbClr val="FFFF00"/>
                </a:solidFill>
              </a:rPr>
              <a:t>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are </a:t>
            </a:r>
            <a:r>
              <a:rPr lang="en-US" i="1" u="sng" dirty="0" smtClean="0">
                <a:solidFill>
                  <a:srgbClr val="FFFF00"/>
                </a:solidFill>
              </a:rPr>
              <a:t>a lot of /many </a:t>
            </a:r>
            <a:r>
              <a:rPr lang="en-US" i="1" dirty="0" smtClean="0">
                <a:solidFill>
                  <a:srgbClr val="FFFF00"/>
                </a:solidFill>
              </a:rPr>
              <a:t>books</a:t>
            </a:r>
            <a:r>
              <a:rPr lang="en-US" dirty="0" smtClean="0">
                <a:solidFill>
                  <a:srgbClr val="FFFF00"/>
                </a:solidFill>
              </a:rPr>
              <a:t>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She has got </a:t>
            </a:r>
            <a:r>
              <a:rPr lang="en-US" i="1" u="sng" dirty="0" smtClean="0">
                <a:solidFill>
                  <a:srgbClr val="FFFF00"/>
                </a:solidFill>
              </a:rPr>
              <a:t>a few </a:t>
            </a:r>
            <a:r>
              <a:rPr lang="en-US" i="1" dirty="0" smtClean="0">
                <a:solidFill>
                  <a:srgbClr val="FFFF00"/>
                </a:solidFill>
              </a:rPr>
              <a:t>books.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301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Negative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haven’t got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books.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aren’t </a:t>
            </a:r>
            <a:r>
              <a:rPr lang="en-US" u="sng" dirty="0" smtClean="0">
                <a:solidFill>
                  <a:srgbClr val="FFFF00"/>
                </a:solidFill>
              </a:rPr>
              <a:t>many</a:t>
            </a:r>
            <a:r>
              <a:rPr lang="en-US" dirty="0" smtClean="0">
                <a:solidFill>
                  <a:srgbClr val="FFFF00"/>
                </a:solidFill>
              </a:rPr>
              <a:t> books.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Questions: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Are there </a:t>
            </a:r>
            <a:r>
              <a:rPr lang="en-US" u="sng" dirty="0" smtClean="0">
                <a:solidFill>
                  <a:srgbClr val="FFFF00"/>
                </a:solidFill>
              </a:rPr>
              <a:t>any</a:t>
            </a:r>
            <a:r>
              <a:rPr lang="en-US" dirty="0" smtClean="0">
                <a:solidFill>
                  <a:srgbClr val="FFFF00"/>
                </a:solidFill>
              </a:rPr>
              <a:t> books?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How </a:t>
            </a:r>
            <a:r>
              <a:rPr lang="en-US" u="sng" dirty="0" smtClean="0">
                <a:solidFill>
                  <a:srgbClr val="FFFF00"/>
                </a:solidFill>
              </a:rPr>
              <a:t>many</a:t>
            </a:r>
            <a:r>
              <a:rPr lang="en-US" dirty="0" smtClean="0">
                <a:solidFill>
                  <a:srgbClr val="FFFF00"/>
                </a:solidFill>
              </a:rPr>
              <a:t> books have you got?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994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Non count nouns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Affirmative: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have got </a:t>
            </a:r>
            <a:r>
              <a:rPr lang="en-US" u="sng" dirty="0" smtClean="0">
                <a:solidFill>
                  <a:srgbClr val="FFFF00"/>
                </a:solidFill>
              </a:rPr>
              <a:t>some</a:t>
            </a:r>
            <a:r>
              <a:rPr lang="en-US" dirty="0" smtClean="0">
                <a:solidFill>
                  <a:srgbClr val="FFFF00"/>
                </a:solidFill>
              </a:rPr>
              <a:t> water.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is </a:t>
            </a:r>
            <a:r>
              <a:rPr lang="en-US" u="sng" dirty="0" smtClean="0">
                <a:solidFill>
                  <a:srgbClr val="FFFF00"/>
                </a:solidFill>
              </a:rPr>
              <a:t>a lot of </a:t>
            </a:r>
            <a:r>
              <a:rPr lang="en-US" dirty="0" smtClean="0">
                <a:solidFill>
                  <a:srgbClr val="FFFF00"/>
                </a:solidFill>
              </a:rPr>
              <a:t>water.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They have got </a:t>
            </a:r>
            <a:r>
              <a:rPr lang="en-US" u="sng" dirty="0" smtClean="0">
                <a:solidFill>
                  <a:srgbClr val="FFFF00"/>
                </a:solidFill>
              </a:rPr>
              <a:t>a little </a:t>
            </a:r>
            <a:r>
              <a:rPr lang="en-US" dirty="0" smtClean="0">
                <a:solidFill>
                  <a:srgbClr val="FFFF00"/>
                </a:solidFill>
              </a:rPr>
              <a:t>water.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811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Negative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 haven’t got any water.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isn’t much water.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909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Words>864</Words>
  <Application>Microsoft Office PowerPoint</Application>
  <PresentationFormat>On-screen Show (4:3)</PresentationFormat>
  <Paragraphs>131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English 99  </vt:lpstr>
      <vt:lpstr>Count  and  non count nouns</vt:lpstr>
      <vt:lpstr>PowerPoint Presentation</vt:lpstr>
      <vt:lpstr>PowerPoint Presentation</vt:lpstr>
      <vt:lpstr>PowerPoint Presentation</vt:lpstr>
      <vt:lpstr>Quantifiers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Definite article (the) or no article  </vt:lpstr>
      <vt:lpstr>PowerPoint Presentation</vt:lpstr>
      <vt:lpstr>PowerPoint Presentation</vt:lpstr>
      <vt:lpstr>PowerPoint Presentation</vt:lpstr>
      <vt:lpstr>PowerPoint Presentation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Adobe_5</cp:lastModifiedBy>
  <cp:revision>296</cp:revision>
  <dcterms:created xsi:type="dcterms:W3CDTF">2016-01-06T11:52:01Z</dcterms:created>
  <dcterms:modified xsi:type="dcterms:W3CDTF">2017-12-26T12:08:04Z</dcterms:modified>
</cp:coreProperties>
</file>