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77" r:id="rId2"/>
    <p:sldId id="388" r:id="rId3"/>
    <p:sldId id="377" r:id="rId4"/>
    <p:sldId id="378" r:id="rId5"/>
    <p:sldId id="379" r:id="rId6"/>
    <p:sldId id="380" r:id="rId7"/>
    <p:sldId id="389" r:id="rId8"/>
    <p:sldId id="381" r:id="rId9"/>
    <p:sldId id="382" r:id="rId10"/>
    <p:sldId id="383" r:id="rId11"/>
    <p:sldId id="384" r:id="rId12"/>
    <p:sldId id="385" r:id="rId13"/>
    <p:sldId id="386" r:id="rId14"/>
    <p:sldId id="387" r:id="rId15"/>
    <p:sldId id="290" r:id="rId1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954" autoAdjust="0"/>
    <p:restoredTop sz="94660"/>
  </p:normalViewPr>
  <p:slideViewPr>
    <p:cSldViewPr>
      <p:cViewPr varScale="1">
        <p:scale>
          <a:sx n="69" d="100"/>
          <a:sy n="69" d="100"/>
        </p:scale>
        <p:origin x="-38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37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763438F2-FFAF-47A5-9663-DC5DB7901D17}" type="datetimeFigureOut">
              <a:rPr lang="en-US"/>
              <a:pPr>
                <a:defRPr/>
              </a:pPr>
              <a:t>12/18/2017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  <a:cs typeface="Simplified Arabic" panose="02020603050405020304" pitchFamily="18" charset="-78"/>
              </a:defRPr>
            </a:lvl1pPr>
          </a:lstStyle>
          <a:p>
            <a:fld id="{53A078BA-11B0-4AA5-882C-B3ABA81EA047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9306718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Simplified Arabic" panose="02020603050405020304" pitchFamily="18" charset="-78"/>
              </a:endParaRPr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Simplified Arabic" panose="02020603050405020304" pitchFamily="18" charset="-78"/>
              </a:endParaRPr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4A6D0110-B0E6-4884-A4E8-164B5608233E}" type="datetimeFigureOut">
              <a:rPr lang="en-US"/>
              <a:pPr>
                <a:defRPr/>
              </a:pPr>
              <a:t>12/18/2017</a:t>
            </a:fld>
            <a:endParaRPr lang="en-US" dirty="0"/>
          </a:p>
        </p:txBody>
      </p:sp>
      <p:sp>
        <p:nvSpPr>
          <p:cNvPr id="12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13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6DA028E-B514-4AB6-B2EA-B51A3B5E11CF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65838522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F90014-746A-4912-978A-8AA9601CC6EB}" type="datetimeFigureOut">
              <a:rPr lang="en-US"/>
              <a:pPr>
                <a:defRPr/>
              </a:pPr>
              <a:t>12/18/2017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F4A4D9-ED05-4ACE-8A1A-B56A75B5D0D1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798441020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BBD46A-FB2B-4503-9458-DDCA96FFB8D8}" type="datetimeFigureOut">
              <a:rPr lang="en-US"/>
              <a:pPr>
                <a:defRPr/>
              </a:pPr>
              <a:t>12/18/2017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F7AE81-4ABA-4122-AA68-6A9C22319880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628316200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CD2DEE-4C79-4340-AC37-F51C276A0A67}" type="datetimeFigureOut">
              <a:rPr lang="en-US"/>
              <a:pPr>
                <a:defRPr/>
              </a:pPr>
              <a:t>12/18/2017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C9CE27-4982-444C-9312-3DD47D12EDF3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54788825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Chevron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E269B85-B4E7-424B-90CE-F37353AA56CE}" type="datetimeFigureOut">
              <a:rPr lang="en-US"/>
              <a:pPr>
                <a:defRPr/>
              </a:pPr>
              <a:t>12/18/2017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F130A3-53D0-4DA5-AFC3-BDBB5488FCCC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7720522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5B6086B-A625-4951-AB90-86559FB55E76}" type="datetimeFigureOut">
              <a:rPr lang="en-US"/>
              <a:pPr>
                <a:defRPr/>
              </a:pPr>
              <a:t>12/18/2017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12445D-6287-4F25-973C-D1263A2BE7DF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6283707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1D31B37-9686-4D8F-9655-BBABE07F2C76}" type="datetimeFigureOut">
              <a:rPr lang="en-US"/>
              <a:pPr>
                <a:defRPr/>
              </a:pPr>
              <a:t>12/18/2017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3609EC-8B2B-4DD3-B05B-EE53E6BEA5B3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004372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13B71D8-94C0-4BA7-8FB7-5F5AF235960A}" type="datetimeFigureOut">
              <a:rPr lang="en-US"/>
              <a:pPr>
                <a:defRPr/>
              </a:pPr>
              <a:t>12/18/2017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79A3DA-7CEC-45FF-91E5-2A27438CC260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92119839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85DFB-A0B1-460D-837B-C90E4B07459F}" type="datetimeFigureOut">
              <a:rPr lang="en-US"/>
              <a:pPr>
                <a:defRPr/>
              </a:pPr>
              <a:t>12/18/2017</a:t>
            </a:fld>
            <a:endParaRPr lang="en-US" dirty="0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C03BF1-4270-4B6D-84EA-FD2A929024F0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05166619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05BC289-2436-4E9A-B591-13C1F6B61B5C}" type="datetimeFigureOut">
              <a:rPr lang="en-US"/>
              <a:pPr>
                <a:defRPr/>
              </a:pPr>
              <a:t>12/18/2017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CF19CC-F72A-450D-942A-CED7DC44845B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857815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Simplified Arabic" panose="02020603050405020304" pitchFamily="18" charset="-78"/>
            </a:endParaRPr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Simplified Arabic" panose="02020603050405020304" pitchFamily="18" charset="-78"/>
            </a:endParaRPr>
          </a:p>
        </p:txBody>
      </p:sp>
      <p:sp>
        <p:nvSpPr>
          <p:cNvPr id="7" name="Right Triangle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Chevron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DD85E817-A956-460D-9DDC-1B1F8960E4A2}" type="datetimeFigureOut">
              <a:rPr lang="en-US"/>
              <a:pPr>
                <a:defRPr/>
              </a:pPr>
              <a:t>12/18/2017</a:t>
            </a:fld>
            <a:endParaRPr lang="en-US" dirty="0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1FC46B-7DE7-4DE1-B5DD-59B25234D861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9825520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Simplified Arabic" panose="02020603050405020304" pitchFamily="18" charset="-78"/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Simplified Arabic" panose="02020603050405020304" pitchFamily="18" charset="-78"/>
            </a:endParaRPr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7463926F-1999-465A-8666-044FB0A9F545}" type="datetimeFigureOut">
              <a:rPr lang="en-US"/>
              <a:pPr>
                <a:defRPr/>
              </a:pPr>
              <a:t>12/18/2017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Lucida Sans Unicode" panose="020B0602030504020204" pitchFamily="34" charset="0"/>
                <a:cs typeface="Simplified Arabic" panose="02020603050405020304" pitchFamily="18" charset="-78"/>
              </a:defRPr>
            </a:lvl1pPr>
          </a:lstStyle>
          <a:p>
            <a:fld id="{F4F7265A-0115-4F7F-9917-C4E5D848EC5A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9" r:id="rId2"/>
    <p:sldLayoutId id="2147483684" r:id="rId3"/>
    <p:sldLayoutId id="2147483685" r:id="rId4"/>
    <p:sldLayoutId id="2147483686" r:id="rId5"/>
    <p:sldLayoutId id="2147483687" r:id="rId6"/>
    <p:sldLayoutId id="2147483680" r:id="rId7"/>
    <p:sldLayoutId id="2147483688" r:id="rId8"/>
    <p:sldLayoutId id="2147483689" r:id="rId9"/>
    <p:sldLayoutId id="2147483681" r:id="rId10"/>
    <p:sldLayoutId id="2147483682" r:id="rId11"/>
  </p:sldLayoutIdLst>
  <p:transition spd="slow">
    <p:push dir="u"/>
  </p:transition>
  <p:txStyles>
    <p:titleStyle>
      <a:lvl1pPr algn="l" rtl="0" fontAlgn="base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9pPr>
      <a:extLst/>
    </p:titleStyle>
    <p:bodyStyle>
      <a:lvl1pPr marL="365125" indent="-255588" algn="l" rtl="0" fontAlgn="base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anose="05040102010807070707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fontAlgn="base">
        <a:spcBef>
          <a:spcPts val="325"/>
        </a:spcBef>
        <a:spcAft>
          <a:spcPct val="0"/>
        </a:spcAft>
        <a:buClr>
          <a:schemeClr val="accent1"/>
        </a:buClr>
        <a:buFont typeface="Verdana" panose="020B0604030504040204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anose="05020102010507070707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685800"/>
            <a:ext cx="8305800" cy="2971800"/>
          </a:xfrm>
        </p:spPr>
        <p:txBody>
          <a:bodyPr>
            <a:normAutofit/>
          </a:bodyPr>
          <a:lstStyle/>
          <a:p>
            <a:pPr algn="ctr" rtl="1"/>
            <a:r>
              <a:rPr lang="en-US" sz="6200" dirty="0" smtClean="0">
                <a:solidFill>
                  <a:srgbClr val="FF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English 99</a:t>
            </a:r>
            <a:r>
              <a:rPr lang="en-US" sz="5800" dirty="0">
                <a:solidFill>
                  <a:srgbClr val="FF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/>
            </a:r>
            <a:br>
              <a:rPr lang="en-US" sz="5800" dirty="0">
                <a:solidFill>
                  <a:srgbClr val="FF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</a:br>
            <a:r>
              <a:rPr lang="ar-JO" sz="5000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/>
            </a:r>
            <a:br>
              <a:rPr lang="ar-JO" sz="5000" smtClean="0">
                <a:solidFill>
                  <a:schemeClr val="bg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</a:br>
            <a:endParaRPr lang="en-US" sz="50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4" name="Content Placeholder 3"/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7140" y="3505200"/>
            <a:ext cx="205306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4839854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en-US" dirty="0" smtClean="0">
                <a:solidFill>
                  <a:srgbClr val="FFFF00"/>
                </a:solidFill>
              </a:rPr>
              <a:t>Write sentences about yourself using take</a:t>
            </a:r>
            <a:r>
              <a:rPr lang="en-US" dirty="0" smtClean="0">
                <a:solidFill>
                  <a:srgbClr val="FF0000"/>
                </a:solidFill>
              </a:rPr>
              <a:t>.</a:t>
            </a:r>
            <a:endParaRPr lang="ar-JO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3629341"/>
      </p:ext>
    </p:extLst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dirty="0" smtClean="0">
                <a:solidFill>
                  <a:srgbClr val="FF0000"/>
                </a:solidFill>
              </a:rPr>
              <a:t>Complete the sentences with </a:t>
            </a:r>
            <a:r>
              <a:rPr lang="en-US" u="sng" dirty="0" smtClean="0">
                <a:solidFill>
                  <a:srgbClr val="FF0000"/>
                </a:solidFill>
              </a:rPr>
              <a:t>take</a:t>
            </a:r>
            <a:r>
              <a:rPr lang="en-US" dirty="0" smtClean="0">
                <a:solidFill>
                  <a:srgbClr val="FF0000"/>
                </a:solidFill>
              </a:rPr>
              <a:t> and these phrases</a:t>
            </a:r>
          </a:p>
          <a:p>
            <a:pPr marL="0" indent="0" algn="l">
              <a:buNone/>
            </a:pPr>
            <a:r>
              <a:rPr lang="en-US" dirty="0" smtClean="0">
                <a:solidFill>
                  <a:srgbClr val="FFFF00"/>
                </a:solidFill>
              </a:rPr>
              <a:t>1. Most people </a:t>
            </a:r>
            <a:r>
              <a:rPr lang="en-US" u="sng" dirty="0" smtClean="0">
                <a:solidFill>
                  <a:srgbClr val="FFFF00"/>
                </a:solidFill>
              </a:rPr>
              <a:t>take a plane </a:t>
            </a:r>
            <a:r>
              <a:rPr lang="en-US" dirty="0" smtClean="0">
                <a:solidFill>
                  <a:srgbClr val="FFFF00"/>
                </a:solidFill>
              </a:rPr>
              <a:t>from San Francisco </a:t>
            </a:r>
            <a:endParaRPr lang="ar-JO" dirty="0" smtClean="0">
              <a:solidFill>
                <a:srgbClr val="FFFF00"/>
              </a:solidFill>
            </a:endParaRPr>
          </a:p>
          <a:p>
            <a:pPr marL="0" indent="0" algn="l">
              <a:buNone/>
            </a:pPr>
            <a:r>
              <a:rPr lang="en-US" dirty="0" smtClean="0">
                <a:solidFill>
                  <a:srgbClr val="FFFF00"/>
                </a:solidFill>
              </a:rPr>
              <a:t>to Sydney.</a:t>
            </a:r>
          </a:p>
          <a:p>
            <a:pPr marL="0" indent="0" algn="l">
              <a:buNone/>
            </a:pPr>
            <a:r>
              <a:rPr lang="en-US" dirty="0" smtClean="0">
                <a:solidFill>
                  <a:srgbClr val="FFFF00"/>
                </a:solidFill>
              </a:rPr>
              <a:t>2.The journey across the great garbage patch </a:t>
            </a:r>
            <a:r>
              <a:rPr lang="en-US" u="sng" dirty="0" smtClean="0">
                <a:solidFill>
                  <a:srgbClr val="FFFF00"/>
                </a:solidFill>
              </a:rPr>
              <a:t>took many days </a:t>
            </a:r>
          </a:p>
          <a:p>
            <a:pPr marL="0" indent="0" algn="l">
              <a:buNone/>
            </a:pPr>
            <a:r>
              <a:rPr lang="en-US" dirty="0" smtClean="0">
                <a:solidFill>
                  <a:srgbClr val="FFFF00"/>
                </a:solidFill>
              </a:rPr>
              <a:t>3. The journey was tiring and the crew needed to </a:t>
            </a:r>
            <a:r>
              <a:rPr lang="en-US" u="sng" dirty="0" smtClean="0">
                <a:solidFill>
                  <a:srgbClr val="FFFF00"/>
                </a:solidFill>
              </a:rPr>
              <a:t>take regular breaks </a:t>
            </a:r>
          </a:p>
          <a:p>
            <a:pPr algn="l"/>
            <a:endParaRPr lang="ar-JO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4716555"/>
      </p:ext>
    </p:extLst>
  </p:cSld>
  <p:clrMapOvr>
    <a:masterClrMapping/>
  </p:clrMapOvr>
  <p:transition spd="slow"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en-US" dirty="0" smtClean="0"/>
              <a:t>4. </a:t>
            </a:r>
            <a:r>
              <a:rPr lang="en-US" dirty="0" smtClean="0">
                <a:solidFill>
                  <a:srgbClr val="FFFF00"/>
                </a:solidFill>
              </a:rPr>
              <a:t>For this kind of project, it’s important to </a:t>
            </a:r>
            <a:r>
              <a:rPr lang="en-US" u="sng" dirty="0" smtClean="0">
                <a:solidFill>
                  <a:srgbClr val="FFFF00"/>
                </a:solidFill>
              </a:rPr>
              <a:t>take time </a:t>
            </a:r>
            <a:r>
              <a:rPr lang="en-US" dirty="0" smtClean="0">
                <a:solidFill>
                  <a:srgbClr val="FFFF00"/>
                </a:solidFill>
              </a:rPr>
              <a:t>and plan everything before you leave. </a:t>
            </a:r>
          </a:p>
          <a:p>
            <a:pPr marL="0" indent="0" algn="l">
              <a:buNone/>
            </a:pPr>
            <a:r>
              <a:rPr lang="en-US" dirty="0" smtClean="0">
                <a:solidFill>
                  <a:srgbClr val="FFFF00"/>
                </a:solidFill>
              </a:rPr>
              <a:t>5.The Pacific Ocean can be dangerous so everyone on the ship had to </a:t>
            </a:r>
            <a:r>
              <a:rPr lang="en-US" u="sng" dirty="0" smtClean="0">
                <a:solidFill>
                  <a:srgbClr val="FFFF00"/>
                </a:solidFill>
              </a:rPr>
              <a:t>take car</a:t>
            </a:r>
            <a:r>
              <a:rPr lang="en-US" u="sng" dirty="0" smtClean="0">
                <a:solidFill>
                  <a:srgbClr val="002060"/>
                </a:solidFill>
              </a:rPr>
              <a:t>e</a:t>
            </a:r>
            <a:r>
              <a:rPr lang="en-US" u="sng" dirty="0" smtClean="0">
                <a:solidFill>
                  <a:srgbClr val="FF0000"/>
                </a:solidFill>
              </a:rPr>
              <a:t>.</a:t>
            </a:r>
            <a:r>
              <a:rPr lang="en-US" u="sng" dirty="0" smtClean="0"/>
              <a:t> </a:t>
            </a:r>
            <a:endParaRPr lang="ar-JO" u="sng" dirty="0"/>
          </a:p>
        </p:txBody>
      </p:sp>
    </p:spTree>
    <p:extLst>
      <p:ext uri="{BB962C8B-B14F-4D97-AF65-F5344CB8AC3E}">
        <p14:creationId xmlns:p14="http://schemas.microsoft.com/office/powerpoint/2010/main" val="915915806"/>
      </p:ext>
    </p:extLst>
  </p:cSld>
  <p:clrMapOvr>
    <a:masterClrMapping/>
  </p:clrMapOvr>
  <p:transition spd="slow">
    <p:push dir="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en-US" dirty="0" smtClean="0">
                <a:solidFill>
                  <a:srgbClr val="FFFF00"/>
                </a:solidFill>
              </a:rPr>
              <a:t>How much do you recycle or reuse items at home or at work ?How easy is it to recycle where you live ?</a:t>
            </a:r>
            <a:endParaRPr lang="ar-JO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5038987"/>
      </p:ext>
    </p:extLst>
  </p:cSld>
  <p:clrMapOvr>
    <a:masterClrMapping/>
  </p:clrMapOvr>
  <p:transition spd="slow"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524000"/>
            <a:ext cx="8229600" cy="4525962"/>
          </a:xfrm>
        </p:spPr>
        <p:txBody>
          <a:bodyPr/>
          <a:lstStyle/>
          <a:p>
            <a:pPr marL="0" indent="0" algn="l">
              <a:buNone/>
            </a:pPr>
            <a:r>
              <a:rPr lang="en-US" dirty="0" smtClean="0">
                <a:solidFill>
                  <a:srgbClr val="FFFF00"/>
                </a:solidFill>
              </a:rPr>
              <a:t>What words and expressions you can think of using the root cycle </a:t>
            </a:r>
          </a:p>
          <a:p>
            <a:pPr marL="0" indent="0" algn="l">
              <a:buNone/>
            </a:pPr>
            <a:r>
              <a:rPr lang="en-US" dirty="0" smtClean="0">
                <a:solidFill>
                  <a:srgbClr val="FFFF00"/>
                </a:solidFill>
              </a:rPr>
              <a:t>Bicycle </a:t>
            </a:r>
          </a:p>
          <a:p>
            <a:pPr marL="0" indent="0" algn="l">
              <a:buNone/>
            </a:pPr>
            <a:r>
              <a:rPr lang="en-US" dirty="0" smtClean="0">
                <a:solidFill>
                  <a:srgbClr val="FFFF00"/>
                </a:solidFill>
              </a:rPr>
              <a:t>Water cycle </a:t>
            </a:r>
          </a:p>
          <a:p>
            <a:pPr marL="0" indent="0" algn="l">
              <a:buNone/>
            </a:pPr>
            <a:r>
              <a:rPr lang="en-US" dirty="0" smtClean="0">
                <a:solidFill>
                  <a:srgbClr val="FFFF00"/>
                </a:solidFill>
              </a:rPr>
              <a:t>The life cycle of a butterfly</a:t>
            </a:r>
            <a:endParaRPr lang="ar-JO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0979869"/>
      </p:ext>
    </p:extLst>
  </p:cSld>
  <p:clrMapOvr>
    <a:masterClrMapping/>
  </p:clrMapOvr>
  <p:transition spd="slow">
    <p:push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990600"/>
            <a:ext cx="8991600" cy="1676400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en-US" sz="62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Thank you for watching</a:t>
            </a:r>
            <a:endParaRPr lang="en-US" sz="62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33795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429000" y="3505200"/>
            <a:ext cx="2287773" cy="2286000"/>
          </a:xfrm>
          <a:noFill/>
        </p:spPr>
      </p:pic>
    </p:spTree>
    <p:extLst>
      <p:ext uri="{BB962C8B-B14F-4D97-AF65-F5344CB8AC3E}">
        <p14:creationId xmlns:p14="http://schemas.microsoft.com/office/powerpoint/2010/main" val="269312693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E:\Capture\English\Unit_5\5A.jpg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94" t="19587" r="4544" b="11313"/>
          <a:stretch/>
        </p:blipFill>
        <p:spPr bwMode="auto">
          <a:xfrm>
            <a:off x="152400" y="228600"/>
            <a:ext cx="8763000" cy="647700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2252396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Unit Five : The environment </a:t>
            </a:r>
            <a:endParaRPr lang="ar-JO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pPr algn="l"/>
            <a:r>
              <a:rPr lang="en-US" dirty="0" smtClean="0">
                <a:solidFill>
                  <a:srgbClr val="FFFF00"/>
                </a:solidFill>
              </a:rPr>
              <a:t>Which of these materials did he use in the sculpture shown in the photo ?</a:t>
            </a:r>
          </a:p>
          <a:p>
            <a:pPr algn="l"/>
            <a:r>
              <a:rPr lang="en-US" dirty="0" smtClean="0">
                <a:solidFill>
                  <a:srgbClr val="FFFF00"/>
                </a:solidFill>
              </a:rPr>
              <a:t>cardboard       glass         leather </a:t>
            </a:r>
          </a:p>
          <a:p>
            <a:pPr algn="l"/>
            <a:r>
              <a:rPr lang="en-US" dirty="0" smtClean="0">
                <a:solidFill>
                  <a:srgbClr val="002060"/>
                </a:solidFill>
              </a:rPr>
              <a:t>  </a:t>
            </a:r>
            <a:r>
              <a:rPr lang="en-US" dirty="0" smtClean="0">
                <a:solidFill>
                  <a:srgbClr val="FF0000"/>
                </a:solidFill>
              </a:rPr>
              <a:t>metal     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smtClean="0">
                <a:solidFill>
                  <a:srgbClr val="FFFF00"/>
                </a:solidFill>
              </a:rPr>
              <a:t>paper  </a:t>
            </a:r>
            <a:r>
              <a:rPr lang="en-US" dirty="0" smtClean="0">
                <a:solidFill>
                  <a:srgbClr val="002060"/>
                </a:solidFill>
              </a:rPr>
              <a:t>   </a:t>
            </a:r>
            <a:r>
              <a:rPr lang="en-US" dirty="0" smtClean="0">
                <a:solidFill>
                  <a:srgbClr val="FF0000"/>
                </a:solidFill>
              </a:rPr>
              <a:t>plastic</a:t>
            </a:r>
            <a:r>
              <a:rPr lang="en-US" dirty="0" smtClean="0">
                <a:solidFill>
                  <a:srgbClr val="002060"/>
                </a:solidFill>
              </a:rPr>
              <a:t>       </a:t>
            </a:r>
            <a:r>
              <a:rPr lang="en-US" dirty="0" smtClean="0">
                <a:solidFill>
                  <a:srgbClr val="FF0000"/>
                </a:solidFill>
              </a:rPr>
              <a:t>wood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</a:p>
          <a:p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212273508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dirty="0" smtClean="0">
                <a:solidFill>
                  <a:srgbClr val="FF0000"/>
                </a:solidFill>
              </a:rPr>
              <a:t>1.What everyday objects does Sabra use in his sculptures?</a:t>
            </a:r>
          </a:p>
          <a:p>
            <a:pPr marL="0" indent="0" algn="l">
              <a:buNone/>
            </a:pPr>
            <a:r>
              <a:rPr lang="en-US" dirty="0" smtClean="0">
                <a:solidFill>
                  <a:srgbClr val="FFFF00"/>
                </a:solidFill>
              </a:rPr>
              <a:t>He uses drift wood, computer parts and metal matrix.</a:t>
            </a:r>
          </a:p>
          <a:p>
            <a:pPr marL="0" indent="0" algn="l">
              <a:buNone/>
            </a:pPr>
            <a:r>
              <a:rPr lang="en-US" dirty="0" smtClean="0">
                <a:solidFill>
                  <a:srgbClr val="C00000"/>
                </a:solidFill>
              </a:rPr>
              <a:t>2.What do you think he does with these </a:t>
            </a:r>
            <a:r>
              <a:rPr lang="en-US" dirty="0" smtClean="0">
                <a:solidFill>
                  <a:srgbClr val="C00000"/>
                </a:solidFill>
              </a:rPr>
              <a:t>objects?</a:t>
            </a:r>
            <a:r>
              <a:rPr lang="en-US" dirty="0" smtClean="0">
                <a:solidFill>
                  <a:srgbClr val="FFFF00"/>
                </a:solidFill>
              </a:rPr>
              <a:t> He </a:t>
            </a:r>
            <a:r>
              <a:rPr lang="en-US" dirty="0" smtClean="0">
                <a:solidFill>
                  <a:srgbClr val="FFFF00"/>
                </a:solidFill>
              </a:rPr>
              <a:t>uses them in new ways. </a:t>
            </a:r>
          </a:p>
          <a:p>
            <a:pPr marL="0" indent="0" algn="l">
              <a:buNone/>
            </a:pPr>
            <a:r>
              <a:rPr lang="en-US" dirty="0" smtClean="0">
                <a:solidFill>
                  <a:srgbClr val="FF0000"/>
                </a:solidFill>
              </a:rPr>
              <a:t>3.What do you think he wants us to </a:t>
            </a:r>
            <a:r>
              <a:rPr lang="en-US" dirty="0" smtClean="0">
                <a:solidFill>
                  <a:srgbClr val="FF0000"/>
                </a:solidFill>
              </a:rPr>
              <a:t>think</a:t>
            </a:r>
          </a:p>
          <a:p>
            <a:pPr marL="0" indent="0" algn="l">
              <a:buNone/>
            </a:pP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about ?</a:t>
            </a:r>
          </a:p>
          <a:p>
            <a:pPr marL="0" indent="0" algn="l">
              <a:buNone/>
            </a:pPr>
            <a:r>
              <a:rPr lang="en-US" dirty="0" smtClean="0">
                <a:solidFill>
                  <a:srgbClr val="FFFF00"/>
                </a:solidFill>
              </a:rPr>
              <a:t>He wants us to think about the environment and recycling .</a:t>
            </a:r>
          </a:p>
          <a:p>
            <a:pPr algn="l"/>
            <a:endParaRPr lang="en-US" dirty="0" smtClean="0">
              <a:solidFill>
                <a:srgbClr val="FFFF00"/>
              </a:solidFill>
            </a:endParaRPr>
          </a:p>
          <a:p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287839996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en-US" dirty="0" smtClean="0">
                <a:solidFill>
                  <a:srgbClr val="FFFF00"/>
                </a:solidFill>
              </a:rPr>
              <a:t>Make sentences about these everyday objects </a:t>
            </a:r>
          </a:p>
          <a:p>
            <a:pPr marL="0" indent="0" algn="l">
              <a:buNone/>
            </a:pPr>
            <a:r>
              <a:rPr lang="en-US" dirty="0" smtClean="0">
                <a:solidFill>
                  <a:srgbClr val="FF0000"/>
                </a:solidFill>
              </a:rPr>
              <a:t>A dictionary </a:t>
            </a:r>
            <a:r>
              <a:rPr lang="en-US" dirty="0" smtClean="0">
                <a:solidFill>
                  <a:srgbClr val="FFFF00"/>
                </a:solidFill>
              </a:rPr>
              <a:t>is made of paper. You use it for looking up words.</a:t>
            </a:r>
          </a:p>
          <a:p>
            <a:pPr marL="0" indent="0" algn="l">
              <a:buNone/>
            </a:pPr>
            <a:r>
              <a:rPr lang="en-US" dirty="0" smtClean="0">
                <a:solidFill>
                  <a:srgbClr val="FF0000"/>
                </a:solidFill>
              </a:rPr>
              <a:t>A cell phone </a:t>
            </a:r>
            <a:r>
              <a:rPr lang="en-US" dirty="0" smtClean="0">
                <a:solidFill>
                  <a:srgbClr val="FFFF00"/>
                </a:solidFill>
              </a:rPr>
              <a:t>is made of plastic and metal.</a:t>
            </a:r>
          </a:p>
          <a:p>
            <a:pPr marL="0" indent="0" algn="l">
              <a:buNone/>
            </a:pPr>
            <a:r>
              <a:rPr lang="en-US" dirty="0" smtClean="0">
                <a:solidFill>
                  <a:srgbClr val="FFFF00"/>
                </a:solidFill>
              </a:rPr>
              <a:t>We use it for calling people and sending text messages. </a:t>
            </a:r>
          </a:p>
          <a:p>
            <a:pPr marL="0" indent="0" algn="l">
              <a:buNone/>
            </a:pPr>
            <a:r>
              <a:rPr lang="en-US" dirty="0" smtClean="0">
                <a:solidFill>
                  <a:srgbClr val="FF0000"/>
                </a:solidFill>
              </a:rPr>
              <a:t>A pen </a:t>
            </a:r>
            <a:r>
              <a:rPr lang="en-US" dirty="0" smtClean="0">
                <a:solidFill>
                  <a:srgbClr val="FFFF00"/>
                </a:solidFill>
              </a:rPr>
              <a:t>is made of plastic and </a:t>
            </a:r>
            <a:r>
              <a:rPr lang="en-US" dirty="0" err="1" smtClean="0">
                <a:solidFill>
                  <a:srgbClr val="FFFF00"/>
                </a:solidFill>
              </a:rPr>
              <a:t>metal.We</a:t>
            </a:r>
            <a:r>
              <a:rPr lang="en-US" dirty="0" smtClean="0">
                <a:solidFill>
                  <a:srgbClr val="FFFF00"/>
                </a:solidFill>
              </a:rPr>
              <a:t> use it for writing .</a:t>
            </a:r>
          </a:p>
          <a:p>
            <a:endParaRPr lang="ar-JO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4007264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en-US" dirty="0" smtClean="0">
                <a:solidFill>
                  <a:srgbClr val="FF0000"/>
                </a:solidFill>
              </a:rPr>
              <a:t>Scissors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smtClean="0">
                <a:solidFill>
                  <a:srgbClr val="FFFF00"/>
                </a:solidFill>
              </a:rPr>
              <a:t>are made of metal. We use them for cutting paper.</a:t>
            </a:r>
          </a:p>
          <a:p>
            <a:pPr marL="0" indent="0" algn="l">
              <a:buNone/>
            </a:pPr>
            <a:r>
              <a:rPr lang="en-US" dirty="0" smtClean="0">
                <a:solidFill>
                  <a:srgbClr val="FF0000"/>
                </a:solidFill>
              </a:rPr>
              <a:t>A tin can </a:t>
            </a:r>
            <a:r>
              <a:rPr lang="en-US" dirty="0" smtClean="0">
                <a:solidFill>
                  <a:srgbClr val="FFFF00"/>
                </a:solidFill>
              </a:rPr>
              <a:t>is made of metal. We use it to protect food.</a:t>
            </a:r>
          </a:p>
          <a:p>
            <a:pPr marL="0" indent="0">
              <a:buNone/>
            </a:pPr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606049831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E:\Capture\English\Unit_5\5B.jpg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1" t="5938" r="1891" b="8835"/>
          <a:stretch/>
        </p:blipFill>
        <p:spPr bwMode="auto">
          <a:xfrm>
            <a:off x="228600" y="228600"/>
            <a:ext cx="8763000" cy="640080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05937981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04800"/>
            <a:ext cx="8229600" cy="6324600"/>
          </a:xfrm>
        </p:spPr>
        <p:txBody>
          <a:bodyPr>
            <a:normAutofit fontScale="85000" lnSpcReduction="20000"/>
          </a:bodyPr>
          <a:lstStyle/>
          <a:p>
            <a:pPr marL="0" indent="0" algn="l">
              <a:buNone/>
            </a:pPr>
            <a:r>
              <a:rPr lang="en-US" dirty="0" smtClean="0">
                <a:solidFill>
                  <a:srgbClr val="C00000"/>
                </a:solidFill>
              </a:rPr>
              <a:t>Match each object with the correct recycling container above </a:t>
            </a:r>
          </a:p>
          <a:p>
            <a:pPr marL="0" indent="0" algn="l">
              <a:buNone/>
            </a:pPr>
            <a:r>
              <a:rPr lang="en-US" dirty="0" smtClean="0">
                <a:solidFill>
                  <a:srgbClr val="C00000"/>
                </a:solidFill>
              </a:rPr>
              <a:t>Aluminum foil :a thin aluminum sheeting used for cooking  or covering food </a:t>
            </a:r>
          </a:p>
          <a:p>
            <a:pPr marL="0" indent="0" algn="l">
              <a:buNone/>
            </a:pPr>
            <a:r>
              <a:rPr lang="en-US" dirty="0" smtClean="0">
                <a:solidFill>
                  <a:srgbClr val="C00000"/>
                </a:solidFill>
              </a:rPr>
              <a:t> </a:t>
            </a:r>
          </a:p>
          <a:p>
            <a:pPr marL="0" indent="0" algn="l">
              <a:buNone/>
            </a:pPr>
            <a:r>
              <a:rPr lang="en-US" dirty="0" smtClean="0">
                <a:solidFill>
                  <a:srgbClr val="FFFF00"/>
                </a:solidFill>
              </a:rPr>
              <a:t>Plastic </a:t>
            </a:r>
            <a:r>
              <a:rPr lang="en-US" dirty="0" smtClean="0">
                <a:solidFill>
                  <a:srgbClr val="FFFF00"/>
                </a:solidFill>
              </a:rPr>
              <a:t>bag:</a:t>
            </a:r>
            <a:endParaRPr lang="en-US" dirty="0" smtClean="0">
              <a:solidFill>
                <a:srgbClr val="FFFF00"/>
              </a:solidFill>
            </a:endParaRPr>
          </a:p>
          <a:p>
            <a:pPr marL="0" indent="0" algn="l">
              <a:buNone/>
            </a:pPr>
            <a:r>
              <a:rPr lang="en-US" dirty="0" smtClean="0">
                <a:solidFill>
                  <a:srgbClr val="FFFF00"/>
                </a:solidFill>
              </a:rPr>
              <a:t>Vegetable peel: the skin of vegetable such as potatoes which you cut off and peel before cooking  </a:t>
            </a:r>
          </a:p>
          <a:p>
            <a:pPr marL="0" indent="0" algn="l">
              <a:buNone/>
            </a:pPr>
            <a:r>
              <a:rPr lang="en-US" dirty="0" smtClean="0">
                <a:solidFill>
                  <a:srgbClr val="FFFF00"/>
                </a:solidFill>
              </a:rPr>
              <a:t>Tin </a:t>
            </a:r>
            <a:r>
              <a:rPr lang="en-US" dirty="0" smtClean="0">
                <a:solidFill>
                  <a:srgbClr val="FFFF00"/>
                </a:solidFill>
              </a:rPr>
              <a:t>can: </a:t>
            </a:r>
            <a:endParaRPr lang="en-US" dirty="0" smtClean="0">
              <a:solidFill>
                <a:srgbClr val="FFFF00"/>
              </a:solidFill>
            </a:endParaRPr>
          </a:p>
          <a:p>
            <a:pPr marL="0" indent="0" algn="l">
              <a:buNone/>
            </a:pPr>
            <a:r>
              <a:rPr lang="en-US" dirty="0" smtClean="0">
                <a:solidFill>
                  <a:srgbClr val="FFFF00"/>
                </a:solidFill>
              </a:rPr>
              <a:t>Carton </a:t>
            </a:r>
            <a:r>
              <a:rPr lang="en-US" dirty="0" smtClean="0">
                <a:solidFill>
                  <a:srgbClr val="FFFF00"/>
                </a:solidFill>
              </a:rPr>
              <a:t>:</a:t>
            </a:r>
            <a:endParaRPr lang="en-US" dirty="0" smtClean="0">
              <a:solidFill>
                <a:srgbClr val="FFFF00"/>
              </a:solidFill>
            </a:endParaRPr>
          </a:p>
          <a:p>
            <a:pPr marL="0" indent="0" algn="l">
              <a:buNone/>
            </a:pPr>
            <a:r>
              <a:rPr lang="en-US" dirty="0" smtClean="0">
                <a:solidFill>
                  <a:srgbClr val="FFFF00"/>
                </a:solidFill>
              </a:rPr>
              <a:t>Coffee:</a:t>
            </a:r>
            <a:endParaRPr lang="en-US" dirty="0" smtClean="0">
              <a:solidFill>
                <a:srgbClr val="FFFF00"/>
              </a:solidFill>
            </a:endParaRPr>
          </a:p>
          <a:p>
            <a:pPr marL="0" indent="0" algn="l">
              <a:buNone/>
            </a:pPr>
            <a:r>
              <a:rPr lang="en-US" dirty="0" smtClean="0">
                <a:solidFill>
                  <a:srgbClr val="FFFF00"/>
                </a:solidFill>
              </a:rPr>
              <a:t>Jar :a glass container that holds jam and other food </a:t>
            </a:r>
          </a:p>
          <a:p>
            <a:pPr marL="0" indent="0" algn="l">
              <a:buNone/>
            </a:pPr>
            <a:r>
              <a:rPr lang="en-US" dirty="0" smtClean="0">
                <a:solidFill>
                  <a:srgbClr val="FFFF00"/>
                </a:solidFill>
              </a:rPr>
              <a:t>Envelope </a:t>
            </a:r>
            <a:r>
              <a:rPr lang="en-US" dirty="0" smtClean="0">
                <a:solidFill>
                  <a:srgbClr val="FFFF00"/>
                </a:solidFill>
              </a:rPr>
              <a:t>:</a:t>
            </a:r>
            <a:endParaRPr lang="en-US" dirty="0" smtClean="0">
              <a:solidFill>
                <a:srgbClr val="FFFF00"/>
              </a:solidFill>
            </a:endParaRPr>
          </a:p>
          <a:p>
            <a:pPr marL="0" indent="0" algn="l">
              <a:buNone/>
            </a:pPr>
            <a:r>
              <a:rPr lang="en-US" dirty="0" smtClean="0">
                <a:solidFill>
                  <a:srgbClr val="FFFF00"/>
                </a:solidFill>
              </a:rPr>
              <a:t>Newspaper:</a:t>
            </a:r>
            <a:endParaRPr lang="en-US" dirty="0" smtClean="0">
              <a:solidFill>
                <a:srgbClr val="FFFF00"/>
              </a:solidFill>
            </a:endParaRPr>
          </a:p>
          <a:p>
            <a:pPr marL="0" indent="0" algn="l">
              <a:buNone/>
            </a:pPr>
            <a:r>
              <a:rPr lang="en-US" dirty="0" smtClean="0">
                <a:solidFill>
                  <a:srgbClr val="FFFF00"/>
                </a:solidFill>
              </a:rPr>
              <a:t>Eggshell:</a:t>
            </a:r>
            <a:endParaRPr lang="en-US" dirty="0" smtClean="0">
              <a:solidFill>
                <a:srgbClr val="FFFF00"/>
              </a:solidFill>
            </a:endParaRPr>
          </a:p>
          <a:p>
            <a:pPr marL="0" indent="0" algn="l">
              <a:buNone/>
            </a:pPr>
            <a:r>
              <a:rPr lang="en-US" dirty="0" smtClean="0">
                <a:solidFill>
                  <a:srgbClr val="FFFF00"/>
                </a:solidFill>
              </a:rPr>
              <a:t>yogurt cup: the plastic container used for yogurt </a:t>
            </a:r>
          </a:p>
          <a:p>
            <a:pPr marL="0" indent="0" algn="l">
              <a:buNone/>
            </a:pPr>
            <a:r>
              <a:rPr lang="en-US" dirty="0" smtClean="0">
                <a:solidFill>
                  <a:srgbClr val="FFFF00"/>
                </a:solidFill>
              </a:rPr>
              <a:t>Bottle </a:t>
            </a:r>
          </a:p>
          <a:p>
            <a:pPr marL="0" indent="0" algn="l">
              <a:buNone/>
            </a:pPr>
            <a:r>
              <a:rPr lang="en-US" dirty="0" smtClean="0">
                <a:solidFill>
                  <a:srgbClr val="FFFF00"/>
                </a:solidFill>
              </a:rPr>
              <a:t>Compost: </a:t>
            </a:r>
            <a:r>
              <a:rPr lang="en-US" dirty="0" smtClean="0">
                <a:solidFill>
                  <a:srgbClr val="FFFF00"/>
                </a:solidFill>
              </a:rPr>
              <a:t>decaying </a:t>
            </a:r>
            <a:r>
              <a:rPr lang="en-US" dirty="0" smtClean="0">
                <a:solidFill>
                  <a:srgbClr val="FFFF00"/>
                </a:solidFill>
              </a:rPr>
              <a:t>plant material often </a:t>
            </a:r>
            <a:r>
              <a:rPr lang="en-US" dirty="0" smtClean="0">
                <a:solidFill>
                  <a:srgbClr val="FFFF00"/>
                </a:solidFill>
              </a:rPr>
              <a:t>used  on gardens as a fertilizer  </a:t>
            </a:r>
            <a:endParaRPr lang="ar-JO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1503811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take</a:t>
            </a: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l">
              <a:buNone/>
            </a:pPr>
            <a:r>
              <a:rPr lang="en-US" dirty="0" smtClean="0">
                <a:solidFill>
                  <a:srgbClr val="FFFF00"/>
                </a:solidFill>
              </a:rPr>
              <a:t>Match the expressions with take with the correct category</a:t>
            </a:r>
          </a:p>
          <a:p>
            <a:pPr marL="0" indent="0" algn="l">
              <a:buNone/>
            </a:pPr>
            <a:r>
              <a:rPr lang="en-US" dirty="0" smtClean="0">
                <a:solidFill>
                  <a:srgbClr val="FFFF00"/>
                </a:solidFill>
              </a:rPr>
              <a:t>Transportation:</a:t>
            </a:r>
          </a:p>
          <a:p>
            <a:pPr marL="0" indent="0" algn="l">
              <a:buNone/>
            </a:pPr>
            <a:r>
              <a:rPr lang="en-US" dirty="0" smtClean="0">
                <a:solidFill>
                  <a:srgbClr val="C00000"/>
                </a:solidFill>
              </a:rPr>
              <a:t>Take a taxi </a:t>
            </a:r>
          </a:p>
          <a:p>
            <a:pPr marL="0" indent="0" algn="l">
              <a:buNone/>
            </a:pPr>
            <a:r>
              <a:rPr lang="en-US" dirty="0" smtClean="0">
                <a:solidFill>
                  <a:srgbClr val="C00000"/>
                </a:solidFill>
              </a:rPr>
              <a:t>Took the boat through </a:t>
            </a:r>
          </a:p>
          <a:p>
            <a:pPr marL="0" indent="0" algn="l">
              <a:buNone/>
            </a:pPr>
            <a:r>
              <a:rPr lang="en-US" dirty="0" smtClean="0">
                <a:solidFill>
                  <a:srgbClr val="FFFF00"/>
                </a:solidFill>
              </a:rPr>
              <a:t>Daily routines </a:t>
            </a:r>
            <a:r>
              <a:rPr lang="en-US" dirty="0" smtClean="0">
                <a:solidFill>
                  <a:srgbClr val="FF0000"/>
                </a:solidFill>
              </a:rPr>
              <a:t>:</a:t>
            </a:r>
            <a:r>
              <a:rPr lang="en-US" dirty="0" smtClean="0">
                <a:solidFill>
                  <a:srgbClr val="C00000"/>
                </a:solidFill>
              </a:rPr>
              <a:t>take a walk/Take a shower </a:t>
            </a:r>
          </a:p>
          <a:p>
            <a:pPr marL="0" indent="0" algn="l">
              <a:buNone/>
            </a:pPr>
            <a:r>
              <a:rPr lang="en-US" dirty="0" smtClean="0">
                <a:solidFill>
                  <a:srgbClr val="FFFF00"/>
                </a:solidFill>
              </a:rPr>
              <a:t>Lengths of time </a:t>
            </a:r>
            <a:r>
              <a:rPr lang="en-US" dirty="0" smtClean="0">
                <a:solidFill>
                  <a:srgbClr val="FF0000"/>
                </a:solidFill>
              </a:rPr>
              <a:t>:</a:t>
            </a:r>
          </a:p>
          <a:p>
            <a:pPr marL="0" indent="0" algn="l">
              <a:buNone/>
            </a:pPr>
            <a:r>
              <a:rPr lang="en-US" dirty="0" smtClean="0">
                <a:solidFill>
                  <a:srgbClr val="FF0000"/>
                </a:solidFill>
              </a:rPr>
              <a:t>take a few days</a:t>
            </a:r>
          </a:p>
          <a:p>
            <a:pPr marL="0" indent="0" algn="l">
              <a:buNone/>
            </a:pPr>
            <a:r>
              <a:rPr lang="en-US" dirty="0" smtClean="0">
                <a:solidFill>
                  <a:srgbClr val="FF0000"/>
                </a:solidFill>
              </a:rPr>
              <a:t>took </a:t>
            </a:r>
            <a:r>
              <a:rPr lang="en-US" dirty="0" smtClean="0">
                <a:solidFill>
                  <a:srgbClr val="FF0000"/>
                </a:solidFill>
              </a:rPr>
              <a:t>129 days </a:t>
            </a:r>
          </a:p>
          <a:p>
            <a:pPr marL="0" indent="0" algn="l">
              <a:buNone/>
            </a:pPr>
            <a:r>
              <a:rPr lang="en-US" dirty="0" smtClean="0">
                <a:solidFill>
                  <a:srgbClr val="FFFF00"/>
                </a:solidFill>
              </a:rPr>
              <a:t>Idioms:</a:t>
            </a:r>
          </a:p>
          <a:p>
            <a:pPr marL="0" indent="0" algn="l">
              <a:buNone/>
            </a:pPr>
            <a:r>
              <a:rPr lang="en-US" dirty="0" smtClean="0">
                <a:solidFill>
                  <a:srgbClr val="FF0000"/>
                </a:solidFill>
              </a:rPr>
              <a:t> take time to </a:t>
            </a:r>
          </a:p>
          <a:p>
            <a:pPr marL="0" indent="0" algn="l">
              <a:buNone/>
            </a:pPr>
            <a:r>
              <a:rPr lang="en-US" dirty="0" smtClean="0">
                <a:solidFill>
                  <a:srgbClr val="FF0000"/>
                </a:solidFill>
              </a:rPr>
              <a:t>take </a:t>
            </a:r>
            <a:r>
              <a:rPr lang="en-US" dirty="0" smtClean="0">
                <a:solidFill>
                  <a:srgbClr val="FF0000"/>
                </a:solidFill>
              </a:rPr>
              <a:t>a </a:t>
            </a:r>
            <a:r>
              <a:rPr lang="en-US" dirty="0" smtClean="0">
                <a:solidFill>
                  <a:srgbClr val="FF0000"/>
                </a:solidFill>
              </a:rPr>
              <a:t>break </a:t>
            </a:r>
            <a:endParaRPr lang="en-US" dirty="0" smtClean="0">
              <a:solidFill>
                <a:srgbClr val="FF0000"/>
              </a:solidFill>
            </a:endParaRPr>
          </a:p>
          <a:p>
            <a:pPr marL="0" indent="0" algn="l">
              <a:buNone/>
            </a:pPr>
            <a:r>
              <a:rPr lang="en-US" dirty="0" smtClean="0">
                <a:solidFill>
                  <a:srgbClr val="FF0000"/>
                </a:solidFill>
              </a:rPr>
              <a:t>take </a:t>
            </a:r>
            <a:r>
              <a:rPr lang="en-US" dirty="0" smtClean="0">
                <a:solidFill>
                  <a:srgbClr val="FF0000"/>
                </a:solidFill>
              </a:rPr>
              <a:t>care</a:t>
            </a:r>
            <a:r>
              <a:rPr lang="en-US" dirty="0" smtClean="0"/>
              <a:t> </a:t>
            </a:r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1742551531"/>
      </p:ext>
    </p:extLst>
  </p:cSld>
  <p:clrMapOvr>
    <a:masterClrMapping/>
  </p:clrMapOvr>
  <p:transition spd="slow">
    <p:push dir="u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1342</TotalTime>
  <Words>450</Words>
  <Application>Microsoft Office PowerPoint</Application>
  <PresentationFormat>On-screen Show (4:3)</PresentationFormat>
  <Paragraphs>60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Concourse</vt:lpstr>
      <vt:lpstr>English 99  </vt:lpstr>
      <vt:lpstr>PowerPoint Presentation</vt:lpstr>
      <vt:lpstr>Unit Five : The environment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take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 you for watching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Adobe_5</cp:lastModifiedBy>
  <cp:revision>300</cp:revision>
  <dcterms:created xsi:type="dcterms:W3CDTF">2016-01-06T11:52:01Z</dcterms:created>
  <dcterms:modified xsi:type="dcterms:W3CDTF">2017-12-18T08:50:59Z</dcterms:modified>
</cp:coreProperties>
</file>