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73" r:id="rId4"/>
    <p:sldId id="261" r:id="rId5"/>
    <p:sldId id="258" r:id="rId6"/>
    <p:sldId id="266" r:id="rId7"/>
    <p:sldId id="272" r:id="rId8"/>
    <p:sldId id="269" r:id="rId9"/>
    <p:sldId id="259" r:id="rId10"/>
    <p:sldId id="270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7200" y="228600"/>
            <a:ext cx="6248400" cy="978408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     Engineering   Mechanics</a:t>
            </a:r>
            <a:endParaRPr lang="en-US" sz="400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rot="5400000">
            <a:off x="-2437710" y="3963096"/>
            <a:ext cx="5332617" cy="45719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>
            <a:bevelB w="152400" h="50800" prst="softRound"/>
          </a:sp3d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533400" y="16002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Statics</a:t>
            </a:r>
            <a:endParaRPr kumimoji="0" lang="en-US" sz="3600" b="1" i="0" u="none" strike="noStrike" kern="1200" cap="none" spc="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7772400" y="15240"/>
            <a:ext cx="1280160" cy="128016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  <a:r>
              <a:rPr lang="en-US" sz="2200" b="1" baseline="30000" dirty="0" smtClean="0">
                <a:solidFill>
                  <a:srgbClr val="0070C0"/>
                </a:solidFill>
              </a:rPr>
              <a:t> cont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Cartesian coordinate system </a:t>
            </a:r>
            <a:r>
              <a:rPr lang="en-US" sz="2200" b="1" dirty="0" smtClean="0">
                <a:solidFill>
                  <a:schemeClr val="tx1"/>
                </a:solidFill>
              </a:rPr>
              <a:t>is a system define </a:t>
            </a:r>
            <a:r>
              <a:rPr lang="en-US" sz="2200" b="1" dirty="0" smtClean="0">
                <a:solidFill>
                  <a:schemeClr val="tx1"/>
                </a:solidFill>
              </a:rPr>
              <a:t>the location of a </a:t>
            </a:r>
            <a:r>
              <a:rPr lang="en-US" sz="2200" b="1" dirty="0" smtClean="0">
                <a:solidFill>
                  <a:schemeClr val="tx1"/>
                </a:solidFill>
              </a:rPr>
              <a:t>point as coordinates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In Cartesian coordinate system, </a:t>
            </a:r>
            <a:r>
              <a:rPr lang="en-US" sz="2200" b="1" dirty="0" smtClean="0">
                <a:solidFill>
                  <a:schemeClr val="tx1"/>
                </a:solidFill>
              </a:rPr>
              <a:t>the coordinates represent the perpendicular distances from the axes: x, y and z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00200"/>
            <a:ext cx="8808720" cy="516636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In this </a:t>
            </a:r>
            <a:r>
              <a:rPr lang="en-US" b="1" dirty="0" smtClean="0">
                <a:solidFill>
                  <a:srgbClr val="FF0000"/>
                </a:solidFill>
              </a:rPr>
              <a:t>class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990600" y="2423160"/>
            <a:ext cx="4968000" cy="756000"/>
          </a:xfrm>
          <a:prstGeom prst="rightArrow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90000">
                <a:srgbClr val="4D0808"/>
              </a:gs>
            </a:gsLst>
            <a:path path="rect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Definition of statics</a:t>
            </a:r>
          </a:p>
        </p:txBody>
      </p:sp>
      <p:sp>
        <p:nvSpPr>
          <p:cNvPr id="42" name="Right Arrow 41"/>
          <p:cNvSpPr/>
          <p:nvPr/>
        </p:nvSpPr>
        <p:spPr>
          <a:xfrm>
            <a:off x="1890000" y="3358800"/>
            <a:ext cx="4968000" cy="756000"/>
          </a:xfrm>
          <a:prstGeom prst="rightArrow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90000">
                <a:srgbClr val="4D0808"/>
              </a:gs>
            </a:gsLst>
            <a:path path="rect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Examples on static and dynamic situations </a:t>
            </a:r>
          </a:p>
        </p:txBody>
      </p:sp>
      <p:sp>
        <p:nvSpPr>
          <p:cNvPr id="45" name="Right Arrow 44"/>
          <p:cNvSpPr/>
          <p:nvPr/>
        </p:nvSpPr>
        <p:spPr>
          <a:xfrm>
            <a:off x="2804400" y="4349400"/>
            <a:ext cx="4968000" cy="756000"/>
          </a:xfrm>
          <a:prstGeom prst="rightArrow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90000">
                <a:srgbClr val="4D0808"/>
              </a:gs>
            </a:gsLst>
            <a:path path="rect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Cartesian coordinate system </a:t>
            </a: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371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2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00200"/>
            <a:ext cx="8808720" cy="516636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609600" y="1981200"/>
            <a:ext cx="8001000" cy="4267200"/>
          </a:xfrm>
          <a:prstGeom prst="ellips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Mechanics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990600" y="3200400"/>
            <a:ext cx="4495800" cy="2514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Rigid body mechanics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1371600" y="4114800"/>
            <a:ext cx="1905000" cy="109728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Statics </a:t>
            </a:r>
            <a:endParaRPr lang="en-US" sz="2800" b="1" dirty="0"/>
          </a:p>
        </p:txBody>
      </p:sp>
      <p:sp>
        <p:nvSpPr>
          <p:cNvPr id="32" name="Oval 31"/>
          <p:cNvSpPr/>
          <p:nvPr/>
        </p:nvSpPr>
        <p:spPr>
          <a:xfrm>
            <a:off x="3352800" y="4114800"/>
            <a:ext cx="1905000" cy="109728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 smtClean="0"/>
              <a:t>Dynamics </a:t>
            </a:r>
            <a:endParaRPr lang="en-US" sz="2100" b="1" dirty="0"/>
          </a:p>
        </p:txBody>
      </p:sp>
      <p:sp>
        <p:nvSpPr>
          <p:cNvPr id="33" name="Oval 32"/>
          <p:cNvSpPr/>
          <p:nvPr/>
        </p:nvSpPr>
        <p:spPr>
          <a:xfrm>
            <a:off x="5562600" y="3200400"/>
            <a:ext cx="2438400" cy="109728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Deformable body mechanics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638800" y="4389120"/>
            <a:ext cx="2438400" cy="109728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Fluid mechanics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9" name="Oval Callout 38"/>
          <p:cNvSpPr/>
          <p:nvPr/>
        </p:nvSpPr>
        <p:spPr>
          <a:xfrm>
            <a:off x="5410200" y="1371600"/>
            <a:ext cx="2895600" cy="1676400"/>
          </a:xfrm>
          <a:prstGeom prst="wedgeEllipseCallout">
            <a:avLst>
              <a:gd name="adj1" fmla="val -12971"/>
              <a:gd name="adj2" fmla="val 6036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b="1" dirty="0" smtClean="0">
                <a:solidFill>
                  <a:schemeClr val="tx1"/>
                </a:solidFill>
              </a:rPr>
              <a:t>is the body changes its </a:t>
            </a:r>
            <a:r>
              <a:rPr lang="en-US" sz="1700" b="1" dirty="0" smtClean="0">
                <a:solidFill>
                  <a:schemeClr val="tx1"/>
                </a:solidFill>
              </a:rPr>
              <a:t>volume parameters when </a:t>
            </a:r>
            <a:r>
              <a:rPr lang="en-US" sz="1700" b="1" dirty="0" smtClean="0">
                <a:solidFill>
                  <a:schemeClr val="tx1"/>
                </a:solidFill>
              </a:rPr>
              <a:t>the load is applied on it.</a:t>
            </a:r>
            <a:endParaRPr lang="en-US" sz="1700" b="1" dirty="0"/>
          </a:p>
        </p:txBody>
      </p:sp>
      <p:sp>
        <p:nvSpPr>
          <p:cNvPr id="40" name="Oval Callout 39"/>
          <p:cNvSpPr/>
          <p:nvPr/>
        </p:nvSpPr>
        <p:spPr>
          <a:xfrm>
            <a:off x="4800600" y="5562600"/>
            <a:ext cx="2362200" cy="990600"/>
          </a:xfrm>
          <a:prstGeom prst="wedgeEllipseCallout">
            <a:avLst>
              <a:gd name="adj1" fmla="val 29289"/>
              <a:gd name="adj2" fmla="val -5193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Liquids and gasses </a:t>
            </a:r>
            <a:endParaRPr lang="en-US" b="1" dirty="0"/>
          </a:p>
        </p:txBody>
      </p:sp>
      <p:sp>
        <p:nvSpPr>
          <p:cNvPr id="41" name="Oval Callout 40"/>
          <p:cNvSpPr/>
          <p:nvPr/>
        </p:nvSpPr>
        <p:spPr>
          <a:xfrm>
            <a:off x="350520" y="5181600"/>
            <a:ext cx="2011680" cy="822960"/>
          </a:xfrm>
          <a:prstGeom prst="wedgeEllipseCallout">
            <a:avLst>
              <a:gd name="adj1" fmla="val 29289"/>
              <a:gd name="adj2" fmla="val -5193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Constant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Velocity </a:t>
            </a:r>
            <a:endParaRPr lang="en-US" b="1" dirty="0"/>
          </a:p>
        </p:txBody>
      </p:sp>
      <p:sp>
        <p:nvSpPr>
          <p:cNvPr id="43" name="Oval Callout 42"/>
          <p:cNvSpPr/>
          <p:nvPr/>
        </p:nvSpPr>
        <p:spPr>
          <a:xfrm>
            <a:off x="2743200" y="5334000"/>
            <a:ext cx="2011680" cy="822960"/>
          </a:xfrm>
          <a:prstGeom prst="wedgeEllipseCallout">
            <a:avLst>
              <a:gd name="adj1" fmla="val 3807"/>
              <a:gd name="adj2" fmla="val -6877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Variable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Velocity </a:t>
            </a:r>
            <a:endParaRPr lang="en-US" b="1" dirty="0"/>
          </a:p>
        </p:txBody>
      </p:sp>
      <p:sp>
        <p:nvSpPr>
          <p:cNvPr id="44" name="Oval 43"/>
          <p:cNvSpPr/>
          <p:nvPr/>
        </p:nvSpPr>
        <p:spPr>
          <a:xfrm>
            <a:off x="1219200" y="2209800"/>
            <a:ext cx="6781800" cy="3810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Statics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Is the filed of mechanics that describes the </a:t>
            </a:r>
            <a:r>
              <a:rPr lang="en-US" sz="2800" b="1" dirty="0" smtClean="0">
                <a:solidFill>
                  <a:schemeClr val="tx1"/>
                </a:solidFill>
              </a:rPr>
              <a:t>behavior of  </a:t>
            </a:r>
            <a:r>
              <a:rPr lang="en-US" sz="2800" b="1" dirty="0" smtClean="0">
                <a:solidFill>
                  <a:schemeClr val="tx1"/>
                </a:solidFill>
              </a:rPr>
              <a:t>rigid bodies </a:t>
            </a:r>
            <a:r>
              <a:rPr lang="en-US" sz="2800" b="1" dirty="0" smtClean="0">
                <a:solidFill>
                  <a:schemeClr val="tx1"/>
                </a:solidFill>
              </a:rPr>
              <a:t> when it is subjected to load and have </a:t>
            </a:r>
            <a:r>
              <a:rPr lang="en-US" sz="2800" b="1" dirty="0" smtClean="0">
                <a:solidFill>
                  <a:schemeClr val="tx1"/>
                </a:solidFill>
              </a:rPr>
              <a:t>a constant velocity 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8" name="Oval Callout 37"/>
          <p:cNvSpPr/>
          <p:nvPr/>
        </p:nvSpPr>
        <p:spPr>
          <a:xfrm>
            <a:off x="228600" y="1524000"/>
            <a:ext cx="2895600" cy="1969204"/>
          </a:xfrm>
          <a:prstGeom prst="wedgeEllipseCallout">
            <a:avLst>
              <a:gd name="adj1" fmla="val 28798"/>
              <a:gd name="adj2" fmla="val 625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700" b="1" dirty="0" smtClean="0">
                <a:solidFill>
                  <a:schemeClr val="tx1"/>
                </a:solidFill>
              </a:rPr>
              <a:t>is the body that has the same </a:t>
            </a:r>
            <a:r>
              <a:rPr lang="en-US" sz="1700" b="1" dirty="0" smtClean="0">
                <a:solidFill>
                  <a:schemeClr val="tx1"/>
                </a:solidFill>
              </a:rPr>
              <a:t>volume parameters  before </a:t>
            </a:r>
            <a:r>
              <a:rPr lang="en-US" sz="1700" b="1" dirty="0" smtClean="0">
                <a:solidFill>
                  <a:schemeClr val="tx1"/>
                </a:solidFill>
              </a:rPr>
              <a:t>and after applying the load</a:t>
            </a:r>
            <a:endParaRPr lang="en-US" sz="1700" b="1" dirty="0" smtClean="0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2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2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2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2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2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2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2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2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2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2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2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2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2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2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2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FDF4D"/>
                                      </p:to>
                                    </p:animClr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3" grpId="0" animBg="1"/>
      <p:bldP spid="43" grpId="1" animBg="1"/>
      <p:bldP spid="44" grpId="0" animBg="1"/>
      <p:bldP spid="38" grpId="0" animBg="1"/>
      <p:bldP spid="3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228600" y="1600200"/>
            <a:ext cx="8778240" cy="495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652" name="Picture 4" descr="C:\Users\Laith Batarseh\AppData\Local\Microsoft\Windows\Temporary Internet Files\Content.IE5\GGVROBLJ\MP900432990[1].jpg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552304"/>
            <a:ext cx="2468880" cy="2468880"/>
          </a:xfrm>
          <a:prstGeom prst="rect">
            <a:avLst/>
          </a:prstGeom>
          <a:ln w="254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5" name="TextBox 14"/>
          <p:cNvSpPr txBox="1"/>
          <p:nvPr/>
        </p:nvSpPr>
        <p:spPr>
          <a:xfrm>
            <a:off x="685800" y="5143104"/>
            <a:ext cx="246888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Rigid body  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50920" y="5143104"/>
            <a:ext cx="246888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Deformable body</a:t>
            </a:r>
            <a:endParaRPr lang="en-US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400800" y="5143104"/>
            <a:ext cx="246888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Fluids </a:t>
            </a:r>
            <a:endParaRPr lang="en-US" sz="2400" b="1" dirty="0"/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5" descr="C:\Users\Laith Batarseh\AppData\Local\Microsoft\Windows\Temporary Internet Files\Content.IE5\0A8FNZFD\MP900289575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3800" y="2514600"/>
            <a:ext cx="2057400" cy="2566406"/>
          </a:xfrm>
          <a:prstGeom prst="rect">
            <a:avLst/>
          </a:prstGeom>
          <a:ln w="254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1" name="Picture 7" descr="C:\Users\Laith Batarseh\AppData\Local\Microsoft\Windows\Temporary Internet Files\Content.IE5\SIIWKMCO\MP910218786[1].jpg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2704704"/>
            <a:ext cx="2438400" cy="2362200"/>
          </a:xfrm>
          <a:prstGeom prst="rect">
            <a:avLst/>
          </a:prstGeom>
          <a:ln w="254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516636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Definitions:</a:t>
            </a: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Static Cases:</a:t>
            </a: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54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Dynamic Case: </a:t>
            </a: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727960" y="2590800"/>
            <a:ext cx="2590800" cy="457200"/>
            <a:chOff x="2438400" y="2590800"/>
            <a:chExt cx="2590800" cy="457200"/>
          </a:xfrm>
        </p:grpSpPr>
        <p:sp>
          <p:nvSpPr>
            <p:cNvPr id="22" name="TextBox 21"/>
            <p:cNvSpPr txBox="1"/>
            <p:nvPr/>
          </p:nvSpPr>
          <p:spPr>
            <a:xfrm>
              <a:off x="2971800" y="2678668"/>
              <a:ext cx="2057400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20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Velocity = 0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438400" y="2590800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endPara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727960" y="3505199"/>
            <a:ext cx="3505200" cy="902732"/>
            <a:chOff x="2362200" y="3581400"/>
            <a:chExt cx="3505200" cy="902732"/>
          </a:xfrm>
        </p:grpSpPr>
        <p:sp>
          <p:nvSpPr>
            <p:cNvPr id="13" name="TextBox 12"/>
            <p:cNvSpPr txBox="1"/>
            <p:nvPr/>
          </p:nvSpPr>
          <p:spPr>
            <a:xfrm>
              <a:off x="5410200" y="4114800"/>
              <a:ext cx="381000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B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362200" y="4114800"/>
              <a:ext cx="381000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2362200" y="3581400"/>
              <a:ext cx="457200" cy="45720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5410200" y="3581400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endPara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8" name="Straight Arrow Connector 37"/>
            <p:cNvCxnSpPr>
              <a:stCxn id="34" idx="6"/>
              <a:endCxn id="36" idx="2"/>
            </p:cNvCxnSpPr>
            <p:nvPr/>
          </p:nvCxnSpPr>
          <p:spPr>
            <a:xfrm>
              <a:off x="2819400" y="3810000"/>
              <a:ext cx="2590800" cy="1588"/>
            </a:xfrm>
            <a:prstGeom prst="straightConnector1">
              <a:avLst/>
            </a:prstGeom>
            <a:ln w="25400">
              <a:solidFill>
                <a:schemeClr val="accent6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2667000" y="3883224"/>
              <a:ext cx="2971800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Velocity = Constant 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727960" y="5257800"/>
            <a:ext cx="3886200" cy="902732"/>
            <a:chOff x="2438400" y="5257800"/>
            <a:chExt cx="3886200" cy="902732"/>
          </a:xfrm>
        </p:grpSpPr>
        <p:sp>
          <p:nvSpPr>
            <p:cNvPr id="44" name="TextBox 43"/>
            <p:cNvSpPr txBox="1"/>
            <p:nvPr/>
          </p:nvSpPr>
          <p:spPr>
            <a:xfrm>
              <a:off x="5867400" y="5791200"/>
              <a:ext cx="381000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B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38400" y="5791200"/>
              <a:ext cx="381000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2438400" y="5257800"/>
              <a:ext cx="457200" cy="45720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5867400" y="5257800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endPara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8" name="Straight Arrow Connector 47"/>
            <p:cNvCxnSpPr>
              <a:stCxn id="46" idx="6"/>
              <a:endCxn id="47" idx="2"/>
            </p:cNvCxnSpPr>
            <p:nvPr/>
          </p:nvCxnSpPr>
          <p:spPr>
            <a:xfrm>
              <a:off x="2895600" y="5486400"/>
              <a:ext cx="2971800" cy="1588"/>
            </a:xfrm>
            <a:prstGeom prst="straightConnector1">
              <a:avLst/>
            </a:prstGeom>
            <a:ln w="25400">
              <a:solidFill>
                <a:schemeClr val="accent6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819400" y="5559623"/>
              <a:ext cx="3063240" cy="60016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Velocity is changeable</a:t>
              </a:r>
            </a:p>
            <a:p>
              <a:pPr algn="ctr"/>
              <a:r>
                <a:rPr lang="en-US" sz="19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Acceleration </a:t>
              </a:r>
              <a:r>
                <a:rPr lang="en-US" sz="19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or Deceleration </a:t>
              </a:r>
              <a:endParaRPr lang="en-US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953000" y="2891135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Example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5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04800" y="4183558"/>
            <a:ext cx="1143000" cy="3077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At rest </a:t>
            </a:r>
          </a:p>
        </p:txBody>
      </p:sp>
      <p:grpSp>
        <p:nvGrpSpPr>
          <p:cNvPr id="22" name="Group 56"/>
          <p:cNvGrpSpPr/>
          <p:nvPr/>
        </p:nvGrpSpPr>
        <p:grpSpPr>
          <a:xfrm>
            <a:off x="533400" y="2814935"/>
            <a:ext cx="8001000" cy="1143000"/>
            <a:chOff x="1752600" y="5105400"/>
            <a:chExt cx="5181600" cy="914400"/>
          </a:xfrm>
        </p:grpSpPr>
        <p:sp>
          <p:nvSpPr>
            <p:cNvPr id="23" name="Rectangle 22"/>
            <p:cNvSpPr/>
            <p:nvPr/>
          </p:nvSpPr>
          <p:spPr>
            <a:xfrm>
              <a:off x="1752600" y="5105400"/>
              <a:ext cx="5181600" cy="9144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cmpd="sng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752600" y="5486400"/>
              <a:ext cx="914400" cy="152400"/>
            </a:xfrm>
            <a:prstGeom prst="rect">
              <a:avLst/>
            </a:prstGeom>
            <a:solidFill>
              <a:schemeClr val="bg1"/>
            </a:solidFill>
            <a:ln cmpd="sng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971800" y="5486400"/>
              <a:ext cx="990600" cy="152400"/>
            </a:xfrm>
            <a:prstGeom prst="rect">
              <a:avLst/>
            </a:prstGeom>
            <a:solidFill>
              <a:schemeClr val="bg1"/>
            </a:solidFill>
            <a:ln cmpd="sng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114800" y="5486400"/>
              <a:ext cx="990600" cy="152400"/>
            </a:xfrm>
            <a:prstGeom prst="rect">
              <a:avLst/>
            </a:prstGeom>
            <a:solidFill>
              <a:schemeClr val="bg1"/>
            </a:solidFill>
            <a:ln cmpd="sng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334000" y="5486400"/>
              <a:ext cx="990600" cy="152400"/>
            </a:xfrm>
            <a:prstGeom prst="rect">
              <a:avLst/>
            </a:prstGeom>
            <a:solidFill>
              <a:schemeClr val="bg1"/>
            </a:solidFill>
            <a:ln cmpd="sng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477000" y="5486400"/>
              <a:ext cx="457200" cy="152400"/>
            </a:xfrm>
            <a:prstGeom prst="rect">
              <a:avLst/>
            </a:prstGeom>
            <a:solidFill>
              <a:schemeClr val="bg1"/>
            </a:solidFill>
            <a:ln cmpd="sng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9" name="Picture 6" descr="C:\Users\Laith Batarseh\AppData\Local\Microsoft\Windows\Temporary Internet Files\Content.IE5\GGVROBLJ\MC90043999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462749"/>
            <a:ext cx="1295172" cy="647586"/>
          </a:xfrm>
          <a:prstGeom prst="rect">
            <a:avLst/>
          </a:prstGeom>
          <a:noFill/>
        </p:spPr>
      </p:pic>
      <p:grpSp>
        <p:nvGrpSpPr>
          <p:cNvPr id="33" name="Group 32"/>
          <p:cNvGrpSpPr/>
          <p:nvPr/>
        </p:nvGrpSpPr>
        <p:grpSpPr>
          <a:xfrm>
            <a:off x="1409699" y="4119860"/>
            <a:ext cx="2286000" cy="209550"/>
            <a:chOff x="2705099" y="4505325"/>
            <a:chExt cx="2286000" cy="209550"/>
          </a:xfrm>
        </p:grpSpPr>
        <p:cxnSp>
          <p:nvCxnSpPr>
            <p:cNvPr id="34" name="AutoShape 6"/>
            <p:cNvCxnSpPr>
              <a:cxnSpLocks noChangeShapeType="1"/>
            </p:cNvCxnSpPr>
            <p:nvPr/>
          </p:nvCxnSpPr>
          <p:spPr bwMode="auto">
            <a:xfrm>
              <a:off x="2705100" y="4505325"/>
              <a:ext cx="0" cy="20955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5" name="AutoShape 7"/>
            <p:cNvCxnSpPr>
              <a:cxnSpLocks noChangeShapeType="1"/>
            </p:cNvCxnSpPr>
            <p:nvPr/>
          </p:nvCxnSpPr>
          <p:spPr bwMode="auto">
            <a:xfrm>
              <a:off x="2705099" y="4619625"/>
              <a:ext cx="2286000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</p:spPr>
        </p:cxnSp>
      </p:grpSp>
      <p:grpSp>
        <p:nvGrpSpPr>
          <p:cNvPr id="36" name="Group 35"/>
          <p:cNvGrpSpPr/>
          <p:nvPr/>
        </p:nvGrpSpPr>
        <p:grpSpPr>
          <a:xfrm>
            <a:off x="6267450" y="4129385"/>
            <a:ext cx="1733550" cy="209550"/>
            <a:chOff x="4438650" y="4514850"/>
            <a:chExt cx="1733550" cy="209550"/>
          </a:xfrm>
        </p:grpSpPr>
        <p:cxnSp>
          <p:nvCxnSpPr>
            <p:cNvPr id="37" name="AutoShape 8"/>
            <p:cNvCxnSpPr>
              <a:cxnSpLocks noChangeShapeType="1"/>
            </p:cNvCxnSpPr>
            <p:nvPr/>
          </p:nvCxnSpPr>
          <p:spPr bwMode="auto">
            <a:xfrm>
              <a:off x="4438650" y="4514850"/>
              <a:ext cx="0" cy="20955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8" name="AutoShape 9"/>
            <p:cNvCxnSpPr>
              <a:cxnSpLocks noChangeShapeType="1"/>
            </p:cNvCxnSpPr>
            <p:nvPr/>
          </p:nvCxnSpPr>
          <p:spPr bwMode="auto">
            <a:xfrm>
              <a:off x="4438650" y="4619625"/>
              <a:ext cx="1724025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</p:spPr>
        </p:cxnSp>
        <p:cxnSp>
          <p:nvCxnSpPr>
            <p:cNvPr id="39" name="AutoShape 10"/>
            <p:cNvCxnSpPr>
              <a:cxnSpLocks noChangeShapeType="1"/>
            </p:cNvCxnSpPr>
            <p:nvPr/>
          </p:nvCxnSpPr>
          <p:spPr bwMode="auto">
            <a:xfrm>
              <a:off x="6172200" y="4514850"/>
              <a:ext cx="0" cy="20955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40" name="TextBox 39"/>
          <p:cNvSpPr txBox="1"/>
          <p:nvPr/>
        </p:nvSpPr>
        <p:spPr>
          <a:xfrm>
            <a:off x="1600200" y="4191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Acceleration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4191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Deceleration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2" name="Picture 6" descr="C:\Users\Laith Batarseh\AppData\Local\Microsoft\Windows\Temporary Internet Files\Content.IE5\GGVROBLJ\MC90043999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462749"/>
            <a:ext cx="1295172" cy="647586"/>
          </a:xfrm>
          <a:prstGeom prst="rect">
            <a:avLst/>
          </a:prstGeom>
          <a:noFill/>
        </p:spPr>
      </p:pic>
      <p:grpSp>
        <p:nvGrpSpPr>
          <p:cNvPr id="44" name="Group 43"/>
          <p:cNvGrpSpPr/>
          <p:nvPr/>
        </p:nvGrpSpPr>
        <p:grpSpPr>
          <a:xfrm>
            <a:off x="3809996" y="4110335"/>
            <a:ext cx="2377443" cy="228600"/>
            <a:chOff x="3085400" y="4505325"/>
            <a:chExt cx="1318375" cy="209550"/>
          </a:xfrm>
        </p:grpSpPr>
        <p:cxnSp>
          <p:nvCxnSpPr>
            <p:cNvPr id="45" name="AutoShape 6"/>
            <p:cNvCxnSpPr>
              <a:cxnSpLocks noChangeShapeType="1"/>
            </p:cNvCxnSpPr>
            <p:nvPr/>
          </p:nvCxnSpPr>
          <p:spPr bwMode="auto">
            <a:xfrm>
              <a:off x="3085400" y="4505325"/>
              <a:ext cx="0" cy="20955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6" name="AutoShape 7"/>
            <p:cNvCxnSpPr>
              <a:cxnSpLocks noChangeShapeType="1"/>
            </p:cNvCxnSpPr>
            <p:nvPr/>
          </p:nvCxnSpPr>
          <p:spPr bwMode="auto">
            <a:xfrm>
              <a:off x="3085402" y="4619625"/>
              <a:ext cx="1318373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</p:spPr>
        </p:cxnSp>
      </p:grpSp>
      <p:sp>
        <p:nvSpPr>
          <p:cNvPr id="47" name="TextBox 46"/>
          <p:cNvSpPr txBox="1"/>
          <p:nvPr/>
        </p:nvSpPr>
        <p:spPr>
          <a:xfrm>
            <a:off x="3733800" y="4186535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Constant velocity</a:t>
            </a:r>
            <a:endParaRPr lang="en-US" b="1" dirty="0"/>
          </a:p>
        </p:txBody>
      </p:sp>
      <p:sp>
        <p:nvSpPr>
          <p:cNvPr id="48" name="Right Brace 47"/>
          <p:cNvSpPr/>
          <p:nvPr/>
        </p:nvSpPr>
        <p:spPr>
          <a:xfrm rot="5400000">
            <a:off x="2019300" y="3310235"/>
            <a:ext cx="762000" cy="3276600"/>
          </a:xfrm>
          <a:prstGeom prst="rightBrace">
            <a:avLst>
              <a:gd name="adj1" fmla="val 63235"/>
              <a:gd name="adj2" fmla="val 50000"/>
            </a:avLst>
          </a:prstGeom>
          <a:ln w="28575">
            <a:headEnd type="stealth" w="med" len="lg"/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/>
          <p:cNvSpPr/>
          <p:nvPr/>
        </p:nvSpPr>
        <p:spPr>
          <a:xfrm rot="5400000">
            <a:off x="4305300" y="2624435"/>
            <a:ext cx="762000" cy="4800600"/>
          </a:xfrm>
          <a:prstGeom prst="rightBrace">
            <a:avLst>
              <a:gd name="adj1" fmla="val 63235"/>
              <a:gd name="adj2" fmla="val 50000"/>
            </a:avLst>
          </a:prstGeom>
          <a:ln w="28575">
            <a:solidFill>
              <a:srgbClr val="FF0000"/>
            </a:solidFill>
            <a:headEnd type="stealth" w="med" len="lg"/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886200" y="54819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Dynamics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295400" y="5329535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Statics </a:t>
            </a:r>
            <a:endParaRPr lang="en-US" sz="2000" b="1" dirty="0"/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 rot="5400000">
            <a:off x="7886700" y="3314700"/>
            <a:ext cx="1447800" cy="158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924800" y="2133600"/>
            <a:ext cx="1143000" cy="3077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End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 rot="5400000">
            <a:off x="1509554" y="3291046"/>
            <a:ext cx="1097280" cy="158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371600" y="2209800"/>
            <a:ext cx="1143000" cy="3077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Start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7125 -3.33333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40" grpId="0"/>
      <p:bldP spid="41" grpId="0"/>
      <p:bldP spid="47" grpId="0"/>
      <p:bldP spid="48" grpId="0" animBg="1"/>
      <p:bldP spid="49" grpId="0" animBg="1"/>
      <p:bldP spid="6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00200"/>
            <a:ext cx="88544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Cartesian coordinate system 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819400" y="51054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x</a:t>
            </a:r>
            <a:endParaRPr lang="en-US" sz="3600" b="1" i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28600" y="22860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y</a:t>
            </a:r>
            <a:endParaRPr lang="en-US" sz="3600" b="1" i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505200" y="58674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x</a:t>
            </a:r>
            <a:endParaRPr lang="en-US" sz="3600" b="1" i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077200" y="40386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y</a:t>
            </a:r>
            <a:endParaRPr lang="en-US" sz="3600" b="1" i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715000" y="13716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z</a:t>
            </a:r>
            <a:endParaRPr lang="en-US" sz="3600" b="1" i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1037" name="AutoShape 13"/>
          <p:cNvCxnSpPr>
            <a:cxnSpLocks noChangeShapeType="1"/>
          </p:cNvCxnSpPr>
          <p:nvPr/>
        </p:nvCxnSpPr>
        <p:spPr bwMode="auto">
          <a:xfrm>
            <a:off x="6203066" y="4474459"/>
            <a:ext cx="2520950" cy="0"/>
          </a:xfrm>
          <a:prstGeom prst="straightConnector1">
            <a:avLst/>
          </a:prstGeom>
          <a:noFill/>
          <a:ln w="508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038" name="AutoShape 14"/>
          <p:cNvCxnSpPr>
            <a:cxnSpLocks noChangeShapeType="1"/>
          </p:cNvCxnSpPr>
          <p:nvPr/>
        </p:nvCxnSpPr>
        <p:spPr bwMode="auto">
          <a:xfrm rot="-5400000">
            <a:off x="4946560" y="3213190"/>
            <a:ext cx="2519362" cy="0"/>
          </a:xfrm>
          <a:prstGeom prst="straightConnector1">
            <a:avLst/>
          </a:prstGeom>
          <a:noFill/>
          <a:ln w="508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039" name="AutoShape 15"/>
          <p:cNvCxnSpPr>
            <a:cxnSpLocks noChangeShapeType="1"/>
          </p:cNvCxnSpPr>
          <p:nvPr/>
        </p:nvCxnSpPr>
        <p:spPr bwMode="auto">
          <a:xfrm rot="18900000" flipH="1" flipV="1">
            <a:off x="4050416" y="5357109"/>
            <a:ext cx="2520950" cy="0"/>
          </a:xfrm>
          <a:prstGeom prst="straightConnector1">
            <a:avLst/>
          </a:prstGeom>
          <a:noFill/>
          <a:ln w="50800">
            <a:solidFill>
              <a:srgbClr val="000000"/>
            </a:solidFill>
            <a:round/>
            <a:headEnd/>
            <a:tailEnd type="stealth" w="lg" len="lg"/>
          </a:ln>
        </p:spPr>
      </p:cxn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6233229" y="2209800"/>
            <a:ext cx="2211387" cy="22145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y-z plane </a:t>
            </a:r>
          </a:p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>
            <a:off x="4648200" y="4511675"/>
            <a:ext cx="3781425" cy="1584325"/>
          </a:xfrm>
          <a:prstGeom prst="parallelogram">
            <a:avLst>
              <a:gd name="adj" fmla="val 99990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x-y plane </a:t>
            </a:r>
          </a:p>
        </p:txBody>
      </p:sp>
      <p:sp>
        <p:nvSpPr>
          <p:cNvPr id="1042" name="AutoShape 18"/>
          <p:cNvSpPr>
            <a:spLocks noChangeArrowheads="1"/>
          </p:cNvSpPr>
          <p:nvPr/>
        </p:nvSpPr>
        <p:spPr bwMode="auto">
          <a:xfrm rot="5400000" flipV="1">
            <a:off x="3525747" y="3330665"/>
            <a:ext cx="3763963" cy="1539875"/>
          </a:xfrm>
          <a:prstGeom prst="parallelogram">
            <a:avLst>
              <a:gd name="adj" fmla="val 98633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x-z plane </a:t>
            </a:r>
          </a:p>
          <a:p>
            <a:endParaRPr lang="en-US" sz="2400" dirty="0"/>
          </a:p>
        </p:txBody>
      </p:sp>
      <p:cxnSp>
        <p:nvCxnSpPr>
          <p:cNvPr id="1043" name="AutoShape 19"/>
          <p:cNvCxnSpPr>
            <a:cxnSpLocks noChangeShapeType="1"/>
          </p:cNvCxnSpPr>
          <p:nvPr/>
        </p:nvCxnSpPr>
        <p:spPr bwMode="auto">
          <a:xfrm>
            <a:off x="884237" y="5516563"/>
            <a:ext cx="2520950" cy="0"/>
          </a:xfrm>
          <a:prstGeom prst="straightConnector1">
            <a:avLst/>
          </a:prstGeom>
          <a:noFill/>
          <a:ln w="508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044" name="AutoShape 20"/>
          <p:cNvCxnSpPr>
            <a:cxnSpLocks noChangeShapeType="1"/>
          </p:cNvCxnSpPr>
          <p:nvPr/>
        </p:nvCxnSpPr>
        <p:spPr bwMode="auto">
          <a:xfrm rot="-5400000">
            <a:off x="-372269" y="4255294"/>
            <a:ext cx="2519362" cy="0"/>
          </a:xfrm>
          <a:prstGeom prst="straightConnector1">
            <a:avLst/>
          </a:prstGeom>
          <a:noFill/>
          <a:ln w="50800">
            <a:solidFill>
              <a:srgbClr val="000000"/>
            </a:solidFill>
            <a:round/>
            <a:headEnd/>
            <a:tailEnd type="stealth" w="lg" len="lg"/>
          </a:ln>
        </p:spPr>
      </p:cxn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914400" y="3276600"/>
            <a:ext cx="2211387" cy="2214563"/>
          </a:xfrm>
          <a:prstGeom prst="rect">
            <a:avLst/>
          </a:prstGeom>
          <a:solidFill>
            <a:srgbClr val="DBE5F1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/>
              <a:t>x-y plane </a:t>
            </a:r>
            <a:endParaRPr lang="en-US" sz="2800" b="1" dirty="0"/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5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0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52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5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62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8" grpId="0"/>
      <p:bldP spid="49" grpId="0"/>
      <p:bldP spid="50" grpId="0"/>
      <p:bldP spid="1040" grpId="0" animBg="1"/>
      <p:bldP spid="1041" grpId="0" animBg="1"/>
      <p:bldP spid="1042" grpId="0" animBg="1"/>
      <p:bldP spid="10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00200"/>
            <a:ext cx="88544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Cartesian coordinate system 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048000" y="51054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x</a:t>
            </a:r>
            <a:endParaRPr lang="en-US" sz="3600" b="1" i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04800" y="26670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y</a:t>
            </a:r>
            <a:endParaRPr lang="en-US" sz="3600" b="1" i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1026" name="AutoShape 2"/>
          <p:cNvCxnSpPr>
            <a:cxnSpLocks noChangeShapeType="1"/>
          </p:cNvCxnSpPr>
          <p:nvPr/>
        </p:nvCxnSpPr>
        <p:spPr bwMode="auto">
          <a:xfrm>
            <a:off x="2538543" y="4552961"/>
            <a:ext cx="0" cy="887585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 flipH="1">
            <a:off x="914400" y="4516285"/>
            <a:ext cx="1666486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>
            <a:off x="914400" y="5482113"/>
            <a:ext cx="2743200" cy="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 rot="16200000">
            <a:off x="-179349" y="4385470"/>
            <a:ext cx="2217739" cy="0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</p:spPr>
      </p:cxn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2475030" y="4464936"/>
            <a:ext cx="109727" cy="110032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981200"/>
            <a:ext cx="3248025" cy="428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Oval 6"/>
          <p:cNvSpPr>
            <a:spLocks noChangeArrowheads="1"/>
          </p:cNvSpPr>
          <p:nvPr/>
        </p:nvSpPr>
        <p:spPr bwMode="auto">
          <a:xfrm>
            <a:off x="7315200" y="3276600"/>
            <a:ext cx="109727" cy="110032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-76200" y="4572000"/>
            <a:ext cx="1447800" cy="990600"/>
            <a:chOff x="-381000" y="4495800"/>
            <a:chExt cx="1447800" cy="990600"/>
          </a:xfrm>
        </p:grpSpPr>
        <p:sp>
          <p:nvSpPr>
            <p:cNvPr id="41" name="Rectangle 40"/>
            <p:cNvSpPr/>
            <p:nvPr/>
          </p:nvSpPr>
          <p:spPr>
            <a:xfrm>
              <a:off x="-381000" y="4495800"/>
              <a:ext cx="14478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rot="5400000">
              <a:off x="-37306" y="4990306"/>
              <a:ext cx="990600" cy="1588"/>
            </a:xfrm>
            <a:prstGeom prst="straightConnector1">
              <a:avLst/>
            </a:prstGeom>
            <a:ln>
              <a:solidFill>
                <a:srgbClr val="FF0000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960120" y="5410200"/>
            <a:ext cx="1554480" cy="838200"/>
            <a:chOff x="655320" y="5410200"/>
            <a:chExt cx="1554480" cy="838200"/>
          </a:xfrm>
        </p:grpSpPr>
        <p:sp>
          <p:nvSpPr>
            <p:cNvPr id="44" name="Rectangle 43"/>
            <p:cNvSpPr/>
            <p:nvPr/>
          </p:nvSpPr>
          <p:spPr>
            <a:xfrm>
              <a:off x="685800" y="5410200"/>
              <a:ext cx="14478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655320" y="5638800"/>
              <a:ext cx="1554480" cy="1588"/>
            </a:xfrm>
            <a:prstGeom prst="straightConnector1">
              <a:avLst/>
            </a:prstGeom>
            <a:ln>
              <a:solidFill>
                <a:srgbClr val="FF0000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2133600" y="38100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en-US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4800" y="5410200"/>
            <a:ext cx="14478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(0,0)</a:t>
            </a:r>
            <a:endParaRPr lang="en-US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 rot="16200000">
            <a:off x="6400800" y="4379268"/>
            <a:ext cx="2514600" cy="461665"/>
            <a:chOff x="655320" y="5598467"/>
            <a:chExt cx="1554480" cy="461665"/>
          </a:xfrm>
        </p:grpSpPr>
        <p:sp>
          <p:nvSpPr>
            <p:cNvPr id="29" name="Rectangle 28"/>
            <p:cNvSpPr/>
            <p:nvPr/>
          </p:nvSpPr>
          <p:spPr>
            <a:xfrm>
              <a:off x="685801" y="5598467"/>
              <a:ext cx="1447800" cy="4616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>
              <a:noAutofit/>
            </a:bodyPr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z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655320" y="5638800"/>
              <a:ext cx="1554480" cy="1588"/>
            </a:xfrm>
            <a:prstGeom prst="straightConnector1">
              <a:avLst/>
            </a:prstGeom>
            <a:ln>
              <a:solidFill>
                <a:srgbClr val="FF0000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4953000" y="4953000"/>
            <a:ext cx="1447800" cy="914400"/>
            <a:chOff x="4648200" y="4953000"/>
            <a:chExt cx="1447800" cy="914400"/>
          </a:xfrm>
        </p:grpSpPr>
        <p:sp>
          <p:nvSpPr>
            <p:cNvPr id="38" name="Rectangle 37"/>
            <p:cNvSpPr/>
            <p:nvPr/>
          </p:nvSpPr>
          <p:spPr>
            <a:xfrm>
              <a:off x="4648200" y="4953000"/>
              <a:ext cx="14478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rot="5400000" flipH="1" flipV="1">
              <a:off x="5334000" y="5181600"/>
              <a:ext cx="685800" cy="685800"/>
            </a:xfrm>
            <a:prstGeom prst="straightConnector1">
              <a:avLst/>
            </a:prstGeom>
            <a:ln>
              <a:solidFill>
                <a:srgbClr val="FF0000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5791200" y="5791200"/>
            <a:ext cx="1554480" cy="838200"/>
            <a:chOff x="655320" y="5410200"/>
            <a:chExt cx="1554480" cy="838200"/>
          </a:xfrm>
        </p:grpSpPr>
        <p:sp>
          <p:nvSpPr>
            <p:cNvPr id="49" name="Rectangle 48"/>
            <p:cNvSpPr/>
            <p:nvPr/>
          </p:nvSpPr>
          <p:spPr>
            <a:xfrm>
              <a:off x="685800" y="5410200"/>
              <a:ext cx="14478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655320" y="5638800"/>
              <a:ext cx="1554480" cy="1588"/>
            </a:xfrm>
            <a:prstGeom prst="straightConnector1">
              <a:avLst/>
            </a:prstGeom>
            <a:ln>
              <a:solidFill>
                <a:srgbClr val="FF0000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Oval 54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Introduction to Mechanics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7630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Mechanics </a:t>
            </a:r>
            <a:r>
              <a:rPr lang="en-US" sz="2200" b="1" dirty="0" smtClean="0">
                <a:solidFill>
                  <a:schemeClr val="tx1"/>
                </a:solidFill>
              </a:rPr>
              <a:t>is divided into: rigid-body, deformable- body and fluid mechanics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Rigid-body mechanics </a:t>
            </a:r>
            <a:r>
              <a:rPr lang="en-US" sz="2200" b="1" dirty="0" smtClean="0">
                <a:solidFill>
                  <a:schemeClr val="tx1"/>
                </a:solidFill>
              </a:rPr>
              <a:t>deals with static and dynamic situations of a rigid body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Static </a:t>
            </a:r>
            <a:r>
              <a:rPr lang="en-US" sz="2200" b="1" dirty="0" smtClean="0">
                <a:solidFill>
                  <a:schemeClr val="tx1"/>
                </a:solidFill>
              </a:rPr>
              <a:t>is the field of science that deals with bodies and particles that have a constant or zero velocity.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Dynamics </a:t>
            </a:r>
            <a:r>
              <a:rPr lang="en-US" sz="2200" b="1" dirty="0" smtClean="0">
                <a:solidFill>
                  <a:schemeClr val="tx1"/>
                </a:solidFill>
              </a:rPr>
              <a:t>is the field of science that deals with bodies and particles that have changeable velocity.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2045</TotalTime>
  <Words>334</Words>
  <Application>Microsoft Office PowerPoint</Application>
  <PresentationFormat>On-screen Show (4:3)</PresentationFormat>
  <Paragraphs>115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     Engineering   Mechanics</vt:lpstr>
      <vt:lpstr>Introduction to Mechanics </vt:lpstr>
      <vt:lpstr>Introduction to Mechanics </vt:lpstr>
      <vt:lpstr>Introduction to Mechanics </vt:lpstr>
      <vt:lpstr>Introduction to Mechanics </vt:lpstr>
      <vt:lpstr>Introduction to Mechanics </vt:lpstr>
      <vt:lpstr>Introduction to Mechanics </vt:lpstr>
      <vt:lpstr>Introduction to Mechanics </vt:lpstr>
      <vt:lpstr>Introduction to Mechanics </vt:lpstr>
      <vt:lpstr>Introduction to Mechanics </vt:lpstr>
      <vt:lpstr>Introduction to Mechanics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255</cp:revision>
  <dcterms:created xsi:type="dcterms:W3CDTF">2006-08-16T00:00:00Z</dcterms:created>
  <dcterms:modified xsi:type="dcterms:W3CDTF">2013-03-24T18:59:46Z</dcterms:modified>
</cp:coreProperties>
</file>