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1219" autoAdjust="0"/>
  </p:normalViewPr>
  <p:slideViewPr>
    <p:cSldViewPr>
      <p:cViewPr>
        <p:scale>
          <a:sx n="100" d="100"/>
          <a:sy n="100" d="100"/>
        </p:scale>
        <p:origin x="354" y="13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CF8ACE-3B39-4F67-A459-1AA32774DABB}" type="doc">
      <dgm:prSet loTypeId="urn:microsoft.com/office/officeart/2005/8/layout/hierarchy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91CD858-579E-43FF-9062-3DACE9B47AC8}">
      <dgm:prSet phldrT="[Text]"/>
      <dgm:spPr>
        <a:solidFill>
          <a:schemeClr val="tx1">
            <a:alpha val="90000"/>
          </a:schemeClr>
        </a:solidFill>
        <a:ln w="41275">
          <a:solidFill>
            <a:srgbClr val="FF00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Physical </a:t>
          </a:r>
        </a:p>
        <a:p>
          <a:r>
            <a: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Quantity </a:t>
          </a:r>
          <a:endParaRPr lang="en-US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395EBFC-AF74-4A2C-BAFC-9CE285882F08}" type="parTrans" cxnId="{4D707EE5-FF54-4928-943D-AFB4C5C068D0}">
      <dgm:prSet/>
      <dgm:spPr/>
      <dgm:t>
        <a:bodyPr/>
        <a:lstStyle/>
        <a:p>
          <a:endParaRPr lang="en-US" b="1">
            <a:latin typeface="Times New Roman" pitchFamily="18" charset="0"/>
            <a:cs typeface="Times New Roman" pitchFamily="18" charset="0"/>
          </a:endParaRPr>
        </a:p>
      </dgm:t>
    </dgm:pt>
    <dgm:pt modelId="{E34F054E-584D-486F-869E-302AF390F3F5}" type="sibTrans" cxnId="{4D707EE5-FF54-4928-943D-AFB4C5C068D0}">
      <dgm:prSet/>
      <dgm:spPr/>
      <dgm:t>
        <a:bodyPr/>
        <a:lstStyle/>
        <a:p>
          <a:endParaRPr lang="en-US" b="1">
            <a:latin typeface="Times New Roman" pitchFamily="18" charset="0"/>
            <a:cs typeface="Times New Roman" pitchFamily="18" charset="0"/>
          </a:endParaRPr>
        </a:p>
      </dgm:t>
    </dgm:pt>
    <dgm:pt modelId="{9D6E4D07-1648-431E-8AEE-CF91B7FC0834}">
      <dgm:prSet phldrT="[Text]"/>
      <dgm:spPr>
        <a:solidFill>
          <a:schemeClr val="tx1">
            <a:alpha val="90000"/>
          </a:schemeClr>
        </a:solidFill>
        <a:ln w="41275">
          <a:solidFill>
            <a:srgbClr val="FF00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Scalar </a:t>
          </a:r>
          <a:endParaRPr lang="en-US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55C70D0-0D51-4099-B453-6BF8658C96BA}" type="parTrans" cxnId="{7C358670-59C6-4D54-A6B3-F600468209C5}">
      <dgm:prSet/>
      <dgm:spPr/>
      <dgm:t>
        <a:bodyPr/>
        <a:lstStyle/>
        <a:p>
          <a:endParaRPr lang="en-US" b="1">
            <a:latin typeface="Times New Roman" pitchFamily="18" charset="0"/>
            <a:cs typeface="Times New Roman" pitchFamily="18" charset="0"/>
          </a:endParaRPr>
        </a:p>
      </dgm:t>
    </dgm:pt>
    <dgm:pt modelId="{86E421D9-EDA7-4DFF-8451-637EC1F55165}" type="sibTrans" cxnId="{7C358670-59C6-4D54-A6B3-F600468209C5}">
      <dgm:prSet/>
      <dgm:spPr/>
      <dgm:t>
        <a:bodyPr/>
        <a:lstStyle/>
        <a:p>
          <a:endParaRPr lang="en-US" b="1">
            <a:latin typeface="Times New Roman" pitchFamily="18" charset="0"/>
            <a:cs typeface="Times New Roman" pitchFamily="18" charset="0"/>
          </a:endParaRPr>
        </a:p>
      </dgm:t>
    </dgm:pt>
    <dgm:pt modelId="{98320121-628F-4DD7-B553-C2EF2ECCBBE9}">
      <dgm:prSet/>
      <dgm:spPr>
        <a:solidFill>
          <a:schemeClr val="tx1">
            <a:alpha val="90000"/>
          </a:schemeClr>
        </a:solidFill>
        <a:ln w="41275">
          <a:solidFill>
            <a:srgbClr val="FF0000"/>
          </a:solidFill>
        </a:ln>
      </dgm:spPr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Vector </a:t>
          </a:r>
          <a:endParaRPr lang="en-US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A1F1785-5FC2-404E-B140-20C482399A0E}" type="parTrans" cxnId="{F7B832C9-31F0-49A6-A2C3-083A8E71E604}">
      <dgm:prSet/>
      <dgm:spPr/>
      <dgm:t>
        <a:bodyPr/>
        <a:lstStyle/>
        <a:p>
          <a:endParaRPr lang="en-US" b="1">
            <a:latin typeface="Times New Roman" pitchFamily="18" charset="0"/>
            <a:cs typeface="Times New Roman" pitchFamily="18" charset="0"/>
          </a:endParaRPr>
        </a:p>
      </dgm:t>
    </dgm:pt>
    <dgm:pt modelId="{0FFAB88D-D1D5-49B4-AACE-ABB84013F23F}" type="sibTrans" cxnId="{F7B832C9-31F0-49A6-A2C3-083A8E71E604}">
      <dgm:prSet/>
      <dgm:spPr/>
      <dgm:t>
        <a:bodyPr/>
        <a:lstStyle/>
        <a:p>
          <a:endParaRPr lang="en-US" b="1">
            <a:latin typeface="Times New Roman" pitchFamily="18" charset="0"/>
            <a:cs typeface="Times New Roman" pitchFamily="18" charset="0"/>
          </a:endParaRPr>
        </a:p>
      </dgm:t>
    </dgm:pt>
    <dgm:pt modelId="{C318880C-BB3C-4A63-AA45-5FAF2B03FE0C}" type="pres">
      <dgm:prSet presAssocID="{8ACF8ACE-3B39-4F67-A459-1AA32774DAB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2FE5977-8DA5-41E0-9D8D-21B7DC5589C3}" type="pres">
      <dgm:prSet presAssocID="{A91CD858-579E-43FF-9062-3DACE9B47AC8}" presName="hierRoot1" presStyleCnt="0"/>
      <dgm:spPr/>
    </dgm:pt>
    <dgm:pt modelId="{A9EDD496-F3E1-4EB7-A0E1-2708C773CAAD}" type="pres">
      <dgm:prSet presAssocID="{A91CD858-579E-43FF-9062-3DACE9B47AC8}" presName="composite" presStyleCnt="0"/>
      <dgm:spPr/>
    </dgm:pt>
    <dgm:pt modelId="{5B4D58D8-EF77-456B-B296-816160B328F6}" type="pres">
      <dgm:prSet presAssocID="{A91CD858-579E-43FF-9062-3DACE9B47AC8}" presName="background" presStyleLbl="node0" presStyleIdx="0" presStyleCnt="1"/>
      <dgm:spPr/>
    </dgm:pt>
    <dgm:pt modelId="{2C44F5EB-6AFE-40A6-9098-8E4C7D7DF66F}" type="pres">
      <dgm:prSet presAssocID="{A91CD858-579E-43FF-9062-3DACE9B47AC8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C79F89-BBCA-45A0-A17B-6AAB6F2141FB}" type="pres">
      <dgm:prSet presAssocID="{A91CD858-579E-43FF-9062-3DACE9B47AC8}" presName="hierChild2" presStyleCnt="0"/>
      <dgm:spPr/>
    </dgm:pt>
    <dgm:pt modelId="{7A27C6FE-A084-4A33-8031-A96F1B9D4EDA}" type="pres">
      <dgm:prSet presAssocID="{255C70D0-0D51-4099-B453-6BF8658C96BA}" presName="Name10" presStyleLbl="parChTrans1D2" presStyleIdx="0" presStyleCnt="2"/>
      <dgm:spPr/>
      <dgm:t>
        <a:bodyPr/>
        <a:lstStyle/>
        <a:p>
          <a:endParaRPr lang="en-US"/>
        </a:p>
      </dgm:t>
    </dgm:pt>
    <dgm:pt modelId="{BF0884AC-2FC8-4CEE-8713-067E632F8E00}" type="pres">
      <dgm:prSet presAssocID="{9D6E4D07-1648-431E-8AEE-CF91B7FC0834}" presName="hierRoot2" presStyleCnt="0"/>
      <dgm:spPr/>
    </dgm:pt>
    <dgm:pt modelId="{E24D3587-6483-4247-A421-101A23279474}" type="pres">
      <dgm:prSet presAssocID="{9D6E4D07-1648-431E-8AEE-CF91B7FC0834}" presName="composite2" presStyleCnt="0"/>
      <dgm:spPr/>
    </dgm:pt>
    <dgm:pt modelId="{FE75ECA7-2B86-412C-B7DC-24AEC7CF4E4F}" type="pres">
      <dgm:prSet presAssocID="{9D6E4D07-1648-431E-8AEE-CF91B7FC0834}" presName="background2" presStyleLbl="node2" presStyleIdx="0" presStyleCnt="2"/>
      <dgm:spPr/>
    </dgm:pt>
    <dgm:pt modelId="{9A03927E-2ED4-49F9-A872-A19BBA711B4A}" type="pres">
      <dgm:prSet presAssocID="{9D6E4D07-1648-431E-8AEE-CF91B7FC0834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BDB5FD-FA80-4460-B008-0E3AF8666D9E}" type="pres">
      <dgm:prSet presAssocID="{9D6E4D07-1648-431E-8AEE-CF91B7FC0834}" presName="hierChild3" presStyleCnt="0"/>
      <dgm:spPr/>
    </dgm:pt>
    <dgm:pt modelId="{F4F340E7-A431-4378-A016-9CDAB0F285B2}" type="pres">
      <dgm:prSet presAssocID="{0A1F1785-5FC2-404E-B140-20C482399A0E}" presName="Name10" presStyleLbl="parChTrans1D2" presStyleIdx="1" presStyleCnt="2"/>
      <dgm:spPr/>
      <dgm:t>
        <a:bodyPr/>
        <a:lstStyle/>
        <a:p>
          <a:endParaRPr lang="en-US"/>
        </a:p>
      </dgm:t>
    </dgm:pt>
    <dgm:pt modelId="{33BD2E39-D662-490D-8DA2-0794A3B0E84B}" type="pres">
      <dgm:prSet presAssocID="{98320121-628F-4DD7-B553-C2EF2ECCBBE9}" presName="hierRoot2" presStyleCnt="0"/>
      <dgm:spPr/>
    </dgm:pt>
    <dgm:pt modelId="{5C96C7F4-2D7E-4AB2-A0CD-900406A7DE96}" type="pres">
      <dgm:prSet presAssocID="{98320121-628F-4DD7-B553-C2EF2ECCBBE9}" presName="composite2" presStyleCnt="0"/>
      <dgm:spPr/>
    </dgm:pt>
    <dgm:pt modelId="{CB893CBF-6479-499E-AF35-3E06350F768E}" type="pres">
      <dgm:prSet presAssocID="{98320121-628F-4DD7-B553-C2EF2ECCBBE9}" presName="background2" presStyleLbl="node2" presStyleIdx="1" presStyleCnt="2"/>
      <dgm:spPr/>
    </dgm:pt>
    <dgm:pt modelId="{62097E1A-1A45-4B8A-AC68-2E4D108A94E5}" type="pres">
      <dgm:prSet presAssocID="{98320121-628F-4DD7-B553-C2EF2ECCBBE9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0739462-27A8-43F1-ACBC-6B9314F144E1}" type="pres">
      <dgm:prSet presAssocID="{98320121-628F-4DD7-B553-C2EF2ECCBBE9}" presName="hierChild3" presStyleCnt="0"/>
      <dgm:spPr/>
    </dgm:pt>
  </dgm:ptLst>
  <dgm:cxnLst>
    <dgm:cxn modelId="{BC270E7C-0BA8-4533-82CC-EA2E5C78F29A}" type="presOf" srcId="{255C70D0-0D51-4099-B453-6BF8658C96BA}" destId="{7A27C6FE-A084-4A33-8031-A96F1B9D4EDA}" srcOrd="0" destOrd="0" presId="urn:microsoft.com/office/officeart/2005/8/layout/hierarchy1"/>
    <dgm:cxn modelId="{0FAF7B19-6E37-443E-8524-41810C75400F}" type="presOf" srcId="{98320121-628F-4DD7-B553-C2EF2ECCBBE9}" destId="{62097E1A-1A45-4B8A-AC68-2E4D108A94E5}" srcOrd="0" destOrd="0" presId="urn:microsoft.com/office/officeart/2005/8/layout/hierarchy1"/>
    <dgm:cxn modelId="{F7B832C9-31F0-49A6-A2C3-083A8E71E604}" srcId="{A91CD858-579E-43FF-9062-3DACE9B47AC8}" destId="{98320121-628F-4DD7-B553-C2EF2ECCBBE9}" srcOrd="1" destOrd="0" parTransId="{0A1F1785-5FC2-404E-B140-20C482399A0E}" sibTransId="{0FFAB88D-D1D5-49B4-AACE-ABB84013F23F}"/>
    <dgm:cxn modelId="{7D9DA6AE-9922-4610-9FA8-010043435066}" type="presOf" srcId="{A91CD858-579E-43FF-9062-3DACE9B47AC8}" destId="{2C44F5EB-6AFE-40A6-9098-8E4C7D7DF66F}" srcOrd="0" destOrd="0" presId="urn:microsoft.com/office/officeart/2005/8/layout/hierarchy1"/>
    <dgm:cxn modelId="{63B43305-D03E-4E7A-A354-F7F503D165A0}" type="presOf" srcId="{0A1F1785-5FC2-404E-B140-20C482399A0E}" destId="{F4F340E7-A431-4378-A016-9CDAB0F285B2}" srcOrd="0" destOrd="0" presId="urn:microsoft.com/office/officeart/2005/8/layout/hierarchy1"/>
    <dgm:cxn modelId="{76F872D2-8CD7-43BE-9109-3805CD7A3F7D}" type="presOf" srcId="{8ACF8ACE-3B39-4F67-A459-1AA32774DABB}" destId="{C318880C-BB3C-4A63-AA45-5FAF2B03FE0C}" srcOrd="0" destOrd="0" presId="urn:microsoft.com/office/officeart/2005/8/layout/hierarchy1"/>
    <dgm:cxn modelId="{4D707EE5-FF54-4928-943D-AFB4C5C068D0}" srcId="{8ACF8ACE-3B39-4F67-A459-1AA32774DABB}" destId="{A91CD858-579E-43FF-9062-3DACE9B47AC8}" srcOrd="0" destOrd="0" parTransId="{8395EBFC-AF74-4A2C-BAFC-9CE285882F08}" sibTransId="{E34F054E-584D-486F-869E-302AF390F3F5}"/>
    <dgm:cxn modelId="{7C358670-59C6-4D54-A6B3-F600468209C5}" srcId="{A91CD858-579E-43FF-9062-3DACE9B47AC8}" destId="{9D6E4D07-1648-431E-8AEE-CF91B7FC0834}" srcOrd="0" destOrd="0" parTransId="{255C70D0-0D51-4099-B453-6BF8658C96BA}" sibTransId="{86E421D9-EDA7-4DFF-8451-637EC1F55165}"/>
    <dgm:cxn modelId="{63B17B94-7C83-4ECA-9B4F-7E9AC06062C5}" type="presOf" srcId="{9D6E4D07-1648-431E-8AEE-CF91B7FC0834}" destId="{9A03927E-2ED4-49F9-A872-A19BBA711B4A}" srcOrd="0" destOrd="0" presId="urn:microsoft.com/office/officeart/2005/8/layout/hierarchy1"/>
    <dgm:cxn modelId="{E31168D7-93F5-4504-83D0-05C0B4632079}" type="presParOf" srcId="{C318880C-BB3C-4A63-AA45-5FAF2B03FE0C}" destId="{52FE5977-8DA5-41E0-9D8D-21B7DC5589C3}" srcOrd="0" destOrd="0" presId="urn:microsoft.com/office/officeart/2005/8/layout/hierarchy1"/>
    <dgm:cxn modelId="{C08AF048-1337-4574-A380-EA15391D4E39}" type="presParOf" srcId="{52FE5977-8DA5-41E0-9D8D-21B7DC5589C3}" destId="{A9EDD496-F3E1-4EB7-A0E1-2708C773CAAD}" srcOrd="0" destOrd="0" presId="urn:microsoft.com/office/officeart/2005/8/layout/hierarchy1"/>
    <dgm:cxn modelId="{BBA8E34B-DD4C-423F-950E-A65AC63FEB4B}" type="presParOf" srcId="{A9EDD496-F3E1-4EB7-A0E1-2708C773CAAD}" destId="{5B4D58D8-EF77-456B-B296-816160B328F6}" srcOrd="0" destOrd="0" presId="urn:microsoft.com/office/officeart/2005/8/layout/hierarchy1"/>
    <dgm:cxn modelId="{CCF9648A-5549-4BB5-9407-B3EFB4934460}" type="presParOf" srcId="{A9EDD496-F3E1-4EB7-A0E1-2708C773CAAD}" destId="{2C44F5EB-6AFE-40A6-9098-8E4C7D7DF66F}" srcOrd="1" destOrd="0" presId="urn:microsoft.com/office/officeart/2005/8/layout/hierarchy1"/>
    <dgm:cxn modelId="{50223099-C2B1-4C1B-AFD0-F29E0F5AC142}" type="presParOf" srcId="{52FE5977-8DA5-41E0-9D8D-21B7DC5589C3}" destId="{C1C79F89-BBCA-45A0-A17B-6AAB6F2141FB}" srcOrd="1" destOrd="0" presId="urn:microsoft.com/office/officeart/2005/8/layout/hierarchy1"/>
    <dgm:cxn modelId="{C0999E9E-CAB4-4BAD-81E0-F585BE032780}" type="presParOf" srcId="{C1C79F89-BBCA-45A0-A17B-6AAB6F2141FB}" destId="{7A27C6FE-A084-4A33-8031-A96F1B9D4EDA}" srcOrd="0" destOrd="0" presId="urn:microsoft.com/office/officeart/2005/8/layout/hierarchy1"/>
    <dgm:cxn modelId="{19B944DA-0E18-4B1D-8BF8-A373D2E083FA}" type="presParOf" srcId="{C1C79F89-BBCA-45A0-A17B-6AAB6F2141FB}" destId="{BF0884AC-2FC8-4CEE-8713-067E632F8E00}" srcOrd="1" destOrd="0" presId="urn:microsoft.com/office/officeart/2005/8/layout/hierarchy1"/>
    <dgm:cxn modelId="{DD5CA03B-C563-4DA7-BE28-754DD649E907}" type="presParOf" srcId="{BF0884AC-2FC8-4CEE-8713-067E632F8E00}" destId="{E24D3587-6483-4247-A421-101A23279474}" srcOrd="0" destOrd="0" presId="urn:microsoft.com/office/officeart/2005/8/layout/hierarchy1"/>
    <dgm:cxn modelId="{F10244DA-5694-41CA-99A9-EE6061A10529}" type="presParOf" srcId="{E24D3587-6483-4247-A421-101A23279474}" destId="{FE75ECA7-2B86-412C-B7DC-24AEC7CF4E4F}" srcOrd="0" destOrd="0" presId="urn:microsoft.com/office/officeart/2005/8/layout/hierarchy1"/>
    <dgm:cxn modelId="{DDE16A88-1687-4159-9B54-7D1DBEAE5FC0}" type="presParOf" srcId="{E24D3587-6483-4247-A421-101A23279474}" destId="{9A03927E-2ED4-49F9-A872-A19BBA711B4A}" srcOrd="1" destOrd="0" presId="urn:microsoft.com/office/officeart/2005/8/layout/hierarchy1"/>
    <dgm:cxn modelId="{DC88ED62-3A2A-49C5-A15B-D63DC80665A8}" type="presParOf" srcId="{BF0884AC-2FC8-4CEE-8713-067E632F8E00}" destId="{50BDB5FD-FA80-4460-B008-0E3AF8666D9E}" srcOrd="1" destOrd="0" presId="urn:microsoft.com/office/officeart/2005/8/layout/hierarchy1"/>
    <dgm:cxn modelId="{B90E4444-1C08-44E2-9621-D9C3140E36F4}" type="presParOf" srcId="{C1C79F89-BBCA-45A0-A17B-6AAB6F2141FB}" destId="{F4F340E7-A431-4378-A016-9CDAB0F285B2}" srcOrd="2" destOrd="0" presId="urn:microsoft.com/office/officeart/2005/8/layout/hierarchy1"/>
    <dgm:cxn modelId="{DE97A8AC-F785-486D-919A-5184CB009438}" type="presParOf" srcId="{C1C79F89-BBCA-45A0-A17B-6AAB6F2141FB}" destId="{33BD2E39-D662-490D-8DA2-0794A3B0E84B}" srcOrd="3" destOrd="0" presId="urn:microsoft.com/office/officeart/2005/8/layout/hierarchy1"/>
    <dgm:cxn modelId="{DD68222C-A0EA-4897-A2EF-6360E1E629D1}" type="presParOf" srcId="{33BD2E39-D662-490D-8DA2-0794A3B0E84B}" destId="{5C96C7F4-2D7E-4AB2-A0CD-900406A7DE96}" srcOrd="0" destOrd="0" presId="urn:microsoft.com/office/officeart/2005/8/layout/hierarchy1"/>
    <dgm:cxn modelId="{0581E949-B34B-43DC-9ED7-F79BF38D6C18}" type="presParOf" srcId="{5C96C7F4-2D7E-4AB2-A0CD-900406A7DE96}" destId="{CB893CBF-6479-499E-AF35-3E06350F768E}" srcOrd="0" destOrd="0" presId="urn:microsoft.com/office/officeart/2005/8/layout/hierarchy1"/>
    <dgm:cxn modelId="{8A8DA2A0-6EDB-4486-AC89-CFAFDB9143F8}" type="presParOf" srcId="{5C96C7F4-2D7E-4AB2-A0CD-900406A7DE96}" destId="{62097E1A-1A45-4B8A-AC68-2E4D108A94E5}" srcOrd="1" destOrd="0" presId="urn:microsoft.com/office/officeart/2005/8/layout/hierarchy1"/>
    <dgm:cxn modelId="{F59AEE78-24ED-4111-93F5-D889DAA40D24}" type="presParOf" srcId="{33BD2E39-D662-490D-8DA2-0794A3B0E84B}" destId="{30739462-27A8-43F1-ACBC-6B9314F144E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F340E7-A431-4378-A016-9CDAB0F285B2}">
      <dsp:nvSpPr>
        <dsp:cNvPr id="0" name=""/>
        <dsp:cNvSpPr/>
      </dsp:nvSpPr>
      <dsp:spPr>
        <a:xfrm>
          <a:off x="2172494" y="862878"/>
          <a:ext cx="829461" cy="3947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9009"/>
              </a:lnTo>
              <a:lnTo>
                <a:pt x="829461" y="269009"/>
              </a:lnTo>
              <a:lnTo>
                <a:pt x="829461" y="394748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27C6FE-A084-4A33-8031-A96F1B9D4EDA}">
      <dsp:nvSpPr>
        <dsp:cNvPr id="0" name=""/>
        <dsp:cNvSpPr/>
      </dsp:nvSpPr>
      <dsp:spPr>
        <a:xfrm>
          <a:off x="1343032" y="862878"/>
          <a:ext cx="829461" cy="394748"/>
        </a:xfrm>
        <a:custGeom>
          <a:avLst/>
          <a:gdLst/>
          <a:ahLst/>
          <a:cxnLst/>
          <a:rect l="0" t="0" r="0" b="0"/>
          <a:pathLst>
            <a:path>
              <a:moveTo>
                <a:pt x="829461" y="0"/>
              </a:moveTo>
              <a:lnTo>
                <a:pt x="829461" y="269009"/>
              </a:lnTo>
              <a:lnTo>
                <a:pt x="0" y="269009"/>
              </a:lnTo>
              <a:lnTo>
                <a:pt x="0" y="394748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4D58D8-EF77-456B-B296-816160B328F6}">
      <dsp:nvSpPr>
        <dsp:cNvPr id="0" name=""/>
        <dsp:cNvSpPr/>
      </dsp:nvSpPr>
      <dsp:spPr>
        <a:xfrm>
          <a:off x="1493843" y="992"/>
          <a:ext cx="1357301" cy="8618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C44F5EB-6AFE-40A6-9098-8E4C7D7DF66F}">
      <dsp:nvSpPr>
        <dsp:cNvPr id="0" name=""/>
        <dsp:cNvSpPr/>
      </dsp:nvSpPr>
      <dsp:spPr>
        <a:xfrm>
          <a:off x="1644654" y="144262"/>
          <a:ext cx="1357301" cy="8618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Physical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Quantity </a:t>
          </a:r>
          <a:endParaRPr lang="en-US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44654" y="144262"/>
        <a:ext cx="1357301" cy="861886"/>
      </dsp:txXfrm>
    </dsp:sp>
    <dsp:sp modelId="{FE75ECA7-2B86-412C-B7DC-24AEC7CF4E4F}">
      <dsp:nvSpPr>
        <dsp:cNvPr id="0" name=""/>
        <dsp:cNvSpPr/>
      </dsp:nvSpPr>
      <dsp:spPr>
        <a:xfrm>
          <a:off x="664381" y="1257626"/>
          <a:ext cx="1357301" cy="8618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A03927E-2ED4-49F9-A872-A19BBA711B4A}">
      <dsp:nvSpPr>
        <dsp:cNvPr id="0" name=""/>
        <dsp:cNvSpPr/>
      </dsp:nvSpPr>
      <dsp:spPr>
        <a:xfrm>
          <a:off x="815193" y="1400897"/>
          <a:ext cx="1357301" cy="8618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Scalar </a:t>
          </a:r>
          <a:endParaRPr lang="en-US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815193" y="1400897"/>
        <a:ext cx="1357301" cy="861886"/>
      </dsp:txXfrm>
    </dsp:sp>
    <dsp:sp modelId="{CB893CBF-6479-499E-AF35-3E06350F768E}">
      <dsp:nvSpPr>
        <dsp:cNvPr id="0" name=""/>
        <dsp:cNvSpPr/>
      </dsp:nvSpPr>
      <dsp:spPr>
        <a:xfrm>
          <a:off x="2323305" y="1257626"/>
          <a:ext cx="1357301" cy="8618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2097E1A-1A45-4B8A-AC68-2E4D108A94E5}">
      <dsp:nvSpPr>
        <dsp:cNvPr id="0" name=""/>
        <dsp:cNvSpPr/>
      </dsp:nvSpPr>
      <dsp:spPr>
        <a:xfrm>
          <a:off x="2474116" y="1400897"/>
          <a:ext cx="1357301" cy="8618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Vector </a:t>
          </a:r>
          <a:endParaRPr lang="en-US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474116" y="1400897"/>
        <a:ext cx="1357301" cy="8618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09CB8-2F0A-4A83-81A3-72A0752A0B68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6B32C-C616-4AC6-8A9B-53414392A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2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9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1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1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8" y="6377460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98988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698988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9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8" y="1743134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9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3" y="155448"/>
            <a:ext cx="2525151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6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2" y="1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2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8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diagramData" Target="../diagrams/data1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idx="1"/>
          </p:nvPr>
        </p:nvSpPr>
        <p:spPr/>
      </p:sp>
      <p:pic>
        <p:nvPicPr>
          <p:cNvPr id="13" name="Picture 2" descr="C:\Users\Laith Batarseh\AppData\Local\Microsoft\Windows\Temporary Internet Files\Content.IE5\0A8FNZFD\MP90039930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38136" y="1524000"/>
            <a:ext cx="6255277" cy="4114800"/>
          </a:xfrm>
          <a:prstGeom prst="rect">
            <a:avLst/>
          </a:prstGeom>
          <a:ln w="254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  <a:reflection blurRad="6350" stA="50000" endA="300" endPos="38500" dist="50800" dir="5400000" sy="-100000" algn="bl" rotWithShape="0"/>
          </a:effectLst>
        </p:spPr>
      </p:pic>
      <p:sp>
        <p:nvSpPr>
          <p:cNvPr id="5" name="Rectangle 4"/>
          <p:cNvSpPr/>
          <p:nvPr/>
        </p:nvSpPr>
        <p:spPr>
          <a:xfrm>
            <a:off x="5029200" y="5791201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en-US" sz="3200" b="1" i="0" u="none" strike="noStrike" kern="1200" spc="50" normalizeH="0" baseline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Eng.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Laith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Batarseh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lang="en-US" sz="32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Laith Batarseh\AppData\Local\Microsoft\Windows\Temporary Internet Files\Content.IE5\G2OS9D1C\MP90038608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19400" cy="1447800"/>
          </a:xfrm>
          <a:prstGeom prst="rect">
            <a:avLst/>
          </a:prstGeom>
          <a:noFill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895600" y="164592"/>
            <a:ext cx="6248400" cy="978408"/>
          </a:xfrm>
          <a:prstGeom prst="rect">
            <a:avLst/>
          </a:prstGeom>
        </p:spPr>
        <p:txBody>
          <a:bodyPr vert="horz" lIns="73152" rIns="45720" bIns="0" rtlCol="0" anchor="b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Statics 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533400" y="1524000"/>
            <a:ext cx="1981200" cy="5257800"/>
          </a:xfrm>
          <a:prstGeom prst="rect">
            <a:avLst/>
          </a:prstGeom>
        </p:spPr>
        <p:txBody>
          <a:bodyPr vert="wordArtVert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Force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Vectors</a:t>
            </a:r>
          </a:p>
        </p:txBody>
      </p:sp>
      <p:sp>
        <p:nvSpPr>
          <p:cNvPr id="12" name="Oval 11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Force Vectors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496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Vector Operations </a:t>
            </a: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48641" y="2286001"/>
            <a:ext cx="4191000" cy="469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Example </a:t>
            </a:r>
            <a:r>
              <a:rPr lang="en-US" sz="2400" b="1" baseline="30000" dirty="0" smtClean="0">
                <a:solidFill>
                  <a:srgbClr val="0070C0"/>
                </a:solidFill>
              </a:rPr>
              <a:t>(cont)</a:t>
            </a:r>
            <a:r>
              <a:rPr lang="en-US" sz="2400" b="1" dirty="0" smtClean="0">
                <a:solidFill>
                  <a:srgbClr val="0070C0"/>
                </a:solidFill>
              </a:rPr>
              <a:t>: Find A+B+(A-C)</a:t>
            </a:r>
            <a:endParaRPr lang="en-US" sz="2400" dirty="0"/>
          </a:p>
        </p:txBody>
      </p:sp>
      <p:grpSp>
        <p:nvGrpSpPr>
          <p:cNvPr id="60" name="Group 59"/>
          <p:cNvGrpSpPr/>
          <p:nvPr/>
        </p:nvGrpSpPr>
        <p:grpSpPr>
          <a:xfrm>
            <a:off x="472440" y="2895600"/>
            <a:ext cx="2905125" cy="1283732"/>
            <a:chOff x="533400" y="2895600"/>
            <a:chExt cx="2905125" cy="1283732"/>
          </a:xfrm>
        </p:grpSpPr>
        <p:cxnSp>
          <p:nvCxnSpPr>
            <p:cNvPr id="35" name="AutoShape 9"/>
            <p:cNvCxnSpPr>
              <a:cxnSpLocks noChangeShapeType="1"/>
            </p:cNvCxnSpPr>
            <p:nvPr/>
          </p:nvCxnSpPr>
          <p:spPr bwMode="auto">
            <a:xfrm rot="19800000">
              <a:off x="533400" y="3507105"/>
              <a:ext cx="1799832" cy="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 type="oval" w="sm" len="sm"/>
              <a:tailEnd type="stealth" w="lg" len="lg"/>
            </a:ln>
          </p:spPr>
        </p:cxnSp>
        <p:cxnSp>
          <p:nvCxnSpPr>
            <p:cNvPr id="36" name="AutoShape 10"/>
            <p:cNvCxnSpPr>
              <a:cxnSpLocks noChangeShapeType="1"/>
            </p:cNvCxnSpPr>
            <p:nvPr/>
          </p:nvCxnSpPr>
          <p:spPr bwMode="auto">
            <a:xfrm rot="1200000">
              <a:off x="2178960" y="3260725"/>
              <a:ext cx="1259565" cy="0"/>
            </a:xfrm>
            <a:prstGeom prst="straightConnector1">
              <a:avLst/>
            </a:prstGeom>
            <a:noFill/>
            <a:ln w="25400">
              <a:solidFill>
                <a:srgbClr val="0070C0"/>
              </a:solidFill>
              <a:round/>
              <a:headEnd type="oval" w="sm" len="sm"/>
              <a:tailEnd type="stealth" w="lg" len="lg"/>
            </a:ln>
          </p:spPr>
        </p:cxnSp>
        <p:cxnSp>
          <p:nvCxnSpPr>
            <p:cNvPr id="37" name="AutoShape 11"/>
            <p:cNvCxnSpPr>
              <a:cxnSpLocks noChangeShapeType="1"/>
            </p:cNvCxnSpPr>
            <p:nvPr/>
          </p:nvCxnSpPr>
          <p:spPr bwMode="auto">
            <a:xfrm flipV="1">
              <a:off x="651484" y="3526155"/>
              <a:ext cx="2723555" cy="436245"/>
            </a:xfrm>
            <a:prstGeom prst="straightConnector1">
              <a:avLst/>
            </a:prstGeom>
            <a:noFill/>
            <a:ln w="25400">
              <a:solidFill>
                <a:srgbClr val="FFC000"/>
              </a:solidFill>
              <a:round/>
              <a:headEnd type="oval" w="sm" len="sm"/>
              <a:tailEnd type="stealth" w="lg" len="lg"/>
            </a:ln>
          </p:spPr>
        </p:cxnSp>
        <p:sp>
          <p:nvSpPr>
            <p:cNvPr id="38" name="TextBox 37"/>
            <p:cNvSpPr txBox="1"/>
            <p:nvPr/>
          </p:nvSpPr>
          <p:spPr>
            <a:xfrm>
              <a:off x="1508125" y="3810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C000"/>
                  </a:solidFill>
                </a:rPr>
                <a:t>A+B</a:t>
              </a:r>
              <a:endParaRPr lang="en-US" dirty="0">
                <a:solidFill>
                  <a:srgbClr val="FFC000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431925" y="3059668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A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727325" y="28956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0070C0"/>
                  </a:solidFill>
                </a:rPr>
                <a:t>B</a:t>
              </a:r>
              <a:endParaRPr lang="en-US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4145915" y="2819400"/>
            <a:ext cx="4479925" cy="1570038"/>
            <a:chOff x="4206875" y="2819400"/>
            <a:chExt cx="4479925" cy="1570038"/>
          </a:xfrm>
        </p:grpSpPr>
        <p:sp>
          <p:nvSpPr>
            <p:cNvPr id="52" name="TextBox 51"/>
            <p:cNvSpPr txBox="1"/>
            <p:nvPr/>
          </p:nvSpPr>
          <p:spPr>
            <a:xfrm>
              <a:off x="6400800" y="28194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C000"/>
                  </a:solidFill>
                </a:rPr>
                <a:t>A+B</a:t>
              </a:r>
              <a:endParaRPr lang="en-US" dirty="0">
                <a:solidFill>
                  <a:srgbClr val="FFC000"/>
                </a:solidFill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029200" y="34290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A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705600" y="37338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A+B+A</a:t>
              </a:r>
              <a:endParaRPr lang="en-US" dirty="0"/>
            </a:p>
          </p:txBody>
        </p:sp>
        <p:cxnSp>
          <p:nvCxnSpPr>
            <p:cNvPr id="46088" name="AutoShape 8"/>
            <p:cNvCxnSpPr>
              <a:cxnSpLocks noChangeShapeType="1"/>
            </p:cNvCxnSpPr>
            <p:nvPr/>
          </p:nvCxnSpPr>
          <p:spPr bwMode="auto">
            <a:xfrm rot="19800000">
              <a:off x="4206875" y="3943350"/>
              <a:ext cx="1800225" cy="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 type="oval" w="sm" len="sm"/>
              <a:tailEnd type="stealth" w="lg" len="lg"/>
            </a:ln>
          </p:spPr>
        </p:cxnSp>
        <p:cxnSp>
          <p:nvCxnSpPr>
            <p:cNvPr id="46089" name="AutoShape 9"/>
            <p:cNvCxnSpPr>
              <a:cxnSpLocks noChangeShapeType="1"/>
            </p:cNvCxnSpPr>
            <p:nvPr/>
          </p:nvCxnSpPr>
          <p:spPr bwMode="auto">
            <a:xfrm flipV="1">
              <a:off x="5886450" y="3048000"/>
              <a:ext cx="2771775" cy="455612"/>
            </a:xfrm>
            <a:prstGeom prst="straightConnector1">
              <a:avLst/>
            </a:prstGeom>
            <a:noFill/>
            <a:ln w="25400">
              <a:solidFill>
                <a:srgbClr val="FFC000"/>
              </a:solidFill>
              <a:round/>
              <a:headEnd type="oval" w="sm" len="sm"/>
              <a:tailEnd type="stealth" w="lg" len="lg"/>
            </a:ln>
          </p:spPr>
        </p:cxnSp>
        <p:cxnSp>
          <p:nvCxnSpPr>
            <p:cNvPr id="46090" name="AutoShape 10"/>
            <p:cNvCxnSpPr>
              <a:cxnSpLocks noChangeShapeType="1"/>
            </p:cNvCxnSpPr>
            <p:nvPr/>
          </p:nvCxnSpPr>
          <p:spPr bwMode="auto">
            <a:xfrm flipV="1">
              <a:off x="4343400" y="3048000"/>
              <a:ext cx="4343400" cy="1341438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 type="oval" w="sm" len="sm"/>
              <a:tailEnd type="stealth" w="lg" len="lg"/>
            </a:ln>
          </p:spPr>
        </p:cxnSp>
      </p:grpSp>
      <p:grpSp>
        <p:nvGrpSpPr>
          <p:cNvPr id="31" name="Group 30"/>
          <p:cNvGrpSpPr/>
          <p:nvPr/>
        </p:nvGrpSpPr>
        <p:grpSpPr>
          <a:xfrm>
            <a:off x="2453640" y="4440238"/>
            <a:ext cx="4371975" cy="1960562"/>
            <a:chOff x="4133850" y="4343400"/>
            <a:chExt cx="4371975" cy="1960562"/>
          </a:xfrm>
        </p:grpSpPr>
        <p:sp>
          <p:nvSpPr>
            <p:cNvPr id="58" name="TextBox 57"/>
            <p:cNvSpPr txBox="1"/>
            <p:nvPr/>
          </p:nvSpPr>
          <p:spPr>
            <a:xfrm>
              <a:off x="6324600" y="43434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7030A0"/>
                  </a:solidFill>
                </a:rPr>
                <a:t>A+B+A-C</a:t>
              </a:r>
              <a:endParaRPr lang="en-US" dirty="0">
                <a:solidFill>
                  <a:srgbClr val="7030A0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4572000" y="51054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b="1" dirty="0" smtClean="0">
                  <a:solidFill>
                    <a:srgbClr val="00B050"/>
                  </a:solidFill>
                </a:rPr>
                <a:t>-C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867400" y="58674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A+B+A</a:t>
              </a:r>
              <a:endParaRPr lang="en-US" dirty="0"/>
            </a:p>
          </p:txBody>
        </p:sp>
        <p:cxnSp>
          <p:nvCxnSpPr>
            <p:cNvPr id="46094" name="AutoShape 14"/>
            <p:cNvCxnSpPr>
              <a:cxnSpLocks noChangeShapeType="1"/>
            </p:cNvCxnSpPr>
            <p:nvPr/>
          </p:nvCxnSpPr>
          <p:spPr bwMode="auto">
            <a:xfrm flipH="1">
              <a:off x="4133850" y="4724400"/>
              <a:ext cx="1552575" cy="1579562"/>
            </a:xfrm>
            <a:prstGeom prst="straightConnector1">
              <a:avLst/>
            </a:prstGeom>
            <a:noFill/>
            <a:ln w="25400">
              <a:solidFill>
                <a:srgbClr val="00B050"/>
              </a:solidFill>
              <a:round/>
              <a:headEnd type="oval" w="sm" len="sm"/>
              <a:tailEnd type="stealth" w="lg" len="lg"/>
            </a:ln>
          </p:spPr>
        </p:cxnSp>
        <p:cxnSp>
          <p:nvCxnSpPr>
            <p:cNvPr id="46095" name="AutoShape 15"/>
            <p:cNvCxnSpPr>
              <a:cxnSpLocks noChangeShapeType="1"/>
            </p:cNvCxnSpPr>
            <p:nvPr/>
          </p:nvCxnSpPr>
          <p:spPr bwMode="auto">
            <a:xfrm>
              <a:off x="5715000" y="4724401"/>
              <a:ext cx="2743200" cy="228599"/>
            </a:xfrm>
            <a:prstGeom prst="straightConnector1">
              <a:avLst/>
            </a:prstGeom>
            <a:noFill/>
            <a:ln w="25400">
              <a:solidFill>
                <a:srgbClr val="8064A2"/>
              </a:solidFill>
              <a:round/>
              <a:headEnd type="oval" w="sm" len="sm"/>
              <a:tailEnd type="stealth" w="lg" len="lg"/>
            </a:ln>
            <a:effectLst/>
          </p:spPr>
        </p:cxnSp>
        <p:cxnSp>
          <p:nvCxnSpPr>
            <p:cNvPr id="46096" name="AutoShape 16"/>
            <p:cNvCxnSpPr>
              <a:cxnSpLocks noChangeShapeType="1"/>
            </p:cNvCxnSpPr>
            <p:nvPr/>
          </p:nvCxnSpPr>
          <p:spPr bwMode="auto">
            <a:xfrm flipV="1">
              <a:off x="4191000" y="4953000"/>
              <a:ext cx="4314825" cy="1341437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 type="oval" w="sm" len="sm"/>
              <a:tailEnd type="stealth" w="lg" len="lg"/>
            </a:ln>
          </p:spPr>
        </p:cxnSp>
      </p:grpSp>
      <p:sp>
        <p:nvSpPr>
          <p:cNvPr id="44" name="Oval 43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487680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Force Vectors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496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200" b="1" dirty="0" smtClean="0">
                <a:solidFill>
                  <a:srgbClr val="0070C0"/>
                </a:solidFill>
              </a:rPr>
              <a:t>Summary </a:t>
            </a:r>
          </a:p>
          <a:p>
            <a:pPr marL="0" indent="0">
              <a:buNone/>
            </a:pPr>
            <a:endParaRPr lang="en-US" sz="2200" b="1" dirty="0" smtClean="0">
              <a:solidFill>
                <a:srgbClr val="0070C0"/>
              </a:solidFill>
            </a:endParaRP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chemeClr val="tx1"/>
                </a:solidFill>
              </a:rPr>
              <a:t>Physical quantity can be </a:t>
            </a:r>
            <a:r>
              <a:rPr lang="en-US" sz="2200" b="1" dirty="0" smtClean="0">
                <a:solidFill>
                  <a:srgbClr val="0070C0"/>
                </a:solidFill>
              </a:rPr>
              <a:t>scalar </a:t>
            </a:r>
            <a:r>
              <a:rPr lang="en-US" sz="2200" b="1" dirty="0" smtClean="0">
                <a:solidFill>
                  <a:schemeClr val="tx1"/>
                </a:solidFill>
              </a:rPr>
              <a:t>or </a:t>
            </a:r>
            <a:r>
              <a:rPr lang="en-US" sz="2200" b="1" dirty="0" smtClean="0">
                <a:solidFill>
                  <a:srgbClr val="0070C0"/>
                </a:solidFill>
              </a:rPr>
              <a:t>vector 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Scalar quantity </a:t>
            </a:r>
            <a:r>
              <a:rPr lang="en-US" sz="2200" b="1" dirty="0" smtClean="0">
                <a:solidFill>
                  <a:schemeClr val="tx1"/>
                </a:solidFill>
              </a:rPr>
              <a:t>has a magnitude only.   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Vector quantity  </a:t>
            </a:r>
            <a:r>
              <a:rPr lang="en-US" sz="2200" b="1" dirty="0" smtClean="0">
                <a:solidFill>
                  <a:schemeClr val="tx1"/>
                </a:solidFill>
              </a:rPr>
              <a:t>has both magnitude and direction.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Vector </a:t>
            </a:r>
            <a:r>
              <a:rPr lang="en-US" sz="2200" b="1" dirty="0" smtClean="0">
                <a:solidFill>
                  <a:schemeClr val="tx1"/>
                </a:solidFill>
              </a:rPr>
              <a:t>is represented by an arrow. The arrow length indicates the vector magnitude and its head indicates the vector sense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chemeClr val="tx1"/>
                </a:solidFill>
              </a:rPr>
              <a:t>Scalar multiplication of vector means scaling of vector magnitude only.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chemeClr val="tx1"/>
                </a:solidFill>
              </a:rPr>
              <a:t>Parallelogram method is used to determine vectors addition.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chemeClr val="tx1"/>
                </a:solidFill>
              </a:rPr>
              <a:t>Multiple vector addition is a successive processes of adding two vectors </a:t>
            </a:r>
          </a:p>
        </p:txBody>
      </p:sp>
      <p:sp>
        <p:nvSpPr>
          <p:cNvPr id="18" name="Oval 17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487680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smtClean="0"/>
              <a:t>Force Vectors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496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End of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See you in the next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Don’t forget to answer the quiz  </a:t>
            </a:r>
          </a:p>
        </p:txBody>
      </p:sp>
      <p:sp>
        <p:nvSpPr>
          <p:cNvPr id="18" name="Oval 17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Force Vectors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00200"/>
            <a:ext cx="8656320" cy="516636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In this lecture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Right Arrow 23"/>
          <p:cNvSpPr/>
          <p:nvPr/>
        </p:nvSpPr>
        <p:spPr>
          <a:xfrm>
            <a:off x="1524000" y="2810160"/>
            <a:ext cx="4572000" cy="756000"/>
          </a:xfrm>
          <a:prstGeom prst="rightArrow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r="100000" b="100000"/>
            </a:path>
            <a:tileRect l="-100000" t="-10000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Scalar and vector quantities </a:t>
            </a:r>
          </a:p>
        </p:txBody>
      </p:sp>
      <p:sp>
        <p:nvSpPr>
          <p:cNvPr id="42" name="Right Arrow 41"/>
          <p:cNvSpPr/>
          <p:nvPr/>
        </p:nvSpPr>
        <p:spPr>
          <a:xfrm>
            <a:off x="2286000" y="3587400"/>
            <a:ext cx="4572000" cy="756000"/>
          </a:xfrm>
          <a:prstGeom prst="rightArrow">
            <a:avLst/>
          </a:prstGeom>
          <a:gradFill flip="none" rotWithShape="1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r="100000" b="100000"/>
            </a:path>
            <a:tileRect l="-100000" t="-10000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Vector operations </a:t>
            </a:r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4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Force Vectors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676401"/>
            <a:ext cx="85496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/>
        </p:nvGraphicFramePr>
        <p:xfrm>
          <a:off x="2453640" y="1752600"/>
          <a:ext cx="4495800" cy="2263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Rectangle 16"/>
          <p:cNvSpPr/>
          <p:nvPr/>
        </p:nvSpPr>
        <p:spPr>
          <a:xfrm>
            <a:off x="792480" y="4267200"/>
            <a:ext cx="3566160" cy="1097280"/>
          </a:xfrm>
          <a:prstGeom prst="rect">
            <a:avLst/>
          </a:prstGeom>
          <a:ln w="63500" cap="sq">
            <a:beve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Is any physical quantity can be described fully by a magnitude only.</a:t>
            </a:r>
            <a:endParaRPr lang="en-US" sz="2000" b="1" dirty="0"/>
          </a:p>
        </p:txBody>
      </p:sp>
      <p:sp>
        <p:nvSpPr>
          <p:cNvPr id="21" name="Rectangle 20"/>
          <p:cNvSpPr/>
          <p:nvPr/>
        </p:nvSpPr>
        <p:spPr>
          <a:xfrm>
            <a:off x="4739640" y="4267200"/>
            <a:ext cx="3566160" cy="1097280"/>
          </a:xfrm>
          <a:prstGeom prst="rect">
            <a:avLst/>
          </a:prstGeom>
          <a:ln w="63500" cap="sq">
            <a:beve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Is any physical  quantity needs both  magnitude and direction to be fully described. </a:t>
            </a:r>
            <a:endParaRPr lang="en-US" sz="2000" b="1" dirty="0"/>
          </a:p>
        </p:txBody>
      </p:sp>
      <p:sp>
        <p:nvSpPr>
          <p:cNvPr id="22" name="Rectangle 21"/>
          <p:cNvSpPr/>
          <p:nvPr/>
        </p:nvSpPr>
        <p:spPr>
          <a:xfrm>
            <a:off x="1143000" y="5669280"/>
            <a:ext cx="3200400" cy="7315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203325" indent="-1203325"/>
            <a:r>
              <a:rPr lang="en-US" sz="2000" b="1" dirty="0" smtClean="0">
                <a:solidFill>
                  <a:srgbClr val="FF0000"/>
                </a:solidFill>
              </a:rPr>
              <a:t>Examples: </a:t>
            </a:r>
            <a:r>
              <a:rPr lang="en-US" sz="2000" b="1" dirty="0" smtClean="0">
                <a:solidFill>
                  <a:schemeClr val="tx1"/>
                </a:solidFill>
              </a:rPr>
              <a:t>mass, length  and time. 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739640" y="5638800"/>
            <a:ext cx="3200400" cy="7315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203325" indent="-1203325"/>
            <a:r>
              <a:rPr lang="en-US" sz="2000" b="1" dirty="0" smtClean="0">
                <a:solidFill>
                  <a:srgbClr val="FF0000"/>
                </a:solidFill>
              </a:rPr>
              <a:t>Examples: </a:t>
            </a:r>
            <a:r>
              <a:rPr lang="en-US" sz="2000" b="1" dirty="0" smtClean="0">
                <a:solidFill>
                  <a:schemeClr val="tx1"/>
                </a:solidFill>
              </a:rPr>
              <a:t>force, position and moment.</a:t>
            </a:r>
            <a:endParaRPr lang="en-US" sz="2000" b="1" dirty="0">
              <a:solidFill>
                <a:srgbClr val="FF0000"/>
              </a:solidFill>
            </a:endParaRPr>
          </a:p>
        </p:txBody>
      </p:sp>
      <p:cxnSp>
        <p:nvCxnSpPr>
          <p:cNvPr id="25" name="Elbow Connector 24"/>
          <p:cNvCxnSpPr>
            <a:stCxn id="17" idx="1"/>
            <a:endCxn id="22" idx="1"/>
          </p:cNvCxnSpPr>
          <p:nvPr/>
        </p:nvCxnSpPr>
        <p:spPr>
          <a:xfrm rot="10800000" flipH="1" flipV="1">
            <a:off x="792480" y="4815840"/>
            <a:ext cx="350520" cy="1219200"/>
          </a:xfrm>
          <a:prstGeom prst="bentConnector3">
            <a:avLst>
              <a:gd name="adj1" fmla="val -65217"/>
            </a:avLst>
          </a:prstGeom>
          <a:ln w="25400">
            <a:solidFill>
              <a:schemeClr val="accent6">
                <a:lumMod val="75000"/>
              </a:schemeClr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21" idx="3"/>
            <a:endCxn id="23" idx="3"/>
          </p:cNvCxnSpPr>
          <p:nvPr/>
        </p:nvCxnSpPr>
        <p:spPr>
          <a:xfrm flipH="1">
            <a:off x="7940040" y="4815840"/>
            <a:ext cx="365760" cy="1188720"/>
          </a:xfrm>
          <a:prstGeom prst="bentConnector3">
            <a:avLst>
              <a:gd name="adj1" fmla="val -62500"/>
            </a:avLst>
          </a:prstGeom>
          <a:ln w="25400">
            <a:solidFill>
              <a:schemeClr val="accent6">
                <a:lumMod val="75000"/>
              </a:schemeClr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Arc 42"/>
          <p:cNvSpPr/>
          <p:nvPr/>
        </p:nvSpPr>
        <p:spPr>
          <a:xfrm>
            <a:off x="1920240" y="3276600"/>
            <a:ext cx="1600200" cy="990600"/>
          </a:xfrm>
          <a:prstGeom prst="arc">
            <a:avLst>
              <a:gd name="adj1" fmla="val 6812072"/>
              <a:gd name="adj2" fmla="val 18605712"/>
            </a:avLst>
          </a:prstGeom>
          <a:ln w="25400">
            <a:headEnd type="stealth" w="lg" len="lg"/>
            <a:tailEnd type="stealth" w="lg" len="lg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rc 43"/>
          <p:cNvSpPr/>
          <p:nvPr/>
        </p:nvSpPr>
        <p:spPr>
          <a:xfrm flipH="1">
            <a:off x="5806440" y="3352800"/>
            <a:ext cx="1676400" cy="990600"/>
          </a:xfrm>
          <a:prstGeom prst="arc">
            <a:avLst>
              <a:gd name="adj1" fmla="val 8630752"/>
              <a:gd name="adj2" fmla="val 18605712"/>
            </a:avLst>
          </a:prstGeom>
          <a:ln w="25400">
            <a:headEnd type="stealth" w="lg" len="lg"/>
            <a:tailEnd type="stealth" w="lg" len="lg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7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 animBg="1"/>
      <p:bldP spid="22" grpId="0" animBg="1"/>
      <p:bldP spid="23" grpId="0" animBg="1"/>
      <p:bldP spid="43" grpId="0" animBg="1"/>
      <p:bldP spid="4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Force Vectors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676401"/>
            <a:ext cx="85496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Vector presentation</a:t>
            </a: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00B0F0"/>
                </a:solidFill>
              </a:rPr>
              <a:t> </a:t>
            </a:r>
            <a:endParaRPr lang="en-US" b="1" dirty="0">
              <a:solidFill>
                <a:srgbClr val="00B0F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853440" y="3429001"/>
            <a:ext cx="1737360" cy="82296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53440" y="4267201"/>
            <a:ext cx="1645920" cy="158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rc 27"/>
          <p:cNvSpPr/>
          <p:nvPr/>
        </p:nvSpPr>
        <p:spPr>
          <a:xfrm>
            <a:off x="1539240" y="3733801"/>
            <a:ext cx="457200" cy="533400"/>
          </a:xfrm>
          <a:prstGeom prst="arc">
            <a:avLst>
              <a:gd name="adj1" fmla="val 17667866"/>
              <a:gd name="adj2" fmla="val 3721572"/>
            </a:avLst>
          </a:prstGeom>
          <a:noFill/>
          <a:ln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920240" y="3897869"/>
            <a:ext cx="144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Direction (</a:t>
            </a:r>
            <a:r>
              <a:rPr lang="el-GR" sz="1600" b="1" dirty="0" smtClean="0"/>
              <a:t>θ</a:t>
            </a:r>
            <a:r>
              <a:rPr lang="en-US" sz="1600" b="1" dirty="0" smtClean="0"/>
              <a:t>) </a:t>
            </a:r>
            <a:endParaRPr lang="en-US" sz="1600" b="1" dirty="0"/>
          </a:p>
        </p:txBody>
      </p:sp>
      <p:sp>
        <p:nvSpPr>
          <p:cNvPr id="30" name="Left Brace 29"/>
          <p:cNvSpPr/>
          <p:nvPr/>
        </p:nvSpPr>
        <p:spPr>
          <a:xfrm rot="3840290">
            <a:off x="1278618" y="2597227"/>
            <a:ext cx="473588" cy="1920240"/>
          </a:xfrm>
          <a:prstGeom prst="leftBrace">
            <a:avLst>
              <a:gd name="adj1" fmla="val 33507"/>
              <a:gd name="adj2" fmla="val 51006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 rot="19840095">
            <a:off x="602959" y="2859385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Magnitude (M) </a:t>
            </a:r>
            <a:endParaRPr lang="en-US" b="1" dirty="0"/>
          </a:p>
        </p:txBody>
      </p:sp>
      <p:sp>
        <p:nvSpPr>
          <p:cNvPr id="34" name="Arc 33"/>
          <p:cNvSpPr/>
          <p:nvPr/>
        </p:nvSpPr>
        <p:spPr>
          <a:xfrm rot="12226579">
            <a:off x="2519812" y="3384281"/>
            <a:ext cx="630416" cy="457200"/>
          </a:xfrm>
          <a:prstGeom prst="arc">
            <a:avLst>
              <a:gd name="adj1" fmla="val 16200000"/>
              <a:gd name="adj2" fmla="val 2106007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2682240" y="3581401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Sense of Direction </a:t>
            </a:r>
            <a:endParaRPr lang="en-US" sz="16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1539240" y="4267201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Fixed axis</a:t>
            </a:r>
            <a:endParaRPr lang="en-US" sz="1600" b="1" dirty="0"/>
          </a:p>
        </p:txBody>
      </p:sp>
      <p:sp>
        <p:nvSpPr>
          <p:cNvPr id="39" name="TextBox 38"/>
          <p:cNvSpPr txBox="1"/>
          <p:nvPr/>
        </p:nvSpPr>
        <p:spPr>
          <a:xfrm rot="19840095">
            <a:off x="2507959" y="2767795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Vector </a:t>
            </a:r>
            <a:endParaRPr lang="en-US" b="1" dirty="0">
              <a:solidFill>
                <a:srgbClr val="FF0000"/>
              </a:solidFill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4511040" y="2362200"/>
            <a:ext cx="4724400" cy="3733800"/>
            <a:chOff x="4572000" y="2514600"/>
            <a:chExt cx="4724400" cy="3733800"/>
          </a:xfrm>
        </p:grpSpPr>
        <p:grpSp>
          <p:nvGrpSpPr>
            <p:cNvPr id="58" name="Group 57"/>
            <p:cNvGrpSpPr/>
            <p:nvPr/>
          </p:nvGrpSpPr>
          <p:grpSpPr>
            <a:xfrm>
              <a:off x="5362533" y="3160462"/>
              <a:ext cx="3705267" cy="1868738"/>
              <a:chOff x="692452" y="3160462"/>
              <a:chExt cx="3705267" cy="1868738"/>
            </a:xfrm>
          </p:grpSpPr>
          <p:cxnSp>
            <p:nvCxnSpPr>
              <p:cNvPr id="49" name="Straight Arrow Connector 48"/>
              <p:cNvCxnSpPr/>
              <p:nvPr/>
            </p:nvCxnSpPr>
            <p:spPr>
              <a:xfrm flipV="1">
                <a:off x="990600" y="3821668"/>
                <a:ext cx="1737360" cy="822960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990600" y="4659868"/>
                <a:ext cx="1645920" cy="1588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Arc 50"/>
              <p:cNvSpPr/>
              <p:nvPr/>
            </p:nvSpPr>
            <p:spPr>
              <a:xfrm>
                <a:off x="1676400" y="4126468"/>
                <a:ext cx="457200" cy="533400"/>
              </a:xfrm>
              <a:prstGeom prst="arc">
                <a:avLst>
                  <a:gd name="adj1" fmla="val 17667866"/>
                  <a:gd name="adj2" fmla="val 3721572"/>
                </a:avLst>
              </a:prstGeom>
              <a:noFill/>
              <a:ln>
                <a:solidFill>
                  <a:schemeClr val="tx1"/>
                </a:solidFill>
                <a:headEnd type="stealth"/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2057400" y="4290536"/>
                <a:ext cx="1219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30</a:t>
                </a:r>
                <a:r>
                  <a:rPr lang="en-US" b="1" baseline="30000" dirty="0" smtClean="0">
                    <a:latin typeface="Times New Roman" pitchFamily="18" charset="0"/>
                    <a:cs typeface="Times New Roman" pitchFamily="18" charset="0"/>
                  </a:rPr>
                  <a:t>o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" name="Left Brace 52"/>
              <p:cNvSpPr/>
              <p:nvPr/>
            </p:nvSpPr>
            <p:spPr>
              <a:xfrm rot="3840290">
                <a:off x="1415778" y="2989894"/>
                <a:ext cx="473588" cy="1920240"/>
              </a:xfrm>
              <a:prstGeom prst="leftBrace">
                <a:avLst>
                  <a:gd name="adj1" fmla="val 33507"/>
                  <a:gd name="adj2" fmla="val 51006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 rot="19840095">
                <a:off x="740119" y="3236663"/>
                <a:ext cx="1752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5  units</a:t>
                </a:r>
                <a:endParaRPr lang="en-US" b="1" dirty="0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1676400" y="4659868"/>
                <a:ext cx="1219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b="1" dirty="0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 rot="19840095">
                <a:off x="2645119" y="3160462"/>
                <a:ext cx="1752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60" name="TextBox 59"/>
            <p:cNvSpPr txBox="1"/>
            <p:nvPr/>
          </p:nvSpPr>
          <p:spPr>
            <a:xfrm>
              <a:off x="4648200" y="5181600"/>
              <a:ext cx="42672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000" b="1" dirty="0" smtClean="0"/>
                <a:t>This vector has a magnitude of 5 units and it tilted from the horizontal axis by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+30</a:t>
              </a:r>
              <a:r>
                <a:rPr lang="en-US" sz="2000" b="1" baseline="30000" dirty="0" smtClean="0">
                  <a:latin typeface="Times New Roman" pitchFamily="18" charset="0"/>
                  <a:cs typeface="Times New Roman" pitchFamily="18" charset="0"/>
                </a:rPr>
                <a:t>o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48" name="Group 47"/>
            <p:cNvGrpSpPr/>
            <p:nvPr/>
          </p:nvGrpSpPr>
          <p:grpSpPr>
            <a:xfrm>
              <a:off x="4800600" y="2666999"/>
              <a:ext cx="4495800" cy="461666"/>
              <a:chOff x="4419600" y="2666999"/>
              <a:chExt cx="4495800" cy="461666"/>
            </a:xfrm>
          </p:grpSpPr>
          <p:sp>
            <p:nvSpPr>
              <p:cNvPr id="46" name="TextBox 45"/>
              <p:cNvSpPr txBox="1"/>
              <p:nvPr/>
            </p:nvSpPr>
            <p:spPr>
              <a:xfrm>
                <a:off x="4724400" y="2667000"/>
                <a:ext cx="4191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70C0"/>
                    </a:solidFill>
                  </a:rPr>
                  <a:t>Example</a:t>
                </a:r>
                <a:endParaRPr lang="en-US" sz="2400" dirty="0"/>
              </a:p>
            </p:txBody>
          </p:sp>
          <p:pic>
            <p:nvPicPr>
              <p:cNvPr id="47" name="Picture 2" descr="C:\Users\Laith Batarseh\AppData\Local\Microsoft\Windows\Temporary Internet Files\Content.IE5\4MOT4X9U\MC900412756[1].wmf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 rot="10800000">
                <a:off x="4419600" y="2666999"/>
                <a:ext cx="279689" cy="457200"/>
              </a:xfrm>
              <a:prstGeom prst="roundRect">
                <a:avLst>
                  <a:gd name="adj" fmla="val 8594"/>
                </a:avLst>
              </a:prstGeom>
              <a:solidFill>
                <a:srgbClr val="FFFFFF">
                  <a:shade val="85000"/>
                </a:srgbClr>
              </a:solidFill>
              <a:ln>
                <a:noFill/>
              </a:ln>
              <a:effectLst>
                <a:reflection blurRad="12700" stA="38000" endPos="28000" dist="5000" dir="5400000" sy="-100000" algn="bl" rotWithShape="0"/>
              </a:effectLst>
            </p:spPr>
          </p:pic>
        </p:grpSp>
        <p:sp>
          <p:nvSpPr>
            <p:cNvPr id="62" name="Rectangle 61"/>
            <p:cNvSpPr/>
            <p:nvPr/>
          </p:nvSpPr>
          <p:spPr>
            <a:xfrm>
              <a:off x="4572000" y="2514600"/>
              <a:ext cx="4343400" cy="3733800"/>
            </a:xfrm>
            <a:prstGeom prst="rect">
              <a:avLst/>
            </a:prstGeom>
            <a:noFill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396240" y="4800600"/>
            <a:ext cx="3886200" cy="1200329"/>
            <a:chOff x="381000" y="4800600"/>
            <a:chExt cx="3886200" cy="1200329"/>
          </a:xfrm>
        </p:grpSpPr>
        <p:sp>
          <p:nvSpPr>
            <p:cNvPr id="64" name="TextBox 63"/>
            <p:cNvSpPr txBox="1"/>
            <p:nvPr/>
          </p:nvSpPr>
          <p:spPr>
            <a:xfrm>
              <a:off x="381000" y="4800600"/>
              <a:ext cx="38862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Vector notations: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V = M</a:t>
              </a:r>
              <a:r>
                <a:rPr lang="en-US" b="1" i="1" dirty="0" smtClean="0">
                  <a:latin typeface="Times New Roman" pitchFamily="18" charset="0"/>
                  <a:cs typeface="Times New Roman" pitchFamily="18" charset="0"/>
                </a:rPr>
                <a:t>∟</a:t>
              </a:r>
              <a:r>
                <a:rPr lang="el-GR" b="1" dirty="0" smtClean="0">
                  <a:latin typeface="Times New Roman" pitchFamily="18" charset="0"/>
                  <a:cs typeface="Times New Roman" pitchFamily="18" charset="0"/>
                </a:rPr>
                <a:t>θ</a:t>
              </a:r>
              <a:endParaRPr lang="en-US" b="1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7652" name="Object 4"/>
            <p:cNvGraphicFramePr>
              <a:graphicFrameLocks noChangeAspect="1"/>
            </p:cNvGraphicFramePr>
            <p:nvPr/>
          </p:nvGraphicFramePr>
          <p:xfrm>
            <a:off x="685800" y="5334000"/>
            <a:ext cx="274320" cy="388620"/>
          </p:xfrm>
          <a:graphic>
            <a:graphicData uri="http://schemas.openxmlformats.org/presentationml/2006/ole">
              <p:oleObj spid="_x0000_s27652" name="Equation" r:id="rId5" imgW="152280" imgH="215640" progId="Equation.3">
                <p:embed/>
              </p:oleObj>
            </a:graphicData>
          </a:graphic>
        </p:graphicFrame>
      </p:grpSp>
      <p:sp>
        <p:nvSpPr>
          <p:cNvPr id="55" name="Oval 54"/>
          <p:cNvSpPr>
            <a:spLocks noChangeAspect="1"/>
          </p:cNvSpPr>
          <p:nvPr/>
        </p:nvSpPr>
        <p:spPr>
          <a:xfrm>
            <a:off x="7924800" y="228600"/>
            <a:ext cx="1005840" cy="1005840"/>
          </a:xfrm>
          <a:prstGeom prst="ellipse">
            <a:avLst/>
          </a:prstGeom>
          <a:blipFill>
            <a:blip r:embed="rId6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838200" y="3429000"/>
            <a:ext cx="1737360" cy="822960"/>
          </a:xfrm>
          <a:prstGeom prst="straightConnector1">
            <a:avLst/>
          </a:prstGeom>
          <a:ln w="25400"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19628" y="44620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Sense of Direction </a:t>
            </a:r>
            <a:endParaRPr lang="en-US" sz="1600" b="1" dirty="0"/>
          </a:p>
        </p:txBody>
      </p:sp>
      <p:cxnSp>
        <p:nvCxnSpPr>
          <p:cNvPr id="42" name="Straight Arrow Connector 41"/>
          <p:cNvCxnSpPr/>
          <p:nvPr/>
        </p:nvCxnSpPr>
        <p:spPr>
          <a:xfrm rot="5400000" flipH="1" flipV="1">
            <a:off x="723900" y="4381500"/>
            <a:ext cx="304800" cy="76200"/>
          </a:xfrm>
          <a:prstGeom prst="straightConnector1">
            <a:avLst/>
          </a:prstGeom>
          <a:ln>
            <a:tailEnd type="stealt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  <p:bldP spid="30" grpId="0" animBg="1"/>
      <p:bldP spid="31" grpId="0"/>
      <p:bldP spid="34" grpId="0" animBg="1"/>
      <p:bldP spid="34" grpId="1" animBg="1"/>
      <p:bldP spid="35" grpId="0"/>
      <p:bldP spid="35" grpId="1"/>
      <p:bldP spid="38" grpId="0"/>
      <p:bldP spid="39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Force Vectors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676401"/>
            <a:ext cx="85496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Vector Operations </a:t>
            </a: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00B0F0"/>
                </a:solidFill>
              </a:rPr>
              <a:t> </a:t>
            </a:r>
            <a:endParaRPr lang="en-US" b="1" dirty="0">
              <a:solidFill>
                <a:srgbClr val="00B0F0"/>
              </a:solidFill>
            </a:endParaRPr>
          </a:p>
        </p:txBody>
      </p:sp>
      <p:grpSp>
        <p:nvGrpSpPr>
          <p:cNvPr id="71" name="Group 70"/>
          <p:cNvGrpSpPr/>
          <p:nvPr/>
        </p:nvGrpSpPr>
        <p:grpSpPr>
          <a:xfrm>
            <a:off x="762000" y="3215640"/>
            <a:ext cx="1097280" cy="1097280"/>
            <a:chOff x="685800" y="3657600"/>
            <a:chExt cx="1097280" cy="1097280"/>
          </a:xfrm>
        </p:grpSpPr>
        <p:cxnSp>
          <p:nvCxnSpPr>
            <p:cNvPr id="32" name="Straight Arrow Connector 31"/>
            <p:cNvCxnSpPr/>
            <p:nvPr/>
          </p:nvCxnSpPr>
          <p:spPr>
            <a:xfrm flipV="1">
              <a:off x="685800" y="3657600"/>
              <a:ext cx="1097280" cy="109728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838200" y="386709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944880" y="3489960"/>
            <a:ext cx="2133600" cy="2164080"/>
            <a:chOff x="1310640" y="3352800"/>
            <a:chExt cx="2133600" cy="2164080"/>
          </a:xfrm>
        </p:grpSpPr>
        <p:cxnSp>
          <p:nvCxnSpPr>
            <p:cNvPr id="37" name="Straight Arrow Connector 36"/>
            <p:cNvCxnSpPr/>
            <p:nvPr/>
          </p:nvCxnSpPr>
          <p:spPr>
            <a:xfrm rot="5400000" flipH="1" flipV="1">
              <a:off x="1295400" y="3368040"/>
              <a:ext cx="2164080" cy="21336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1752600" y="4038600"/>
              <a:ext cx="701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2A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2392680" y="4709160"/>
            <a:ext cx="1112520" cy="640080"/>
            <a:chOff x="2590800" y="4114800"/>
            <a:chExt cx="1112520" cy="640080"/>
          </a:xfrm>
        </p:grpSpPr>
        <p:cxnSp>
          <p:nvCxnSpPr>
            <p:cNvPr id="42" name="Straight Arrow Connector 41"/>
            <p:cNvCxnSpPr/>
            <p:nvPr/>
          </p:nvCxnSpPr>
          <p:spPr>
            <a:xfrm rot="5400000" flipH="1" flipV="1">
              <a:off x="3063240" y="4114800"/>
              <a:ext cx="640080" cy="64008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2590800" y="4191000"/>
              <a:ext cx="8534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0.5A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3230880" y="4968240"/>
            <a:ext cx="1066800" cy="1036320"/>
            <a:chOff x="4648200" y="3901440"/>
            <a:chExt cx="1066800" cy="1036320"/>
          </a:xfrm>
        </p:grpSpPr>
        <p:cxnSp>
          <p:nvCxnSpPr>
            <p:cNvPr id="45" name="Straight Arrow Connector 44"/>
            <p:cNvCxnSpPr/>
            <p:nvPr/>
          </p:nvCxnSpPr>
          <p:spPr>
            <a:xfrm rot="10800000" flipV="1">
              <a:off x="4648200" y="3901440"/>
              <a:ext cx="1066800" cy="103632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4770120" y="3943290"/>
              <a:ext cx="5638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-A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640080" y="2377440"/>
            <a:ext cx="3794760" cy="379476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Multiplication by a scalar</a:t>
            </a:r>
          </a:p>
          <a:p>
            <a:endParaRPr lang="en-US" sz="2400" b="1" dirty="0" smtClean="0">
              <a:solidFill>
                <a:srgbClr val="00B0F0"/>
              </a:solidFill>
            </a:endParaRPr>
          </a:p>
          <a:p>
            <a:endParaRPr lang="en-US" sz="2400" b="1" dirty="0" smtClean="0">
              <a:solidFill>
                <a:srgbClr val="00B0F0"/>
              </a:solidFill>
            </a:endParaRPr>
          </a:p>
          <a:p>
            <a:endParaRPr lang="en-US" sz="2400" b="1" dirty="0" smtClean="0">
              <a:solidFill>
                <a:srgbClr val="00B0F0"/>
              </a:solidFill>
            </a:endParaRPr>
          </a:p>
          <a:p>
            <a:endParaRPr lang="en-US" sz="2400" b="1" dirty="0" smtClean="0">
              <a:solidFill>
                <a:srgbClr val="00B0F0"/>
              </a:solidFill>
            </a:endParaRPr>
          </a:p>
          <a:p>
            <a:endParaRPr lang="en-US" sz="2400" b="1" dirty="0" smtClean="0">
              <a:solidFill>
                <a:srgbClr val="00B0F0"/>
              </a:solidFill>
            </a:endParaRPr>
          </a:p>
          <a:p>
            <a:endParaRPr lang="en-US" sz="2400" b="1" dirty="0" smtClean="0">
              <a:solidFill>
                <a:srgbClr val="00B0F0"/>
              </a:solidFill>
            </a:endParaRPr>
          </a:p>
          <a:p>
            <a:endParaRPr lang="en-US" sz="2400" b="1" dirty="0" smtClean="0">
              <a:solidFill>
                <a:srgbClr val="00B0F0"/>
              </a:solidFill>
            </a:endParaRPr>
          </a:p>
          <a:p>
            <a:endParaRPr lang="en-US" sz="2400" b="1" dirty="0" smtClean="0">
              <a:solidFill>
                <a:srgbClr val="00B0F0"/>
              </a:solidFill>
            </a:endParaRPr>
          </a:p>
          <a:p>
            <a:endParaRPr lang="en-US" sz="2400" dirty="0"/>
          </a:p>
        </p:txBody>
      </p:sp>
      <p:grpSp>
        <p:nvGrpSpPr>
          <p:cNvPr id="74" name="Group 73"/>
          <p:cNvGrpSpPr/>
          <p:nvPr/>
        </p:nvGrpSpPr>
        <p:grpSpPr>
          <a:xfrm>
            <a:off x="4815840" y="2362200"/>
            <a:ext cx="4191000" cy="3962400"/>
            <a:chOff x="4572000" y="2514600"/>
            <a:chExt cx="4724400" cy="3913742"/>
          </a:xfrm>
        </p:grpSpPr>
        <p:grpSp>
          <p:nvGrpSpPr>
            <p:cNvPr id="75" name="Group 57"/>
            <p:cNvGrpSpPr/>
            <p:nvPr/>
          </p:nvGrpSpPr>
          <p:grpSpPr>
            <a:xfrm>
              <a:off x="5362533" y="3160462"/>
              <a:ext cx="3705267" cy="1500994"/>
              <a:chOff x="692452" y="3160462"/>
              <a:chExt cx="3705267" cy="1500994"/>
            </a:xfrm>
          </p:grpSpPr>
          <p:cxnSp>
            <p:nvCxnSpPr>
              <p:cNvPr id="81" name="Straight Arrow Connector 80"/>
              <p:cNvCxnSpPr/>
              <p:nvPr/>
            </p:nvCxnSpPr>
            <p:spPr>
              <a:xfrm flipV="1">
                <a:off x="990600" y="3821668"/>
                <a:ext cx="1737360" cy="822960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990600" y="4659868"/>
                <a:ext cx="1645920" cy="1588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3" name="Arc 82"/>
              <p:cNvSpPr/>
              <p:nvPr/>
            </p:nvSpPr>
            <p:spPr>
              <a:xfrm>
                <a:off x="1676400" y="4126468"/>
                <a:ext cx="457200" cy="533400"/>
              </a:xfrm>
              <a:prstGeom prst="arc">
                <a:avLst>
                  <a:gd name="adj1" fmla="val 17667866"/>
                  <a:gd name="adj2" fmla="val 3721572"/>
                </a:avLst>
              </a:prstGeom>
              <a:noFill/>
              <a:ln>
                <a:solidFill>
                  <a:schemeClr val="tx1"/>
                </a:solidFill>
                <a:headEnd type="stealth"/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2057400" y="4290536"/>
                <a:ext cx="1219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30</a:t>
                </a:r>
                <a:r>
                  <a:rPr lang="en-US" b="1" baseline="30000" dirty="0" smtClean="0">
                    <a:latin typeface="Times New Roman" pitchFamily="18" charset="0"/>
                    <a:cs typeface="Times New Roman" pitchFamily="18" charset="0"/>
                  </a:rPr>
                  <a:t>o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5" name="Left Brace 84"/>
              <p:cNvSpPr/>
              <p:nvPr/>
            </p:nvSpPr>
            <p:spPr>
              <a:xfrm rot="3840290">
                <a:off x="1415778" y="2989894"/>
                <a:ext cx="473588" cy="1920240"/>
              </a:xfrm>
              <a:prstGeom prst="leftBrace">
                <a:avLst>
                  <a:gd name="adj1" fmla="val 33507"/>
                  <a:gd name="adj2" fmla="val 51006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 rot="19840095">
                <a:off x="740119" y="3236663"/>
                <a:ext cx="1752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A=5</a:t>
                </a:r>
                <a:r>
                  <a:rPr lang="en-US" b="1" i="1" dirty="0" smtClean="0">
                    <a:latin typeface="Times New Roman" pitchFamily="18" charset="0"/>
                    <a:cs typeface="Times New Roman" pitchFamily="18" charset="0"/>
                  </a:rPr>
                  <a:t>∟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30</a:t>
                </a:r>
                <a:r>
                  <a:rPr lang="en-US" b="1" baseline="30000" dirty="0" smtClean="0">
                    <a:latin typeface="Times New Roman" pitchFamily="18" charset="0"/>
                    <a:cs typeface="Times New Roman" pitchFamily="18" charset="0"/>
                  </a:rPr>
                  <a:t>o</a:t>
                </a:r>
                <a:endParaRPr lang="en-US" b="1" baseline="30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 rot="19840095">
                <a:off x="2645119" y="3160462"/>
                <a:ext cx="1752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76" name="TextBox 75"/>
            <p:cNvSpPr txBox="1"/>
            <p:nvPr/>
          </p:nvSpPr>
          <p:spPr>
            <a:xfrm>
              <a:off x="4648200" y="5126163"/>
              <a:ext cx="4267200" cy="13021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2A =10</a:t>
              </a:r>
              <a:r>
                <a:rPr lang="en-US" sz="2000" b="1" i="1" dirty="0" smtClean="0">
                  <a:latin typeface="Times New Roman" pitchFamily="18" charset="0"/>
                  <a:cs typeface="Times New Roman" pitchFamily="18" charset="0"/>
                </a:rPr>
                <a:t>∟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30</a:t>
              </a:r>
              <a:r>
                <a:rPr lang="en-US" sz="2000" b="1" baseline="30000" dirty="0" smtClean="0">
                  <a:latin typeface="Times New Roman" pitchFamily="18" charset="0"/>
                  <a:cs typeface="Times New Roman" pitchFamily="18" charset="0"/>
                </a:rPr>
                <a:t>o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just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0.5A =2.5</a:t>
              </a:r>
              <a:r>
                <a:rPr lang="en-US" sz="2000" b="1" i="1" dirty="0" smtClean="0">
                  <a:latin typeface="Times New Roman" pitchFamily="18" charset="0"/>
                  <a:cs typeface="Times New Roman" pitchFamily="18" charset="0"/>
                </a:rPr>
                <a:t>∟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30</a:t>
              </a:r>
              <a:r>
                <a:rPr lang="en-US" sz="2000" b="1" baseline="30000" dirty="0" smtClean="0">
                  <a:latin typeface="Times New Roman" pitchFamily="18" charset="0"/>
                  <a:cs typeface="Times New Roman" pitchFamily="18" charset="0"/>
                </a:rPr>
                <a:t>o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just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-A =-5</a:t>
              </a:r>
              <a:r>
                <a:rPr lang="en-US" sz="2000" b="1" i="1" dirty="0" smtClean="0">
                  <a:latin typeface="Times New Roman" pitchFamily="18" charset="0"/>
                  <a:cs typeface="Times New Roman" pitchFamily="18" charset="0"/>
                </a:rPr>
                <a:t>∟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30</a:t>
              </a:r>
              <a:r>
                <a:rPr lang="en-US" sz="2000" b="1" baseline="30000" dirty="0" smtClean="0">
                  <a:latin typeface="Times New Roman" pitchFamily="18" charset="0"/>
                  <a:cs typeface="Times New Roman" pitchFamily="18" charset="0"/>
                </a:rPr>
                <a:t>o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= 5</a:t>
              </a:r>
              <a:r>
                <a:rPr lang="en-US" sz="2000" b="1" i="1" dirty="0" smtClean="0">
                  <a:latin typeface="Times New Roman" pitchFamily="18" charset="0"/>
                  <a:cs typeface="Times New Roman" pitchFamily="18" charset="0"/>
                </a:rPr>
                <a:t>∟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180+30</a:t>
              </a:r>
              <a:r>
                <a:rPr lang="en-US" sz="2000" b="1" baseline="30000" dirty="0" smtClean="0">
                  <a:latin typeface="Times New Roman" pitchFamily="18" charset="0"/>
                  <a:cs typeface="Times New Roman" pitchFamily="18" charset="0"/>
                </a:rPr>
                <a:t>o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000" b="1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just"/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7" name="Group 47"/>
            <p:cNvGrpSpPr/>
            <p:nvPr/>
          </p:nvGrpSpPr>
          <p:grpSpPr>
            <a:xfrm>
              <a:off x="4800600" y="2666999"/>
              <a:ext cx="4495800" cy="461666"/>
              <a:chOff x="4419600" y="2666999"/>
              <a:chExt cx="4495800" cy="461666"/>
            </a:xfrm>
          </p:grpSpPr>
          <p:sp>
            <p:nvSpPr>
              <p:cNvPr id="79" name="TextBox 78"/>
              <p:cNvSpPr txBox="1"/>
              <p:nvPr/>
            </p:nvSpPr>
            <p:spPr>
              <a:xfrm>
                <a:off x="4724400" y="2667000"/>
                <a:ext cx="4191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70C0"/>
                    </a:solidFill>
                  </a:rPr>
                  <a:t>Example</a:t>
                </a:r>
                <a:endParaRPr lang="en-US" sz="2400" dirty="0"/>
              </a:p>
            </p:txBody>
          </p:sp>
          <p:pic>
            <p:nvPicPr>
              <p:cNvPr id="80" name="Picture 2" descr="C:\Users\Laith Batarseh\AppData\Local\Microsoft\Windows\Temporary Internet Files\Content.IE5\4MOT4X9U\MC900412756[1].wmf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10800000">
                <a:off x="4419600" y="2666999"/>
                <a:ext cx="279689" cy="457200"/>
              </a:xfrm>
              <a:prstGeom prst="roundRect">
                <a:avLst>
                  <a:gd name="adj" fmla="val 8594"/>
                </a:avLst>
              </a:prstGeom>
              <a:solidFill>
                <a:srgbClr val="FFFFFF">
                  <a:shade val="85000"/>
                </a:srgbClr>
              </a:solidFill>
              <a:ln>
                <a:noFill/>
              </a:ln>
              <a:effectLst>
                <a:reflection blurRad="12700" stA="38000" endPos="28000" dist="5000" dir="5400000" sy="-100000" algn="bl" rotWithShape="0"/>
              </a:effectLst>
            </p:spPr>
          </p:pic>
        </p:grpSp>
        <p:sp>
          <p:nvSpPr>
            <p:cNvPr id="78" name="Rectangle 77"/>
            <p:cNvSpPr/>
            <p:nvPr/>
          </p:nvSpPr>
          <p:spPr>
            <a:xfrm>
              <a:off x="4572000" y="2514600"/>
              <a:ext cx="4343400" cy="3733800"/>
            </a:xfrm>
            <a:prstGeom prst="rect">
              <a:avLst/>
            </a:prstGeom>
            <a:noFill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7" name="Oval 46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Force Vectors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496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Vector Operations </a:t>
            </a: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</p:txBody>
      </p:sp>
      <p:grpSp>
        <p:nvGrpSpPr>
          <p:cNvPr id="3" name="Group 70"/>
          <p:cNvGrpSpPr/>
          <p:nvPr/>
        </p:nvGrpSpPr>
        <p:grpSpPr>
          <a:xfrm>
            <a:off x="899160" y="2667000"/>
            <a:ext cx="1097280" cy="1097280"/>
            <a:chOff x="685800" y="3657600"/>
            <a:chExt cx="1097280" cy="1097280"/>
          </a:xfrm>
        </p:grpSpPr>
        <p:cxnSp>
          <p:nvCxnSpPr>
            <p:cNvPr id="32" name="Straight Arrow Connector 31"/>
            <p:cNvCxnSpPr/>
            <p:nvPr/>
          </p:nvCxnSpPr>
          <p:spPr>
            <a:xfrm flipV="1">
              <a:off x="685800" y="3657600"/>
              <a:ext cx="1097280" cy="109728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838200" y="386709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396240" y="2281534"/>
            <a:ext cx="3962400" cy="42370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</a:rPr>
              <a:t>Vector addition </a:t>
            </a:r>
            <a:r>
              <a:rPr lang="en-US" sz="2000" b="1" dirty="0" smtClean="0">
                <a:solidFill>
                  <a:srgbClr val="FF0000"/>
                </a:solidFill>
              </a:rPr>
              <a:t>(A+B)</a:t>
            </a:r>
            <a:endParaRPr lang="en-US" b="1" baseline="30000" dirty="0" smtClean="0">
              <a:solidFill>
                <a:srgbClr val="FF0000"/>
              </a:solidFill>
            </a:endParaRPr>
          </a:p>
          <a:p>
            <a:endParaRPr lang="en-US" b="1" baseline="30000" dirty="0" smtClean="0">
              <a:solidFill>
                <a:srgbClr val="FF0000"/>
              </a:solidFill>
            </a:endParaRPr>
          </a:p>
          <a:p>
            <a:endParaRPr lang="en-US" sz="3200" b="1" baseline="30000" dirty="0" smtClean="0">
              <a:solidFill>
                <a:srgbClr val="FF0000"/>
              </a:solidFill>
            </a:endParaRPr>
          </a:p>
          <a:p>
            <a:endParaRPr lang="en-US" sz="2400" b="1" dirty="0" smtClean="0">
              <a:solidFill>
                <a:srgbClr val="00B0F0"/>
              </a:solidFill>
            </a:endParaRPr>
          </a:p>
          <a:p>
            <a:endParaRPr lang="en-US" sz="2400" b="1" dirty="0" smtClean="0">
              <a:solidFill>
                <a:srgbClr val="00B0F0"/>
              </a:solidFill>
            </a:endParaRPr>
          </a:p>
          <a:p>
            <a:endParaRPr lang="en-US" sz="2400" b="1" dirty="0" smtClean="0">
              <a:solidFill>
                <a:srgbClr val="00B0F0"/>
              </a:solidFill>
            </a:endParaRPr>
          </a:p>
          <a:p>
            <a:endParaRPr lang="en-US" sz="2400" b="1" dirty="0" smtClean="0">
              <a:solidFill>
                <a:srgbClr val="00B0F0"/>
              </a:solidFill>
            </a:endParaRPr>
          </a:p>
          <a:p>
            <a:endParaRPr lang="en-US" sz="2400" b="1" dirty="0" smtClean="0">
              <a:solidFill>
                <a:srgbClr val="00B0F0"/>
              </a:solidFill>
            </a:endParaRPr>
          </a:p>
          <a:p>
            <a:endParaRPr lang="en-US" sz="2400" b="1" dirty="0" smtClean="0">
              <a:solidFill>
                <a:srgbClr val="00B0F0"/>
              </a:solidFill>
            </a:endParaRPr>
          </a:p>
          <a:p>
            <a:endParaRPr lang="en-US" sz="2400" b="1" dirty="0" smtClean="0">
              <a:solidFill>
                <a:srgbClr val="00B0F0"/>
              </a:solidFill>
            </a:endParaRPr>
          </a:p>
          <a:p>
            <a:endParaRPr lang="en-US" sz="2400" b="1" dirty="0" smtClean="0">
              <a:solidFill>
                <a:srgbClr val="00B0F0"/>
              </a:solidFill>
            </a:endParaRPr>
          </a:p>
          <a:p>
            <a:endParaRPr lang="en-US" sz="2400" dirty="0"/>
          </a:p>
        </p:txBody>
      </p:sp>
      <p:sp>
        <p:nvSpPr>
          <p:cNvPr id="78" name="Rectangle 77"/>
          <p:cNvSpPr/>
          <p:nvPr/>
        </p:nvSpPr>
        <p:spPr>
          <a:xfrm>
            <a:off x="4358640" y="2286000"/>
            <a:ext cx="4343400" cy="4206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b="1" dirty="0" smtClean="0">
                <a:solidFill>
                  <a:srgbClr val="0070C0"/>
                </a:solidFill>
              </a:rPr>
              <a:t>Vector subtraction </a:t>
            </a:r>
            <a:r>
              <a:rPr lang="en-US" b="1" dirty="0" smtClean="0">
                <a:solidFill>
                  <a:srgbClr val="FF0000"/>
                </a:solidFill>
              </a:rPr>
              <a:t>(A-B)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1661160" y="3790890"/>
            <a:ext cx="1021080" cy="781110"/>
            <a:chOff x="533400" y="4495800"/>
            <a:chExt cx="1021080" cy="781110"/>
          </a:xfrm>
        </p:grpSpPr>
        <p:cxnSp>
          <p:nvCxnSpPr>
            <p:cNvPr id="35" name="Straight Arrow Connector 34"/>
            <p:cNvCxnSpPr/>
            <p:nvPr/>
          </p:nvCxnSpPr>
          <p:spPr>
            <a:xfrm>
              <a:off x="533400" y="4495800"/>
              <a:ext cx="1021080" cy="60960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762000" y="4876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  <a:endPara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58" name="Straight Connector 57"/>
          <p:cNvCxnSpPr/>
          <p:nvPr/>
        </p:nvCxnSpPr>
        <p:spPr>
          <a:xfrm>
            <a:off x="1996440" y="2667000"/>
            <a:ext cx="1371600" cy="914400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 flipH="1" flipV="1">
            <a:off x="1920240" y="3200400"/>
            <a:ext cx="1219200" cy="1219200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V="1">
            <a:off x="929640" y="3352800"/>
            <a:ext cx="2057400" cy="411480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1767840" y="3048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R=A+B</a:t>
            </a:r>
            <a:endParaRPr lang="en-US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2" name="Group 70"/>
          <p:cNvGrpSpPr/>
          <p:nvPr/>
        </p:nvGrpSpPr>
        <p:grpSpPr>
          <a:xfrm>
            <a:off x="1051560" y="4648200"/>
            <a:ext cx="1097280" cy="1097280"/>
            <a:chOff x="685800" y="3657600"/>
            <a:chExt cx="1097280" cy="1097280"/>
          </a:xfrm>
        </p:grpSpPr>
        <p:cxnSp>
          <p:nvCxnSpPr>
            <p:cNvPr id="63" name="Straight Arrow Connector 62"/>
            <p:cNvCxnSpPr/>
            <p:nvPr/>
          </p:nvCxnSpPr>
          <p:spPr>
            <a:xfrm flipV="1">
              <a:off x="685800" y="3657600"/>
              <a:ext cx="1097280" cy="109728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838200" y="386709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2194560" y="5695890"/>
            <a:ext cx="1021080" cy="781110"/>
            <a:chOff x="533400" y="4495800"/>
            <a:chExt cx="1021080" cy="781110"/>
          </a:xfrm>
        </p:grpSpPr>
        <p:cxnSp>
          <p:nvCxnSpPr>
            <p:cNvPr id="66" name="Straight Arrow Connector 65"/>
            <p:cNvCxnSpPr/>
            <p:nvPr/>
          </p:nvCxnSpPr>
          <p:spPr>
            <a:xfrm>
              <a:off x="533400" y="4495800"/>
              <a:ext cx="1021080" cy="60960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762000" y="4876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  <a:endPara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68" name="Straight Arrow Connector 67"/>
          <p:cNvCxnSpPr/>
          <p:nvPr/>
        </p:nvCxnSpPr>
        <p:spPr>
          <a:xfrm flipV="1">
            <a:off x="1082040" y="5334000"/>
            <a:ext cx="2057400" cy="411480"/>
          </a:xfrm>
          <a:prstGeom prst="straightConnector1">
            <a:avLst/>
          </a:prstGeom>
          <a:ln w="2540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1920240" y="561969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R=A+B</a:t>
            </a:r>
            <a:endParaRPr lang="en-US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7" name="Group 136"/>
          <p:cNvGrpSpPr/>
          <p:nvPr/>
        </p:nvGrpSpPr>
        <p:grpSpPr>
          <a:xfrm>
            <a:off x="4511040" y="2819400"/>
            <a:ext cx="1478280" cy="1752600"/>
            <a:chOff x="4648200" y="2819400"/>
            <a:chExt cx="1478280" cy="1752600"/>
          </a:xfrm>
        </p:grpSpPr>
        <p:grpSp>
          <p:nvGrpSpPr>
            <p:cNvPr id="93" name="Group 70"/>
            <p:cNvGrpSpPr/>
            <p:nvPr/>
          </p:nvGrpSpPr>
          <p:grpSpPr>
            <a:xfrm>
              <a:off x="5029200" y="2819400"/>
              <a:ext cx="1097280" cy="1097280"/>
              <a:chOff x="685800" y="3657600"/>
              <a:chExt cx="1097280" cy="1097280"/>
            </a:xfrm>
          </p:grpSpPr>
          <p:cxnSp>
            <p:nvCxnSpPr>
              <p:cNvPr id="94" name="Straight Arrow Connector 93"/>
              <p:cNvCxnSpPr/>
              <p:nvPr/>
            </p:nvCxnSpPr>
            <p:spPr>
              <a:xfrm flipV="1">
                <a:off x="685800" y="3657600"/>
                <a:ext cx="1097280" cy="1097280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5" name="TextBox 94"/>
              <p:cNvSpPr txBox="1"/>
              <p:nvPr/>
            </p:nvSpPr>
            <p:spPr>
              <a:xfrm>
                <a:off x="838200" y="3867090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endParaRPr lang="en-US" sz="2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04" name="Group 103"/>
            <p:cNvGrpSpPr/>
            <p:nvPr/>
          </p:nvGrpSpPr>
          <p:grpSpPr>
            <a:xfrm>
              <a:off x="4648200" y="4171890"/>
              <a:ext cx="1371600" cy="400110"/>
              <a:chOff x="5029200" y="5105400"/>
              <a:chExt cx="1371600" cy="400110"/>
            </a:xfrm>
          </p:grpSpPr>
          <p:cxnSp>
            <p:nvCxnSpPr>
              <p:cNvPr id="97" name="Straight Arrow Connector 96"/>
              <p:cNvCxnSpPr/>
              <p:nvPr/>
            </p:nvCxnSpPr>
            <p:spPr>
              <a:xfrm>
                <a:off x="5029200" y="5105400"/>
                <a:ext cx="1371600" cy="1588"/>
              </a:xfrm>
              <a:prstGeom prst="straightConnector1">
                <a:avLst/>
              </a:prstGeom>
              <a:ln w="25400">
                <a:solidFill>
                  <a:srgbClr val="0070C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8" name="TextBox 97"/>
              <p:cNvSpPr txBox="1"/>
              <p:nvPr/>
            </p:nvSpPr>
            <p:spPr>
              <a:xfrm>
                <a:off x="5486400" y="5105400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B</a:t>
                </a:r>
                <a:endParaRPr lang="en-US" sz="2000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05" name="Right Arrow 104"/>
          <p:cNvSpPr/>
          <p:nvPr/>
        </p:nvSpPr>
        <p:spPr>
          <a:xfrm>
            <a:off x="6187440" y="3581400"/>
            <a:ext cx="685800" cy="2286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8" name="Group 137"/>
          <p:cNvGrpSpPr/>
          <p:nvPr/>
        </p:nvGrpSpPr>
        <p:grpSpPr>
          <a:xfrm>
            <a:off x="6949440" y="2819400"/>
            <a:ext cx="1600200" cy="1752600"/>
            <a:chOff x="7086600" y="2819400"/>
            <a:chExt cx="1600200" cy="1752600"/>
          </a:xfrm>
        </p:grpSpPr>
        <p:grpSp>
          <p:nvGrpSpPr>
            <p:cNvPr id="106" name="Group 70"/>
            <p:cNvGrpSpPr/>
            <p:nvPr/>
          </p:nvGrpSpPr>
          <p:grpSpPr>
            <a:xfrm>
              <a:off x="7589520" y="2819400"/>
              <a:ext cx="1097280" cy="1097280"/>
              <a:chOff x="685800" y="3657600"/>
              <a:chExt cx="1097280" cy="1097280"/>
            </a:xfrm>
          </p:grpSpPr>
          <p:cxnSp>
            <p:nvCxnSpPr>
              <p:cNvPr id="107" name="Straight Arrow Connector 106"/>
              <p:cNvCxnSpPr/>
              <p:nvPr/>
            </p:nvCxnSpPr>
            <p:spPr>
              <a:xfrm flipV="1">
                <a:off x="685800" y="3657600"/>
                <a:ext cx="1097280" cy="1097280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TextBox 107"/>
              <p:cNvSpPr txBox="1"/>
              <p:nvPr/>
            </p:nvSpPr>
            <p:spPr>
              <a:xfrm>
                <a:off x="838200" y="3867090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endParaRPr lang="en-US" sz="2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7086600" y="4171890"/>
              <a:ext cx="1463040" cy="400110"/>
              <a:chOff x="7086600" y="4171890"/>
              <a:chExt cx="1463040" cy="400110"/>
            </a:xfrm>
          </p:grpSpPr>
          <p:cxnSp>
            <p:nvCxnSpPr>
              <p:cNvPr id="110" name="Straight Arrow Connector 109"/>
              <p:cNvCxnSpPr/>
              <p:nvPr/>
            </p:nvCxnSpPr>
            <p:spPr>
              <a:xfrm rot="10800000" flipV="1">
                <a:off x="7086600" y="4191000"/>
                <a:ext cx="1463040" cy="0"/>
              </a:xfrm>
              <a:prstGeom prst="straightConnector1">
                <a:avLst/>
              </a:prstGeom>
              <a:ln w="25400">
                <a:solidFill>
                  <a:srgbClr val="0070C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1" name="TextBox 110"/>
              <p:cNvSpPr txBox="1"/>
              <p:nvPr/>
            </p:nvSpPr>
            <p:spPr>
              <a:xfrm>
                <a:off x="7665720" y="4171890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-B</a:t>
                </a:r>
                <a:endParaRPr lang="en-US" sz="2000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14" name="Right Arrow 113"/>
          <p:cNvSpPr/>
          <p:nvPr/>
        </p:nvSpPr>
        <p:spPr>
          <a:xfrm rot="5400000">
            <a:off x="7741920" y="4663440"/>
            <a:ext cx="365760" cy="18288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3" name="Group 122"/>
          <p:cNvGrpSpPr/>
          <p:nvPr/>
        </p:nvGrpSpPr>
        <p:grpSpPr>
          <a:xfrm>
            <a:off x="6492240" y="5105401"/>
            <a:ext cx="2209800" cy="1371611"/>
            <a:chOff x="6172200" y="5029200"/>
            <a:chExt cx="2651760" cy="1694343"/>
          </a:xfrm>
        </p:grpSpPr>
        <p:cxnSp>
          <p:nvCxnSpPr>
            <p:cNvPr id="99" name="Straight Connector 98"/>
            <p:cNvCxnSpPr/>
            <p:nvPr/>
          </p:nvCxnSpPr>
          <p:spPr>
            <a:xfrm>
              <a:off x="6858000" y="5105400"/>
              <a:ext cx="1965960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5400000" flipH="1" flipV="1">
              <a:off x="6172200" y="5029200"/>
              <a:ext cx="1219200" cy="121920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 rot="16200000" flipV="1">
              <a:off x="6896100" y="5524500"/>
              <a:ext cx="1143000" cy="304800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TextBox 101"/>
            <p:cNvSpPr txBox="1"/>
            <p:nvPr/>
          </p:nvSpPr>
          <p:spPr>
            <a:xfrm>
              <a:off x="6537960" y="5714998"/>
              <a:ext cx="990600" cy="4182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R=A-B</a:t>
              </a:r>
              <a:endParaRPr lang="en-US" sz="1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15" name="Group 70"/>
            <p:cNvGrpSpPr/>
            <p:nvPr/>
          </p:nvGrpSpPr>
          <p:grpSpPr>
            <a:xfrm>
              <a:off x="7665720" y="5124510"/>
              <a:ext cx="1097280" cy="1097280"/>
              <a:chOff x="685800" y="3657600"/>
              <a:chExt cx="1097280" cy="1097280"/>
            </a:xfrm>
          </p:grpSpPr>
          <p:cxnSp>
            <p:nvCxnSpPr>
              <p:cNvPr id="116" name="Straight Arrow Connector 115"/>
              <p:cNvCxnSpPr/>
              <p:nvPr/>
            </p:nvCxnSpPr>
            <p:spPr>
              <a:xfrm flipV="1">
                <a:off x="685800" y="3657600"/>
                <a:ext cx="1097280" cy="1097280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7" name="TextBox 116"/>
              <p:cNvSpPr txBox="1"/>
              <p:nvPr/>
            </p:nvSpPr>
            <p:spPr>
              <a:xfrm>
                <a:off x="838200" y="3867090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endParaRPr lang="en-US" sz="2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18" name="Group 117"/>
            <p:cNvGrpSpPr/>
            <p:nvPr/>
          </p:nvGrpSpPr>
          <p:grpSpPr>
            <a:xfrm>
              <a:off x="6172200" y="6229290"/>
              <a:ext cx="1463040" cy="494253"/>
              <a:chOff x="7086600" y="4171890"/>
              <a:chExt cx="1463040" cy="494253"/>
            </a:xfrm>
          </p:grpSpPr>
          <p:cxnSp>
            <p:nvCxnSpPr>
              <p:cNvPr id="119" name="Straight Arrow Connector 118"/>
              <p:cNvCxnSpPr/>
              <p:nvPr/>
            </p:nvCxnSpPr>
            <p:spPr>
              <a:xfrm rot="10800000" flipV="1">
                <a:off x="7086600" y="4191000"/>
                <a:ext cx="1463040" cy="0"/>
              </a:xfrm>
              <a:prstGeom prst="straightConnector1">
                <a:avLst/>
              </a:prstGeom>
              <a:ln w="25400">
                <a:solidFill>
                  <a:srgbClr val="0070C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0" name="TextBox 119"/>
              <p:cNvSpPr txBox="1"/>
              <p:nvPr/>
            </p:nvSpPr>
            <p:spPr>
              <a:xfrm>
                <a:off x="7543800" y="4171890"/>
                <a:ext cx="579120" cy="4942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-B</a:t>
                </a:r>
                <a:endParaRPr lang="en-US" sz="2000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35" name="Group 134"/>
          <p:cNvGrpSpPr/>
          <p:nvPr/>
        </p:nvGrpSpPr>
        <p:grpSpPr>
          <a:xfrm>
            <a:off x="4358640" y="5162489"/>
            <a:ext cx="1854200" cy="929883"/>
            <a:chOff x="4876800" y="5162489"/>
            <a:chExt cx="1854200" cy="929883"/>
          </a:xfrm>
        </p:grpSpPr>
        <p:cxnSp>
          <p:nvCxnSpPr>
            <p:cNvPr id="127" name="Straight Arrow Connector 126"/>
            <p:cNvCxnSpPr/>
            <p:nvPr/>
          </p:nvCxnSpPr>
          <p:spPr>
            <a:xfrm rot="16200000" flipV="1">
              <a:off x="5188857" y="5502729"/>
              <a:ext cx="925286" cy="254000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4876800" y="5660570"/>
              <a:ext cx="8255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R=A-B</a:t>
              </a:r>
              <a:endParaRPr lang="en-US" sz="1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29" name="Group 70"/>
            <p:cNvGrpSpPr/>
            <p:nvPr/>
          </p:nvGrpSpPr>
          <p:grpSpPr>
            <a:xfrm>
              <a:off x="5816600" y="5182556"/>
              <a:ext cx="914400" cy="888274"/>
              <a:chOff x="685800" y="3657600"/>
              <a:chExt cx="1097280" cy="1097280"/>
            </a:xfrm>
          </p:grpSpPr>
          <p:cxnSp>
            <p:nvCxnSpPr>
              <p:cNvPr id="133" name="Straight Arrow Connector 132"/>
              <p:cNvCxnSpPr/>
              <p:nvPr/>
            </p:nvCxnSpPr>
            <p:spPr>
              <a:xfrm flipV="1">
                <a:off x="685800" y="3657600"/>
                <a:ext cx="1097280" cy="1097280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4" name="TextBox 133"/>
              <p:cNvSpPr txBox="1"/>
              <p:nvPr/>
            </p:nvSpPr>
            <p:spPr>
              <a:xfrm>
                <a:off x="838200" y="3867090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endParaRPr lang="en-US" sz="2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30" name="Group 117"/>
            <p:cNvGrpSpPr/>
            <p:nvPr/>
          </p:nvGrpSpPr>
          <p:grpSpPr>
            <a:xfrm>
              <a:off x="5486400" y="5162489"/>
              <a:ext cx="1219200" cy="400111"/>
              <a:chOff x="7086600" y="4171890"/>
              <a:chExt cx="1463040" cy="494253"/>
            </a:xfrm>
          </p:grpSpPr>
          <p:cxnSp>
            <p:nvCxnSpPr>
              <p:cNvPr id="131" name="Straight Arrow Connector 130"/>
              <p:cNvCxnSpPr/>
              <p:nvPr/>
            </p:nvCxnSpPr>
            <p:spPr>
              <a:xfrm rot="10800000" flipV="1">
                <a:off x="7086600" y="4190986"/>
                <a:ext cx="1463040" cy="0"/>
              </a:xfrm>
              <a:prstGeom prst="straightConnector1">
                <a:avLst/>
              </a:prstGeom>
              <a:ln w="25400">
                <a:solidFill>
                  <a:srgbClr val="0070C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2" name="TextBox 131"/>
              <p:cNvSpPr txBox="1"/>
              <p:nvPr/>
            </p:nvSpPr>
            <p:spPr>
              <a:xfrm>
                <a:off x="7543800" y="4171890"/>
                <a:ext cx="579120" cy="4942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-B</a:t>
                </a:r>
                <a:endParaRPr lang="en-US" sz="2000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36" name="Rectangle 135"/>
          <p:cNvSpPr/>
          <p:nvPr/>
        </p:nvSpPr>
        <p:spPr>
          <a:xfrm>
            <a:off x="6187440" y="5334000"/>
            <a:ext cx="609600" cy="3810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OR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80" name="Oval 79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0.08333 1.11111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33333E-6 L -0.00243 -0.14584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3" presetClass="entr" presetSubtype="1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3" presetClass="entr" presetSubtype="1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3" presetClass="entr" presetSubtype="1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61" grpId="0"/>
      <p:bldP spid="69" grpId="0"/>
      <p:bldP spid="105" grpId="0" animBg="1"/>
      <p:bldP spid="114" grpId="0" animBg="1"/>
      <p:bldP spid="1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Force Vectors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496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Vector Operations </a:t>
            </a: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85801" y="2286001"/>
            <a:ext cx="4191000" cy="469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Example:</a:t>
            </a:r>
            <a:endParaRPr lang="en-US" sz="2400" dirty="0"/>
          </a:p>
        </p:txBody>
      </p:sp>
      <p:pic>
        <p:nvPicPr>
          <p:cNvPr id="70" name="Picture 2" descr="C:\Users\Laith Batarseh\AppData\Local\Microsoft\Windows\Temporary Internet Files\Content.IE5\4MOT4X9U\MC90041275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381001" y="2286000"/>
            <a:ext cx="279689" cy="4646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1" name="TextBox 70"/>
          <p:cNvSpPr txBox="1"/>
          <p:nvPr/>
        </p:nvSpPr>
        <p:spPr>
          <a:xfrm>
            <a:off x="685800" y="2743200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Assume the following vectors: </a:t>
            </a:r>
            <a:r>
              <a:rPr lang="en-US" b="1" dirty="0" smtClean="0">
                <a:solidFill>
                  <a:srgbClr val="FF0000"/>
                </a:solidFill>
              </a:rPr>
              <a:t>A</a:t>
            </a:r>
            <a:r>
              <a:rPr lang="en-US" b="1" dirty="0" smtClean="0"/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= 10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∟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en-US" b="1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b="1" dirty="0" smtClean="0">
                <a:solidFill>
                  <a:srgbClr val="00B0F0"/>
                </a:solidFill>
              </a:rPr>
              <a:t>B</a:t>
            </a:r>
            <a:r>
              <a:rPr lang="en-US" b="1" dirty="0" smtClean="0"/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= 7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∟-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en-US" b="1" dirty="0" smtClean="0">
              <a:latin typeface="+mj-lt"/>
              <a:cs typeface="Times New Roman" pitchFamily="18" charset="0"/>
            </a:endParaRPr>
          </a:p>
          <a:p>
            <a:r>
              <a:rPr lang="en-US" b="1" dirty="0" smtClean="0">
                <a:latin typeface="+mj-lt"/>
                <a:cs typeface="Times New Roman" pitchFamily="18" charset="0"/>
              </a:rPr>
              <a:t>Find: 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latin typeface="+mj-lt"/>
                <a:cs typeface="Times New Roman" pitchFamily="18" charset="0"/>
              </a:rPr>
              <a:t>A+B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latin typeface="+mj-lt"/>
                <a:cs typeface="Times New Roman" pitchFamily="18" charset="0"/>
              </a:rPr>
              <a:t> A-B 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381000" y="4267200"/>
            <a:ext cx="4191000" cy="469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Solution:</a:t>
            </a:r>
            <a:endParaRPr lang="en-US" sz="2400" dirty="0"/>
          </a:p>
        </p:txBody>
      </p:sp>
      <p:grpSp>
        <p:nvGrpSpPr>
          <p:cNvPr id="45064" name="Group 8"/>
          <p:cNvGrpSpPr>
            <a:grpSpLocks/>
          </p:cNvGrpSpPr>
          <p:nvPr/>
        </p:nvGrpSpPr>
        <p:grpSpPr bwMode="auto">
          <a:xfrm>
            <a:off x="625475" y="5165725"/>
            <a:ext cx="2905125" cy="701675"/>
            <a:chOff x="864" y="2825"/>
            <a:chExt cx="4576" cy="1105"/>
          </a:xfrm>
        </p:grpSpPr>
        <p:cxnSp>
          <p:nvCxnSpPr>
            <p:cNvPr id="45065" name="AutoShape 9"/>
            <p:cNvCxnSpPr>
              <a:cxnSpLocks noChangeShapeType="1"/>
            </p:cNvCxnSpPr>
            <p:nvPr/>
          </p:nvCxnSpPr>
          <p:spPr bwMode="auto">
            <a:xfrm rot="19800000">
              <a:off x="864" y="3213"/>
              <a:ext cx="2835" cy="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 type="oval" w="sm" len="sm"/>
              <a:tailEnd type="stealth" w="lg" len="lg"/>
            </a:ln>
          </p:spPr>
        </p:cxnSp>
        <p:cxnSp>
          <p:nvCxnSpPr>
            <p:cNvPr id="45066" name="AutoShape 10"/>
            <p:cNvCxnSpPr>
              <a:cxnSpLocks noChangeShapeType="1"/>
            </p:cNvCxnSpPr>
            <p:nvPr/>
          </p:nvCxnSpPr>
          <p:spPr bwMode="auto">
            <a:xfrm rot="1200000">
              <a:off x="3456" y="2825"/>
              <a:ext cx="1984" cy="0"/>
            </a:xfrm>
            <a:prstGeom prst="straightConnector1">
              <a:avLst/>
            </a:prstGeom>
            <a:noFill/>
            <a:ln w="25400">
              <a:solidFill>
                <a:srgbClr val="0070C0"/>
              </a:solidFill>
              <a:round/>
              <a:headEnd type="oval" w="sm" len="sm"/>
              <a:tailEnd type="stealth" w="lg" len="lg"/>
            </a:ln>
          </p:spPr>
        </p:cxnSp>
        <p:cxnSp>
          <p:nvCxnSpPr>
            <p:cNvPr id="45067" name="AutoShape 11"/>
            <p:cNvCxnSpPr>
              <a:cxnSpLocks noChangeShapeType="1"/>
            </p:cNvCxnSpPr>
            <p:nvPr/>
          </p:nvCxnSpPr>
          <p:spPr bwMode="auto">
            <a:xfrm flipV="1">
              <a:off x="1050" y="3243"/>
              <a:ext cx="4290" cy="687"/>
            </a:xfrm>
            <a:prstGeom prst="straightConnector1">
              <a:avLst/>
            </a:prstGeom>
            <a:noFill/>
            <a:ln w="25400">
              <a:solidFill>
                <a:srgbClr val="FFC000"/>
              </a:solidFill>
              <a:round/>
              <a:headEnd type="oval" w="sm" len="sm"/>
              <a:tailEnd type="stealth" w="lg" len="lg"/>
            </a:ln>
          </p:spPr>
        </p:cxnSp>
      </p:grpSp>
      <p:sp>
        <p:nvSpPr>
          <p:cNvPr id="193" name="TextBox 192"/>
          <p:cNvSpPr txBox="1"/>
          <p:nvPr/>
        </p:nvSpPr>
        <p:spPr>
          <a:xfrm>
            <a:off x="1600200" y="5715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A+B</a:t>
            </a:r>
            <a:endParaRPr lang="en-US" dirty="0"/>
          </a:p>
        </p:txBody>
      </p:sp>
      <p:sp>
        <p:nvSpPr>
          <p:cNvPr id="196" name="TextBox 195"/>
          <p:cNvSpPr txBox="1"/>
          <p:nvPr/>
        </p:nvSpPr>
        <p:spPr>
          <a:xfrm>
            <a:off x="1524000" y="49646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2819400" y="4800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B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2" name="Oval 31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8"/>
          <p:cNvGrpSpPr>
            <a:grpSpLocks/>
          </p:cNvGrpSpPr>
          <p:nvPr/>
        </p:nvGrpSpPr>
        <p:grpSpPr bwMode="auto">
          <a:xfrm>
            <a:off x="5667768" y="4724400"/>
            <a:ext cx="1799832" cy="1295400"/>
            <a:chOff x="864" y="1890"/>
            <a:chExt cx="2835" cy="2040"/>
          </a:xfrm>
        </p:grpSpPr>
        <p:cxnSp>
          <p:nvCxnSpPr>
            <p:cNvPr id="38" name="AutoShape 9"/>
            <p:cNvCxnSpPr>
              <a:cxnSpLocks noChangeShapeType="1"/>
            </p:cNvCxnSpPr>
            <p:nvPr/>
          </p:nvCxnSpPr>
          <p:spPr bwMode="auto">
            <a:xfrm rot="19800000">
              <a:off x="864" y="3213"/>
              <a:ext cx="2835" cy="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 type="oval" w="sm" len="sm"/>
              <a:tailEnd type="stealth" w="lg" len="lg"/>
            </a:ln>
          </p:spPr>
        </p:cxnSp>
        <p:cxnSp>
          <p:nvCxnSpPr>
            <p:cNvPr id="39" name="AutoShape 10"/>
            <p:cNvCxnSpPr>
              <a:cxnSpLocks noChangeShapeType="1"/>
            </p:cNvCxnSpPr>
            <p:nvPr/>
          </p:nvCxnSpPr>
          <p:spPr bwMode="auto">
            <a:xfrm rot="12000000">
              <a:off x="1539" y="2109"/>
              <a:ext cx="1984" cy="0"/>
            </a:xfrm>
            <a:prstGeom prst="straightConnector1">
              <a:avLst/>
            </a:prstGeom>
            <a:noFill/>
            <a:ln w="25400">
              <a:solidFill>
                <a:srgbClr val="0070C0"/>
              </a:solidFill>
              <a:round/>
              <a:headEnd type="oval" w="sm" len="sm"/>
              <a:tailEnd type="stealth" w="lg" len="lg"/>
            </a:ln>
          </p:spPr>
        </p:cxnSp>
        <p:cxnSp>
          <p:nvCxnSpPr>
            <p:cNvPr id="40" name="AutoShape 11"/>
            <p:cNvCxnSpPr>
              <a:cxnSpLocks noChangeShapeType="1"/>
            </p:cNvCxnSpPr>
            <p:nvPr/>
          </p:nvCxnSpPr>
          <p:spPr bwMode="auto">
            <a:xfrm rot="5400000" flipH="1" flipV="1">
              <a:off x="305" y="2635"/>
              <a:ext cx="2040" cy="549"/>
            </a:xfrm>
            <a:prstGeom prst="straightConnector1">
              <a:avLst/>
            </a:prstGeom>
            <a:noFill/>
            <a:ln w="25400">
              <a:solidFill>
                <a:srgbClr val="FFC000"/>
              </a:solidFill>
              <a:round/>
              <a:headEnd type="oval" w="sm" len="sm"/>
              <a:tailEnd type="stealth" w="lg" len="lg"/>
            </a:ln>
          </p:spPr>
        </p:cxnSp>
      </p:grpSp>
      <p:sp>
        <p:nvSpPr>
          <p:cNvPr id="41" name="TextBox 40"/>
          <p:cNvSpPr txBox="1"/>
          <p:nvPr/>
        </p:nvSpPr>
        <p:spPr>
          <a:xfrm>
            <a:off x="5296293" y="5029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A-B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566293" y="51170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591693" y="4495800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-B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193" grpId="0"/>
      <p:bldP spid="196" grpId="1"/>
      <p:bldP spid="197" grpId="1"/>
      <p:bldP spid="41" grpId="0"/>
      <p:bldP spid="42" grpId="0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Force Vectors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Vector Operations </a:t>
            </a:r>
          </a:p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Special cases:</a:t>
            </a:r>
          </a:p>
          <a:p>
            <a:r>
              <a:rPr lang="en-US" sz="2400" b="1" dirty="0" smtClean="0">
                <a:solidFill>
                  <a:schemeClr val="tx1"/>
                </a:solidFill>
              </a:rPr>
              <a:t>Collinear vectors:</a:t>
            </a:r>
          </a:p>
          <a:p>
            <a:endParaRPr lang="en-US" sz="2400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chemeClr val="tx1"/>
              </a:solidFill>
            </a:endParaRPr>
          </a:p>
          <a:p>
            <a:endParaRPr lang="en-US" sz="2400" b="1" dirty="0" smtClean="0">
              <a:solidFill>
                <a:schemeClr val="tx1"/>
              </a:solidFill>
            </a:endParaRPr>
          </a:p>
          <a:p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chemeClr val="tx1"/>
                </a:solidFill>
              </a:rPr>
              <a:t>Multiple addition:</a:t>
            </a:r>
          </a:p>
          <a:p>
            <a:pPr>
              <a:buNone/>
            </a:pPr>
            <a:endParaRPr lang="en-US" sz="2400" b="1" dirty="0" smtClean="0">
              <a:solidFill>
                <a:schemeClr val="tx1"/>
              </a:solidFill>
            </a:endParaRPr>
          </a:p>
          <a:p>
            <a:pPr marL="114300" indent="4763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A+B+C+…: in such case, the addition can be in successive order or in multiple steps.   </a:t>
            </a: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</p:txBody>
      </p:sp>
      <p:cxnSp>
        <p:nvCxnSpPr>
          <p:cNvPr id="45060" name="AutoShape 4"/>
          <p:cNvCxnSpPr>
            <a:cxnSpLocks noChangeShapeType="1"/>
          </p:cNvCxnSpPr>
          <p:nvPr/>
        </p:nvCxnSpPr>
        <p:spPr bwMode="auto">
          <a:xfrm>
            <a:off x="534035" y="3424238"/>
            <a:ext cx="1800225" cy="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 type="oval" w="sm" len="sm"/>
            <a:tailEnd type="stealth" w="lg" len="lg"/>
          </a:ln>
        </p:spPr>
      </p:cxnSp>
      <p:cxnSp>
        <p:nvCxnSpPr>
          <p:cNvPr id="45061" name="AutoShape 5"/>
          <p:cNvCxnSpPr>
            <a:cxnSpLocks noChangeShapeType="1"/>
          </p:cNvCxnSpPr>
          <p:nvPr/>
        </p:nvCxnSpPr>
        <p:spPr bwMode="auto">
          <a:xfrm>
            <a:off x="2461260" y="3429000"/>
            <a:ext cx="1258888" cy="0"/>
          </a:xfrm>
          <a:prstGeom prst="straightConnector1">
            <a:avLst/>
          </a:prstGeom>
          <a:noFill/>
          <a:ln w="25400">
            <a:solidFill>
              <a:srgbClr val="0070C0"/>
            </a:solidFill>
            <a:round/>
            <a:headEnd type="oval" w="sm" len="sm"/>
            <a:tailEnd type="stealth" w="lg" len="lg"/>
          </a:ln>
        </p:spPr>
      </p:cxnSp>
      <p:cxnSp>
        <p:nvCxnSpPr>
          <p:cNvPr id="34" name="AutoShape 2"/>
          <p:cNvCxnSpPr>
            <a:cxnSpLocks noChangeShapeType="1"/>
          </p:cNvCxnSpPr>
          <p:nvPr/>
        </p:nvCxnSpPr>
        <p:spPr bwMode="auto">
          <a:xfrm rot="10800000">
            <a:off x="532447" y="4186238"/>
            <a:ext cx="1800225" cy="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 type="oval" w="sm" len="sm"/>
            <a:tailEnd type="stealth" w="lg" len="lg"/>
          </a:ln>
        </p:spPr>
      </p:cxnSp>
      <p:cxnSp>
        <p:nvCxnSpPr>
          <p:cNvPr id="35" name="AutoShape 3"/>
          <p:cNvCxnSpPr>
            <a:cxnSpLocks noChangeShapeType="1"/>
          </p:cNvCxnSpPr>
          <p:nvPr/>
        </p:nvCxnSpPr>
        <p:spPr bwMode="auto">
          <a:xfrm>
            <a:off x="2459672" y="4191000"/>
            <a:ext cx="1258888" cy="0"/>
          </a:xfrm>
          <a:prstGeom prst="straightConnector1">
            <a:avLst/>
          </a:prstGeom>
          <a:noFill/>
          <a:ln w="25400">
            <a:solidFill>
              <a:srgbClr val="0070C0"/>
            </a:solidFill>
            <a:round/>
            <a:headEnd type="oval" w="sm" len="sm"/>
            <a:tailEnd type="stealth" w="lg" len="lg"/>
          </a:ln>
        </p:spPr>
      </p:cxnSp>
      <p:sp>
        <p:nvSpPr>
          <p:cNvPr id="36" name="TextBox 35"/>
          <p:cNvSpPr txBox="1"/>
          <p:nvPr/>
        </p:nvSpPr>
        <p:spPr>
          <a:xfrm>
            <a:off x="1356360" y="3505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880360" y="3505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B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8" name="Right Arrow 37"/>
          <p:cNvSpPr/>
          <p:nvPr/>
        </p:nvSpPr>
        <p:spPr>
          <a:xfrm>
            <a:off x="4099560" y="3124200"/>
            <a:ext cx="1524000" cy="5334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A + B</a:t>
            </a:r>
            <a:endParaRPr lang="en-US" b="1" dirty="0">
              <a:solidFill>
                <a:srgbClr val="00B050"/>
              </a:solidFill>
            </a:endParaRPr>
          </a:p>
        </p:txBody>
      </p:sp>
      <p:cxnSp>
        <p:nvCxnSpPr>
          <p:cNvPr id="45062" name="AutoShape 6"/>
          <p:cNvCxnSpPr>
            <a:cxnSpLocks noChangeShapeType="1"/>
          </p:cNvCxnSpPr>
          <p:nvPr/>
        </p:nvCxnSpPr>
        <p:spPr bwMode="auto">
          <a:xfrm>
            <a:off x="5772785" y="3500438"/>
            <a:ext cx="1800225" cy="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 type="oval" w="sm" len="sm"/>
            <a:tailEnd type="stealth" w="lg" len="lg"/>
          </a:ln>
        </p:spPr>
      </p:cxnSp>
      <p:cxnSp>
        <p:nvCxnSpPr>
          <p:cNvPr id="45063" name="AutoShape 7"/>
          <p:cNvCxnSpPr>
            <a:cxnSpLocks noChangeShapeType="1"/>
          </p:cNvCxnSpPr>
          <p:nvPr/>
        </p:nvCxnSpPr>
        <p:spPr bwMode="auto">
          <a:xfrm>
            <a:off x="7604760" y="3505200"/>
            <a:ext cx="1258888" cy="0"/>
          </a:xfrm>
          <a:prstGeom prst="straightConnector1">
            <a:avLst/>
          </a:prstGeom>
          <a:noFill/>
          <a:ln w="25400">
            <a:solidFill>
              <a:srgbClr val="0070C0"/>
            </a:solidFill>
            <a:round/>
            <a:headEnd type="oval" w="sm" len="sm"/>
            <a:tailEnd type="stealth" w="lg" len="lg"/>
          </a:ln>
        </p:spPr>
      </p:cxnSp>
      <p:cxnSp>
        <p:nvCxnSpPr>
          <p:cNvPr id="45064" name="AutoShape 8"/>
          <p:cNvCxnSpPr>
            <a:cxnSpLocks noChangeShapeType="1"/>
          </p:cNvCxnSpPr>
          <p:nvPr/>
        </p:nvCxnSpPr>
        <p:spPr bwMode="auto">
          <a:xfrm>
            <a:off x="5772785" y="3271838"/>
            <a:ext cx="3059113" cy="0"/>
          </a:xfrm>
          <a:prstGeom prst="straightConnector1">
            <a:avLst/>
          </a:prstGeom>
          <a:noFill/>
          <a:ln w="25400">
            <a:solidFill>
              <a:srgbClr val="00B050"/>
            </a:solidFill>
            <a:round/>
            <a:headEnd/>
            <a:tailEnd type="stealth" w="lg" len="lg"/>
          </a:ln>
        </p:spPr>
      </p:cxnSp>
      <p:sp>
        <p:nvSpPr>
          <p:cNvPr id="44" name="TextBox 43"/>
          <p:cNvSpPr txBox="1"/>
          <p:nvPr/>
        </p:nvSpPr>
        <p:spPr>
          <a:xfrm>
            <a:off x="6918960" y="28310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A + B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5" name="Right Arrow 44"/>
          <p:cNvSpPr/>
          <p:nvPr/>
        </p:nvSpPr>
        <p:spPr>
          <a:xfrm>
            <a:off x="4099560" y="3962400"/>
            <a:ext cx="1524000" cy="5334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B - A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356360" y="4267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880360" y="4267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B</a:t>
            </a:r>
            <a:endParaRPr lang="en-US" b="1" dirty="0">
              <a:solidFill>
                <a:srgbClr val="0070C0"/>
              </a:solidFill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6461760" y="3733800"/>
            <a:ext cx="1905000" cy="733425"/>
            <a:chOff x="6477000" y="3733800"/>
            <a:chExt cx="1905000" cy="733425"/>
          </a:xfrm>
        </p:grpSpPr>
        <p:cxnSp>
          <p:nvCxnSpPr>
            <p:cNvPr id="6" name="AutoShape 9"/>
            <p:cNvCxnSpPr>
              <a:cxnSpLocks noChangeShapeType="1"/>
            </p:cNvCxnSpPr>
            <p:nvPr/>
          </p:nvCxnSpPr>
          <p:spPr bwMode="auto">
            <a:xfrm rot="10800000">
              <a:off x="6548437" y="4467225"/>
              <a:ext cx="1800225" cy="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 type="oval" w="sm" len="sm"/>
              <a:tailEnd type="stealth" w="lg" len="lg"/>
            </a:ln>
          </p:spPr>
        </p:cxnSp>
        <p:cxnSp>
          <p:nvCxnSpPr>
            <p:cNvPr id="8" name="AutoShape 10"/>
            <p:cNvCxnSpPr>
              <a:cxnSpLocks noChangeShapeType="1"/>
            </p:cNvCxnSpPr>
            <p:nvPr/>
          </p:nvCxnSpPr>
          <p:spPr bwMode="auto">
            <a:xfrm>
              <a:off x="7123112" y="4357687"/>
              <a:ext cx="1258888" cy="0"/>
            </a:xfrm>
            <a:prstGeom prst="straightConnector1">
              <a:avLst/>
            </a:prstGeom>
            <a:noFill/>
            <a:ln w="25400">
              <a:solidFill>
                <a:srgbClr val="0070C0"/>
              </a:solidFill>
              <a:round/>
              <a:headEnd type="oval" w="sm" len="sm"/>
              <a:tailEnd type="stealth" w="lg" len="lg"/>
            </a:ln>
          </p:spPr>
        </p:cxnSp>
        <p:cxnSp>
          <p:nvCxnSpPr>
            <p:cNvPr id="10" name="AutoShape 11"/>
            <p:cNvCxnSpPr>
              <a:cxnSpLocks noChangeShapeType="1"/>
            </p:cNvCxnSpPr>
            <p:nvPr/>
          </p:nvCxnSpPr>
          <p:spPr bwMode="auto">
            <a:xfrm rot="10800000">
              <a:off x="6553200" y="4191000"/>
              <a:ext cx="539750" cy="0"/>
            </a:xfrm>
            <a:prstGeom prst="straightConnector1">
              <a:avLst/>
            </a:prstGeom>
            <a:noFill/>
            <a:ln w="25400">
              <a:solidFill>
                <a:srgbClr val="00B050"/>
              </a:solidFill>
              <a:round/>
              <a:headEnd type="oval" w="sm" len="sm"/>
              <a:tailEnd type="stealth" w="lg" len="lg"/>
            </a:ln>
          </p:spPr>
        </p:cxnSp>
        <p:sp>
          <p:nvSpPr>
            <p:cNvPr id="51" name="TextBox 50"/>
            <p:cNvSpPr txBox="1"/>
            <p:nvPr/>
          </p:nvSpPr>
          <p:spPr>
            <a:xfrm>
              <a:off x="6477000" y="37338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00B050"/>
                  </a:solidFill>
                </a:rPr>
                <a:t>B-A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33" name="Oval 32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4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1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5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9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 animBg="1"/>
      <p:bldP spid="44" grpId="0"/>
      <p:bldP spid="45" grpId="0" animBg="1"/>
      <p:bldP spid="46" grpId="0"/>
      <p:bldP spid="4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Force Vectors 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200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Vector Operations </a:t>
            </a: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09601" y="2286001"/>
            <a:ext cx="4191000" cy="469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Example:</a:t>
            </a:r>
            <a:endParaRPr lang="en-US" sz="2400" dirty="0"/>
          </a:p>
        </p:txBody>
      </p:sp>
      <p:sp>
        <p:nvSpPr>
          <p:cNvPr id="71" name="TextBox 70"/>
          <p:cNvSpPr txBox="1"/>
          <p:nvPr/>
        </p:nvSpPr>
        <p:spPr>
          <a:xfrm>
            <a:off x="609600" y="2743200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Assume the following vectors: </a:t>
            </a:r>
            <a:r>
              <a:rPr lang="en-US" b="1" dirty="0" smtClean="0">
                <a:solidFill>
                  <a:srgbClr val="FF0000"/>
                </a:solidFill>
              </a:rPr>
              <a:t>A</a:t>
            </a:r>
            <a:r>
              <a:rPr lang="en-US" b="1" dirty="0" smtClean="0"/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= 10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∟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en-US" b="1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+mj-lt"/>
                <a:cs typeface="Times New Roman" pitchFamily="18" charset="0"/>
              </a:rPr>
              <a:t>,</a:t>
            </a:r>
            <a:r>
              <a:rPr lang="en-US" b="1" dirty="0" smtClean="0">
                <a:solidFill>
                  <a:srgbClr val="00B0F0"/>
                </a:solidFill>
              </a:rPr>
              <a:t>B</a:t>
            </a:r>
            <a:r>
              <a:rPr lang="en-US" b="1" dirty="0" smtClean="0"/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= 7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∟-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 smtClean="0">
                <a:latin typeface="+mj-lt"/>
                <a:cs typeface="Times New Roman" pitchFamily="18" charset="0"/>
              </a:rPr>
              <a:t> and </a:t>
            </a:r>
            <a:r>
              <a:rPr lang="en-US" b="1" dirty="0" smtClean="0">
                <a:solidFill>
                  <a:srgbClr val="00B050"/>
                </a:solidFill>
              </a:rPr>
              <a:t>C</a:t>
            </a:r>
            <a:r>
              <a:rPr lang="en-US" b="1" dirty="0" smtClean="0"/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= 6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∟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135</a:t>
            </a:r>
            <a:r>
              <a:rPr lang="en-US" b="1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+mj-lt"/>
                <a:cs typeface="Times New Roman" pitchFamily="18" charset="0"/>
              </a:rPr>
              <a:t>. </a:t>
            </a:r>
          </a:p>
          <a:p>
            <a:r>
              <a:rPr lang="en-US" b="1" dirty="0" smtClean="0">
                <a:latin typeface="+mj-lt"/>
                <a:cs typeface="Times New Roman" pitchFamily="18" charset="0"/>
              </a:rPr>
              <a:t>Find: </a:t>
            </a:r>
          </a:p>
          <a:p>
            <a:r>
              <a:rPr lang="en-US" b="1" dirty="0" smtClean="0">
                <a:latin typeface="+mj-lt"/>
                <a:cs typeface="Times New Roman" pitchFamily="18" charset="0"/>
              </a:rPr>
              <a:t>A+B+(A+C)</a:t>
            </a:r>
            <a:endParaRPr lang="en-US" b="1" dirty="0"/>
          </a:p>
        </p:txBody>
      </p:sp>
      <p:sp>
        <p:nvSpPr>
          <p:cNvPr id="121" name="TextBox 120"/>
          <p:cNvSpPr txBox="1"/>
          <p:nvPr/>
        </p:nvSpPr>
        <p:spPr>
          <a:xfrm>
            <a:off x="304800" y="3937000"/>
            <a:ext cx="4191000" cy="469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Solution:</a:t>
            </a:r>
            <a:endParaRPr lang="en-US" sz="2400" dirty="0"/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304800" y="5253593"/>
            <a:ext cx="2905125" cy="701675"/>
            <a:chOff x="864" y="2825"/>
            <a:chExt cx="4576" cy="1105"/>
          </a:xfrm>
        </p:grpSpPr>
        <p:cxnSp>
          <p:nvCxnSpPr>
            <p:cNvPr id="45065" name="AutoShape 9"/>
            <p:cNvCxnSpPr>
              <a:cxnSpLocks noChangeShapeType="1"/>
            </p:cNvCxnSpPr>
            <p:nvPr/>
          </p:nvCxnSpPr>
          <p:spPr bwMode="auto">
            <a:xfrm rot="19800000">
              <a:off x="864" y="3213"/>
              <a:ext cx="2835" cy="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 type="oval" w="sm" len="sm"/>
              <a:tailEnd type="stealth" w="lg" len="lg"/>
            </a:ln>
          </p:spPr>
        </p:cxnSp>
        <p:cxnSp>
          <p:nvCxnSpPr>
            <p:cNvPr id="45066" name="AutoShape 10"/>
            <p:cNvCxnSpPr>
              <a:cxnSpLocks noChangeShapeType="1"/>
            </p:cNvCxnSpPr>
            <p:nvPr/>
          </p:nvCxnSpPr>
          <p:spPr bwMode="auto">
            <a:xfrm rot="1200000">
              <a:off x="3456" y="2825"/>
              <a:ext cx="1984" cy="0"/>
            </a:xfrm>
            <a:prstGeom prst="straightConnector1">
              <a:avLst/>
            </a:prstGeom>
            <a:noFill/>
            <a:ln w="25400">
              <a:solidFill>
                <a:srgbClr val="0070C0"/>
              </a:solidFill>
              <a:round/>
              <a:headEnd type="oval" w="sm" len="sm"/>
              <a:tailEnd type="stealth" w="lg" len="lg"/>
            </a:ln>
          </p:spPr>
        </p:cxnSp>
        <p:cxnSp>
          <p:nvCxnSpPr>
            <p:cNvPr id="45067" name="AutoShape 11"/>
            <p:cNvCxnSpPr>
              <a:cxnSpLocks noChangeShapeType="1"/>
            </p:cNvCxnSpPr>
            <p:nvPr/>
          </p:nvCxnSpPr>
          <p:spPr bwMode="auto">
            <a:xfrm flipV="1">
              <a:off x="1050" y="3243"/>
              <a:ext cx="4290" cy="687"/>
            </a:xfrm>
            <a:prstGeom prst="straightConnector1">
              <a:avLst/>
            </a:prstGeom>
            <a:noFill/>
            <a:ln w="25400">
              <a:solidFill>
                <a:srgbClr val="FFC000"/>
              </a:solidFill>
              <a:round/>
              <a:headEnd type="oval" w="sm" len="sm"/>
              <a:tailEnd type="stealth" w="lg" len="lg"/>
            </a:ln>
          </p:spPr>
        </p:cxn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3412496" y="4358116"/>
            <a:ext cx="1800479" cy="1870782"/>
            <a:chOff x="6734" y="1423"/>
            <a:chExt cx="2835" cy="2947"/>
          </a:xfrm>
        </p:grpSpPr>
        <p:cxnSp>
          <p:nvCxnSpPr>
            <p:cNvPr id="45069" name="AutoShape 13"/>
            <p:cNvCxnSpPr>
              <a:cxnSpLocks noChangeShapeType="1"/>
            </p:cNvCxnSpPr>
            <p:nvPr/>
          </p:nvCxnSpPr>
          <p:spPr bwMode="auto">
            <a:xfrm rot="13500000">
              <a:off x="7791" y="2324"/>
              <a:ext cx="1801" cy="0"/>
            </a:xfrm>
            <a:prstGeom prst="straightConnector1">
              <a:avLst/>
            </a:prstGeom>
            <a:noFill/>
            <a:ln w="25400">
              <a:solidFill>
                <a:srgbClr val="00B050"/>
              </a:solidFill>
              <a:round/>
              <a:headEnd type="oval" w="sm" len="sm"/>
              <a:tailEnd type="stealth" w="lg" len="lg"/>
            </a:ln>
          </p:spPr>
        </p:cxnSp>
        <p:cxnSp>
          <p:nvCxnSpPr>
            <p:cNvPr id="45070" name="AutoShape 14"/>
            <p:cNvCxnSpPr>
              <a:cxnSpLocks noChangeShapeType="1"/>
            </p:cNvCxnSpPr>
            <p:nvPr/>
          </p:nvCxnSpPr>
          <p:spPr bwMode="auto">
            <a:xfrm rot="19800000">
              <a:off x="6734" y="3658"/>
              <a:ext cx="2835" cy="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 type="oval" w="sm" len="sm"/>
              <a:tailEnd type="stealth" w="lg" len="lg"/>
            </a:ln>
          </p:spPr>
        </p:cxnSp>
        <p:cxnSp>
          <p:nvCxnSpPr>
            <p:cNvPr id="45071" name="AutoShape 15"/>
            <p:cNvCxnSpPr>
              <a:cxnSpLocks noChangeShapeType="1"/>
            </p:cNvCxnSpPr>
            <p:nvPr/>
          </p:nvCxnSpPr>
          <p:spPr bwMode="auto">
            <a:xfrm rot="5400000" flipH="1" flipV="1">
              <a:off x="6200" y="2515"/>
              <a:ext cx="2611" cy="1100"/>
            </a:xfrm>
            <a:prstGeom prst="straightConnector1">
              <a:avLst/>
            </a:prstGeom>
            <a:noFill/>
            <a:ln w="25400">
              <a:solidFill>
                <a:srgbClr val="FFC000"/>
              </a:solidFill>
              <a:round/>
              <a:headEnd type="oval" w="sm" len="sm"/>
              <a:tailEnd type="stealth" w="lg" len="lg"/>
            </a:ln>
          </p:spPr>
        </p:cxnSp>
      </p:grpSp>
      <p:sp>
        <p:nvSpPr>
          <p:cNvPr id="193" name="TextBox 192"/>
          <p:cNvSpPr txBox="1"/>
          <p:nvPr/>
        </p:nvSpPr>
        <p:spPr>
          <a:xfrm>
            <a:off x="1279525" y="58028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A+B</a:t>
            </a:r>
            <a:endParaRPr lang="en-US" dirty="0"/>
          </a:p>
        </p:txBody>
      </p:sp>
      <p:sp>
        <p:nvSpPr>
          <p:cNvPr id="194" name="TextBox 193"/>
          <p:cNvSpPr txBox="1"/>
          <p:nvPr/>
        </p:nvSpPr>
        <p:spPr>
          <a:xfrm>
            <a:off x="3870325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A+C</a:t>
            </a:r>
            <a:endParaRPr lang="en-US" dirty="0"/>
          </a:p>
        </p:txBody>
      </p:sp>
      <p:sp>
        <p:nvSpPr>
          <p:cNvPr id="196" name="TextBox 195"/>
          <p:cNvSpPr txBox="1"/>
          <p:nvPr/>
        </p:nvSpPr>
        <p:spPr>
          <a:xfrm>
            <a:off x="1203325" y="5052536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2498725" y="48884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B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98" name="TextBox 197"/>
          <p:cNvSpPr txBox="1"/>
          <p:nvPr/>
        </p:nvSpPr>
        <p:spPr>
          <a:xfrm>
            <a:off x="4632325" y="4648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C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327525" y="5791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9" name="Oval 38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0" name="Group 59"/>
          <p:cNvGrpSpPr/>
          <p:nvPr/>
        </p:nvGrpSpPr>
        <p:grpSpPr>
          <a:xfrm>
            <a:off x="5334000" y="3962400"/>
            <a:ext cx="3429000" cy="2137330"/>
            <a:chOff x="5334000" y="3962400"/>
            <a:chExt cx="3429000" cy="2137330"/>
          </a:xfrm>
        </p:grpSpPr>
        <p:grpSp>
          <p:nvGrpSpPr>
            <p:cNvPr id="54" name="Group 53"/>
            <p:cNvGrpSpPr/>
            <p:nvPr/>
          </p:nvGrpSpPr>
          <p:grpSpPr>
            <a:xfrm>
              <a:off x="5334000" y="3962400"/>
              <a:ext cx="3429000" cy="2137330"/>
              <a:chOff x="6172200" y="3962400"/>
              <a:chExt cx="3429000" cy="2137330"/>
            </a:xfrm>
          </p:grpSpPr>
          <p:grpSp>
            <p:nvGrpSpPr>
              <p:cNvPr id="45" name="Group 44"/>
              <p:cNvGrpSpPr/>
              <p:nvPr/>
            </p:nvGrpSpPr>
            <p:grpSpPr>
              <a:xfrm>
                <a:off x="6172200" y="3962400"/>
                <a:ext cx="3429000" cy="2137330"/>
                <a:chOff x="6172200" y="3962400"/>
                <a:chExt cx="3429000" cy="2137330"/>
              </a:xfrm>
            </p:grpSpPr>
            <p:cxnSp>
              <p:nvCxnSpPr>
                <p:cNvPr id="45073" name="AutoShape 17"/>
                <p:cNvCxnSpPr>
                  <a:cxnSpLocks noChangeShapeType="1"/>
                </p:cNvCxnSpPr>
                <p:nvPr/>
              </p:nvCxnSpPr>
              <p:spPr bwMode="auto">
                <a:xfrm flipV="1">
                  <a:off x="6172200" y="3962400"/>
                  <a:ext cx="3429000" cy="2137330"/>
                </a:xfrm>
                <a:prstGeom prst="straightConnector1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oval" w="sm" len="sm"/>
                  <a:tailEnd type="stealth" w="lg" len="lg"/>
                </a:ln>
              </p:spPr>
            </p:cxnSp>
            <p:sp>
              <p:nvSpPr>
                <p:cNvPr id="195" name="TextBox 194"/>
                <p:cNvSpPr txBox="1"/>
                <p:nvPr/>
              </p:nvSpPr>
              <p:spPr>
                <a:xfrm>
                  <a:off x="7162800" y="4419600"/>
                  <a:ext cx="14478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/>
                    <a:t>A+B+(A+C)</a:t>
                  </a:r>
                  <a:endParaRPr lang="en-US" dirty="0"/>
                </a:p>
              </p:txBody>
            </p:sp>
            <p:cxnSp>
              <p:nvCxnSpPr>
                <p:cNvPr id="41" name="AutoShape 15"/>
                <p:cNvCxnSpPr>
                  <a:cxnSpLocks noChangeShapeType="1"/>
                </p:cNvCxnSpPr>
                <p:nvPr/>
              </p:nvCxnSpPr>
              <p:spPr bwMode="auto">
                <a:xfrm rot="5400000" flipH="1" flipV="1">
                  <a:off x="5692859" y="4898941"/>
                  <a:ext cx="1657172" cy="698490"/>
                </a:xfrm>
                <a:prstGeom prst="straightConnector1">
                  <a:avLst/>
                </a:prstGeom>
                <a:noFill/>
                <a:ln w="25400">
                  <a:solidFill>
                    <a:srgbClr val="FFC000"/>
                  </a:solidFill>
                  <a:round/>
                  <a:headEnd type="oval" w="sm" len="sm"/>
                  <a:tailEnd type="stealth" w="lg" len="lg"/>
                </a:ln>
              </p:spPr>
            </p:cxnSp>
          </p:grpSp>
          <p:cxnSp>
            <p:nvCxnSpPr>
              <p:cNvPr id="48" name="AutoShape 11"/>
              <p:cNvCxnSpPr>
                <a:cxnSpLocks noChangeShapeType="1"/>
              </p:cNvCxnSpPr>
              <p:nvPr/>
            </p:nvCxnSpPr>
            <p:spPr bwMode="auto">
              <a:xfrm flipV="1">
                <a:off x="6172200" y="5659755"/>
                <a:ext cx="2723555" cy="436245"/>
              </a:xfrm>
              <a:prstGeom prst="straightConnector1">
                <a:avLst/>
              </a:prstGeom>
              <a:noFill/>
              <a:ln w="25400">
                <a:solidFill>
                  <a:srgbClr val="FFC000"/>
                </a:solidFill>
                <a:round/>
                <a:headEnd type="oval" w="sm" len="sm"/>
                <a:tailEnd type="stealth" w="lg" len="lg"/>
              </a:ln>
            </p:spPr>
          </p:cxnSp>
          <p:cxnSp>
            <p:nvCxnSpPr>
              <p:cNvPr id="49" name="Straight Connector 48"/>
              <p:cNvCxnSpPr/>
              <p:nvPr/>
            </p:nvCxnSpPr>
            <p:spPr>
              <a:xfrm rot="5400000">
                <a:off x="8420100" y="4457700"/>
                <a:ext cx="1676400" cy="685800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 flipV="1">
                <a:off x="6858000" y="3962400"/>
                <a:ext cx="2743200" cy="457200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8" name="TextBox 57"/>
            <p:cNvSpPr txBox="1"/>
            <p:nvPr/>
          </p:nvSpPr>
          <p:spPr>
            <a:xfrm>
              <a:off x="5791200" y="48006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A+B</a:t>
              </a:r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7010400" y="53340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 A+C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193" grpId="0"/>
      <p:bldP spid="194" grpId="0"/>
      <p:bldP spid="196" grpId="0"/>
      <p:bldP spid="197" grpId="0"/>
      <p:bldP spid="198" grpId="0"/>
      <p:bldP spid="3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1335</TotalTime>
  <Words>462</Words>
  <Application>Microsoft Office PowerPoint</Application>
  <PresentationFormat>On-screen Show (4:3)</PresentationFormat>
  <Paragraphs>223</Paragraphs>
  <Slides>12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Module</vt:lpstr>
      <vt:lpstr>Equation</vt:lpstr>
      <vt:lpstr>Slide 1</vt:lpstr>
      <vt:lpstr>Force Vectors </vt:lpstr>
      <vt:lpstr>Force Vectors </vt:lpstr>
      <vt:lpstr>Force Vectors </vt:lpstr>
      <vt:lpstr>Force Vectors </vt:lpstr>
      <vt:lpstr>Force Vectors </vt:lpstr>
      <vt:lpstr>Force Vectors </vt:lpstr>
      <vt:lpstr>Force Vectors </vt:lpstr>
      <vt:lpstr>Force Vectors </vt:lpstr>
      <vt:lpstr>Force Vectors </vt:lpstr>
      <vt:lpstr>Force Vectors </vt:lpstr>
      <vt:lpstr>Force Vectors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Statics </dc:title>
  <dc:creator>Laith Batarseh</dc:creator>
  <cp:lastModifiedBy>Laith Batarseh</cp:lastModifiedBy>
  <cp:revision>206</cp:revision>
  <dcterms:created xsi:type="dcterms:W3CDTF">2006-08-16T00:00:00Z</dcterms:created>
  <dcterms:modified xsi:type="dcterms:W3CDTF">2013-04-07T18:00:28Z</dcterms:modified>
</cp:coreProperties>
</file>