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9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1219" autoAdjust="0"/>
  </p:normalViewPr>
  <p:slideViewPr>
    <p:cSldViewPr>
      <p:cViewPr>
        <p:scale>
          <a:sx n="75" d="100"/>
          <a:sy n="75" d="100"/>
        </p:scale>
        <p:origin x="-115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09CB8-2F0A-4A83-81A3-72A0752A0B68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6B32C-C616-4AC6-8A9B-53414392AC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6B32C-C616-4AC6-8A9B-53414392AC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9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1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1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8" y="6377460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98988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698988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9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8" y="1743134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9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3" y="155448"/>
            <a:ext cx="2525151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6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1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2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8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idx="1"/>
          </p:nvPr>
        </p:nvSpPr>
        <p:spPr/>
      </p:sp>
      <p:pic>
        <p:nvPicPr>
          <p:cNvPr id="13" name="Picture 2" descr="C:\Users\Laith Batarseh\AppData\Local\Microsoft\Windows\Temporary Internet Files\Content.IE5\0A8FNZFD\MP90039930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38136" y="1524000"/>
            <a:ext cx="6255277" cy="4114800"/>
          </a:xfrm>
          <a:prstGeom prst="rect">
            <a:avLst/>
          </a:prstGeom>
          <a:ln w="25400" cap="sq" cmpd="thickThin">
            <a:noFill/>
            <a:prstDash val="solid"/>
            <a:miter lim="800000"/>
          </a:ln>
          <a:effectLst>
            <a:innerShdw blurRad="76200">
              <a:srgbClr val="000000"/>
            </a:innerShdw>
            <a:reflection blurRad="6350" stA="50000" endA="300" endPos="38500" dist="50800" dir="5400000" sy="-100000" algn="bl" rotWithShape="0"/>
          </a:effectLst>
        </p:spPr>
      </p:pic>
      <p:sp>
        <p:nvSpPr>
          <p:cNvPr id="5" name="Rectangle 4"/>
          <p:cNvSpPr/>
          <p:nvPr/>
        </p:nvSpPr>
        <p:spPr>
          <a:xfrm>
            <a:off x="5029200" y="5791201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en-US" sz="3200" b="1" i="0" u="none" strike="noStrike" kern="1200" spc="50" normalizeH="0" baseline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Eng.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Laith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3200" b="1" i="0" u="none" strike="noStrike" kern="1200" spc="50" normalizeH="0" noProof="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Batarseh</a:t>
            </a:r>
            <a:r>
              <a:rPr kumimoji="0" lang="en-US" sz="3200" b="1" i="0" u="none" strike="noStrike" kern="1200" spc="50" normalizeH="0" noProof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lang="en-US" sz="32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50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Laith Batarseh\AppData\Local\Microsoft\Windows\Temporary Internet Files\Content.IE5\G2OS9D1C\MP90038608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819400" cy="1447800"/>
          </a:xfrm>
          <a:prstGeom prst="rect">
            <a:avLst/>
          </a:prstGeom>
          <a:noFill/>
        </p:spPr>
      </p:pic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895600" y="164592"/>
            <a:ext cx="6248400" cy="978408"/>
          </a:xfrm>
          <a:prstGeom prst="rect">
            <a:avLst/>
          </a:prstGeom>
        </p:spPr>
        <p:txBody>
          <a:bodyPr vert="horz" lIns="73152" rIns="45720" bIns="0" rtlCol="0" anchor="b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Statics 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Subtitle 2"/>
          <p:cNvSpPr txBox="1">
            <a:spLocks/>
          </p:cNvSpPr>
          <p:nvPr/>
        </p:nvSpPr>
        <p:spPr>
          <a:xfrm>
            <a:off x="533400" y="1524000"/>
            <a:ext cx="1981200" cy="5257800"/>
          </a:xfrm>
          <a:prstGeom prst="rect">
            <a:avLst/>
          </a:prstGeom>
        </p:spPr>
        <p:txBody>
          <a:bodyPr vert="wordArtVert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Vectors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Addition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Of</a:t>
            </a:r>
            <a:r>
              <a:rPr kumimoji="0" lang="en-US" sz="2800" b="1" i="0" u="none" strike="noStrike" kern="1200" cap="none" spc="0" normalizeH="0" noProof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lvl="0" algn="ctr">
              <a:buClr>
                <a:schemeClr val="accent1"/>
              </a:buClr>
              <a:buSzPct val="80000"/>
              <a:defRPr/>
            </a:pPr>
            <a:r>
              <a:rPr lang="en-U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Force</a:t>
            </a:r>
            <a:endParaRPr kumimoji="0" lang="en-US" sz="2800" b="1" i="0" u="none" strike="noStrike" kern="1200" cap="none" spc="0" normalizeH="0" baseline="0" noProof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Oval 22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0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600" autoRev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4" dur="25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8" dur="250" autoRev="1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50" autoRev="1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50" autoRev="1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0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2" dur="250" autoRev="1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250" autoRev="1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3399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50" autoRev="1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8956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Resolve </a:t>
            </a:r>
            <a:r>
              <a:rPr lang="en-US" sz="2000" b="1" dirty="0" smtClean="0">
                <a:solidFill>
                  <a:srgbClr val="FF0000"/>
                </a:solidFill>
              </a:rPr>
              <a:t>100 N</a:t>
            </a:r>
            <a:r>
              <a:rPr lang="en-US" sz="2000" b="1" dirty="0" smtClean="0">
                <a:solidFill>
                  <a:schemeClr val="tx1"/>
                </a:solidFill>
              </a:rPr>
              <a:t> force shown in the figure to its components along the bars. 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F1 =100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∟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-30</a:t>
            </a:r>
            <a:r>
              <a:rPr lang="en-US" sz="2000" b="1" baseline="30000" dirty="0" smtClean="0">
                <a:solidFill>
                  <a:schemeClr val="tx1"/>
                </a:solidFill>
                <a:latin typeface="+mj-lt"/>
                <a:cs typeface="Times New Roman"/>
              </a:rPr>
              <a:t>o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resolve the force  </a:t>
            </a:r>
            <a:r>
              <a:rPr lang="en-US" sz="2400" b="1" dirty="0" smtClean="0">
                <a:solidFill>
                  <a:srgbClr val="FF0000"/>
                </a:solidFill>
              </a:rPr>
              <a:t>F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Plan: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Define the axes 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Resolve the force by sine law </a:t>
            </a:r>
          </a:p>
        </p:txBody>
      </p: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185160" y="5486400"/>
          <a:ext cx="2971799" cy="838200"/>
        </p:xfrm>
        <a:graphic>
          <a:graphicData uri="http://schemas.openxmlformats.org/presentationml/2006/ole">
            <p:oleObj spid="_x0000_s4099" name="Equation" r:id="rId4" imgW="1485720" imgH="419040" progId="Equation.3">
              <p:embed/>
            </p:oleObj>
          </a:graphicData>
        </a:graphic>
      </p:graphicFrame>
      <p:grpSp>
        <p:nvGrpSpPr>
          <p:cNvPr id="4172" name="Group 76"/>
          <p:cNvGrpSpPr>
            <a:grpSpLocks/>
          </p:cNvGrpSpPr>
          <p:nvPr/>
        </p:nvGrpSpPr>
        <p:grpSpPr bwMode="auto">
          <a:xfrm>
            <a:off x="4251960" y="1951038"/>
            <a:ext cx="4568825" cy="3154362"/>
            <a:chOff x="2076" y="7515"/>
            <a:chExt cx="7194" cy="4967"/>
          </a:xfrm>
        </p:grpSpPr>
        <p:sp>
          <p:nvSpPr>
            <p:cNvPr id="4173" name="Rectangle 77"/>
            <p:cNvSpPr>
              <a:spLocks noChangeArrowheads="1"/>
            </p:cNvSpPr>
            <p:nvPr/>
          </p:nvSpPr>
          <p:spPr bwMode="auto">
            <a:xfrm>
              <a:off x="6998" y="11415"/>
              <a:ext cx="842" cy="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3</a:t>
              </a: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0</a:t>
              </a:r>
              <a:r>
                <a:rPr kumimoji="0" lang="en-US" sz="14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74" name="AutoShape 78"/>
            <p:cNvSpPr>
              <a:spLocks noChangeArrowheads="1"/>
            </p:cNvSpPr>
            <p:nvPr/>
          </p:nvSpPr>
          <p:spPr bwMode="auto">
            <a:xfrm rot="5400000">
              <a:off x="4285" y="9793"/>
              <a:ext cx="3118" cy="22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999999"/>
                </a:gs>
                <a:gs pos="100000">
                  <a:srgbClr val="FFFFFF"/>
                </a:gs>
              </a:gsLst>
              <a:lin ang="27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5" name="AutoShape 79"/>
            <p:cNvSpPr>
              <a:spLocks noChangeArrowheads="1"/>
            </p:cNvSpPr>
            <p:nvPr/>
          </p:nvSpPr>
          <p:spPr bwMode="auto">
            <a:xfrm>
              <a:off x="2850" y="11255"/>
              <a:ext cx="3118" cy="22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4176" name="AutoShape 80"/>
            <p:cNvCxnSpPr>
              <a:cxnSpLocks noChangeShapeType="1"/>
            </p:cNvCxnSpPr>
            <p:nvPr/>
          </p:nvCxnSpPr>
          <p:spPr bwMode="auto">
            <a:xfrm rot="5400000">
              <a:off x="4918" y="9892"/>
              <a:ext cx="18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4177" name="Group 81"/>
            <p:cNvGrpSpPr>
              <a:grpSpLocks/>
            </p:cNvGrpSpPr>
            <p:nvPr/>
          </p:nvGrpSpPr>
          <p:grpSpPr bwMode="auto">
            <a:xfrm rot="5400000">
              <a:off x="5558" y="8160"/>
              <a:ext cx="567" cy="283"/>
              <a:chOff x="2193" y="6227"/>
              <a:chExt cx="567" cy="283"/>
            </a:xfrm>
          </p:grpSpPr>
          <p:sp>
            <p:nvSpPr>
              <p:cNvPr id="4178" name="AutoShape 82"/>
              <p:cNvSpPr>
                <a:spLocks noChangeArrowheads="1"/>
              </p:cNvSpPr>
              <p:nvPr/>
            </p:nvSpPr>
            <p:spPr bwMode="auto">
              <a:xfrm>
                <a:off x="2193" y="6227"/>
                <a:ext cx="567" cy="283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79" name="Oval 83"/>
              <p:cNvSpPr>
                <a:spLocks noChangeArrowheads="1"/>
              </p:cNvSpPr>
              <p:nvPr/>
            </p:nvSpPr>
            <p:spPr bwMode="auto">
              <a:xfrm>
                <a:off x="2578" y="6317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180" name="Group 84"/>
            <p:cNvGrpSpPr>
              <a:grpSpLocks/>
            </p:cNvGrpSpPr>
            <p:nvPr/>
          </p:nvGrpSpPr>
          <p:grpSpPr bwMode="auto">
            <a:xfrm>
              <a:off x="2523" y="11227"/>
              <a:ext cx="567" cy="283"/>
              <a:chOff x="2193" y="6227"/>
              <a:chExt cx="567" cy="283"/>
            </a:xfrm>
          </p:grpSpPr>
          <p:sp>
            <p:nvSpPr>
              <p:cNvPr id="4181" name="AutoShape 85"/>
              <p:cNvSpPr>
                <a:spLocks noChangeArrowheads="1"/>
              </p:cNvSpPr>
              <p:nvPr/>
            </p:nvSpPr>
            <p:spPr bwMode="auto">
              <a:xfrm>
                <a:off x="2193" y="6227"/>
                <a:ext cx="567" cy="283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82" name="Oval 86"/>
              <p:cNvSpPr>
                <a:spLocks noChangeArrowheads="1"/>
              </p:cNvSpPr>
              <p:nvPr/>
            </p:nvSpPr>
            <p:spPr bwMode="auto">
              <a:xfrm>
                <a:off x="2578" y="6317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83" name="Firewall"/>
            <p:cNvSpPr>
              <a:spLocks noEditPoints="1" noChangeArrowheads="1"/>
            </p:cNvSpPr>
            <p:nvPr/>
          </p:nvSpPr>
          <p:spPr bwMode="auto">
            <a:xfrm>
              <a:off x="5073" y="7515"/>
              <a:ext cx="1643" cy="65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4" name="Firewall"/>
            <p:cNvSpPr>
              <a:spLocks noEditPoints="1" noChangeArrowheads="1"/>
            </p:cNvSpPr>
            <p:nvPr/>
          </p:nvSpPr>
          <p:spPr bwMode="auto">
            <a:xfrm rot="-5400000">
              <a:off x="1580" y="11070"/>
              <a:ext cx="1643" cy="65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185" name="Group 89"/>
            <p:cNvGrpSpPr>
              <a:grpSpLocks/>
            </p:cNvGrpSpPr>
            <p:nvPr/>
          </p:nvGrpSpPr>
          <p:grpSpPr bwMode="auto">
            <a:xfrm>
              <a:off x="5730" y="11257"/>
              <a:ext cx="238" cy="238"/>
              <a:chOff x="4712" y="8550"/>
              <a:chExt cx="238" cy="238"/>
            </a:xfrm>
          </p:grpSpPr>
          <p:sp>
            <p:nvSpPr>
              <p:cNvPr id="4186" name="AutoShape 90"/>
              <p:cNvSpPr>
                <a:spLocks noChangeArrowheads="1"/>
              </p:cNvSpPr>
              <p:nvPr/>
            </p:nvSpPr>
            <p:spPr bwMode="auto">
              <a:xfrm>
                <a:off x="4712" y="8550"/>
                <a:ext cx="238" cy="238"/>
              </a:xfrm>
              <a:custGeom>
                <a:avLst/>
                <a:gdLst>
                  <a:gd name="G0" fmla="+- 5400 0 0"/>
                  <a:gd name="G1" fmla="+- 21600 0 5400"/>
                  <a:gd name="G2" fmla="+- 21600 0 5400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87" name="Oval 91"/>
              <p:cNvSpPr>
                <a:spLocks noChangeArrowheads="1"/>
              </p:cNvSpPr>
              <p:nvPr/>
            </p:nvSpPr>
            <p:spPr bwMode="auto">
              <a:xfrm>
                <a:off x="4770" y="8610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188" name="Rectangle 92"/>
            <p:cNvSpPr>
              <a:spLocks noChangeArrowheads="1"/>
            </p:cNvSpPr>
            <p:nvPr/>
          </p:nvSpPr>
          <p:spPr bwMode="auto">
            <a:xfrm>
              <a:off x="7348" y="11865"/>
              <a:ext cx="1007" cy="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100 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189" name="AutoShape 93"/>
            <p:cNvCxnSpPr>
              <a:cxnSpLocks noChangeShapeType="1"/>
            </p:cNvCxnSpPr>
            <p:nvPr/>
          </p:nvCxnSpPr>
          <p:spPr bwMode="auto">
            <a:xfrm>
              <a:off x="5886" y="11370"/>
              <a:ext cx="3384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4190" name="Arc 94"/>
            <p:cNvSpPr>
              <a:spLocks noChangeAspect="1"/>
            </p:cNvSpPr>
            <p:nvPr/>
          </p:nvSpPr>
          <p:spPr bwMode="auto">
            <a:xfrm rot="5878082">
              <a:off x="6531" y="11399"/>
              <a:ext cx="502" cy="483"/>
            </a:xfrm>
            <a:custGeom>
              <a:avLst/>
              <a:gdLst>
                <a:gd name="G0" fmla="+- 9807 0 0"/>
                <a:gd name="G1" fmla="+- 21600 0 0"/>
                <a:gd name="G2" fmla="+- 21600 0 0"/>
                <a:gd name="T0" fmla="*/ 0 w 26107"/>
                <a:gd name="T1" fmla="*/ 2355 h 21600"/>
                <a:gd name="T2" fmla="*/ 26107 w 26107"/>
                <a:gd name="T3" fmla="*/ 7428 h 21600"/>
                <a:gd name="T4" fmla="*/ 9807 w 2610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107" h="21600" fill="none" extrusionOk="0">
                  <a:moveTo>
                    <a:pt x="-1" y="2354"/>
                  </a:moveTo>
                  <a:cubicBezTo>
                    <a:pt x="3037" y="806"/>
                    <a:pt x="6397" y="-1"/>
                    <a:pt x="9807" y="0"/>
                  </a:cubicBezTo>
                  <a:cubicBezTo>
                    <a:pt x="16059" y="0"/>
                    <a:pt x="22005" y="2709"/>
                    <a:pt x="26107" y="7427"/>
                  </a:cubicBezTo>
                </a:path>
                <a:path w="26107" h="21600" stroke="0" extrusionOk="0">
                  <a:moveTo>
                    <a:pt x="-1" y="2354"/>
                  </a:moveTo>
                  <a:cubicBezTo>
                    <a:pt x="3037" y="806"/>
                    <a:pt x="6397" y="-1"/>
                    <a:pt x="9807" y="0"/>
                  </a:cubicBezTo>
                  <a:cubicBezTo>
                    <a:pt x="16059" y="0"/>
                    <a:pt x="22005" y="2709"/>
                    <a:pt x="26107" y="7427"/>
                  </a:cubicBezTo>
                  <a:lnTo>
                    <a:pt x="980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4191" name="AutoShape 95"/>
            <p:cNvCxnSpPr>
              <a:cxnSpLocks noChangeShapeType="1"/>
            </p:cNvCxnSpPr>
            <p:nvPr/>
          </p:nvCxnSpPr>
          <p:spPr bwMode="auto">
            <a:xfrm>
              <a:off x="3435" y="11385"/>
              <a:ext cx="224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4192" name="AutoShape 96"/>
            <p:cNvCxnSpPr>
              <a:cxnSpLocks noChangeShapeType="1"/>
            </p:cNvCxnSpPr>
            <p:nvPr/>
          </p:nvCxnSpPr>
          <p:spPr bwMode="auto">
            <a:xfrm rot="1800000" flipV="1">
              <a:off x="5689" y="11910"/>
              <a:ext cx="2154" cy="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</p:cxnSp>
      </p:grpSp>
      <p:sp>
        <p:nvSpPr>
          <p:cNvPr id="37" name="Oval 3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[2]: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943600" y="5486400"/>
          <a:ext cx="2662238" cy="601663"/>
        </p:xfrm>
        <a:graphic>
          <a:graphicData uri="http://schemas.openxmlformats.org/presentationml/2006/ole">
            <p:oleObj spid="_x0000_s5122" name="Equation" r:id="rId4" imgW="1854000" imgH="419040" progId="Equation.3">
              <p:embed/>
            </p:oleObj>
          </a:graphicData>
        </a:graphic>
      </p:graphicFrame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457200" y="2667000"/>
            <a:ext cx="4568825" cy="3154362"/>
            <a:chOff x="2076" y="7515"/>
            <a:chExt cx="7194" cy="4967"/>
          </a:xfrm>
        </p:grpSpPr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6998" y="11415"/>
              <a:ext cx="842" cy="7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3</a:t>
              </a: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0</a:t>
              </a:r>
              <a:r>
                <a:rPr kumimoji="0" lang="en-US" sz="14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o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52" name="AutoShape 32"/>
            <p:cNvSpPr>
              <a:spLocks noChangeArrowheads="1"/>
            </p:cNvSpPr>
            <p:nvPr/>
          </p:nvSpPr>
          <p:spPr bwMode="auto">
            <a:xfrm rot="5400000">
              <a:off x="4285" y="9793"/>
              <a:ext cx="3118" cy="22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999999"/>
                </a:gs>
                <a:gs pos="100000">
                  <a:srgbClr val="FFFFFF"/>
                </a:gs>
              </a:gsLst>
              <a:lin ang="27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3" name="AutoShape 33"/>
            <p:cNvSpPr>
              <a:spLocks noChangeArrowheads="1"/>
            </p:cNvSpPr>
            <p:nvPr/>
          </p:nvSpPr>
          <p:spPr bwMode="auto">
            <a:xfrm>
              <a:off x="2850" y="11255"/>
              <a:ext cx="3118" cy="227"/>
            </a:xfrm>
            <a:prstGeom prst="roundRect">
              <a:avLst>
                <a:gd name="adj" fmla="val 50000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154" name="AutoShape 34"/>
            <p:cNvCxnSpPr>
              <a:cxnSpLocks noChangeShapeType="1"/>
            </p:cNvCxnSpPr>
            <p:nvPr/>
          </p:nvCxnSpPr>
          <p:spPr bwMode="auto">
            <a:xfrm rot="5400000">
              <a:off x="4918" y="9892"/>
              <a:ext cx="184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5155" name="Group 35"/>
            <p:cNvGrpSpPr>
              <a:grpSpLocks/>
            </p:cNvGrpSpPr>
            <p:nvPr/>
          </p:nvGrpSpPr>
          <p:grpSpPr bwMode="auto">
            <a:xfrm rot="5400000">
              <a:off x="5558" y="8160"/>
              <a:ext cx="567" cy="283"/>
              <a:chOff x="2193" y="6227"/>
              <a:chExt cx="567" cy="283"/>
            </a:xfrm>
          </p:grpSpPr>
          <p:sp>
            <p:nvSpPr>
              <p:cNvPr id="5156" name="AutoShape 36"/>
              <p:cNvSpPr>
                <a:spLocks noChangeArrowheads="1"/>
              </p:cNvSpPr>
              <p:nvPr/>
            </p:nvSpPr>
            <p:spPr bwMode="auto">
              <a:xfrm>
                <a:off x="2193" y="6227"/>
                <a:ext cx="567" cy="283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57" name="Oval 37"/>
              <p:cNvSpPr>
                <a:spLocks noChangeArrowheads="1"/>
              </p:cNvSpPr>
              <p:nvPr/>
            </p:nvSpPr>
            <p:spPr bwMode="auto">
              <a:xfrm>
                <a:off x="2578" y="6317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158" name="Group 38"/>
            <p:cNvGrpSpPr>
              <a:grpSpLocks/>
            </p:cNvGrpSpPr>
            <p:nvPr/>
          </p:nvGrpSpPr>
          <p:grpSpPr bwMode="auto">
            <a:xfrm>
              <a:off x="2523" y="11227"/>
              <a:ext cx="567" cy="283"/>
              <a:chOff x="2193" y="6227"/>
              <a:chExt cx="567" cy="283"/>
            </a:xfrm>
          </p:grpSpPr>
          <p:sp>
            <p:nvSpPr>
              <p:cNvPr id="5159" name="AutoShape 39"/>
              <p:cNvSpPr>
                <a:spLocks noChangeArrowheads="1"/>
              </p:cNvSpPr>
              <p:nvPr/>
            </p:nvSpPr>
            <p:spPr bwMode="auto">
              <a:xfrm>
                <a:off x="2193" y="6227"/>
                <a:ext cx="567" cy="283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60" name="Oval 40"/>
              <p:cNvSpPr>
                <a:spLocks noChangeArrowheads="1"/>
              </p:cNvSpPr>
              <p:nvPr/>
            </p:nvSpPr>
            <p:spPr bwMode="auto">
              <a:xfrm>
                <a:off x="2578" y="6317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161" name="Firewall"/>
            <p:cNvSpPr>
              <a:spLocks noEditPoints="1" noChangeArrowheads="1"/>
            </p:cNvSpPr>
            <p:nvPr/>
          </p:nvSpPr>
          <p:spPr bwMode="auto">
            <a:xfrm>
              <a:off x="5073" y="7515"/>
              <a:ext cx="1643" cy="65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2" name="Firewall"/>
            <p:cNvSpPr>
              <a:spLocks noEditPoints="1" noChangeArrowheads="1"/>
            </p:cNvSpPr>
            <p:nvPr/>
          </p:nvSpPr>
          <p:spPr bwMode="auto">
            <a:xfrm rot="-5400000">
              <a:off x="1580" y="11070"/>
              <a:ext cx="1643" cy="652"/>
            </a:xfrm>
            <a:custGeom>
              <a:avLst/>
              <a:gdLst>
                <a:gd name="T0" fmla="*/ 0 w 21600"/>
                <a:gd name="T1" fmla="*/ 0 h 21600"/>
                <a:gd name="T2" fmla="*/ 10800 w 21600"/>
                <a:gd name="T3" fmla="*/ 0 h 21600"/>
                <a:gd name="T4" fmla="*/ 21600 w 21600"/>
                <a:gd name="T5" fmla="*/ 0 h 21600"/>
                <a:gd name="T6" fmla="*/ 21060 w 21600"/>
                <a:gd name="T7" fmla="*/ 10800 h 21600"/>
                <a:gd name="T8" fmla="*/ 21060 w 21600"/>
                <a:gd name="T9" fmla="*/ 21600 h 21600"/>
                <a:gd name="T10" fmla="*/ 10800 w 21600"/>
                <a:gd name="T11" fmla="*/ 21600 h 21600"/>
                <a:gd name="T12" fmla="*/ 540 w 21600"/>
                <a:gd name="T13" fmla="*/ 21600 h 21600"/>
                <a:gd name="T14" fmla="*/ 540 w 21600"/>
                <a:gd name="T15" fmla="*/ 10800 h 21600"/>
                <a:gd name="T16" fmla="*/ 761 w 21600"/>
                <a:gd name="T17" fmla="*/ 22454 h 21600"/>
                <a:gd name="T18" fmla="*/ 21069 w 21600"/>
                <a:gd name="T19" fmla="*/ 32282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 extrusionOk="0">
                  <a:moveTo>
                    <a:pt x="540" y="4628"/>
                  </a:moveTo>
                  <a:lnTo>
                    <a:pt x="0" y="4628"/>
                  </a:lnTo>
                  <a:lnTo>
                    <a:pt x="0" y="0"/>
                  </a:lnTo>
                  <a:lnTo>
                    <a:pt x="21600" y="0"/>
                  </a:lnTo>
                  <a:lnTo>
                    <a:pt x="21600" y="4628"/>
                  </a:lnTo>
                  <a:lnTo>
                    <a:pt x="21060" y="4628"/>
                  </a:lnTo>
                  <a:lnTo>
                    <a:pt x="21060" y="21600"/>
                  </a:lnTo>
                  <a:lnTo>
                    <a:pt x="540" y="21600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540" y="4628"/>
                  </a:moveTo>
                  <a:lnTo>
                    <a:pt x="540" y="6171"/>
                  </a:lnTo>
                  <a:lnTo>
                    <a:pt x="2700" y="6171"/>
                  </a:lnTo>
                  <a:lnTo>
                    <a:pt x="2700" y="4628"/>
                  </a:lnTo>
                  <a:lnTo>
                    <a:pt x="540" y="4628"/>
                  </a:lnTo>
                  <a:close/>
                </a:path>
                <a:path w="21600" h="21600" extrusionOk="0">
                  <a:moveTo>
                    <a:pt x="2700" y="4628"/>
                  </a:moveTo>
                  <a:lnTo>
                    <a:pt x="2700" y="6171"/>
                  </a:lnTo>
                  <a:lnTo>
                    <a:pt x="4860" y="6171"/>
                  </a:lnTo>
                  <a:lnTo>
                    <a:pt x="4860" y="4628"/>
                  </a:lnTo>
                  <a:lnTo>
                    <a:pt x="2700" y="4628"/>
                  </a:lnTo>
                  <a:close/>
                </a:path>
                <a:path w="21600" h="21600" extrusionOk="0">
                  <a:moveTo>
                    <a:pt x="4860" y="4628"/>
                  </a:moveTo>
                  <a:lnTo>
                    <a:pt x="4860" y="6171"/>
                  </a:lnTo>
                  <a:lnTo>
                    <a:pt x="7020" y="6171"/>
                  </a:lnTo>
                  <a:lnTo>
                    <a:pt x="7020" y="4628"/>
                  </a:lnTo>
                  <a:lnTo>
                    <a:pt x="4860" y="4628"/>
                  </a:lnTo>
                  <a:close/>
                </a:path>
                <a:path w="21600" h="21600" extrusionOk="0">
                  <a:moveTo>
                    <a:pt x="7020" y="4628"/>
                  </a:moveTo>
                  <a:lnTo>
                    <a:pt x="7020" y="6171"/>
                  </a:lnTo>
                  <a:lnTo>
                    <a:pt x="9180" y="6171"/>
                  </a:lnTo>
                  <a:lnTo>
                    <a:pt x="9180" y="4628"/>
                  </a:lnTo>
                  <a:lnTo>
                    <a:pt x="7020" y="4628"/>
                  </a:lnTo>
                  <a:close/>
                </a:path>
                <a:path w="21600" h="21600" extrusionOk="0">
                  <a:moveTo>
                    <a:pt x="9180" y="4628"/>
                  </a:moveTo>
                  <a:lnTo>
                    <a:pt x="9180" y="6171"/>
                  </a:lnTo>
                  <a:lnTo>
                    <a:pt x="11340" y="6171"/>
                  </a:lnTo>
                  <a:lnTo>
                    <a:pt x="11340" y="4628"/>
                  </a:lnTo>
                  <a:lnTo>
                    <a:pt x="9180" y="4628"/>
                  </a:lnTo>
                  <a:close/>
                </a:path>
                <a:path w="21600" h="21600" extrusionOk="0">
                  <a:moveTo>
                    <a:pt x="11340" y="4628"/>
                  </a:moveTo>
                  <a:lnTo>
                    <a:pt x="11340" y="6171"/>
                  </a:lnTo>
                  <a:lnTo>
                    <a:pt x="13500" y="6171"/>
                  </a:lnTo>
                  <a:lnTo>
                    <a:pt x="13500" y="4628"/>
                  </a:lnTo>
                  <a:lnTo>
                    <a:pt x="11340" y="4628"/>
                  </a:lnTo>
                  <a:close/>
                </a:path>
                <a:path w="21600" h="21600" extrusionOk="0">
                  <a:moveTo>
                    <a:pt x="13500" y="4628"/>
                  </a:moveTo>
                  <a:lnTo>
                    <a:pt x="13500" y="6171"/>
                  </a:lnTo>
                  <a:lnTo>
                    <a:pt x="15660" y="6171"/>
                  </a:lnTo>
                  <a:lnTo>
                    <a:pt x="15660" y="4628"/>
                  </a:lnTo>
                  <a:lnTo>
                    <a:pt x="13500" y="4628"/>
                  </a:lnTo>
                  <a:close/>
                </a:path>
                <a:path w="21600" h="21600" extrusionOk="0">
                  <a:moveTo>
                    <a:pt x="15660" y="4628"/>
                  </a:moveTo>
                  <a:lnTo>
                    <a:pt x="15660" y="6171"/>
                  </a:lnTo>
                  <a:lnTo>
                    <a:pt x="17820" y="6171"/>
                  </a:lnTo>
                  <a:lnTo>
                    <a:pt x="17820" y="4628"/>
                  </a:lnTo>
                  <a:lnTo>
                    <a:pt x="15660" y="4628"/>
                  </a:lnTo>
                  <a:close/>
                </a:path>
                <a:path w="21600" h="21600" extrusionOk="0">
                  <a:moveTo>
                    <a:pt x="17820" y="4628"/>
                  </a:moveTo>
                  <a:lnTo>
                    <a:pt x="17820" y="6171"/>
                  </a:lnTo>
                  <a:lnTo>
                    <a:pt x="19980" y="6171"/>
                  </a:lnTo>
                  <a:lnTo>
                    <a:pt x="19980" y="4628"/>
                  </a:lnTo>
                  <a:lnTo>
                    <a:pt x="17820" y="4628"/>
                  </a:lnTo>
                  <a:close/>
                </a:path>
                <a:path w="21600" h="21600" extrusionOk="0">
                  <a:moveTo>
                    <a:pt x="1620" y="6171"/>
                  </a:moveTo>
                  <a:lnTo>
                    <a:pt x="1620" y="7714"/>
                  </a:lnTo>
                  <a:lnTo>
                    <a:pt x="3779" y="7714"/>
                  </a:lnTo>
                  <a:lnTo>
                    <a:pt x="3779" y="6171"/>
                  </a:lnTo>
                  <a:lnTo>
                    <a:pt x="1620" y="6171"/>
                  </a:lnTo>
                  <a:close/>
                </a:path>
                <a:path w="21600" h="21600" extrusionOk="0">
                  <a:moveTo>
                    <a:pt x="3779" y="6171"/>
                  </a:moveTo>
                  <a:lnTo>
                    <a:pt x="3779" y="7714"/>
                  </a:lnTo>
                  <a:lnTo>
                    <a:pt x="5940" y="7714"/>
                  </a:lnTo>
                  <a:lnTo>
                    <a:pt x="5940" y="6171"/>
                  </a:lnTo>
                  <a:lnTo>
                    <a:pt x="3779" y="6171"/>
                  </a:lnTo>
                  <a:close/>
                </a:path>
                <a:path w="21600" h="21600" extrusionOk="0">
                  <a:moveTo>
                    <a:pt x="5940" y="6171"/>
                  </a:moveTo>
                  <a:lnTo>
                    <a:pt x="5940" y="7714"/>
                  </a:lnTo>
                  <a:lnTo>
                    <a:pt x="8100" y="7714"/>
                  </a:lnTo>
                  <a:lnTo>
                    <a:pt x="8100" y="6171"/>
                  </a:lnTo>
                  <a:lnTo>
                    <a:pt x="5940" y="6171"/>
                  </a:lnTo>
                  <a:close/>
                </a:path>
                <a:path w="21600" h="21600" extrusionOk="0">
                  <a:moveTo>
                    <a:pt x="8100" y="6171"/>
                  </a:moveTo>
                  <a:lnTo>
                    <a:pt x="8100" y="7714"/>
                  </a:lnTo>
                  <a:lnTo>
                    <a:pt x="10260" y="7714"/>
                  </a:lnTo>
                  <a:lnTo>
                    <a:pt x="10260" y="6171"/>
                  </a:lnTo>
                  <a:lnTo>
                    <a:pt x="8100" y="6171"/>
                  </a:lnTo>
                  <a:close/>
                </a:path>
                <a:path w="21600" h="21600" extrusionOk="0">
                  <a:moveTo>
                    <a:pt x="10260" y="6171"/>
                  </a:moveTo>
                  <a:lnTo>
                    <a:pt x="10260" y="7714"/>
                  </a:lnTo>
                  <a:lnTo>
                    <a:pt x="12419" y="7714"/>
                  </a:lnTo>
                  <a:lnTo>
                    <a:pt x="12419" y="6171"/>
                  </a:lnTo>
                  <a:lnTo>
                    <a:pt x="10260" y="6171"/>
                  </a:lnTo>
                  <a:close/>
                </a:path>
                <a:path w="21600" h="21600" extrusionOk="0">
                  <a:moveTo>
                    <a:pt x="12419" y="6171"/>
                  </a:moveTo>
                  <a:lnTo>
                    <a:pt x="12419" y="7714"/>
                  </a:lnTo>
                  <a:lnTo>
                    <a:pt x="14580" y="7714"/>
                  </a:lnTo>
                  <a:lnTo>
                    <a:pt x="14580" y="6171"/>
                  </a:lnTo>
                  <a:lnTo>
                    <a:pt x="12419" y="6171"/>
                  </a:lnTo>
                  <a:close/>
                </a:path>
                <a:path w="21600" h="21600" extrusionOk="0">
                  <a:moveTo>
                    <a:pt x="14580" y="6171"/>
                  </a:moveTo>
                  <a:lnTo>
                    <a:pt x="14580" y="7714"/>
                  </a:lnTo>
                  <a:lnTo>
                    <a:pt x="16740" y="7714"/>
                  </a:lnTo>
                  <a:lnTo>
                    <a:pt x="16740" y="6171"/>
                  </a:lnTo>
                  <a:lnTo>
                    <a:pt x="14580" y="6171"/>
                  </a:lnTo>
                  <a:close/>
                </a:path>
                <a:path w="21600" h="21600" extrusionOk="0">
                  <a:moveTo>
                    <a:pt x="16740" y="6171"/>
                  </a:moveTo>
                  <a:lnTo>
                    <a:pt x="16740" y="7714"/>
                  </a:lnTo>
                  <a:lnTo>
                    <a:pt x="18900" y="7714"/>
                  </a:lnTo>
                  <a:lnTo>
                    <a:pt x="18900" y="6171"/>
                  </a:lnTo>
                  <a:lnTo>
                    <a:pt x="16740" y="6171"/>
                  </a:lnTo>
                  <a:close/>
                </a:path>
                <a:path w="21600" h="21600" extrusionOk="0">
                  <a:moveTo>
                    <a:pt x="18900" y="6171"/>
                  </a:moveTo>
                  <a:lnTo>
                    <a:pt x="18900" y="7714"/>
                  </a:lnTo>
                  <a:lnTo>
                    <a:pt x="21060" y="7714"/>
                  </a:lnTo>
                  <a:lnTo>
                    <a:pt x="21060" y="6171"/>
                  </a:lnTo>
                  <a:lnTo>
                    <a:pt x="18900" y="6171"/>
                  </a:lnTo>
                  <a:close/>
                </a:path>
                <a:path w="21600" h="21600" extrusionOk="0">
                  <a:moveTo>
                    <a:pt x="540" y="7714"/>
                  </a:moveTo>
                  <a:lnTo>
                    <a:pt x="540" y="9257"/>
                  </a:lnTo>
                  <a:lnTo>
                    <a:pt x="2700" y="9257"/>
                  </a:lnTo>
                  <a:lnTo>
                    <a:pt x="2700" y="7714"/>
                  </a:lnTo>
                  <a:lnTo>
                    <a:pt x="540" y="7714"/>
                  </a:lnTo>
                  <a:close/>
                </a:path>
                <a:path w="21600" h="21600" extrusionOk="0">
                  <a:moveTo>
                    <a:pt x="2700" y="7714"/>
                  </a:moveTo>
                  <a:lnTo>
                    <a:pt x="2700" y="9257"/>
                  </a:lnTo>
                  <a:lnTo>
                    <a:pt x="4860" y="9257"/>
                  </a:lnTo>
                  <a:lnTo>
                    <a:pt x="4860" y="7714"/>
                  </a:lnTo>
                  <a:lnTo>
                    <a:pt x="2700" y="7714"/>
                  </a:lnTo>
                  <a:close/>
                </a:path>
                <a:path w="21600" h="21600" extrusionOk="0">
                  <a:moveTo>
                    <a:pt x="4860" y="7714"/>
                  </a:moveTo>
                  <a:lnTo>
                    <a:pt x="4860" y="9257"/>
                  </a:lnTo>
                  <a:lnTo>
                    <a:pt x="7020" y="9257"/>
                  </a:lnTo>
                  <a:lnTo>
                    <a:pt x="7020" y="7714"/>
                  </a:lnTo>
                  <a:lnTo>
                    <a:pt x="4860" y="7714"/>
                  </a:lnTo>
                  <a:close/>
                </a:path>
                <a:path w="21600" h="21600" extrusionOk="0">
                  <a:moveTo>
                    <a:pt x="7020" y="7714"/>
                  </a:moveTo>
                  <a:lnTo>
                    <a:pt x="7020" y="9257"/>
                  </a:lnTo>
                  <a:lnTo>
                    <a:pt x="9180" y="9257"/>
                  </a:lnTo>
                  <a:lnTo>
                    <a:pt x="9180" y="7714"/>
                  </a:lnTo>
                  <a:lnTo>
                    <a:pt x="7020" y="7714"/>
                  </a:lnTo>
                  <a:close/>
                </a:path>
                <a:path w="21600" h="21600" extrusionOk="0">
                  <a:moveTo>
                    <a:pt x="9180" y="7714"/>
                  </a:moveTo>
                  <a:lnTo>
                    <a:pt x="9180" y="9257"/>
                  </a:lnTo>
                  <a:lnTo>
                    <a:pt x="11340" y="9257"/>
                  </a:lnTo>
                  <a:lnTo>
                    <a:pt x="11340" y="7714"/>
                  </a:lnTo>
                  <a:lnTo>
                    <a:pt x="9180" y="7714"/>
                  </a:lnTo>
                  <a:close/>
                </a:path>
                <a:path w="21600" h="21600" extrusionOk="0">
                  <a:moveTo>
                    <a:pt x="11340" y="7714"/>
                  </a:moveTo>
                  <a:lnTo>
                    <a:pt x="11340" y="9257"/>
                  </a:lnTo>
                  <a:lnTo>
                    <a:pt x="13500" y="9257"/>
                  </a:lnTo>
                  <a:lnTo>
                    <a:pt x="13500" y="7714"/>
                  </a:lnTo>
                  <a:lnTo>
                    <a:pt x="11340" y="7714"/>
                  </a:lnTo>
                  <a:close/>
                </a:path>
                <a:path w="21600" h="21600" extrusionOk="0">
                  <a:moveTo>
                    <a:pt x="13500" y="7714"/>
                  </a:moveTo>
                  <a:lnTo>
                    <a:pt x="13500" y="9257"/>
                  </a:lnTo>
                  <a:lnTo>
                    <a:pt x="15660" y="9257"/>
                  </a:lnTo>
                  <a:lnTo>
                    <a:pt x="15660" y="7714"/>
                  </a:lnTo>
                  <a:lnTo>
                    <a:pt x="13500" y="7714"/>
                  </a:lnTo>
                  <a:close/>
                </a:path>
                <a:path w="21600" h="21600" extrusionOk="0">
                  <a:moveTo>
                    <a:pt x="15660" y="7714"/>
                  </a:moveTo>
                  <a:lnTo>
                    <a:pt x="15660" y="9257"/>
                  </a:lnTo>
                  <a:lnTo>
                    <a:pt x="17820" y="9257"/>
                  </a:lnTo>
                  <a:lnTo>
                    <a:pt x="17820" y="7714"/>
                  </a:lnTo>
                  <a:lnTo>
                    <a:pt x="15660" y="7714"/>
                  </a:lnTo>
                  <a:close/>
                </a:path>
                <a:path w="21600" h="21600" extrusionOk="0">
                  <a:moveTo>
                    <a:pt x="17820" y="7714"/>
                  </a:moveTo>
                  <a:lnTo>
                    <a:pt x="17820" y="9257"/>
                  </a:lnTo>
                  <a:lnTo>
                    <a:pt x="19980" y="9257"/>
                  </a:lnTo>
                  <a:lnTo>
                    <a:pt x="19980" y="7714"/>
                  </a:lnTo>
                  <a:lnTo>
                    <a:pt x="17820" y="7714"/>
                  </a:lnTo>
                  <a:close/>
                </a:path>
                <a:path w="21600" h="21600" extrusionOk="0">
                  <a:moveTo>
                    <a:pt x="1620" y="9257"/>
                  </a:moveTo>
                  <a:lnTo>
                    <a:pt x="1620" y="10800"/>
                  </a:lnTo>
                  <a:lnTo>
                    <a:pt x="3779" y="10800"/>
                  </a:lnTo>
                  <a:lnTo>
                    <a:pt x="3779" y="9257"/>
                  </a:lnTo>
                  <a:lnTo>
                    <a:pt x="1620" y="9257"/>
                  </a:lnTo>
                  <a:close/>
                </a:path>
                <a:path w="21600" h="21600" extrusionOk="0">
                  <a:moveTo>
                    <a:pt x="3779" y="9257"/>
                  </a:moveTo>
                  <a:lnTo>
                    <a:pt x="3779" y="10800"/>
                  </a:lnTo>
                  <a:lnTo>
                    <a:pt x="5940" y="10800"/>
                  </a:lnTo>
                  <a:lnTo>
                    <a:pt x="5940" y="9257"/>
                  </a:lnTo>
                  <a:lnTo>
                    <a:pt x="3779" y="9257"/>
                  </a:lnTo>
                  <a:close/>
                </a:path>
                <a:path w="21600" h="21600" extrusionOk="0">
                  <a:moveTo>
                    <a:pt x="5940" y="9257"/>
                  </a:moveTo>
                  <a:lnTo>
                    <a:pt x="5940" y="10800"/>
                  </a:lnTo>
                  <a:lnTo>
                    <a:pt x="8100" y="10800"/>
                  </a:lnTo>
                  <a:lnTo>
                    <a:pt x="8100" y="9257"/>
                  </a:lnTo>
                  <a:lnTo>
                    <a:pt x="5940" y="9257"/>
                  </a:lnTo>
                  <a:close/>
                </a:path>
                <a:path w="21600" h="21600" extrusionOk="0">
                  <a:moveTo>
                    <a:pt x="8100" y="9257"/>
                  </a:moveTo>
                  <a:lnTo>
                    <a:pt x="8100" y="10800"/>
                  </a:lnTo>
                  <a:lnTo>
                    <a:pt x="10260" y="10800"/>
                  </a:lnTo>
                  <a:lnTo>
                    <a:pt x="10260" y="9257"/>
                  </a:lnTo>
                  <a:lnTo>
                    <a:pt x="8100" y="9257"/>
                  </a:lnTo>
                  <a:close/>
                </a:path>
                <a:path w="21600" h="21600" extrusionOk="0">
                  <a:moveTo>
                    <a:pt x="10260" y="9257"/>
                  </a:moveTo>
                  <a:lnTo>
                    <a:pt x="10260" y="10800"/>
                  </a:lnTo>
                  <a:lnTo>
                    <a:pt x="12419" y="10800"/>
                  </a:lnTo>
                  <a:lnTo>
                    <a:pt x="12419" y="9257"/>
                  </a:lnTo>
                  <a:lnTo>
                    <a:pt x="10260" y="9257"/>
                  </a:lnTo>
                  <a:close/>
                </a:path>
                <a:path w="21600" h="21600" extrusionOk="0">
                  <a:moveTo>
                    <a:pt x="12419" y="9257"/>
                  </a:moveTo>
                  <a:lnTo>
                    <a:pt x="12419" y="10800"/>
                  </a:lnTo>
                  <a:lnTo>
                    <a:pt x="14580" y="10800"/>
                  </a:lnTo>
                  <a:lnTo>
                    <a:pt x="14580" y="9257"/>
                  </a:lnTo>
                  <a:lnTo>
                    <a:pt x="12419" y="9257"/>
                  </a:lnTo>
                  <a:close/>
                </a:path>
                <a:path w="21600" h="21600" extrusionOk="0">
                  <a:moveTo>
                    <a:pt x="14580" y="9257"/>
                  </a:moveTo>
                  <a:lnTo>
                    <a:pt x="14580" y="10800"/>
                  </a:lnTo>
                  <a:lnTo>
                    <a:pt x="16740" y="10800"/>
                  </a:lnTo>
                  <a:lnTo>
                    <a:pt x="16740" y="9257"/>
                  </a:lnTo>
                  <a:lnTo>
                    <a:pt x="14580" y="9257"/>
                  </a:lnTo>
                  <a:close/>
                </a:path>
                <a:path w="21600" h="21600" extrusionOk="0">
                  <a:moveTo>
                    <a:pt x="16740" y="9257"/>
                  </a:moveTo>
                  <a:lnTo>
                    <a:pt x="16740" y="10800"/>
                  </a:lnTo>
                  <a:lnTo>
                    <a:pt x="18900" y="10800"/>
                  </a:lnTo>
                  <a:lnTo>
                    <a:pt x="18900" y="9257"/>
                  </a:lnTo>
                  <a:lnTo>
                    <a:pt x="16740" y="9257"/>
                  </a:lnTo>
                  <a:close/>
                </a:path>
                <a:path w="21600" h="21600" extrusionOk="0">
                  <a:moveTo>
                    <a:pt x="18900" y="9257"/>
                  </a:moveTo>
                  <a:lnTo>
                    <a:pt x="18900" y="10800"/>
                  </a:lnTo>
                  <a:lnTo>
                    <a:pt x="21060" y="10800"/>
                  </a:lnTo>
                  <a:lnTo>
                    <a:pt x="21060" y="9257"/>
                  </a:lnTo>
                  <a:lnTo>
                    <a:pt x="18900" y="9257"/>
                  </a:lnTo>
                  <a:close/>
                </a:path>
                <a:path w="21600" h="21600" extrusionOk="0">
                  <a:moveTo>
                    <a:pt x="540" y="10800"/>
                  </a:moveTo>
                  <a:lnTo>
                    <a:pt x="540" y="12342"/>
                  </a:lnTo>
                  <a:lnTo>
                    <a:pt x="2700" y="12342"/>
                  </a:lnTo>
                  <a:lnTo>
                    <a:pt x="2700" y="10800"/>
                  </a:lnTo>
                  <a:lnTo>
                    <a:pt x="540" y="10800"/>
                  </a:lnTo>
                  <a:close/>
                </a:path>
                <a:path w="21600" h="21600" extrusionOk="0">
                  <a:moveTo>
                    <a:pt x="2700" y="10800"/>
                  </a:moveTo>
                  <a:lnTo>
                    <a:pt x="2700" y="12342"/>
                  </a:lnTo>
                  <a:lnTo>
                    <a:pt x="4860" y="12342"/>
                  </a:lnTo>
                  <a:lnTo>
                    <a:pt x="4860" y="10800"/>
                  </a:lnTo>
                  <a:lnTo>
                    <a:pt x="2700" y="10800"/>
                  </a:lnTo>
                  <a:close/>
                </a:path>
                <a:path w="21600" h="21600" extrusionOk="0">
                  <a:moveTo>
                    <a:pt x="4860" y="10800"/>
                  </a:moveTo>
                  <a:lnTo>
                    <a:pt x="4860" y="12342"/>
                  </a:lnTo>
                  <a:lnTo>
                    <a:pt x="7020" y="12342"/>
                  </a:lnTo>
                  <a:lnTo>
                    <a:pt x="7020" y="10800"/>
                  </a:lnTo>
                  <a:lnTo>
                    <a:pt x="4860" y="10800"/>
                  </a:lnTo>
                  <a:close/>
                </a:path>
                <a:path w="21600" h="21600" extrusionOk="0">
                  <a:moveTo>
                    <a:pt x="7020" y="10800"/>
                  </a:moveTo>
                  <a:lnTo>
                    <a:pt x="7020" y="12342"/>
                  </a:lnTo>
                  <a:lnTo>
                    <a:pt x="9180" y="12342"/>
                  </a:lnTo>
                  <a:lnTo>
                    <a:pt x="9180" y="10800"/>
                  </a:lnTo>
                  <a:lnTo>
                    <a:pt x="7020" y="10800"/>
                  </a:lnTo>
                  <a:close/>
                </a:path>
                <a:path w="21600" h="21600" extrusionOk="0">
                  <a:moveTo>
                    <a:pt x="9180" y="10800"/>
                  </a:moveTo>
                  <a:lnTo>
                    <a:pt x="9180" y="12342"/>
                  </a:lnTo>
                  <a:lnTo>
                    <a:pt x="11340" y="12342"/>
                  </a:lnTo>
                  <a:lnTo>
                    <a:pt x="11340" y="10800"/>
                  </a:lnTo>
                  <a:lnTo>
                    <a:pt x="9180" y="10800"/>
                  </a:lnTo>
                  <a:close/>
                </a:path>
                <a:path w="21600" h="21600" extrusionOk="0">
                  <a:moveTo>
                    <a:pt x="11340" y="10800"/>
                  </a:moveTo>
                  <a:lnTo>
                    <a:pt x="11340" y="12342"/>
                  </a:lnTo>
                  <a:lnTo>
                    <a:pt x="13500" y="12342"/>
                  </a:lnTo>
                  <a:lnTo>
                    <a:pt x="13500" y="10800"/>
                  </a:lnTo>
                  <a:lnTo>
                    <a:pt x="11340" y="10800"/>
                  </a:lnTo>
                  <a:close/>
                </a:path>
                <a:path w="21600" h="21600" extrusionOk="0">
                  <a:moveTo>
                    <a:pt x="13500" y="10800"/>
                  </a:moveTo>
                  <a:lnTo>
                    <a:pt x="13500" y="12342"/>
                  </a:lnTo>
                  <a:lnTo>
                    <a:pt x="15660" y="12342"/>
                  </a:lnTo>
                  <a:lnTo>
                    <a:pt x="15660" y="10800"/>
                  </a:lnTo>
                  <a:lnTo>
                    <a:pt x="13500" y="10800"/>
                  </a:lnTo>
                  <a:close/>
                </a:path>
                <a:path w="21600" h="21600" extrusionOk="0">
                  <a:moveTo>
                    <a:pt x="15660" y="10800"/>
                  </a:moveTo>
                  <a:lnTo>
                    <a:pt x="15660" y="12342"/>
                  </a:lnTo>
                  <a:lnTo>
                    <a:pt x="17820" y="12342"/>
                  </a:lnTo>
                  <a:lnTo>
                    <a:pt x="17820" y="10800"/>
                  </a:lnTo>
                  <a:lnTo>
                    <a:pt x="15660" y="10800"/>
                  </a:lnTo>
                  <a:close/>
                </a:path>
                <a:path w="21600" h="21600" extrusionOk="0">
                  <a:moveTo>
                    <a:pt x="17820" y="10800"/>
                  </a:moveTo>
                  <a:lnTo>
                    <a:pt x="17820" y="12342"/>
                  </a:lnTo>
                  <a:lnTo>
                    <a:pt x="19980" y="12342"/>
                  </a:lnTo>
                  <a:lnTo>
                    <a:pt x="19980" y="10800"/>
                  </a:lnTo>
                  <a:lnTo>
                    <a:pt x="17820" y="10800"/>
                  </a:lnTo>
                  <a:close/>
                </a:path>
                <a:path w="21600" h="21600" extrusionOk="0">
                  <a:moveTo>
                    <a:pt x="1620" y="12342"/>
                  </a:moveTo>
                  <a:lnTo>
                    <a:pt x="1620" y="13885"/>
                  </a:lnTo>
                  <a:lnTo>
                    <a:pt x="3779" y="13885"/>
                  </a:lnTo>
                  <a:lnTo>
                    <a:pt x="3779" y="12342"/>
                  </a:lnTo>
                  <a:lnTo>
                    <a:pt x="1620" y="12342"/>
                  </a:lnTo>
                  <a:close/>
                </a:path>
                <a:path w="21600" h="21600" extrusionOk="0">
                  <a:moveTo>
                    <a:pt x="3779" y="12342"/>
                  </a:moveTo>
                  <a:lnTo>
                    <a:pt x="3779" y="13885"/>
                  </a:lnTo>
                  <a:lnTo>
                    <a:pt x="5940" y="13885"/>
                  </a:lnTo>
                  <a:lnTo>
                    <a:pt x="5940" y="12342"/>
                  </a:lnTo>
                  <a:lnTo>
                    <a:pt x="3779" y="12342"/>
                  </a:lnTo>
                  <a:close/>
                </a:path>
                <a:path w="21600" h="21600" extrusionOk="0">
                  <a:moveTo>
                    <a:pt x="5940" y="12342"/>
                  </a:moveTo>
                  <a:lnTo>
                    <a:pt x="5940" y="13885"/>
                  </a:lnTo>
                  <a:lnTo>
                    <a:pt x="8100" y="13885"/>
                  </a:lnTo>
                  <a:lnTo>
                    <a:pt x="8100" y="12342"/>
                  </a:lnTo>
                  <a:lnTo>
                    <a:pt x="5940" y="12342"/>
                  </a:lnTo>
                  <a:close/>
                </a:path>
                <a:path w="21600" h="21600" extrusionOk="0">
                  <a:moveTo>
                    <a:pt x="8100" y="12342"/>
                  </a:moveTo>
                  <a:lnTo>
                    <a:pt x="8100" y="13885"/>
                  </a:lnTo>
                  <a:lnTo>
                    <a:pt x="10260" y="13885"/>
                  </a:lnTo>
                  <a:lnTo>
                    <a:pt x="10260" y="12342"/>
                  </a:lnTo>
                  <a:lnTo>
                    <a:pt x="8100" y="12342"/>
                  </a:lnTo>
                  <a:close/>
                </a:path>
                <a:path w="21600" h="21600" extrusionOk="0">
                  <a:moveTo>
                    <a:pt x="10260" y="12342"/>
                  </a:moveTo>
                  <a:lnTo>
                    <a:pt x="10260" y="13885"/>
                  </a:lnTo>
                  <a:lnTo>
                    <a:pt x="12419" y="13885"/>
                  </a:lnTo>
                  <a:lnTo>
                    <a:pt x="12419" y="12342"/>
                  </a:lnTo>
                  <a:lnTo>
                    <a:pt x="10260" y="12342"/>
                  </a:lnTo>
                  <a:close/>
                </a:path>
                <a:path w="21600" h="21600" extrusionOk="0">
                  <a:moveTo>
                    <a:pt x="12419" y="12342"/>
                  </a:moveTo>
                  <a:lnTo>
                    <a:pt x="12419" y="13885"/>
                  </a:lnTo>
                  <a:lnTo>
                    <a:pt x="14580" y="13885"/>
                  </a:lnTo>
                  <a:lnTo>
                    <a:pt x="14580" y="12342"/>
                  </a:lnTo>
                  <a:lnTo>
                    <a:pt x="12419" y="12342"/>
                  </a:lnTo>
                  <a:close/>
                </a:path>
                <a:path w="21600" h="21600" extrusionOk="0">
                  <a:moveTo>
                    <a:pt x="14580" y="12342"/>
                  </a:moveTo>
                  <a:lnTo>
                    <a:pt x="14580" y="13885"/>
                  </a:lnTo>
                  <a:lnTo>
                    <a:pt x="16740" y="13885"/>
                  </a:lnTo>
                  <a:lnTo>
                    <a:pt x="16740" y="12342"/>
                  </a:lnTo>
                  <a:lnTo>
                    <a:pt x="14580" y="12342"/>
                  </a:lnTo>
                  <a:close/>
                </a:path>
                <a:path w="21600" h="21600" extrusionOk="0">
                  <a:moveTo>
                    <a:pt x="16740" y="12342"/>
                  </a:moveTo>
                  <a:lnTo>
                    <a:pt x="16740" y="13885"/>
                  </a:lnTo>
                  <a:lnTo>
                    <a:pt x="18900" y="13885"/>
                  </a:lnTo>
                  <a:lnTo>
                    <a:pt x="18900" y="12342"/>
                  </a:lnTo>
                  <a:lnTo>
                    <a:pt x="16740" y="12342"/>
                  </a:lnTo>
                  <a:close/>
                </a:path>
                <a:path w="21600" h="21600" extrusionOk="0">
                  <a:moveTo>
                    <a:pt x="18900" y="12342"/>
                  </a:moveTo>
                  <a:lnTo>
                    <a:pt x="18900" y="13885"/>
                  </a:lnTo>
                  <a:lnTo>
                    <a:pt x="21060" y="13885"/>
                  </a:lnTo>
                  <a:lnTo>
                    <a:pt x="21060" y="12342"/>
                  </a:lnTo>
                  <a:lnTo>
                    <a:pt x="18900" y="12342"/>
                  </a:lnTo>
                  <a:close/>
                </a:path>
                <a:path w="21600" h="21600" extrusionOk="0">
                  <a:moveTo>
                    <a:pt x="540" y="13885"/>
                  </a:moveTo>
                  <a:lnTo>
                    <a:pt x="540" y="15428"/>
                  </a:lnTo>
                  <a:lnTo>
                    <a:pt x="2700" y="15428"/>
                  </a:lnTo>
                  <a:lnTo>
                    <a:pt x="2700" y="13885"/>
                  </a:lnTo>
                  <a:lnTo>
                    <a:pt x="540" y="13885"/>
                  </a:lnTo>
                  <a:close/>
                </a:path>
                <a:path w="21600" h="21600" extrusionOk="0">
                  <a:moveTo>
                    <a:pt x="2700" y="13885"/>
                  </a:moveTo>
                  <a:lnTo>
                    <a:pt x="2700" y="15428"/>
                  </a:lnTo>
                  <a:lnTo>
                    <a:pt x="4860" y="15428"/>
                  </a:lnTo>
                  <a:lnTo>
                    <a:pt x="4860" y="13885"/>
                  </a:lnTo>
                  <a:lnTo>
                    <a:pt x="2700" y="13885"/>
                  </a:lnTo>
                  <a:close/>
                </a:path>
                <a:path w="21600" h="21600" extrusionOk="0">
                  <a:moveTo>
                    <a:pt x="4860" y="13885"/>
                  </a:moveTo>
                  <a:lnTo>
                    <a:pt x="4860" y="15428"/>
                  </a:lnTo>
                  <a:lnTo>
                    <a:pt x="7020" y="15428"/>
                  </a:lnTo>
                  <a:lnTo>
                    <a:pt x="7020" y="13885"/>
                  </a:lnTo>
                  <a:lnTo>
                    <a:pt x="4860" y="13885"/>
                  </a:lnTo>
                  <a:close/>
                </a:path>
                <a:path w="21600" h="21600" extrusionOk="0">
                  <a:moveTo>
                    <a:pt x="7020" y="13885"/>
                  </a:moveTo>
                  <a:lnTo>
                    <a:pt x="7020" y="15428"/>
                  </a:lnTo>
                  <a:lnTo>
                    <a:pt x="9180" y="15428"/>
                  </a:lnTo>
                  <a:lnTo>
                    <a:pt x="9180" y="13885"/>
                  </a:lnTo>
                  <a:lnTo>
                    <a:pt x="7020" y="13885"/>
                  </a:lnTo>
                  <a:close/>
                </a:path>
                <a:path w="21600" h="21600" extrusionOk="0">
                  <a:moveTo>
                    <a:pt x="9180" y="13885"/>
                  </a:moveTo>
                  <a:lnTo>
                    <a:pt x="9180" y="15428"/>
                  </a:lnTo>
                  <a:lnTo>
                    <a:pt x="11340" y="15428"/>
                  </a:lnTo>
                  <a:lnTo>
                    <a:pt x="11340" y="13885"/>
                  </a:lnTo>
                  <a:lnTo>
                    <a:pt x="9180" y="13885"/>
                  </a:lnTo>
                  <a:close/>
                </a:path>
                <a:path w="21600" h="21600" extrusionOk="0">
                  <a:moveTo>
                    <a:pt x="11340" y="13885"/>
                  </a:moveTo>
                  <a:lnTo>
                    <a:pt x="11340" y="15428"/>
                  </a:lnTo>
                  <a:lnTo>
                    <a:pt x="13500" y="15428"/>
                  </a:lnTo>
                  <a:lnTo>
                    <a:pt x="13500" y="13885"/>
                  </a:lnTo>
                  <a:lnTo>
                    <a:pt x="11340" y="13885"/>
                  </a:lnTo>
                  <a:close/>
                </a:path>
                <a:path w="21600" h="21600" extrusionOk="0">
                  <a:moveTo>
                    <a:pt x="13500" y="13885"/>
                  </a:moveTo>
                  <a:lnTo>
                    <a:pt x="13500" y="15428"/>
                  </a:lnTo>
                  <a:lnTo>
                    <a:pt x="15660" y="15428"/>
                  </a:lnTo>
                  <a:lnTo>
                    <a:pt x="15660" y="13885"/>
                  </a:lnTo>
                  <a:lnTo>
                    <a:pt x="13500" y="13885"/>
                  </a:lnTo>
                  <a:close/>
                </a:path>
                <a:path w="21600" h="21600" extrusionOk="0">
                  <a:moveTo>
                    <a:pt x="15660" y="13885"/>
                  </a:moveTo>
                  <a:lnTo>
                    <a:pt x="15660" y="15428"/>
                  </a:lnTo>
                  <a:lnTo>
                    <a:pt x="17820" y="15428"/>
                  </a:lnTo>
                  <a:lnTo>
                    <a:pt x="17820" y="13885"/>
                  </a:lnTo>
                  <a:lnTo>
                    <a:pt x="15660" y="13885"/>
                  </a:lnTo>
                  <a:close/>
                </a:path>
                <a:path w="21600" h="21600" extrusionOk="0">
                  <a:moveTo>
                    <a:pt x="17820" y="13885"/>
                  </a:moveTo>
                  <a:lnTo>
                    <a:pt x="17820" y="15428"/>
                  </a:lnTo>
                  <a:lnTo>
                    <a:pt x="19980" y="15428"/>
                  </a:lnTo>
                  <a:lnTo>
                    <a:pt x="19980" y="13885"/>
                  </a:lnTo>
                  <a:lnTo>
                    <a:pt x="17820" y="13885"/>
                  </a:lnTo>
                  <a:close/>
                </a:path>
                <a:path w="21600" h="21600" extrusionOk="0">
                  <a:moveTo>
                    <a:pt x="1620" y="15428"/>
                  </a:moveTo>
                  <a:lnTo>
                    <a:pt x="1620" y="16971"/>
                  </a:lnTo>
                  <a:lnTo>
                    <a:pt x="3779" y="16971"/>
                  </a:lnTo>
                  <a:lnTo>
                    <a:pt x="3779" y="15428"/>
                  </a:lnTo>
                  <a:lnTo>
                    <a:pt x="1620" y="15428"/>
                  </a:lnTo>
                  <a:close/>
                </a:path>
                <a:path w="21600" h="21600" extrusionOk="0">
                  <a:moveTo>
                    <a:pt x="3779" y="15428"/>
                  </a:moveTo>
                  <a:lnTo>
                    <a:pt x="3779" y="16971"/>
                  </a:lnTo>
                  <a:lnTo>
                    <a:pt x="5940" y="16971"/>
                  </a:lnTo>
                  <a:lnTo>
                    <a:pt x="5940" y="15428"/>
                  </a:lnTo>
                  <a:lnTo>
                    <a:pt x="3779" y="15428"/>
                  </a:lnTo>
                  <a:close/>
                </a:path>
                <a:path w="21600" h="21600" extrusionOk="0">
                  <a:moveTo>
                    <a:pt x="5940" y="15428"/>
                  </a:moveTo>
                  <a:lnTo>
                    <a:pt x="5940" y="16971"/>
                  </a:lnTo>
                  <a:lnTo>
                    <a:pt x="8100" y="16971"/>
                  </a:lnTo>
                  <a:lnTo>
                    <a:pt x="8100" y="15428"/>
                  </a:lnTo>
                  <a:lnTo>
                    <a:pt x="5940" y="15428"/>
                  </a:lnTo>
                  <a:close/>
                </a:path>
                <a:path w="21600" h="21600" extrusionOk="0">
                  <a:moveTo>
                    <a:pt x="8100" y="15428"/>
                  </a:moveTo>
                  <a:lnTo>
                    <a:pt x="8100" y="16971"/>
                  </a:lnTo>
                  <a:lnTo>
                    <a:pt x="10260" y="16971"/>
                  </a:lnTo>
                  <a:lnTo>
                    <a:pt x="10260" y="15428"/>
                  </a:lnTo>
                  <a:lnTo>
                    <a:pt x="8100" y="15428"/>
                  </a:lnTo>
                  <a:close/>
                </a:path>
                <a:path w="21600" h="21600" extrusionOk="0">
                  <a:moveTo>
                    <a:pt x="10260" y="15428"/>
                  </a:moveTo>
                  <a:lnTo>
                    <a:pt x="10260" y="16971"/>
                  </a:lnTo>
                  <a:lnTo>
                    <a:pt x="12419" y="16971"/>
                  </a:lnTo>
                  <a:lnTo>
                    <a:pt x="12419" y="15428"/>
                  </a:lnTo>
                  <a:lnTo>
                    <a:pt x="10260" y="15428"/>
                  </a:lnTo>
                  <a:close/>
                </a:path>
                <a:path w="21600" h="21600" extrusionOk="0">
                  <a:moveTo>
                    <a:pt x="12419" y="15428"/>
                  </a:moveTo>
                  <a:lnTo>
                    <a:pt x="12419" y="16971"/>
                  </a:lnTo>
                  <a:lnTo>
                    <a:pt x="14580" y="16971"/>
                  </a:lnTo>
                  <a:lnTo>
                    <a:pt x="14580" y="15428"/>
                  </a:lnTo>
                  <a:lnTo>
                    <a:pt x="12419" y="15428"/>
                  </a:lnTo>
                  <a:close/>
                </a:path>
                <a:path w="21600" h="21600" extrusionOk="0">
                  <a:moveTo>
                    <a:pt x="14580" y="15428"/>
                  </a:moveTo>
                  <a:lnTo>
                    <a:pt x="14580" y="16971"/>
                  </a:lnTo>
                  <a:lnTo>
                    <a:pt x="16740" y="16971"/>
                  </a:lnTo>
                  <a:lnTo>
                    <a:pt x="16740" y="15428"/>
                  </a:lnTo>
                  <a:lnTo>
                    <a:pt x="14580" y="15428"/>
                  </a:lnTo>
                  <a:close/>
                </a:path>
                <a:path w="21600" h="21600" extrusionOk="0">
                  <a:moveTo>
                    <a:pt x="16740" y="15428"/>
                  </a:moveTo>
                  <a:lnTo>
                    <a:pt x="16740" y="16971"/>
                  </a:lnTo>
                  <a:lnTo>
                    <a:pt x="18900" y="16971"/>
                  </a:lnTo>
                  <a:lnTo>
                    <a:pt x="18900" y="15428"/>
                  </a:lnTo>
                  <a:lnTo>
                    <a:pt x="16740" y="15428"/>
                  </a:lnTo>
                  <a:close/>
                </a:path>
                <a:path w="21600" h="21600" extrusionOk="0">
                  <a:moveTo>
                    <a:pt x="18900" y="15428"/>
                  </a:moveTo>
                  <a:lnTo>
                    <a:pt x="18900" y="16971"/>
                  </a:lnTo>
                  <a:lnTo>
                    <a:pt x="21060" y="16971"/>
                  </a:lnTo>
                  <a:lnTo>
                    <a:pt x="21060" y="15428"/>
                  </a:lnTo>
                  <a:lnTo>
                    <a:pt x="18900" y="15428"/>
                  </a:lnTo>
                  <a:close/>
                </a:path>
                <a:path w="21600" h="21600" extrusionOk="0">
                  <a:moveTo>
                    <a:pt x="540" y="16971"/>
                  </a:moveTo>
                  <a:lnTo>
                    <a:pt x="540" y="18514"/>
                  </a:lnTo>
                  <a:lnTo>
                    <a:pt x="2700" y="18514"/>
                  </a:lnTo>
                  <a:lnTo>
                    <a:pt x="2700" y="16971"/>
                  </a:lnTo>
                  <a:lnTo>
                    <a:pt x="540" y="16971"/>
                  </a:lnTo>
                  <a:close/>
                </a:path>
                <a:path w="21600" h="21600" extrusionOk="0">
                  <a:moveTo>
                    <a:pt x="2700" y="16971"/>
                  </a:moveTo>
                  <a:lnTo>
                    <a:pt x="2700" y="18514"/>
                  </a:lnTo>
                  <a:lnTo>
                    <a:pt x="4860" y="18514"/>
                  </a:lnTo>
                  <a:lnTo>
                    <a:pt x="4860" y="16971"/>
                  </a:lnTo>
                  <a:lnTo>
                    <a:pt x="2700" y="16971"/>
                  </a:lnTo>
                  <a:close/>
                </a:path>
                <a:path w="21600" h="21600" extrusionOk="0">
                  <a:moveTo>
                    <a:pt x="4860" y="16971"/>
                  </a:moveTo>
                  <a:lnTo>
                    <a:pt x="4860" y="18514"/>
                  </a:lnTo>
                  <a:lnTo>
                    <a:pt x="7020" y="18514"/>
                  </a:lnTo>
                  <a:lnTo>
                    <a:pt x="7020" y="16971"/>
                  </a:lnTo>
                  <a:lnTo>
                    <a:pt x="4860" y="16971"/>
                  </a:lnTo>
                  <a:close/>
                </a:path>
                <a:path w="21600" h="21600" extrusionOk="0">
                  <a:moveTo>
                    <a:pt x="7020" y="16971"/>
                  </a:moveTo>
                  <a:lnTo>
                    <a:pt x="7020" y="18514"/>
                  </a:lnTo>
                  <a:lnTo>
                    <a:pt x="9180" y="18514"/>
                  </a:lnTo>
                  <a:lnTo>
                    <a:pt x="9180" y="16971"/>
                  </a:lnTo>
                  <a:lnTo>
                    <a:pt x="7020" y="16971"/>
                  </a:lnTo>
                  <a:close/>
                </a:path>
                <a:path w="21600" h="21600" extrusionOk="0">
                  <a:moveTo>
                    <a:pt x="9180" y="16971"/>
                  </a:moveTo>
                  <a:lnTo>
                    <a:pt x="9180" y="18514"/>
                  </a:lnTo>
                  <a:lnTo>
                    <a:pt x="11340" y="18514"/>
                  </a:lnTo>
                  <a:lnTo>
                    <a:pt x="11340" y="16971"/>
                  </a:lnTo>
                  <a:lnTo>
                    <a:pt x="9180" y="16971"/>
                  </a:lnTo>
                  <a:close/>
                </a:path>
                <a:path w="21600" h="21600" extrusionOk="0">
                  <a:moveTo>
                    <a:pt x="11340" y="16971"/>
                  </a:moveTo>
                  <a:lnTo>
                    <a:pt x="11340" y="18514"/>
                  </a:lnTo>
                  <a:lnTo>
                    <a:pt x="13500" y="18514"/>
                  </a:lnTo>
                  <a:lnTo>
                    <a:pt x="13500" y="16971"/>
                  </a:lnTo>
                  <a:lnTo>
                    <a:pt x="11340" y="16971"/>
                  </a:lnTo>
                  <a:close/>
                </a:path>
                <a:path w="21600" h="21600" extrusionOk="0">
                  <a:moveTo>
                    <a:pt x="13500" y="16971"/>
                  </a:moveTo>
                  <a:lnTo>
                    <a:pt x="13500" y="18514"/>
                  </a:lnTo>
                  <a:lnTo>
                    <a:pt x="15660" y="18514"/>
                  </a:lnTo>
                  <a:lnTo>
                    <a:pt x="15660" y="16971"/>
                  </a:lnTo>
                  <a:lnTo>
                    <a:pt x="13500" y="16971"/>
                  </a:lnTo>
                  <a:close/>
                </a:path>
                <a:path w="21600" h="21600" extrusionOk="0">
                  <a:moveTo>
                    <a:pt x="15660" y="16971"/>
                  </a:moveTo>
                  <a:lnTo>
                    <a:pt x="15660" y="18514"/>
                  </a:lnTo>
                  <a:lnTo>
                    <a:pt x="17820" y="18514"/>
                  </a:lnTo>
                  <a:lnTo>
                    <a:pt x="17820" y="16971"/>
                  </a:lnTo>
                  <a:lnTo>
                    <a:pt x="15660" y="16971"/>
                  </a:lnTo>
                  <a:close/>
                </a:path>
                <a:path w="21600" h="21600" extrusionOk="0">
                  <a:moveTo>
                    <a:pt x="17820" y="16971"/>
                  </a:moveTo>
                  <a:lnTo>
                    <a:pt x="17820" y="18514"/>
                  </a:lnTo>
                  <a:lnTo>
                    <a:pt x="19980" y="18514"/>
                  </a:lnTo>
                  <a:lnTo>
                    <a:pt x="19980" y="16971"/>
                  </a:lnTo>
                  <a:lnTo>
                    <a:pt x="17820" y="16971"/>
                  </a:lnTo>
                  <a:close/>
                </a:path>
                <a:path w="21600" h="21600" extrusionOk="0">
                  <a:moveTo>
                    <a:pt x="1620" y="18514"/>
                  </a:moveTo>
                  <a:lnTo>
                    <a:pt x="1620" y="20057"/>
                  </a:lnTo>
                  <a:lnTo>
                    <a:pt x="3779" y="20057"/>
                  </a:lnTo>
                  <a:lnTo>
                    <a:pt x="3779" y="18514"/>
                  </a:lnTo>
                  <a:lnTo>
                    <a:pt x="1620" y="18514"/>
                  </a:lnTo>
                  <a:close/>
                </a:path>
                <a:path w="21600" h="21600" extrusionOk="0">
                  <a:moveTo>
                    <a:pt x="3779" y="18514"/>
                  </a:moveTo>
                  <a:lnTo>
                    <a:pt x="3779" y="20057"/>
                  </a:lnTo>
                  <a:lnTo>
                    <a:pt x="5940" y="20057"/>
                  </a:lnTo>
                  <a:lnTo>
                    <a:pt x="5940" y="18514"/>
                  </a:lnTo>
                  <a:lnTo>
                    <a:pt x="3779" y="18514"/>
                  </a:lnTo>
                  <a:close/>
                </a:path>
                <a:path w="21600" h="21600" extrusionOk="0">
                  <a:moveTo>
                    <a:pt x="5940" y="18514"/>
                  </a:moveTo>
                  <a:lnTo>
                    <a:pt x="5940" y="20057"/>
                  </a:lnTo>
                  <a:lnTo>
                    <a:pt x="8100" y="20057"/>
                  </a:lnTo>
                  <a:lnTo>
                    <a:pt x="8100" y="18514"/>
                  </a:lnTo>
                  <a:lnTo>
                    <a:pt x="5940" y="18514"/>
                  </a:lnTo>
                  <a:close/>
                </a:path>
                <a:path w="21600" h="21600" extrusionOk="0">
                  <a:moveTo>
                    <a:pt x="8100" y="18514"/>
                  </a:moveTo>
                  <a:lnTo>
                    <a:pt x="8100" y="20057"/>
                  </a:lnTo>
                  <a:lnTo>
                    <a:pt x="10260" y="20057"/>
                  </a:lnTo>
                  <a:lnTo>
                    <a:pt x="10260" y="18514"/>
                  </a:lnTo>
                  <a:lnTo>
                    <a:pt x="8100" y="18514"/>
                  </a:lnTo>
                  <a:close/>
                </a:path>
                <a:path w="21600" h="21600" extrusionOk="0">
                  <a:moveTo>
                    <a:pt x="10260" y="18514"/>
                  </a:moveTo>
                  <a:lnTo>
                    <a:pt x="10260" y="20057"/>
                  </a:lnTo>
                  <a:lnTo>
                    <a:pt x="12419" y="20057"/>
                  </a:lnTo>
                  <a:lnTo>
                    <a:pt x="12419" y="18514"/>
                  </a:lnTo>
                  <a:lnTo>
                    <a:pt x="10260" y="18514"/>
                  </a:lnTo>
                  <a:close/>
                </a:path>
                <a:path w="21600" h="21600" extrusionOk="0">
                  <a:moveTo>
                    <a:pt x="12419" y="18514"/>
                  </a:moveTo>
                  <a:lnTo>
                    <a:pt x="12419" y="20057"/>
                  </a:lnTo>
                  <a:lnTo>
                    <a:pt x="14580" y="20057"/>
                  </a:lnTo>
                  <a:lnTo>
                    <a:pt x="14580" y="18514"/>
                  </a:lnTo>
                  <a:lnTo>
                    <a:pt x="12419" y="18514"/>
                  </a:lnTo>
                  <a:close/>
                </a:path>
                <a:path w="21600" h="21600" extrusionOk="0">
                  <a:moveTo>
                    <a:pt x="14580" y="18514"/>
                  </a:moveTo>
                  <a:lnTo>
                    <a:pt x="14580" y="20057"/>
                  </a:lnTo>
                  <a:lnTo>
                    <a:pt x="16740" y="20057"/>
                  </a:lnTo>
                  <a:lnTo>
                    <a:pt x="16740" y="18514"/>
                  </a:lnTo>
                  <a:lnTo>
                    <a:pt x="14580" y="18514"/>
                  </a:lnTo>
                  <a:close/>
                </a:path>
                <a:path w="21600" h="21600" extrusionOk="0">
                  <a:moveTo>
                    <a:pt x="16740" y="18514"/>
                  </a:moveTo>
                  <a:lnTo>
                    <a:pt x="16740" y="20057"/>
                  </a:lnTo>
                  <a:lnTo>
                    <a:pt x="18900" y="20057"/>
                  </a:lnTo>
                  <a:lnTo>
                    <a:pt x="18900" y="18514"/>
                  </a:lnTo>
                  <a:lnTo>
                    <a:pt x="16740" y="18514"/>
                  </a:lnTo>
                  <a:close/>
                </a:path>
                <a:path w="21600" h="21600" extrusionOk="0">
                  <a:moveTo>
                    <a:pt x="18900" y="18514"/>
                  </a:moveTo>
                  <a:lnTo>
                    <a:pt x="18900" y="20057"/>
                  </a:lnTo>
                  <a:lnTo>
                    <a:pt x="21060" y="20057"/>
                  </a:lnTo>
                  <a:lnTo>
                    <a:pt x="21060" y="18514"/>
                  </a:lnTo>
                  <a:lnTo>
                    <a:pt x="18900" y="18514"/>
                  </a:lnTo>
                  <a:close/>
                </a:path>
                <a:path w="21600" h="21600" extrusionOk="0">
                  <a:moveTo>
                    <a:pt x="540" y="20057"/>
                  </a:moveTo>
                  <a:lnTo>
                    <a:pt x="540" y="21600"/>
                  </a:lnTo>
                  <a:lnTo>
                    <a:pt x="2700" y="21600"/>
                  </a:lnTo>
                  <a:lnTo>
                    <a:pt x="2700" y="20057"/>
                  </a:lnTo>
                  <a:lnTo>
                    <a:pt x="540" y="20057"/>
                  </a:lnTo>
                  <a:close/>
                </a:path>
                <a:path w="21600" h="21600" extrusionOk="0">
                  <a:moveTo>
                    <a:pt x="2700" y="20057"/>
                  </a:moveTo>
                  <a:lnTo>
                    <a:pt x="2700" y="21600"/>
                  </a:lnTo>
                  <a:lnTo>
                    <a:pt x="4860" y="21600"/>
                  </a:lnTo>
                  <a:lnTo>
                    <a:pt x="4860" y="20057"/>
                  </a:lnTo>
                  <a:lnTo>
                    <a:pt x="2700" y="20057"/>
                  </a:lnTo>
                  <a:close/>
                </a:path>
                <a:path w="21600" h="21600" extrusionOk="0">
                  <a:moveTo>
                    <a:pt x="4860" y="20057"/>
                  </a:moveTo>
                  <a:lnTo>
                    <a:pt x="4860" y="21600"/>
                  </a:lnTo>
                  <a:lnTo>
                    <a:pt x="7020" y="21600"/>
                  </a:lnTo>
                  <a:lnTo>
                    <a:pt x="7020" y="20057"/>
                  </a:lnTo>
                  <a:lnTo>
                    <a:pt x="4860" y="20057"/>
                  </a:lnTo>
                  <a:close/>
                </a:path>
                <a:path w="21600" h="21600" extrusionOk="0">
                  <a:moveTo>
                    <a:pt x="7020" y="20057"/>
                  </a:moveTo>
                  <a:lnTo>
                    <a:pt x="7020" y="21600"/>
                  </a:lnTo>
                  <a:lnTo>
                    <a:pt x="9180" y="21600"/>
                  </a:lnTo>
                  <a:lnTo>
                    <a:pt x="9180" y="20057"/>
                  </a:lnTo>
                  <a:lnTo>
                    <a:pt x="7020" y="20057"/>
                  </a:lnTo>
                  <a:close/>
                </a:path>
                <a:path w="21600" h="21600" extrusionOk="0">
                  <a:moveTo>
                    <a:pt x="9180" y="20057"/>
                  </a:moveTo>
                  <a:lnTo>
                    <a:pt x="9180" y="21600"/>
                  </a:lnTo>
                  <a:lnTo>
                    <a:pt x="11340" y="21600"/>
                  </a:lnTo>
                  <a:lnTo>
                    <a:pt x="11340" y="20057"/>
                  </a:lnTo>
                  <a:lnTo>
                    <a:pt x="9180" y="20057"/>
                  </a:lnTo>
                  <a:close/>
                </a:path>
                <a:path w="21600" h="21600" extrusionOk="0">
                  <a:moveTo>
                    <a:pt x="11340" y="20057"/>
                  </a:moveTo>
                  <a:lnTo>
                    <a:pt x="11340" y="21600"/>
                  </a:lnTo>
                  <a:lnTo>
                    <a:pt x="13500" y="21600"/>
                  </a:lnTo>
                  <a:lnTo>
                    <a:pt x="13500" y="20057"/>
                  </a:lnTo>
                  <a:lnTo>
                    <a:pt x="11340" y="20057"/>
                  </a:lnTo>
                  <a:close/>
                </a:path>
                <a:path w="21600" h="21600" extrusionOk="0">
                  <a:moveTo>
                    <a:pt x="13500" y="20057"/>
                  </a:moveTo>
                  <a:lnTo>
                    <a:pt x="13500" y="21600"/>
                  </a:lnTo>
                  <a:lnTo>
                    <a:pt x="15660" y="21600"/>
                  </a:lnTo>
                  <a:lnTo>
                    <a:pt x="15660" y="20057"/>
                  </a:lnTo>
                  <a:lnTo>
                    <a:pt x="13500" y="20057"/>
                  </a:lnTo>
                  <a:close/>
                </a:path>
                <a:path w="21600" h="21600" extrusionOk="0">
                  <a:moveTo>
                    <a:pt x="15660" y="20057"/>
                  </a:moveTo>
                  <a:lnTo>
                    <a:pt x="15660" y="21600"/>
                  </a:lnTo>
                  <a:lnTo>
                    <a:pt x="17820" y="21600"/>
                  </a:lnTo>
                  <a:lnTo>
                    <a:pt x="17820" y="20057"/>
                  </a:lnTo>
                  <a:lnTo>
                    <a:pt x="15660" y="20057"/>
                  </a:lnTo>
                  <a:close/>
                </a:path>
                <a:path w="21600" h="21600" extrusionOk="0">
                  <a:moveTo>
                    <a:pt x="17820" y="20057"/>
                  </a:moveTo>
                  <a:lnTo>
                    <a:pt x="17820" y="21600"/>
                  </a:lnTo>
                  <a:lnTo>
                    <a:pt x="19980" y="21600"/>
                  </a:lnTo>
                  <a:lnTo>
                    <a:pt x="19980" y="20057"/>
                  </a:lnTo>
                  <a:lnTo>
                    <a:pt x="17820" y="20057"/>
                  </a:lnTo>
                  <a:close/>
                </a:path>
                <a:path w="21600" h="21600" extrusionOk="0">
                  <a:moveTo>
                    <a:pt x="19980" y="4628"/>
                  </a:moveTo>
                  <a:lnTo>
                    <a:pt x="21060" y="4628"/>
                  </a:lnTo>
                  <a:lnTo>
                    <a:pt x="21060" y="6171"/>
                  </a:lnTo>
                  <a:lnTo>
                    <a:pt x="19980" y="6171"/>
                  </a:lnTo>
                  <a:lnTo>
                    <a:pt x="19980" y="4628"/>
                  </a:lnTo>
                  <a:close/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999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163" name="Group 43"/>
            <p:cNvGrpSpPr>
              <a:grpSpLocks/>
            </p:cNvGrpSpPr>
            <p:nvPr/>
          </p:nvGrpSpPr>
          <p:grpSpPr bwMode="auto">
            <a:xfrm>
              <a:off x="5730" y="11257"/>
              <a:ext cx="238" cy="238"/>
              <a:chOff x="4712" y="8550"/>
              <a:chExt cx="238" cy="238"/>
            </a:xfrm>
          </p:grpSpPr>
          <p:sp>
            <p:nvSpPr>
              <p:cNvPr id="5164" name="AutoShape 44"/>
              <p:cNvSpPr>
                <a:spLocks noChangeArrowheads="1"/>
              </p:cNvSpPr>
              <p:nvPr/>
            </p:nvSpPr>
            <p:spPr bwMode="auto">
              <a:xfrm>
                <a:off x="4712" y="8550"/>
                <a:ext cx="238" cy="238"/>
              </a:xfrm>
              <a:custGeom>
                <a:avLst/>
                <a:gdLst>
                  <a:gd name="G0" fmla="+- 5400 0 0"/>
                  <a:gd name="G1" fmla="+- 21600 0 5400"/>
                  <a:gd name="G2" fmla="+- 21600 0 5400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>
                <a:solidFill>
                  <a:srgbClr val="666666"/>
                </a:solidFill>
                <a:round/>
                <a:headEnd/>
                <a:tailEnd/>
              </a:ln>
              <a:effectLst>
                <a:outerShdw dist="28398" dir="3806097" algn="ctr" rotWithShape="0">
                  <a:srgbClr val="7F7F7F">
                    <a:alpha val="50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65" name="Oval 45"/>
              <p:cNvSpPr>
                <a:spLocks noChangeArrowheads="1"/>
              </p:cNvSpPr>
              <p:nvPr/>
            </p:nvSpPr>
            <p:spPr bwMode="auto">
              <a:xfrm>
                <a:off x="4770" y="8610"/>
                <a:ext cx="113" cy="113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5166" name="Rectangle 46"/>
            <p:cNvSpPr>
              <a:spLocks noChangeArrowheads="1"/>
            </p:cNvSpPr>
            <p:nvPr/>
          </p:nvSpPr>
          <p:spPr bwMode="auto">
            <a:xfrm>
              <a:off x="7348" y="11865"/>
              <a:ext cx="1007" cy="6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1" i="0" u="none" strike="noStrike" cap="none" normalizeH="0" baseline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itchFamily="34" charset="0"/>
                  <a:ea typeface="Arial" pitchFamily="34" charset="0"/>
                  <a:cs typeface="Arial" pitchFamily="34" charset="0"/>
                </a:rPr>
                <a:t>100 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167" name="AutoShape 47"/>
            <p:cNvCxnSpPr>
              <a:cxnSpLocks noChangeShapeType="1"/>
            </p:cNvCxnSpPr>
            <p:nvPr/>
          </p:nvCxnSpPr>
          <p:spPr bwMode="auto">
            <a:xfrm>
              <a:off x="5886" y="11370"/>
              <a:ext cx="3384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5168" name="Arc 48"/>
            <p:cNvSpPr>
              <a:spLocks noChangeAspect="1"/>
            </p:cNvSpPr>
            <p:nvPr/>
          </p:nvSpPr>
          <p:spPr bwMode="auto">
            <a:xfrm rot="5878082">
              <a:off x="6531" y="11399"/>
              <a:ext cx="502" cy="483"/>
            </a:xfrm>
            <a:custGeom>
              <a:avLst/>
              <a:gdLst>
                <a:gd name="G0" fmla="+- 9807 0 0"/>
                <a:gd name="G1" fmla="+- 21600 0 0"/>
                <a:gd name="G2" fmla="+- 21600 0 0"/>
                <a:gd name="T0" fmla="*/ 0 w 26107"/>
                <a:gd name="T1" fmla="*/ 2355 h 21600"/>
                <a:gd name="T2" fmla="*/ 26107 w 26107"/>
                <a:gd name="T3" fmla="*/ 7428 h 21600"/>
                <a:gd name="T4" fmla="*/ 9807 w 2610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107" h="21600" fill="none" extrusionOk="0">
                  <a:moveTo>
                    <a:pt x="-1" y="2354"/>
                  </a:moveTo>
                  <a:cubicBezTo>
                    <a:pt x="3037" y="806"/>
                    <a:pt x="6397" y="-1"/>
                    <a:pt x="9807" y="0"/>
                  </a:cubicBezTo>
                  <a:cubicBezTo>
                    <a:pt x="16059" y="0"/>
                    <a:pt x="22005" y="2709"/>
                    <a:pt x="26107" y="7427"/>
                  </a:cubicBezTo>
                </a:path>
                <a:path w="26107" h="21600" stroke="0" extrusionOk="0">
                  <a:moveTo>
                    <a:pt x="-1" y="2354"/>
                  </a:moveTo>
                  <a:cubicBezTo>
                    <a:pt x="3037" y="806"/>
                    <a:pt x="6397" y="-1"/>
                    <a:pt x="9807" y="0"/>
                  </a:cubicBezTo>
                  <a:cubicBezTo>
                    <a:pt x="16059" y="0"/>
                    <a:pt x="22005" y="2709"/>
                    <a:pt x="26107" y="7427"/>
                  </a:cubicBezTo>
                  <a:lnTo>
                    <a:pt x="9807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5169" name="AutoShape 49"/>
            <p:cNvCxnSpPr>
              <a:cxnSpLocks noChangeShapeType="1"/>
            </p:cNvCxnSpPr>
            <p:nvPr/>
          </p:nvCxnSpPr>
          <p:spPr bwMode="auto">
            <a:xfrm>
              <a:off x="3435" y="11385"/>
              <a:ext cx="224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170" name="AutoShape 50"/>
            <p:cNvCxnSpPr>
              <a:cxnSpLocks noChangeShapeType="1"/>
            </p:cNvCxnSpPr>
            <p:nvPr/>
          </p:nvCxnSpPr>
          <p:spPr bwMode="auto">
            <a:xfrm rot="1800000" flipV="1">
              <a:off x="5689" y="11910"/>
              <a:ext cx="2154" cy="0"/>
            </a:xfrm>
            <a:prstGeom prst="straightConnector1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stealth" w="lg" len="lg"/>
            </a:ln>
          </p:spPr>
        </p:cxnSp>
      </p:grpSp>
      <p:cxnSp>
        <p:nvCxnSpPr>
          <p:cNvPr id="5174" name="AutoShape 54"/>
          <p:cNvCxnSpPr>
            <a:cxnSpLocks noChangeShapeType="1"/>
          </p:cNvCxnSpPr>
          <p:nvPr/>
        </p:nvCxnSpPr>
        <p:spPr bwMode="auto">
          <a:xfrm rot="5400000" flipV="1">
            <a:off x="2024063" y="4910138"/>
            <a:ext cx="0" cy="1000125"/>
          </a:xfrm>
          <a:prstGeom prst="straightConnector1">
            <a:avLst/>
          </a:prstGeom>
          <a:noFill/>
          <a:ln w="63500">
            <a:solidFill>
              <a:srgbClr val="0070C0"/>
            </a:solidFill>
            <a:round/>
            <a:headEnd/>
            <a:tailEnd type="stealth" w="med" len="med"/>
          </a:ln>
        </p:spPr>
      </p:cxnSp>
      <p:cxnSp>
        <p:nvCxnSpPr>
          <p:cNvPr id="85" name="AutoShape 54"/>
          <p:cNvCxnSpPr>
            <a:cxnSpLocks noChangeShapeType="1"/>
          </p:cNvCxnSpPr>
          <p:nvPr/>
        </p:nvCxnSpPr>
        <p:spPr bwMode="auto">
          <a:xfrm>
            <a:off x="3124200" y="3733800"/>
            <a:ext cx="0" cy="1000125"/>
          </a:xfrm>
          <a:prstGeom prst="straightConnector1">
            <a:avLst/>
          </a:prstGeom>
          <a:noFill/>
          <a:ln w="63500">
            <a:solidFill>
              <a:srgbClr val="0070C0"/>
            </a:solidFill>
            <a:round/>
            <a:headEnd/>
            <a:tailEnd type="stealth" w="med" len="med"/>
          </a:ln>
        </p:spPr>
      </p:cxnSp>
      <p:sp>
        <p:nvSpPr>
          <p:cNvPr id="86" name="Oval 85"/>
          <p:cNvSpPr/>
          <p:nvPr/>
        </p:nvSpPr>
        <p:spPr>
          <a:xfrm>
            <a:off x="5181600" y="2133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87" name="Oval 86"/>
          <p:cNvSpPr/>
          <p:nvPr/>
        </p:nvSpPr>
        <p:spPr>
          <a:xfrm>
            <a:off x="533400" y="2971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88" name="Oval 87"/>
          <p:cNvSpPr/>
          <p:nvPr/>
        </p:nvSpPr>
        <p:spPr>
          <a:xfrm>
            <a:off x="5181600" y="39624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89" name="Oval 88"/>
          <p:cNvSpPr/>
          <p:nvPr/>
        </p:nvSpPr>
        <p:spPr>
          <a:xfrm>
            <a:off x="5181600" y="54864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4</a:t>
            </a:r>
            <a:endParaRPr lang="en-US" sz="2400" b="1" dirty="0"/>
          </a:p>
        </p:txBody>
      </p:sp>
      <p:sp>
        <p:nvSpPr>
          <p:cNvPr id="94" name="Rectangle 93"/>
          <p:cNvSpPr/>
          <p:nvPr/>
        </p:nvSpPr>
        <p:spPr>
          <a:xfrm>
            <a:off x="3200400" y="3886200"/>
            <a:ext cx="6858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F1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676400" y="5486400"/>
            <a:ext cx="685800" cy="3810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70C0"/>
                </a:solidFill>
              </a:rPr>
              <a:t>F2</a:t>
            </a:r>
            <a:endParaRPr lang="en-US" sz="2400" b="1" dirty="0">
              <a:solidFill>
                <a:srgbClr val="0070C0"/>
              </a:solidFill>
            </a:endParaRPr>
          </a:p>
        </p:txBody>
      </p:sp>
      <p:grpSp>
        <p:nvGrpSpPr>
          <p:cNvPr id="104" name="Group 103"/>
          <p:cNvGrpSpPr/>
          <p:nvPr/>
        </p:nvGrpSpPr>
        <p:grpSpPr>
          <a:xfrm>
            <a:off x="5840126" y="2145110"/>
            <a:ext cx="2694274" cy="1436290"/>
            <a:chOff x="5840126" y="2145110"/>
            <a:chExt cx="2694274" cy="1436290"/>
          </a:xfrm>
        </p:grpSpPr>
        <p:cxnSp>
          <p:nvCxnSpPr>
            <p:cNvPr id="5171" name="AutoShape 51"/>
            <p:cNvCxnSpPr>
              <a:cxnSpLocks noChangeShapeType="1"/>
            </p:cNvCxnSpPr>
            <p:nvPr/>
          </p:nvCxnSpPr>
          <p:spPr bwMode="auto">
            <a:xfrm rot="1800000">
              <a:off x="6983126" y="3499645"/>
              <a:ext cx="1417637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5172" name="AutoShape 52"/>
            <p:cNvCxnSpPr>
              <a:cxnSpLocks noChangeShapeType="1"/>
            </p:cNvCxnSpPr>
            <p:nvPr/>
          </p:nvCxnSpPr>
          <p:spPr bwMode="auto">
            <a:xfrm>
              <a:off x="7068851" y="2145110"/>
              <a:ext cx="0" cy="1000125"/>
            </a:xfrm>
            <a:prstGeom prst="straightConnector1">
              <a:avLst/>
            </a:prstGeom>
            <a:noFill/>
            <a:ln w="3175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5173" name="AutoShape 53"/>
            <p:cNvCxnSpPr>
              <a:cxnSpLocks noChangeShapeType="1"/>
            </p:cNvCxnSpPr>
            <p:nvPr/>
          </p:nvCxnSpPr>
          <p:spPr bwMode="auto">
            <a:xfrm>
              <a:off x="5840126" y="3124200"/>
              <a:ext cx="1228725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96" name="Rectangle 95"/>
            <p:cNvSpPr/>
            <p:nvPr/>
          </p:nvSpPr>
          <p:spPr>
            <a:xfrm>
              <a:off x="6934200" y="2362200"/>
              <a:ext cx="685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</a:rPr>
                <a:t>F1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096000" y="3124200"/>
              <a:ext cx="685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</a:rPr>
                <a:t>F2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7467600" y="3200400"/>
              <a:ext cx="1066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100N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096000" y="3886200"/>
            <a:ext cx="1981200" cy="1447800"/>
            <a:chOff x="6096000" y="3733800"/>
            <a:chExt cx="1981200" cy="1447800"/>
          </a:xfrm>
        </p:grpSpPr>
        <p:cxnSp>
          <p:nvCxnSpPr>
            <p:cNvPr id="90" name="AutoShape 51"/>
            <p:cNvCxnSpPr>
              <a:cxnSpLocks noChangeShapeType="1"/>
            </p:cNvCxnSpPr>
            <p:nvPr/>
          </p:nvCxnSpPr>
          <p:spPr bwMode="auto">
            <a:xfrm>
              <a:off x="6315076" y="4167981"/>
              <a:ext cx="1219199" cy="1013619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91" name="AutoShape 52"/>
            <p:cNvCxnSpPr>
              <a:cxnSpLocks noChangeShapeType="1"/>
            </p:cNvCxnSpPr>
            <p:nvPr/>
          </p:nvCxnSpPr>
          <p:spPr bwMode="auto">
            <a:xfrm>
              <a:off x="7543800" y="4181475"/>
              <a:ext cx="0" cy="1000125"/>
            </a:xfrm>
            <a:prstGeom prst="straightConnector1">
              <a:avLst/>
            </a:prstGeom>
            <a:noFill/>
            <a:ln w="3175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92" name="AutoShape 53"/>
            <p:cNvCxnSpPr>
              <a:cxnSpLocks noChangeShapeType="1"/>
            </p:cNvCxnSpPr>
            <p:nvPr/>
          </p:nvCxnSpPr>
          <p:spPr bwMode="auto">
            <a:xfrm>
              <a:off x="6315075" y="4146945"/>
              <a:ext cx="1228725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99" name="Rectangle 98"/>
            <p:cNvSpPr/>
            <p:nvPr/>
          </p:nvSpPr>
          <p:spPr>
            <a:xfrm>
              <a:off x="7391400" y="4419600"/>
              <a:ext cx="685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</a:rPr>
                <a:t>F1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6553200" y="3733800"/>
              <a:ext cx="685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0070C0"/>
                  </a:solidFill>
                </a:rPr>
                <a:t>F2</a:t>
              </a:r>
              <a:endParaRPr lang="en-US" sz="2400" b="1" dirty="0">
                <a:solidFill>
                  <a:srgbClr val="0070C0"/>
                </a:solidFill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096000" y="4724400"/>
              <a:ext cx="10668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100N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629400" y="4191000"/>
              <a:ext cx="7620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30</a:t>
              </a:r>
              <a:r>
                <a:rPr lang="en-US" sz="2000" b="1" baseline="30000" dirty="0" smtClean="0"/>
                <a:t>o</a:t>
              </a:r>
              <a:endParaRPr lang="en-US" sz="2000" b="1" baseline="30000" dirty="0"/>
            </a:p>
          </p:txBody>
        </p:sp>
      </p:grpSp>
      <p:sp>
        <p:nvSpPr>
          <p:cNvPr id="105" name="Rectangle 104"/>
          <p:cNvSpPr/>
          <p:nvPr/>
        </p:nvSpPr>
        <p:spPr>
          <a:xfrm>
            <a:off x="5715000" y="6172200"/>
            <a:ext cx="2819400" cy="381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F1 = 50 N and F2=86.6 N</a:t>
            </a:r>
            <a:endParaRPr lang="en-US" sz="2000" b="1" dirty="0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4" grpId="0"/>
      <p:bldP spid="95" grpId="0"/>
      <p:bldP spid="1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200" b="1" dirty="0" smtClean="0">
                <a:solidFill>
                  <a:srgbClr val="0070C0"/>
                </a:solidFill>
              </a:rPr>
              <a:t>Summary 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0070C0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Force </a:t>
            </a:r>
            <a:r>
              <a:rPr lang="en-US" sz="2200" b="1" dirty="0" smtClean="0">
                <a:solidFill>
                  <a:schemeClr val="tx1"/>
                </a:solidFill>
              </a:rPr>
              <a:t>has both magnitude and direction and so it can be represented as vector  </a:t>
            </a:r>
          </a:p>
          <a:p>
            <a:pPr marL="0" indent="119063" algn="just"/>
            <a:r>
              <a:rPr lang="en-US" sz="2000" b="1" dirty="0" smtClean="0">
                <a:solidFill>
                  <a:srgbClr val="0070C0"/>
                </a:solidFill>
              </a:rPr>
              <a:t>Resultant force </a:t>
            </a:r>
            <a:r>
              <a:rPr lang="en-US" sz="2000" b="1" dirty="0" smtClean="0">
                <a:solidFill>
                  <a:schemeClr val="tx1"/>
                </a:solidFill>
              </a:rPr>
              <a:t>is an equivalent force for a grope of </a:t>
            </a:r>
            <a:r>
              <a:rPr lang="en-US" sz="2000" b="1" dirty="0" smtClean="0">
                <a:solidFill>
                  <a:srgbClr val="FF0000"/>
                </a:solidFill>
              </a:rPr>
              <a:t>concentrated</a:t>
            </a:r>
            <a:r>
              <a:rPr lang="en-US" sz="2000" b="1" dirty="0" smtClean="0">
                <a:solidFill>
                  <a:schemeClr val="tx1"/>
                </a:solidFill>
              </a:rPr>
              <a:t>  forces acting on the same point.  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endParaRPr lang="en-US" sz="2000" b="1" dirty="0" smtClean="0">
              <a:solidFill>
                <a:schemeClr val="tx1"/>
              </a:solidFill>
            </a:endParaRP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Resultant force </a:t>
            </a:r>
            <a:r>
              <a:rPr lang="en-US" sz="2200" b="1" dirty="0" smtClean="0">
                <a:solidFill>
                  <a:schemeClr val="tx1"/>
                </a:solidFill>
              </a:rPr>
              <a:t>can be obtained by either the parallelogram method or the triangle method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chemeClr val="tx1"/>
                </a:solidFill>
              </a:rPr>
              <a:t>Parallelogram or the triangle method can be used to determine the force components </a:t>
            </a:r>
          </a:p>
          <a:p>
            <a:pPr marL="0" indent="0" algn="justLow">
              <a:lnSpc>
                <a:spcPct val="15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Force components </a:t>
            </a:r>
            <a:r>
              <a:rPr lang="en-US" sz="2200" b="1" dirty="0" smtClean="0">
                <a:solidFill>
                  <a:schemeClr val="tx1"/>
                </a:solidFill>
              </a:rPr>
              <a:t>are the projection of this force on selected axes system </a:t>
            </a:r>
            <a:endParaRPr lang="en-US" sz="2200" b="1" dirty="0" smtClean="0">
              <a:solidFill>
                <a:srgbClr val="0070C0"/>
              </a:solidFill>
            </a:endParaRP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val 30"/>
          <p:cNvSpPr/>
          <p:nvPr/>
        </p:nvSpPr>
        <p:spPr>
          <a:xfrm>
            <a:off x="4876800" y="3276600"/>
            <a:ext cx="457200" cy="457200"/>
          </a:xfrm>
          <a:prstGeom prst="ellipse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  <a:endParaRPr lang="en-US" sz="48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 anchorCtr="0"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End of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See you in the next lecture 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en-US" sz="4800" b="1" dirty="0" smtClean="0">
                <a:solidFill>
                  <a:srgbClr val="0070C0"/>
                </a:solidFill>
                <a:latin typeface="Andalus" pitchFamily="18" charset="-78"/>
                <a:cs typeface="Andalus" pitchFamily="18" charset="-78"/>
              </a:rPr>
              <a:t>Don’t forget to answer the quiz  </a:t>
            </a:r>
          </a:p>
        </p:txBody>
      </p:sp>
      <p:sp>
        <p:nvSpPr>
          <p:cNvPr id="18" name="Oval 17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  <a:endParaRPr lang="en-US" sz="44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00200"/>
            <a:ext cx="8656320" cy="516636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ight Arrow 23"/>
          <p:cNvSpPr/>
          <p:nvPr/>
        </p:nvSpPr>
        <p:spPr>
          <a:xfrm>
            <a:off x="1524000" y="2810160"/>
            <a:ext cx="4572000" cy="756000"/>
          </a:xfrm>
          <a:prstGeom prst="rightArrow">
            <a:avLst>
              <a:gd name="adj1" fmla="val 50000"/>
              <a:gd name="adj2" fmla="val 50000"/>
            </a:avLst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Representing force by vector  </a:t>
            </a:r>
          </a:p>
        </p:txBody>
      </p:sp>
      <p:sp>
        <p:nvSpPr>
          <p:cNvPr id="42" name="Right Arrow 41"/>
          <p:cNvSpPr/>
          <p:nvPr/>
        </p:nvSpPr>
        <p:spPr>
          <a:xfrm>
            <a:off x="2286000" y="35874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Examples on forces </a:t>
            </a:r>
          </a:p>
        </p:txBody>
      </p:sp>
      <p:sp>
        <p:nvSpPr>
          <p:cNvPr id="15" name="Oval 14"/>
          <p:cNvSpPr>
            <a:spLocks noChangeAspect="1"/>
          </p:cNvSpPr>
          <p:nvPr/>
        </p:nvSpPr>
        <p:spPr>
          <a:xfrm>
            <a:off x="8061960" y="15240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2743200" y="44256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Resultant force </a:t>
            </a:r>
          </a:p>
        </p:txBody>
      </p:sp>
      <p:sp>
        <p:nvSpPr>
          <p:cNvPr id="9" name="Right Arrow 8"/>
          <p:cNvSpPr/>
          <p:nvPr/>
        </p:nvSpPr>
        <p:spPr>
          <a:xfrm>
            <a:off x="3200400" y="5263800"/>
            <a:ext cx="4572000" cy="756000"/>
          </a:xfrm>
          <a:prstGeom prst="rightArrow">
            <a:avLst/>
          </a:prstGeom>
          <a:gradFill flip="none" rotWithShape="1">
            <a:gsLst>
              <a:gs pos="0">
                <a:srgbClr val="000000"/>
              </a:gs>
              <a:gs pos="39999">
                <a:srgbClr val="0A128C"/>
              </a:gs>
              <a:gs pos="70000">
                <a:srgbClr val="181CC7"/>
              </a:gs>
              <a:gs pos="88000">
                <a:srgbClr val="7005D4"/>
              </a:gs>
              <a:gs pos="100000">
                <a:srgbClr val="8C3D91"/>
              </a:gs>
            </a:gsLst>
            <a:path path="circle">
              <a:fillToRect r="100000" b="100000"/>
            </a:path>
            <a:tileRect l="-100000" t="-100000"/>
          </a:gradFill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Force components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42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6576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Representing forces by vectors</a:t>
            </a:r>
          </a:p>
          <a:p>
            <a:pPr>
              <a:buNone/>
            </a:pPr>
            <a:endParaRPr lang="en-US" sz="2800" b="1" dirty="0" smtClean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chemeClr val="tx1"/>
                </a:solidFill>
              </a:rPr>
              <a:t>Because </a:t>
            </a:r>
            <a:r>
              <a:rPr lang="en-US" sz="2400" b="1" dirty="0" smtClean="0">
                <a:solidFill>
                  <a:srgbClr val="FF0000"/>
                </a:solidFill>
              </a:rPr>
              <a:t>force</a:t>
            </a:r>
            <a:r>
              <a:rPr lang="en-US" sz="2400" b="1" dirty="0" smtClean="0">
                <a:solidFill>
                  <a:schemeClr val="tx1"/>
                </a:solidFill>
              </a:rPr>
              <a:t> has both magnitude and direction, it can be represented as a </a:t>
            </a:r>
            <a:r>
              <a:rPr lang="en-US" sz="2400" b="1" dirty="0" smtClean="0">
                <a:solidFill>
                  <a:srgbClr val="FF0000"/>
                </a:solidFill>
              </a:rPr>
              <a:t>vector</a:t>
            </a:r>
            <a:r>
              <a:rPr 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Low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Examples:</a:t>
            </a:r>
          </a:p>
          <a:p>
            <a:pPr marL="0" indent="0"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justLow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0" indent="0" algn="justLow"/>
            <a:r>
              <a:rPr lang="en-US" sz="2400" b="1" dirty="0" smtClean="0">
                <a:solidFill>
                  <a:schemeClr val="tx1"/>
                </a:solidFill>
              </a:rPr>
              <a:t> m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= ½ m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 so 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 = 2w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</a:p>
          <a:p>
            <a:pPr marL="0" indent="0" algn="justLow"/>
            <a:r>
              <a:rPr lang="en-US" sz="2400" b="1" dirty="0" smtClean="0">
                <a:solidFill>
                  <a:schemeClr val="tx1"/>
                </a:solidFill>
              </a:rPr>
              <a:t> both 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and 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 are downward </a:t>
            </a:r>
          </a:p>
          <a:p>
            <a:pPr marL="0" indent="0" algn="justLow"/>
            <a:r>
              <a:rPr lang="en-US" sz="2400" b="1" dirty="0" smtClean="0">
                <a:solidFill>
                  <a:schemeClr val="tx1"/>
                </a:solidFill>
              </a:rPr>
              <a:t> the vector 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</a:rPr>
              <a:t> must be twice the length of the vector w</a:t>
            </a:r>
            <a:r>
              <a:rPr lang="en-US" sz="2400" b="1" baseline="-25000" dirty="0" smtClean="0">
                <a:solidFill>
                  <a:schemeClr val="tx1"/>
                </a:solidFill>
              </a:rPr>
              <a:t>1</a:t>
            </a:r>
            <a:r>
              <a:rPr lang="en-US" sz="2400" b="1" dirty="0" smtClean="0">
                <a:solidFill>
                  <a:schemeClr val="tx1"/>
                </a:solidFill>
              </a:rPr>
              <a:t> 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822960" y="4071937"/>
            <a:ext cx="2617788" cy="939800"/>
            <a:chOff x="810" y="1040"/>
            <a:chExt cx="4123" cy="1480"/>
          </a:xfrm>
        </p:grpSpPr>
        <p:grpSp>
          <p:nvGrpSpPr>
            <p:cNvPr id="4" name="Group 21"/>
            <p:cNvGrpSpPr>
              <a:grpSpLocks/>
            </p:cNvGrpSpPr>
            <p:nvPr/>
          </p:nvGrpSpPr>
          <p:grpSpPr bwMode="auto">
            <a:xfrm>
              <a:off x="810" y="1040"/>
              <a:ext cx="4123" cy="1017"/>
              <a:chOff x="810" y="1040"/>
              <a:chExt cx="4123" cy="1017"/>
            </a:xfrm>
          </p:grpSpPr>
          <p:sp>
            <p:nvSpPr>
              <p:cNvPr id="1046" name="Rectangle 22"/>
              <p:cNvSpPr>
                <a:spLocks noChangeArrowheads="1"/>
              </p:cNvSpPr>
              <p:nvPr/>
            </p:nvSpPr>
            <p:spPr bwMode="auto">
              <a:xfrm>
                <a:off x="885" y="1040"/>
                <a:ext cx="3969" cy="170"/>
              </a:xfrm>
              <a:prstGeom prst="rect">
                <a:avLst/>
              </a:prstGeom>
              <a:gradFill rotWithShape="0">
                <a:gsLst>
                  <a:gs pos="0">
                    <a:srgbClr val="974706"/>
                  </a:gs>
                  <a:gs pos="100000">
                    <a:srgbClr val="FDE9D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7" name="AutoShape 23"/>
              <p:cNvSpPr>
                <a:spLocks noChangeAspect="1" noChangeArrowheads="1"/>
              </p:cNvSpPr>
              <p:nvPr/>
            </p:nvSpPr>
            <p:spPr bwMode="auto">
              <a:xfrm>
                <a:off x="810" y="1210"/>
                <a:ext cx="283" cy="267"/>
              </a:xfrm>
              <a:prstGeom prst="triangle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48" name="AutoShape 24"/>
              <p:cNvSpPr>
                <a:spLocks noChangeAspect="1" noChangeArrowheads="1"/>
              </p:cNvSpPr>
              <p:nvPr/>
            </p:nvSpPr>
            <p:spPr bwMode="auto">
              <a:xfrm>
                <a:off x="4650" y="1210"/>
                <a:ext cx="283" cy="267"/>
              </a:xfrm>
              <a:prstGeom prst="triangle">
                <a:avLst>
                  <a:gd name="adj" fmla="val 50000"/>
                </a:avLst>
              </a:prstGeom>
              <a:gradFill rotWithShape="0">
                <a:gsLst>
                  <a:gs pos="0">
                    <a:srgbClr val="666666"/>
                  </a:gs>
                  <a:gs pos="50000">
                    <a:srgbClr val="CCCCCC"/>
                  </a:gs>
                  <a:gs pos="100000">
                    <a:srgbClr val="666666"/>
                  </a:gs>
                </a:gsLst>
                <a:lin ang="189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049" name="AutoShape 25"/>
              <p:cNvCxnSpPr>
                <a:cxnSpLocks noChangeShapeType="1"/>
              </p:cNvCxnSpPr>
              <p:nvPr/>
            </p:nvCxnSpPr>
            <p:spPr bwMode="auto">
              <a:xfrm>
                <a:off x="2895" y="1207"/>
                <a:ext cx="0" cy="850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</p:grp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2010" y="1965"/>
              <a:ext cx="1920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w</a:t>
              </a:r>
              <a:r>
                <a:rPr kumimoji="0" lang="en-US" sz="1600" b="1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=m</a:t>
              </a:r>
              <a:r>
                <a:rPr kumimoji="0" lang="en-US" sz="1600" b="1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g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4529772" y="3962400"/>
            <a:ext cx="2617788" cy="1643063"/>
            <a:chOff x="6750" y="1725"/>
            <a:chExt cx="4123" cy="2588"/>
          </a:xfrm>
        </p:grpSpPr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>
              <a:off x="6825" y="1725"/>
              <a:ext cx="3969" cy="340"/>
            </a:xfrm>
            <a:prstGeom prst="rect">
              <a:avLst/>
            </a:prstGeom>
            <a:gradFill rotWithShape="0">
              <a:gsLst>
                <a:gs pos="0">
                  <a:srgbClr val="974706"/>
                </a:gs>
                <a:gs pos="100000">
                  <a:srgbClr val="FDE9D9"/>
                </a:gs>
              </a:gsLst>
              <a:lin ang="54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3" name="AutoShape 29"/>
            <p:cNvSpPr>
              <a:spLocks noChangeAspect="1" noChangeArrowheads="1"/>
            </p:cNvSpPr>
            <p:nvPr/>
          </p:nvSpPr>
          <p:spPr bwMode="auto">
            <a:xfrm>
              <a:off x="6750" y="2060"/>
              <a:ext cx="283" cy="267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50000">
                  <a:srgbClr val="CCCCCC"/>
                </a:gs>
                <a:gs pos="100000">
                  <a:srgbClr val="666666"/>
                </a:gs>
              </a:gsLst>
              <a:lin ang="189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4" name="AutoShape 30"/>
            <p:cNvSpPr>
              <a:spLocks noChangeAspect="1" noChangeArrowheads="1"/>
            </p:cNvSpPr>
            <p:nvPr/>
          </p:nvSpPr>
          <p:spPr bwMode="auto">
            <a:xfrm>
              <a:off x="10590" y="2060"/>
              <a:ext cx="283" cy="267"/>
            </a:xfrm>
            <a:prstGeom prst="triangle">
              <a:avLst>
                <a:gd name="adj" fmla="val 50000"/>
              </a:avLst>
            </a:prstGeom>
            <a:gradFill rotWithShape="0">
              <a:gsLst>
                <a:gs pos="0">
                  <a:srgbClr val="666666"/>
                </a:gs>
                <a:gs pos="50000">
                  <a:srgbClr val="CCCCCC"/>
                </a:gs>
                <a:gs pos="100000">
                  <a:srgbClr val="666666"/>
                </a:gs>
              </a:gsLst>
              <a:lin ang="18900000" scaled="1"/>
            </a:gradFill>
            <a:ln w="12700">
              <a:solidFill>
                <a:srgbClr val="666666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55" name="AutoShape 31"/>
            <p:cNvCxnSpPr>
              <a:cxnSpLocks noChangeShapeType="1"/>
            </p:cNvCxnSpPr>
            <p:nvPr/>
          </p:nvCxnSpPr>
          <p:spPr bwMode="auto">
            <a:xfrm>
              <a:off x="8835" y="2057"/>
              <a:ext cx="0" cy="1701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1056" name="Rectangle 32"/>
            <p:cNvSpPr>
              <a:spLocks noChangeArrowheads="1"/>
            </p:cNvSpPr>
            <p:nvPr/>
          </p:nvSpPr>
          <p:spPr bwMode="auto">
            <a:xfrm>
              <a:off x="7830" y="3758"/>
              <a:ext cx="1963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W</a:t>
              </a:r>
              <a:r>
                <a:rPr kumimoji="0" lang="en-US" sz="1600" b="1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=m</a:t>
              </a:r>
              <a:r>
                <a:rPr kumimoji="0" lang="en-US" sz="1600" b="1" i="1" u="none" strike="noStrike" cap="none" normalizeH="0" baseline="-25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2</a:t>
              </a:r>
              <a:r>
                <a:rPr kumimoji="0" lang="en-US" sz="16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g</a:t>
              </a:r>
              <a:endPara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Oval 2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Examples on forces 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81000" y="2659063"/>
            <a:ext cx="3600450" cy="1074737"/>
            <a:chOff x="609600" y="2590800"/>
            <a:chExt cx="3600450" cy="1074737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914400" y="2590800"/>
              <a:ext cx="3295650" cy="1074737"/>
              <a:chOff x="2025" y="6062"/>
              <a:chExt cx="5190" cy="1693"/>
            </a:xfrm>
          </p:grpSpPr>
          <p:sp>
            <p:nvSpPr>
              <p:cNvPr id="1027" name="AutoShape 3"/>
              <p:cNvSpPr>
                <a:spLocks noChangeArrowheads="1"/>
              </p:cNvSpPr>
              <p:nvPr/>
            </p:nvSpPr>
            <p:spPr bwMode="auto">
              <a:xfrm>
                <a:off x="4020" y="7095"/>
                <a:ext cx="283" cy="283"/>
              </a:xfrm>
              <a:custGeom>
                <a:avLst/>
                <a:gdLst>
                  <a:gd name="G0" fmla="+- 5400 0 0"/>
                  <a:gd name="G1" fmla="+- 21600 0 5400"/>
                  <a:gd name="G2" fmla="+- 21600 0 5400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8" name="AutoShape 4"/>
              <p:cNvSpPr>
                <a:spLocks noChangeArrowheads="1"/>
              </p:cNvSpPr>
              <p:nvPr/>
            </p:nvSpPr>
            <p:spPr bwMode="auto">
              <a:xfrm>
                <a:off x="5775" y="7095"/>
                <a:ext cx="283" cy="283"/>
              </a:xfrm>
              <a:custGeom>
                <a:avLst/>
                <a:gdLst>
                  <a:gd name="G0" fmla="+- 5400 0 0"/>
                  <a:gd name="G1" fmla="+- 21600 0 5400"/>
                  <a:gd name="G2" fmla="+- 21600 0 5400"/>
                  <a:gd name="G3" fmla="*/ G0 2929 10000"/>
                  <a:gd name="G4" fmla="+- 21600 0 G3"/>
                  <a:gd name="G5" fmla="+- 21600 0 G3"/>
                  <a:gd name="T0" fmla="*/ 10800 w 21600"/>
                  <a:gd name="T1" fmla="*/ 0 h 21600"/>
                  <a:gd name="T2" fmla="*/ 3163 w 21600"/>
                  <a:gd name="T3" fmla="*/ 3163 h 21600"/>
                  <a:gd name="T4" fmla="*/ 0 w 21600"/>
                  <a:gd name="T5" fmla="*/ 10800 h 21600"/>
                  <a:gd name="T6" fmla="*/ 3163 w 21600"/>
                  <a:gd name="T7" fmla="*/ 18437 h 21600"/>
                  <a:gd name="T8" fmla="*/ 10800 w 21600"/>
                  <a:gd name="T9" fmla="*/ 21600 h 21600"/>
                  <a:gd name="T10" fmla="*/ 18437 w 21600"/>
                  <a:gd name="T11" fmla="*/ 18437 h 21600"/>
                  <a:gd name="T12" fmla="*/ 21600 w 21600"/>
                  <a:gd name="T13" fmla="*/ 10800 h 21600"/>
                  <a:gd name="T14" fmla="*/ 18437 w 21600"/>
                  <a:gd name="T15" fmla="*/ 3163 h 21600"/>
                  <a:gd name="T16" fmla="*/ 3163 w 21600"/>
                  <a:gd name="T17" fmla="*/ 3163 h 21600"/>
                  <a:gd name="T18" fmla="*/ 18437 w 21600"/>
                  <a:gd name="T19" fmla="*/ 184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5400" y="10800"/>
                    </a:moveTo>
                    <a:cubicBezTo>
                      <a:pt x="5400" y="13782"/>
                      <a:pt x="7818" y="16200"/>
                      <a:pt x="10800" y="16200"/>
                    </a:cubicBezTo>
                    <a:cubicBezTo>
                      <a:pt x="13782" y="16200"/>
                      <a:pt x="16200" y="13782"/>
                      <a:pt x="16200" y="10800"/>
                    </a:cubicBezTo>
                    <a:cubicBezTo>
                      <a:pt x="16200" y="7818"/>
                      <a:pt x="13782" y="5400"/>
                      <a:pt x="10800" y="5400"/>
                    </a:cubicBezTo>
                    <a:cubicBezTo>
                      <a:pt x="7818" y="5400"/>
                      <a:pt x="5400" y="7818"/>
                      <a:pt x="5400" y="10800"/>
                    </a:cubicBez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29" name="Rectangle 5"/>
              <p:cNvSpPr>
                <a:spLocks noChangeArrowheads="1"/>
              </p:cNvSpPr>
              <p:nvPr/>
            </p:nvSpPr>
            <p:spPr bwMode="auto">
              <a:xfrm>
                <a:off x="3345" y="6062"/>
                <a:ext cx="3326" cy="1033"/>
              </a:xfrm>
              <a:prstGeom prst="rect">
                <a:avLst/>
              </a:prstGeom>
              <a:gradFill rotWithShape="0">
                <a:gsLst>
                  <a:gs pos="0">
                    <a:srgbClr val="95B3D7"/>
                  </a:gs>
                  <a:gs pos="50000">
                    <a:srgbClr val="4F81BD"/>
                  </a:gs>
                  <a:gs pos="100000">
                    <a:srgbClr val="95B3D7"/>
                  </a:gs>
                </a:gsLst>
                <a:lin ang="5400000" scaled="1"/>
              </a:gradFill>
              <a:ln w="12700">
                <a:solidFill>
                  <a:srgbClr val="4F81BD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030" name="AutoShape 6"/>
              <p:cNvCxnSpPr>
                <a:cxnSpLocks noChangeShapeType="1"/>
              </p:cNvCxnSpPr>
              <p:nvPr/>
            </p:nvCxnSpPr>
            <p:spPr bwMode="auto">
              <a:xfrm>
                <a:off x="2640" y="7393"/>
                <a:ext cx="4575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1031" name="Rectangle 7"/>
              <p:cNvSpPr>
                <a:spLocks noChangeArrowheads="1"/>
              </p:cNvSpPr>
              <p:nvPr/>
            </p:nvSpPr>
            <p:spPr bwMode="auto">
              <a:xfrm>
                <a:off x="2640" y="7408"/>
                <a:ext cx="4575" cy="34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100000">
                    <a:srgbClr val="FFFFFF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1032" name="AutoShape 8"/>
              <p:cNvCxnSpPr>
                <a:cxnSpLocks noChangeShapeType="1"/>
              </p:cNvCxnSpPr>
              <p:nvPr/>
            </p:nvCxnSpPr>
            <p:spPr bwMode="auto">
              <a:xfrm flipH="1">
                <a:off x="2025" y="7348"/>
                <a:ext cx="193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</p:grpSp>
        <p:sp>
          <p:nvSpPr>
            <p:cNvPr id="13" name="Rectangle 12"/>
            <p:cNvSpPr/>
            <p:nvPr/>
          </p:nvSpPr>
          <p:spPr>
            <a:xfrm>
              <a:off x="609600" y="2819400"/>
              <a:ext cx="1219200" cy="685800"/>
            </a:xfrm>
            <a:prstGeom prst="rect">
              <a:avLst/>
            </a:prstGeom>
            <a:ln>
              <a:noFill/>
            </a:ln>
            <a:effec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Friction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1238" name="AutoShape 214"/>
          <p:cNvCxnSpPr>
            <a:cxnSpLocks noChangeShapeType="1"/>
          </p:cNvCxnSpPr>
          <p:nvPr/>
        </p:nvCxnSpPr>
        <p:spPr bwMode="auto">
          <a:xfrm flipH="1">
            <a:off x="4181475" y="3081337"/>
            <a:ext cx="53975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1239" name="AutoShape 215"/>
          <p:cNvCxnSpPr>
            <a:cxnSpLocks noChangeShapeType="1"/>
          </p:cNvCxnSpPr>
          <p:nvPr/>
        </p:nvCxnSpPr>
        <p:spPr bwMode="auto">
          <a:xfrm>
            <a:off x="4759325" y="3078162"/>
            <a:ext cx="539750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lg" len="lg"/>
          </a:ln>
        </p:spPr>
      </p:cxnSp>
      <p:cxnSp>
        <p:nvCxnSpPr>
          <p:cNvPr id="1240" name="AutoShape 216"/>
          <p:cNvCxnSpPr>
            <a:cxnSpLocks noChangeShapeType="1"/>
          </p:cNvCxnSpPr>
          <p:nvPr/>
        </p:nvCxnSpPr>
        <p:spPr bwMode="auto">
          <a:xfrm>
            <a:off x="8259763" y="3081337"/>
            <a:ext cx="53975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1241" name="AutoShape 217"/>
          <p:cNvCxnSpPr>
            <a:cxnSpLocks noChangeShapeType="1"/>
          </p:cNvCxnSpPr>
          <p:nvPr/>
        </p:nvCxnSpPr>
        <p:spPr bwMode="auto">
          <a:xfrm flipH="1">
            <a:off x="7666038" y="3078162"/>
            <a:ext cx="539750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lg" len="lg"/>
          </a:ln>
        </p:spPr>
      </p:cxnSp>
      <p:sp>
        <p:nvSpPr>
          <p:cNvPr id="227" name="Rectangle 226"/>
          <p:cNvSpPr/>
          <p:nvPr/>
        </p:nvSpPr>
        <p:spPr>
          <a:xfrm>
            <a:off x="5638800" y="3352800"/>
            <a:ext cx="1752600" cy="6096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Tension </a:t>
            </a:r>
          </a:p>
        </p:txBody>
      </p:sp>
      <p:grpSp>
        <p:nvGrpSpPr>
          <p:cNvPr id="243" name="Group 242"/>
          <p:cNvGrpSpPr/>
          <p:nvPr/>
        </p:nvGrpSpPr>
        <p:grpSpPr>
          <a:xfrm>
            <a:off x="5334000" y="2209800"/>
            <a:ext cx="2303463" cy="1030287"/>
            <a:chOff x="5410200" y="2209800"/>
            <a:chExt cx="2303463" cy="1030287"/>
          </a:xfrm>
        </p:grpSpPr>
        <p:grpSp>
          <p:nvGrpSpPr>
            <p:cNvPr id="1169" name="Group 145"/>
            <p:cNvGrpSpPr>
              <a:grpSpLocks noChangeAspect="1"/>
            </p:cNvGrpSpPr>
            <p:nvPr/>
          </p:nvGrpSpPr>
          <p:grpSpPr bwMode="auto">
            <a:xfrm>
              <a:off x="5410200" y="2895600"/>
              <a:ext cx="2303463" cy="344487"/>
              <a:chOff x="5610" y="9452"/>
              <a:chExt cx="5647" cy="850"/>
            </a:xfrm>
          </p:grpSpPr>
          <p:sp>
            <p:nvSpPr>
              <p:cNvPr id="1170" name="AutoShape 146"/>
              <p:cNvSpPr>
                <a:spLocks noChangeAspect="1" noChangeArrowheads="1"/>
              </p:cNvSpPr>
              <p:nvPr/>
            </p:nvSpPr>
            <p:spPr bwMode="auto">
              <a:xfrm rot="21000000" flipH="1">
                <a:off x="6125" y="9868"/>
                <a:ext cx="85" cy="414"/>
              </a:xfrm>
              <a:prstGeom prst="roundRect">
                <a:avLst>
                  <a:gd name="adj" fmla="val 50000"/>
                </a:avLst>
              </a:prstGeom>
              <a:solidFill>
                <a:srgbClr val="404040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71" name="AutoShape 147"/>
              <p:cNvSpPr>
                <a:spLocks noChangeAspect="1" noChangeArrowheads="1"/>
              </p:cNvSpPr>
              <p:nvPr/>
            </p:nvSpPr>
            <p:spPr bwMode="auto">
              <a:xfrm rot="600000">
                <a:off x="10658" y="9887"/>
                <a:ext cx="85" cy="414"/>
              </a:xfrm>
              <a:prstGeom prst="roundRect">
                <a:avLst>
                  <a:gd name="adj" fmla="val 50000"/>
                </a:avLst>
              </a:prstGeom>
              <a:gradFill rotWithShape="0">
                <a:gsLst>
                  <a:gs pos="0">
                    <a:srgbClr val="808080"/>
                  </a:gs>
                  <a:gs pos="50000">
                    <a:srgbClr val="EAEAEA"/>
                  </a:gs>
                  <a:gs pos="100000">
                    <a:srgbClr val="808080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172" name="Group 148"/>
              <p:cNvGrpSpPr>
                <a:grpSpLocks noChangeAspect="1"/>
              </p:cNvGrpSpPr>
              <p:nvPr/>
            </p:nvGrpSpPr>
            <p:grpSpPr bwMode="auto">
              <a:xfrm>
                <a:off x="5610" y="9452"/>
                <a:ext cx="5647" cy="850"/>
                <a:chOff x="5610" y="9452"/>
                <a:chExt cx="5647" cy="850"/>
              </a:xfrm>
            </p:grpSpPr>
            <p:sp>
              <p:nvSpPr>
                <p:cNvPr id="1173" name="AutoShape 149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5851" y="9630"/>
                  <a:ext cx="85" cy="56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1174" name="Group 150"/>
                <p:cNvGrpSpPr>
                  <a:grpSpLocks noChangeAspect="1"/>
                </p:cNvGrpSpPr>
                <p:nvPr/>
              </p:nvGrpSpPr>
              <p:grpSpPr bwMode="auto">
                <a:xfrm>
                  <a:off x="6234" y="9452"/>
                  <a:ext cx="4406" cy="850"/>
                  <a:chOff x="6234" y="9452"/>
                  <a:chExt cx="4406" cy="850"/>
                </a:xfrm>
              </p:grpSpPr>
              <p:grpSp>
                <p:nvGrpSpPr>
                  <p:cNvPr id="1175" name="Group 151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6234" y="9452"/>
                    <a:ext cx="2179" cy="850"/>
                    <a:chOff x="6234" y="9452"/>
                    <a:chExt cx="2179" cy="850"/>
                  </a:xfrm>
                </p:grpSpPr>
                <p:grpSp>
                  <p:nvGrpSpPr>
                    <p:cNvPr id="1176" name="Group 152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234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1177" name="Group 153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178" name="Group 154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79" name="AutoShape 15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80" name="AutoShape 15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181" name="Group 157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82" name="AutoShape 15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83" name="AutoShape 15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184" name="Group 160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185" name="Group 161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86" name="AutoShape 16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87" name="AutoShape 16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188" name="Group 164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89" name="AutoShape 16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90" name="AutoShape 16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191" name="Group 167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346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1192" name="Group 168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193" name="Group 169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94" name="AutoShape 17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95" name="AutoShape 17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196" name="Group 17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197" name="AutoShape 17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198" name="AutoShape 17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199" name="Group 175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200" name="Group 176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01" name="AutoShape 17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02" name="AutoShape 17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03" name="Group 179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04" name="AutoShape 18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05" name="AutoShape 18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</p:grpSp>
              <p:grpSp>
                <p:nvGrpSpPr>
                  <p:cNvPr id="1206" name="Group 182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8461" y="9452"/>
                    <a:ext cx="2179" cy="850"/>
                    <a:chOff x="6234" y="9452"/>
                    <a:chExt cx="2179" cy="850"/>
                  </a:xfrm>
                </p:grpSpPr>
                <p:grpSp>
                  <p:nvGrpSpPr>
                    <p:cNvPr id="1207" name="Group 183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6234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1208" name="Group 184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209" name="Group 185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10" name="AutoShape 18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11" name="AutoShape 18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12" name="Group 188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13" name="AutoShape 18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14" name="AutoShape 190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215" name="Group 191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216" name="Group 192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17" name="AutoShape 193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18" name="AutoShape 19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19" name="Group 195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20" name="AutoShape 196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21" name="AutoShape 197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  <p:grpSp>
                  <p:nvGrpSpPr>
                    <p:cNvPr id="1222" name="Group 198"/>
                    <p:cNvGrpSpPr>
                      <a:grpSpLocks noChangeAspect="1"/>
                    </p:cNvGrpSpPr>
                    <p:nvPr/>
                  </p:nvGrpSpPr>
                  <p:grpSpPr bwMode="auto">
                    <a:xfrm>
                      <a:off x="7346" y="9452"/>
                      <a:ext cx="1067" cy="850"/>
                      <a:chOff x="6234" y="9452"/>
                      <a:chExt cx="1067" cy="850"/>
                    </a:xfrm>
                  </p:grpSpPr>
                  <p:grpSp>
                    <p:nvGrpSpPr>
                      <p:cNvPr id="1223" name="Group 199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23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224" name="Group 200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25" name="AutoShape 20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26" name="AutoShape 20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27" name="Group 203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28" name="AutoShape 204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29" name="AutoShape 205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  <p:grpSp>
                    <p:nvGrpSpPr>
                      <p:cNvPr id="1230" name="Group 206"/>
                      <p:cNvGrpSpPr>
                        <a:grpSpLocks noChangeAspect="1"/>
                      </p:cNvGrpSpPr>
                      <p:nvPr/>
                    </p:nvGrpSpPr>
                    <p:grpSpPr bwMode="auto">
                      <a:xfrm>
                        <a:off x="6794" y="9452"/>
                        <a:ext cx="507" cy="850"/>
                        <a:chOff x="6234" y="9452"/>
                        <a:chExt cx="507" cy="850"/>
                      </a:xfrm>
                    </p:grpSpPr>
                    <p:grpSp>
                      <p:nvGrpSpPr>
                        <p:cNvPr id="1231" name="Group 207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23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32" name="AutoShape 208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33" name="AutoShape 209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grpSp>
                      <p:nvGrpSpPr>
                        <p:cNvPr id="1234" name="Group 210"/>
                        <p:cNvGrpSpPr>
                          <a:grpSpLocks noChangeAspect="1"/>
                        </p:cNvGrpSpPr>
                        <p:nvPr/>
                      </p:nvGrpSpPr>
                      <p:grpSpPr bwMode="auto">
                        <a:xfrm>
                          <a:off x="6514" y="9452"/>
                          <a:ext cx="227" cy="850"/>
                          <a:chOff x="6234" y="9452"/>
                          <a:chExt cx="227" cy="850"/>
                        </a:xfrm>
                      </p:grpSpPr>
                      <p:sp>
                        <p:nvSpPr>
                          <p:cNvPr id="1235" name="AutoShape 211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21000000" flipH="1">
                            <a:off x="6376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solidFill>
                            <a:srgbClr val="404040"/>
                          </a:solidFill>
                          <a:ln w="0">
                            <a:solidFill>
                              <a:srgbClr val="FFFFFF"/>
                            </a:solidFill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1236" name="AutoShape 212"/>
                          <p:cNvSpPr>
                            <a:spLocks noChangeAspect="1" noChangeArrowheads="1"/>
                          </p:cNvSpPr>
                          <p:nvPr/>
                        </p:nvSpPr>
                        <p:spPr bwMode="auto">
                          <a:xfrm rot="600000">
                            <a:off x="6234" y="9452"/>
                            <a:ext cx="85" cy="850"/>
                          </a:xfrm>
                          <a:prstGeom prst="roundRect">
                            <a:avLst>
                              <a:gd name="adj" fmla="val 50000"/>
                            </a:avLst>
                          </a:prstGeom>
                          <a:gradFill rotWithShape="0">
                            <a:gsLst>
                              <a:gs pos="0">
                                <a:srgbClr val="808080"/>
                              </a:gs>
                              <a:gs pos="50000">
                                <a:srgbClr val="EAEAEA"/>
                              </a:gs>
                              <a:gs pos="100000">
                                <a:srgbClr val="808080"/>
                              </a:gs>
                            </a:gsLst>
                            <a:lin ang="5400000" scaled="1"/>
                          </a:gradFill>
                          <a:ln w="12700">
                            <a:noFill/>
                            <a:round/>
                            <a:headEnd/>
                            <a:tailEnd/>
                          </a:ln>
                          <a:effectLst/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/>
                          </a:p>
                        </p:txBody>
                      </p:sp>
                    </p:grpSp>
                  </p:grpSp>
                </p:grpSp>
              </p:grpSp>
            </p:grpSp>
            <p:sp>
              <p:nvSpPr>
                <p:cNvPr id="1237" name="AutoShape 213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10931" y="9646"/>
                  <a:ext cx="85" cy="567"/>
                </a:xfrm>
                <a:prstGeom prst="roundRect">
                  <a:avLst>
                    <a:gd name="adj" fmla="val 50000"/>
                  </a:avLst>
                </a:prstGeom>
                <a:gradFill rotWithShape="0">
                  <a:gsLst>
                    <a:gs pos="0">
                      <a:srgbClr val="808080"/>
                    </a:gs>
                    <a:gs pos="50000">
                      <a:srgbClr val="EAEAEA"/>
                    </a:gs>
                    <a:gs pos="100000">
                      <a:srgbClr val="808080"/>
                    </a:gs>
                  </a:gsLst>
                  <a:lin ang="5400000" scaled="1"/>
                </a:gradFill>
                <a:ln w="12700">
                  <a:noFill/>
                  <a:round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8" name="Rectangle 227"/>
            <p:cNvSpPr/>
            <p:nvPr/>
          </p:nvSpPr>
          <p:spPr>
            <a:xfrm>
              <a:off x="5715000" y="2209800"/>
              <a:ext cx="1752600" cy="9144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/>
                <a:t>Spring </a:t>
              </a:r>
              <a:endParaRPr lang="en-US" sz="2000" b="1" dirty="0"/>
            </a:p>
          </p:txBody>
        </p:sp>
      </p:grpSp>
      <p:pic>
        <p:nvPicPr>
          <p:cNvPr id="1244" name="Picture 2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2727960" y="4724400"/>
            <a:ext cx="4114800" cy="26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45" name="Picture 22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5333999"/>
            <a:ext cx="3840480" cy="9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5" name="Rectangle 234"/>
          <p:cNvSpPr/>
          <p:nvPr/>
        </p:nvSpPr>
        <p:spPr>
          <a:xfrm>
            <a:off x="2804160" y="5638800"/>
            <a:ext cx="41148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Ropes and wires are always experience tension forces  </a:t>
            </a:r>
            <a:endParaRPr lang="en-US" sz="2000" b="1" dirty="0"/>
          </a:p>
        </p:txBody>
      </p:sp>
      <p:cxnSp>
        <p:nvCxnSpPr>
          <p:cNvPr id="1246" name="AutoShape 222"/>
          <p:cNvCxnSpPr>
            <a:cxnSpLocks noChangeShapeType="1"/>
          </p:cNvCxnSpPr>
          <p:nvPr/>
        </p:nvCxnSpPr>
        <p:spPr bwMode="auto">
          <a:xfrm flipH="1">
            <a:off x="2118360" y="4876800"/>
            <a:ext cx="53975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237" name="AutoShape 222"/>
          <p:cNvCxnSpPr>
            <a:cxnSpLocks noChangeShapeType="1"/>
          </p:cNvCxnSpPr>
          <p:nvPr/>
        </p:nvCxnSpPr>
        <p:spPr bwMode="auto">
          <a:xfrm>
            <a:off x="6918960" y="4876800"/>
            <a:ext cx="548640" cy="15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239" name="AutoShape 222"/>
          <p:cNvCxnSpPr>
            <a:cxnSpLocks noChangeShapeType="1"/>
          </p:cNvCxnSpPr>
          <p:nvPr/>
        </p:nvCxnSpPr>
        <p:spPr bwMode="auto">
          <a:xfrm flipH="1">
            <a:off x="2118360" y="5410200"/>
            <a:ext cx="539750" cy="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240" name="AutoShape 222"/>
          <p:cNvCxnSpPr>
            <a:cxnSpLocks noChangeShapeType="1"/>
          </p:cNvCxnSpPr>
          <p:nvPr/>
        </p:nvCxnSpPr>
        <p:spPr bwMode="auto">
          <a:xfrm>
            <a:off x="6690360" y="5410200"/>
            <a:ext cx="548640" cy="1588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sp>
        <p:nvSpPr>
          <p:cNvPr id="244" name="Rectangle 243"/>
          <p:cNvSpPr/>
          <p:nvPr/>
        </p:nvSpPr>
        <p:spPr>
          <a:xfrm>
            <a:off x="5715000" y="3124200"/>
            <a:ext cx="1676400" cy="5334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0070C0"/>
                </a:solidFill>
              </a:rPr>
              <a:t>Compression </a:t>
            </a:r>
            <a:endParaRPr lang="en-US" sz="1600" b="1" dirty="0">
              <a:solidFill>
                <a:srgbClr val="0070C0"/>
              </a:solidFill>
            </a:endParaRPr>
          </a:p>
        </p:txBody>
      </p:sp>
      <p:sp>
        <p:nvSpPr>
          <p:cNvPr id="245" name="Oval 244"/>
          <p:cNvSpPr/>
          <p:nvPr/>
        </p:nvSpPr>
        <p:spPr>
          <a:xfrm>
            <a:off x="472440" y="2438400"/>
            <a:ext cx="365760" cy="3657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246" name="Oval 245"/>
          <p:cNvSpPr/>
          <p:nvPr/>
        </p:nvSpPr>
        <p:spPr>
          <a:xfrm>
            <a:off x="4724400" y="2362200"/>
            <a:ext cx="365760" cy="3657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2000" b="1" dirty="0" smtClean="0"/>
              <a:t>2</a:t>
            </a:r>
            <a:endParaRPr lang="en-US" sz="2000" b="1" dirty="0"/>
          </a:p>
        </p:txBody>
      </p:sp>
      <p:sp>
        <p:nvSpPr>
          <p:cNvPr id="247" name="Oval 246"/>
          <p:cNvSpPr/>
          <p:nvPr/>
        </p:nvSpPr>
        <p:spPr>
          <a:xfrm>
            <a:off x="2118360" y="4191000"/>
            <a:ext cx="365760" cy="36576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2000" b="1" dirty="0" smtClean="0"/>
              <a:t>3</a:t>
            </a:r>
            <a:endParaRPr lang="en-US" sz="2000" b="1" dirty="0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" grpId="0"/>
      <p:bldP spid="235" grpId="0" animBg="1"/>
      <p:bldP spid="244" grpId="0"/>
      <p:bldP spid="245" grpId="0" animBg="1"/>
      <p:bldP spid="246" grpId="0" animBg="1"/>
      <p:bldP spid="2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52400" y="1676401"/>
            <a:ext cx="87020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Finding a resultant force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346075" indent="-227013" algn="just">
              <a:buFont typeface="Wingdings" pitchFamily="2" charset="2"/>
              <a:buChar char="q"/>
            </a:pPr>
            <a:r>
              <a:rPr lang="en-US" sz="2400" b="1" dirty="0" smtClean="0">
                <a:solidFill>
                  <a:srgbClr val="0070C0"/>
                </a:solidFill>
              </a:rPr>
              <a:t>Resultant force </a:t>
            </a:r>
            <a:r>
              <a:rPr lang="en-US" sz="2400" b="1" dirty="0" smtClean="0">
                <a:solidFill>
                  <a:schemeClr val="tx1"/>
                </a:solidFill>
              </a:rPr>
              <a:t>is an equivalent force for a grope of </a:t>
            </a:r>
            <a:r>
              <a:rPr lang="en-US" sz="2400" b="1" dirty="0" smtClean="0">
                <a:solidFill>
                  <a:srgbClr val="FF0000"/>
                </a:solidFill>
              </a:rPr>
              <a:t>concentrated</a:t>
            </a:r>
            <a:r>
              <a:rPr lang="en-US" sz="2400" b="1" dirty="0" smtClean="0">
                <a:solidFill>
                  <a:schemeClr val="tx1"/>
                </a:solidFill>
              </a:rPr>
              <a:t>  forces acting on the </a:t>
            </a:r>
            <a:r>
              <a:rPr lang="en-US" sz="2400" b="1" dirty="0" smtClean="0">
                <a:solidFill>
                  <a:srgbClr val="FF0000"/>
                </a:solidFill>
              </a:rPr>
              <a:t>same point</a:t>
            </a:r>
            <a:r>
              <a:rPr lang="en-US" sz="2400" b="1" dirty="0" smtClean="0">
                <a:solidFill>
                  <a:schemeClr val="tx1"/>
                </a:solidFill>
              </a:rPr>
              <a:t>. 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marL="2120900" indent="-2001838" algn="just">
              <a:buFont typeface="Wingdings" pitchFamily="2" charset="2"/>
              <a:buChar char="q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114300" indent="4763" algn="just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/>
                </a:solidFill>
              </a:rPr>
              <a:t>To find the resultant force, all the forces must be represented as </a:t>
            </a:r>
            <a:r>
              <a:rPr lang="en-US" sz="2400" b="1" dirty="0" smtClean="0">
                <a:solidFill>
                  <a:srgbClr val="FF0000"/>
                </a:solidFill>
              </a:rPr>
              <a:t>vectors</a:t>
            </a:r>
            <a:r>
              <a:rPr lang="en-US" sz="2400" b="1" dirty="0" smtClean="0">
                <a:solidFill>
                  <a:schemeClr val="tx1"/>
                </a:solidFill>
              </a:rPr>
              <a:t> and then must be all </a:t>
            </a:r>
            <a:r>
              <a:rPr lang="en-US" sz="2400" b="1" dirty="0" smtClean="0">
                <a:solidFill>
                  <a:srgbClr val="FF0000"/>
                </a:solidFill>
              </a:rPr>
              <a:t>added</a:t>
            </a:r>
            <a:r>
              <a:rPr lang="en-US" sz="2400" b="1" dirty="0" smtClean="0">
                <a:solidFill>
                  <a:schemeClr val="tx1"/>
                </a:solidFill>
              </a:rPr>
              <a:t> together.</a:t>
            </a:r>
          </a:p>
          <a:p>
            <a:pPr marL="114300" indent="4763" algn="just">
              <a:buFont typeface="Wingdings" pitchFamily="2" charset="2"/>
              <a:buChar char="q"/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marL="114300" indent="4763" algn="just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/>
                </a:solidFill>
              </a:rPr>
              <a:t>One of the most powerful method to add forces, specially when its number is large, is to add their </a:t>
            </a:r>
            <a:r>
              <a:rPr lang="en-US" sz="2400" b="1" dirty="0" smtClean="0">
                <a:solidFill>
                  <a:srgbClr val="FF0000"/>
                </a:solidFill>
              </a:rPr>
              <a:t>components</a:t>
            </a:r>
            <a:r>
              <a:rPr lang="en-US" sz="2400" b="1" dirty="0" smtClean="0">
                <a:solidFill>
                  <a:schemeClr val="tx1"/>
                </a:solidFill>
              </a:rPr>
              <a:t>.   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4384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Force components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18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Resolving several forces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</a:p>
        </p:txBody>
      </p:sp>
      <p:cxnSp>
        <p:nvCxnSpPr>
          <p:cNvPr id="2050" name="AutoShape 2"/>
          <p:cNvCxnSpPr>
            <a:cxnSpLocks noChangeShapeType="1"/>
          </p:cNvCxnSpPr>
          <p:nvPr/>
        </p:nvCxnSpPr>
        <p:spPr bwMode="auto">
          <a:xfrm>
            <a:off x="1677988" y="3813175"/>
            <a:ext cx="1439863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051" name="AutoShape 3"/>
          <p:cNvCxnSpPr>
            <a:cxnSpLocks noChangeShapeType="1"/>
          </p:cNvCxnSpPr>
          <p:nvPr/>
        </p:nvCxnSpPr>
        <p:spPr bwMode="auto">
          <a:xfrm rot="18000000" flipV="1">
            <a:off x="1316038" y="3194050"/>
            <a:ext cx="144145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052" name="AutoShape 4"/>
          <p:cNvCxnSpPr>
            <a:cxnSpLocks noChangeShapeType="1"/>
          </p:cNvCxnSpPr>
          <p:nvPr/>
        </p:nvCxnSpPr>
        <p:spPr bwMode="auto">
          <a:xfrm flipV="1">
            <a:off x="1697038" y="3355975"/>
            <a:ext cx="828675" cy="4540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sp>
        <p:nvSpPr>
          <p:cNvPr id="13" name="Rectangle 12"/>
          <p:cNvSpPr/>
          <p:nvPr/>
        </p:nvSpPr>
        <p:spPr>
          <a:xfrm>
            <a:off x="2205038" y="22098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v</a:t>
            </a:r>
            <a:endParaRPr lang="en-US" sz="20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2967038" y="35814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u</a:t>
            </a:r>
            <a:endParaRPr lang="en-US" b="1" i="1" dirty="0"/>
          </a:p>
        </p:txBody>
      </p:sp>
      <p:cxnSp>
        <p:nvCxnSpPr>
          <p:cNvPr id="24" name="AutoShape 2"/>
          <p:cNvCxnSpPr>
            <a:cxnSpLocks noChangeShapeType="1"/>
          </p:cNvCxnSpPr>
          <p:nvPr/>
        </p:nvCxnSpPr>
        <p:spPr bwMode="auto">
          <a:xfrm>
            <a:off x="5492750" y="3813175"/>
            <a:ext cx="1439863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5" name="AutoShape 3"/>
          <p:cNvCxnSpPr>
            <a:cxnSpLocks noChangeShapeType="1"/>
          </p:cNvCxnSpPr>
          <p:nvPr/>
        </p:nvCxnSpPr>
        <p:spPr bwMode="auto">
          <a:xfrm rot="18000000" flipV="1">
            <a:off x="5130800" y="3194050"/>
            <a:ext cx="1441450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</p:cxnSp>
      <p:cxnSp>
        <p:nvCxnSpPr>
          <p:cNvPr id="26" name="AutoShape 4"/>
          <p:cNvCxnSpPr>
            <a:cxnSpLocks noChangeShapeType="1"/>
          </p:cNvCxnSpPr>
          <p:nvPr/>
        </p:nvCxnSpPr>
        <p:spPr bwMode="auto">
          <a:xfrm flipV="1">
            <a:off x="5511800" y="3355975"/>
            <a:ext cx="828675" cy="4540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stealth" w="lg" len="lg"/>
          </a:ln>
        </p:spPr>
      </p:cxnSp>
      <p:cxnSp>
        <p:nvCxnSpPr>
          <p:cNvPr id="27" name="AutoShape 5"/>
          <p:cNvCxnSpPr>
            <a:cxnSpLocks noChangeShapeType="1"/>
          </p:cNvCxnSpPr>
          <p:nvPr/>
        </p:nvCxnSpPr>
        <p:spPr bwMode="auto">
          <a:xfrm>
            <a:off x="5697538" y="3355975"/>
            <a:ext cx="865187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28" name="AutoShape 6"/>
          <p:cNvCxnSpPr>
            <a:cxnSpLocks noChangeShapeType="1"/>
          </p:cNvCxnSpPr>
          <p:nvPr/>
        </p:nvCxnSpPr>
        <p:spPr bwMode="auto">
          <a:xfrm rot="18000000" flipV="1">
            <a:off x="5828506" y="3539332"/>
            <a:ext cx="827087" cy="0"/>
          </a:xfrm>
          <a:prstGeom prst="straightConnector1">
            <a:avLst/>
          </a:prstGeom>
          <a:noFill/>
          <a:ln w="12700">
            <a:solidFill>
              <a:srgbClr val="000000"/>
            </a:solidFill>
            <a:prstDash val="sysDot"/>
            <a:round/>
            <a:headEnd/>
            <a:tailEnd/>
          </a:ln>
          <a:effectLst/>
        </p:spPr>
      </p:cxnSp>
      <p:cxnSp>
        <p:nvCxnSpPr>
          <p:cNvPr id="29" name="AutoShape 7"/>
          <p:cNvCxnSpPr>
            <a:cxnSpLocks noChangeShapeType="1"/>
          </p:cNvCxnSpPr>
          <p:nvPr/>
        </p:nvCxnSpPr>
        <p:spPr bwMode="auto">
          <a:xfrm>
            <a:off x="5486400" y="3810000"/>
            <a:ext cx="576263" cy="0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lg" len="lg"/>
          </a:ln>
        </p:spPr>
      </p:cxnSp>
      <p:cxnSp>
        <p:nvCxnSpPr>
          <p:cNvPr id="30" name="AutoShape 8"/>
          <p:cNvCxnSpPr>
            <a:cxnSpLocks noChangeShapeType="1"/>
          </p:cNvCxnSpPr>
          <p:nvPr/>
        </p:nvCxnSpPr>
        <p:spPr bwMode="auto">
          <a:xfrm flipV="1">
            <a:off x="5492750" y="3355975"/>
            <a:ext cx="266700" cy="454025"/>
          </a:xfrm>
          <a:prstGeom prst="straightConnector1">
            <a:avLst/>
          </a:prstGeom>
          <a:noFill/>
          <a:ln w="25400">
            <a:solidFill>
              <a:srgbClr val="0070C0"/>
            </a:solidFill>
            <a:round/>
            <a:headEnd/>
            <a:tailEnd type="stealth" w="lg" len="lg"/>
          </a:ln>
        </p:spPr>
      </p:cxnSp>
      <p:sp>
        <p:nvSpPr>
          <p:cNvPr id="31" name="Rectangle 30"/>
          <p:cNvSpPr/>
          <p:nvPr/>
        </p:nvSpPr>
        <p:spPr>
          <a:xfrm>
            <a:off x="6019800" y="22098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v</a:t>
            </a:r>
            <a:endParaRPr lang="en-US" sz="2000" b="1" i="1" dirty="0"/>
          </a:p>
        </p:txBody>
      </p:sp>
      <p:sp>
        <p:nvSpPr>
          <p:cNvPr id="32" name="Rectangle 31"/>
          <p:cNvSpPr/>
          <p:nvPr/>
        </p:nvSpPr>
        <p:spPr>
          <a:xfrm>
            <a:off x="6781800" y="35814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u</a:t>
            </a:r>
            <a:endParaRPr lang="en-US" b="1" i="1" dirty="0"/>
          </a:p>
        </p:txBody>
      </p:sp>
      <p:sp>
        <p:nvSpPr>
          <p:cNvPr id="33" name="Rectangle 32"/>
          <p:cNvSpPr/>
          <p:nvPr/>
        </p:nvSpPr>
        <p:spPr>
          <a:xfrm>
            <a:off x="5638800" y="38862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F</a:t>
            </a:r>
            <a:r>
              <a:rPr lang="en-US" sz="2000" b="1" i="1" baseline="-25000" dirty="0" smtClean="0">
                <a:solidFill>
                  <a:srgbClr val="0070C0"/>
                </a:solidFill>
              </a:rPr>
              <a:t>u</a:t>
            </a:r>
            <a:endParaRPr lang="en-US" b="1" i="1" baseline="-25000" dirty="0">
              <a:solidFill>
                <a:srgbClr val="0070C0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357438" y="30480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F</a:t>
            </a:r>
            <a:endParaRPr lang="en-US" b="1" i="1" dirty="0"/>
          </a:p>
        </p:txBody>
      </p:sp>
      <p:sp>
        <p:nvSpPr>
          <p:cNvPr id="35" name="Rectangle 34"/>
          <p:cNvSpPr/>
          <p:nvPr/>
        </p:nvSpPr>
        <p:spPr>
          <a:xfrm>
            <a:off x="6324600" y="30480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/>
              <a:t>F</a:t>
            </a:r>
            <a:endParaRPr lang="en-US" b="1" i="1" dirty="0"/>
          </a:p>
        </p:txBody>
      </p:sp>
      <p:sp>
        <p:nvSpPr>
          <p:cNvPr id="40" name="Rectangle 39"/>
          <p:cNvSpPr/>
          <p:nvPr/>
        </p:nvSpPr>
        <p:spPr>
          <a:xfrm>
            <a:off x="5105400" y="3352800"/>
            <a:ext cx="533400" cy="304800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i="1" dirty="0" smtClean="0">
                <a:solidFill>
                  <a:srgbClr val="0070C0"/>
                </a:solidFill>
              </a:rPr>
              <a:t>F</a:t>
            </a:r>
            <a:r>
              <a:rPr lang="en-US" sz="2000" b="1" i="1" baseline="-25000" dirty="0" smtClean="0">
                <a:solidFill>
                  <a:srgbClr val="0070C0"/>
                </a:solidFill>
              </a:rPr>
              <a:t>v</a:t>
            </a:r>
            <a:endParaRPr lang="en-US" b="1" i="1" baseline="-25000" dirty="0">
              <a:solidFill>
                <a:srgbClr val="0070C0"/>
              </a:solidFill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609600" y="4267200"/>
            <a:ext cx="3810000" cy="2373312"/>
            <a:chOff x="685800" y="4267200"/>
            <a:chExt cx="3810000" cy="2373312"/>
          </a:xfrm>
        </p:grpSpPr>
        <p:cxnSp>
          <p:nvCxnSpPr>
            <p:cNvPr id="2057" name="AutoShape 9"/>
            <p:cNvCxnSpPr>
              <a:cxnSpLocks noChangeShapeType="1"/>
            </p:cNvCxnSpPr>
            <p:nvPr/>
          </p:nvCxnSpPr>
          <p:spPr bwMode="auto">
            <a:xfrm>
              <a:off x="2686050" y="5638800"/>
              <a:ext cx="1439863" cy="0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2058" name="AutoShape 10"/>
            <p:cNvCxnSpPr>
              <a:cxnSpLocks noChangeShapeType="1"/>
            </p:cNvCxnSpPr>
            <p:nvPr/>
          </p:nvCxnSpPr>
          <p:spPr bwMode="auto">
            <a:xfrm rot="18000000" flipV="1">
              <a:off x="2326482" y="5018881"/>
              <a:ext cx="1439862" cy="0"/>
            </a:xfrm>
            <a:prstGeom prst="straightConnector1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2059" name="AutoShape 11"/>
            <p:cNvCxnSpPr>
              <a:cxnSpLocks noChangeShapeType="1"/>
            </p:cNvCxnSpPr>
            <p:nvPr/>
          </p:nvCxnSpPr>
          <p:spPr bwMode="auto">
            <a:xfrm flipV="1">
              <a:off x="2706688" y="5181600"/>
              <a:ext cx="828675" cy="452437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2060" name="AutoShape 12"/>
            <p:cNvCxnSpPr>
              <a:cxnSpLocks noChangeShapeType="1"/>
            </p:cNvCxnSpPr>
            <p:nvPr/>
          </p:nvCxnSpPr>
          <p:spPr bwMode="auto">
            <a:xfrm>
              <a:off x="685800" y="5638800"/>
              <a:ext cx="201168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2061" name="AutoShape 13"/>
            <p:cNvCxnSpPr>
              <a:cxnSpLocks noChangeShapeType="1"/>
            </p:cNvCxnSpPr>
            <p:nvPr/>
          </p:nvCxnSpPr>
          <p:spPr bwMode="auto">
            <a:xfrm rot="18000000" flipV="1">
              <a:off x="1882775" y="6100762"/>
              <a:ext cx="10795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cxnSp>
          <p:nvCxnSpPr>
            <p:cNvPr id="2062" name="AutoShape 14"/>
            <p:cNvCxnSpPr>
              <a:cxnSpLocks noChangeShapeType="1"/>
            </p:cNvCxnSpPr>
            <p:nvPr/>
          </p:nvCxnSpPr>
          <p:spPr bwMode="auto">
            <a:xfrm flipH="1" flipV="1">
              <a:off x="1536700" y="4802187"/>
              <a:ext cx="1162050" cy="836613"/>
            </a:xfrm>
            <a:prstGeom prst="straightConnector1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stealth" w="lg" len="lg"/>
            </a:ln>
          </p:spPr>
        </p:cxnSp>
        <p:cxnSp>
          <p:nvCxnSpPr>
            <p:cNvPr id="2063" name="AutoShape 15"/>
            <p:cNvCxnSpPr>
              <a:cxnSpLocks noChangeShapeType="1"/>
            </p:cNvCxnSpPr>
            <p:nvPr/>
          </p:nvCxnSpPr>
          <p:spPr bwMode="auto">
            <a:xfrm>
              <a:off x="2706688" y="5634037"/>
              <a:ext cx="690562" cy="71120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49" name="Rectangle 48"/>
            <p:cNvSpPr/>
            <p:nvPr/>
          </p:nvSpPr>
          <p:spPr>
            <a:xfrm>
              <a:off x="3352800" y="42672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v</a:t>
              </a:r>
              <a:endParaRPr lang="en-US" sz="2000" b="1" i="1" dirty="0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3962400" y="54864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u</a:t>
              </a:r>
              <a:endParaRPr lang="en-US" b="1" i="1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5208587" y="3810000"/>
            <a:ext cx="3706813" cy="2570162"/>
            <a:chOff x="5208587" y="3810000"/>
            <a:chExt cx="3706813" cy="2570162"/>
          </a:xfrm>
        </p:grpSpPr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5208587" y="4038600"/>
              <a:ext cx="3325813" cy="2341562"/>
              <a:chOff x="5509" y="573"/>
              <a:chExt cx="5238" cy="3688"/>
            </a:xfrm>
          </p:grpSpPr>
          <p:cxnSp>
            <p:nvCxnSpPr>
              <p:cNvPr id="2065" name="AutoShape 17"/>
              <p:cNvCxnSpPr>
                <a:cxnSpLocks noChangeShapeType="1"/>
              </p:cNvCxnSpPr>
              <p:nvPr/>
            </p:nvCxnSpPr>
            <p:spPr bwMode="auto">
              <a:xfrm>
                <a:off x="8479" y="2682"/>
                <a:ext cx="2268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2066" name="AutoShape 18"/>
              <p:cNvCxnSpPr>
                <a:cxnSpLocks noChangeShapeType="1"/>
              </p:cNvCxnSpPr>
              <p:nvPr/>
            </p:nvCxnSpPr>
            <p:spPr bwMode="auto">
              <a:xfrm rot="18000000" flipV="1">
                <a:off x="7914" y="1707"/>
                <a:ext cx="2268" cy="0"/>
              </a:xfrm>
              <a:prstGeom prst="straightConnector1">
                <a:avLst/>
              </a:prstGeom>
              <a:noFill/>
              <a:ln w="15875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cxnSp>
            <p:nvCxnSpPr>
              <p:cNvPr id="2067" name="AutoShape 19"/>
              <p:cNvCxnSpPr>
                <a:cxnSpLocks noChangeShapeType="1"/>
              </p:cNvCxnSpPr>
              <p:nvPr/>
            </p:nvCxnSpPr>
            <p:spPr bwMode="auto">
              <a:xfrm flipV="1">
                <a:off x="8512" y="1962"/>
                <a:ext cx="1305" cy="714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68" name="AutoShape 20"/>
              <p:cNvCxnSpPr>
                <a:cxnSpLocks noChangeShapeType="1"/>
              </p:cNvCxnSpPr>
              <p:nvPr/>
            </p:nvCxnSpPr>
            <p:spPr bwMode="auto">
              <a:xfrm>
                <a:off x="5509" y="2682"/>
                <a:ext cx="2948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69" name="AutoShape 21"/>
              <p:cNvCxnSpPr>
                <a:cxnSpLocks noChangeShapeType="1"/>
              </p:cNvCxnSpPr>
              <p:nvPr/>
            </p:nvCxnSpPr>
            <p:spPr bwMode="auto">
              <a:xfrm rot="18000000" flipV="1">
                <a:off x="7215" y="3411"/>
                <a:ext cx="1701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0" name="AutoShape 22"/>
              <p:cNvCxnSpPr>
                <a:cxnSpLocks noChangeShapeType="1"/>
              </p:cNvCxnSpPr>
              <p:nvPr/>
            </p:nvCxnSpPr>
            <p:spPr bwMode="auto">
              <a:xfrm flipH="1" flipV="1">
                <a:off x="6671" y="1365"/>
                <a:ext cx="1829" cy="1317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71" name="AutoShape 23"/>
              <p:cNvCxnSpPr>
                <a:cxnSpLocks noChangeShapeType="1"/>
              </p:cNvCxnSpPr>
              <p:nvPr/>
            </p:nvCxnSpPr>
            <p:spPr bwMode="auto">
              <a:xfrm>
                <a:off x="8512" y="2676"/>
                <a:ext cx="1088" cy="1119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72" name="AutoShape 24"/>
              <p:cNvCxnSpPr>
                <a:cxnSpLocks noChangeShapeType="1"/>
              </p:cNvCxnSpPr>
              <p:nvPr/>
            </p:nvCxnSpPr>
            <p:spPr bwMode="auto">
              <a:xfrm>
                <a:off x="8872" y="1962"/>
                <a:ext cx="964" cy="0"/>
              </a:xfrm>
              <a:prstGeom prst="straightConnector1">
                <a:avLst/>
              </a:prstGeom>
              <a:noFill/>
              <a:ln w="12700">
                <a:solidFill>
                  <a:srgbClr val="4BACC6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3" name="AutoShape 25"/>
              <p:cNvCxnSpPr>
                <a:cxnSpLocks noChangeShapeType="1"/>
              </p:cNvCxnSpPr>
              <p:nvPr/>
            </p:nvCxnSpPr>
            <p:spPr bwMode="auto">
              <a:xfrm rot="18000000" flipV="1">
                <a:off x="9182" y="2330"/>
                <a:ext cx="850" cy="0"/>
              </a:xfrm>
              <a:prstGeom prst="straightConnector1">
                <a:avLst/>
              </a:prstGeom>
              <a:noFill/>
              <a:ln w="12700">
                <a:solidFill>
                  <a:srgbClr val="4BACC6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4" name="AutoShape 26"/>
              <p:cNvCxnSpPr>
                <a:cxnSpLocks noChangeShapeType="1"/>
              </p:cNvCxnSpPr>
              <p:nvPr/>
            </p:nvCxnSpPr>
            <p:spPr bwMode="auto">
              <a:xfrm>
                <a:off x="6689" y="1365"/>
                <a:ext cx="2551" cy="0"/>
              </a:xfrm>
              <a:prstGeom prst="straightConnector1">
                <a:avLst/>
              </a:prstGeom>
              <a:noFill/>
              <a:ln w="12700">
                <a:solidFill>
                  <a:srgbClr val="4BACC6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5" name="AutoShape 27"/>
              <p:cNvCxnSpPr>
                <a:cxnSpLocks noChangeShapeType="1"/>
              </p:cNvCxnSpPr>
              <p:nvPr/>
            </p:nvCxnSpPr>
            <p:spPr bwMode="auto">
              <a:xfrm rot="18000000" flipV="1">
                <a:off x="5537" y="2023"/>
                <a:ext cx="1531" cy="0"/>
              </a:xfrm>
              <a:prstGeom prst="straightConnector1">
                <a:avLst/>
              </a:prstGeom>
              <a:noFill/>
              <a:ln w="12700">
                <a:solidFill>
                  <a:srgbClr val="4F81BD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6" name="AutoShape 28"/>
              <p:cNvCxnSpPr>
                <a:cxnSpLocks noChangeShapeType="1"/>
              </p:cNvCxnSpPr>
              <p:nvPr/>
            </p:nvCxnSpPr>
            <p:spPr bwMode="auto">
              <a:xfrm rot="18000000" flipV="1">
                <a:off x="9260" y="3227"/>
                <a:ext cx="1304" cy="0"/>
              </a:xfrm>
              <a:prstGeom prst="straightConnector1">
                <a:avLst/>
              </a:prstGeom>
              <a:noFill/>
              <a:ln w="12700">
                <a:solidFill>
                  <a:srgbClr val="4BACC6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2077" name="AutoShape 29"/>
              <p:cNvCxnSpPr>
                <a:cxnSpLocks noChangeShapeType="1"/>
              </p:cNvCxnSpPr>
              <p:nvPr/>
            </p:nvCxnSpPr>
            <p:spPr bwMode="auto">
              <a:xfrm flipH="1" flipV="1">
                <a:off x="5974" y="2601"/>
                <a:ext cx="2438" cy="7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78" name="AutoShape 30"/>
              <p:cNvCxnSpPr>
                <a:cxnSpLocks noChangeShapeType="1"/>
              </p:cNvCxnSpPr>
              <p:nvPr/>
            </p:nvCxnSpPr>
            <p:spPr bwMode="auto">
              <a:xfrm flipV="1">
                <a:off x="8405" y="1365"/>
                <a:ext cx="743" cy="1303"/>
              </a:xfrm>
              <a:prstGeom prst="straightConnector1">
                <a:avLst/>
              </a:prstGeom>
              <a:noFill/>
              <a:ln w="25400">
                <a:solidFill>
                  <a:srgbClr val="00B05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79" name="AutoShape 31"/>
              <p:cNvCxnSpPr>
                <a:cxnSpLocks noChangeShapeType="1"/>
              </p:cNvCxnSpPr>
              <p:nvPr/>
            </p:nvCxnSpPr>
            <p:spPr bwMode="auto">
              <a:xfrm flipV="1">
                <a:off x="8606" y="1962"/>
                <a:ext cx="377" cy="646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80" name="AutoShape 32"/>
              <p:cNvCxnSpPr>
                <a:cxnSpLocks noChangeShapeType="1"/>
              </p:cNvCxnSpPr>
              <p:nvPr/>
            </p:nvCxnSpPr>
            <p:spPr bwMode="auto">
              <a:xfrm flipV="1">
                <a:off x="8515" y="2623"/>
                <a:ext cx="850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81" name="AutoShape 33"/>
              <p:cNvCxnSpPr>
                <a:cxnSpLocks noChangeShapeType="1"/>
              </p:cNvCxnSpPr>
              <p:nvPr/>
            </p:nvCxnSpPr>
            <p:spPr bwMode="auto">
              <a:xfrm flipH="1">
                <a:off x="7908" y="2683"/>
                <a:ext cx="626" cy="1119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082" name="AutoShape 34"/>
              <p:cNvCxnSpPr>
                <a:cxnSpLocks noChangeShapeType="1"/>
              </p:cNvCxnSpPr>
              <p:nvPr/>
            </p:nvCxnSpPr>
            <p:spPr bwMode="auto">
              <a:xfrm>
                <a:off x="8534" y="2743"/>
                <a:ext cx="1684" cy="0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66" name="AutoShape 26"/>
              <p:cNvCxnSpPr>
                <a:cxnSpLocks noChangeShapeType="1"/>
              </p:cNvCxnSpPr>
              <p:nvPr/>
            </p:nvCxnSpPr>
            <p:spPr bwMode="auto">
              <a:xfrm>
                <a:off x="7963" y="3813"/>
                <a:ext cx="1584" cy="0"/>
              </a:xfrm>
              <a:prstGeom prst="straightConnector1">
                <a:avLst/>
              </a:prstGeom>
              <a:noFill/>
              <a:ln w="12700">
                <a:solidFill>
                  <a:srgbClr val="4BACC6"/>
                </a:solidFill>
                <a:prstDash val="dash"/>
                <a:round/>
                <a:headEnd/>
                <a:tailEnd/>
              </a:ln>
              <a:effectLst/>
            </p:spPr>
          </p:cxnSp>
        </p:grpSp>
        <p:sp>
          <p:nvSpPr>
            <p:cNvPr id="71" name="Rectangle 70"/>
            <p:cNvSpPr/>
            <p:nvPr/>
          </p:nvSpPr>
          <p:spPr>
            <a:xfrm>
              <a:off x="7620000" y="38100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v</a:t>
              </a:r>
              <a:endParaRPr lang="en-US" sz="2000" b="1" i="1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8382000" y="51816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u</a:t>
              </a:r>
              <a:endParaRPr lang="en-US" b="1" i="1" dirty="0"/>
            </a:p>
          </p:txBody>
        </p:sp>
      </p:grpSp>
      <p:sp>
        <p:nvSpPr>
          <p:cNvPr id="56" name="Right Arrow 55"/>
          <p:cNvSpPr/>
          <p:nvPr/>
        </p:nvSpPr>
        <p:spPr>
          <a:xfrm>
            <a:off x="4343400" y="5029200"/>
            <a:ext cx="6858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arallelogram 63"/>
          <p:cNvSpPr/>
          <p:nvPr/>
        </p:nvSpPr>
        <p:spPr>
          <a:xfrm>
            <a:off x="5501640" y="3352800"/>
            <a:ext cx="822960" cy="438912"/>
          </a:xfrm>
          <a:prstGeom prst="parallelogram">
            <a:avLst>
              <a:gd name="adj" fmla="val 5900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31" grpId="0"/>
      <p:bldP spid="32" grpId="0"/>
      <p:bldP spid="34" grpId="0"/>
      <p:bldP spid="35" grpId="0"/>
      <p:bldP spid="56" grpId="0" animBg="1"/>
      <p:bldP spid="64" grpId="0" animBg="1"/>
      <p:bldP spid="6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2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Analysis procedures</a:t>
            </a:r>
          </a:p>
          <a:p>
            <a:pPr>
              <a:buNone/>
            </a:pPr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rgbClr val="0070C0"/>
                </a:solidFill>
              </a:rPr>
              <a:t>Parallelogram Law: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r>
              <a:rPr lang="en-US" sz="2400" b="1" dirty="0" smtClean="0">
                <a:solidFill>
                  <a:srgbClr val="0070C0"/>
                </a:solidFill>
              </a:rPr>
              <a:t>Triangle method </a:t>
            </a: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sz="2800" b="1" dirty="0" smtClean="0">
              <a:solidFill>
                <a:srgbClr val="0070C0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572000" y="3581400"/>
            <a:ext cx="1066800" cy="838200"/>
            <a:chOff x="4572000" y="4572000"/>
            <a:chExt cx="1066800" cy="838200"/>
          </a:xfrm>
        </p:grpSpPr>
        <p:cxnSp>
          <p:nvCxnSpPr>
            <p:cNvPr id="25" name="AutoShape 7"/>
            <p:cNvCxnSpPr>
              <a:cxnSpLocks noChangeShapeType="1"/>
            </p:cNvCxnSpPr>
            <p:nvPr/>
          </p:nvCxnSpPr>
          <p:spPr bwMode="auto">
            <a:xfrm>
              <a:off x="4953000" y="5029200"/>
              <a:ext cx="576263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26" name="AutoShape 8"/>
            <p:cNvCxnSpPr>
              <a:cxnSpLocks noChangeShapeType="1"/>
            </p:cNvCxnSpPr>
            <p:nvPr/>
          </p:nvCxnSpPr>
          <p:spPr bwMode="auto">
            <a:xfrm flipV="1">
              <a:off x="4959350" y="4575175"/>
              <a:ext cx="266700" cy="454025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29" name="Rectangle 28"/>
            <p:cNvSpPr/>
            <p:nvPr/>
          </p:nvSpPr>
          <p:spPr>
            <a:xfrm>
              <a:off x="5105400" y="51054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u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572000" y="45720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v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62000" y="3276600"/>
            <a:ext cx="2209800" cy="1981200"/>
            <a:chOff x="1143000" y="3276600"/>
            <a:chExt cx="2209800" cy="1981200"/>
          </a:xfrm>
        </p:grpSpPr>
        <p:cxnSp>
          <p:nvCxnSpPr>
            <p:cNvPr id="34" name="AutoShape 2"/>
            <p:cNvCxnSpPr>
              <a:cxnSpLocks noChangeShapeType="1"/>
            </p:cNvCxnSpPr>
            <p:nvPr/>
          </p:nvCxnSpPr>
          <p:spPr bwMode="auto">
            <a:xfrm>
              <a:off x="1530350" y="4879975"/>
              <a:ext cx="1439863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35" name="AutoShape 3"/>
            <p:cNvCxnSpPr>
              <a:cxnSpLocks noChangeShapeType="1"/>
            </p:cNvCxnSpPr>
            <p:nvPr/>
          </p:nvCxnSpPr>
          <p:spPr bwMode="auto">
            <a:xfrm rot="18000000" flipV="1">
              <a:off x="1168400" y="4260850"/>
              <a:ext cx="144145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</p:cxnSp>
        <p:cxnSp>
          <p:nvCxnSpPr>
            <p:cNvPr id="36" name="AutoShape 4"/>
            <p:cNvCxnSpPr>
              <a:cxnSpLocks noChangeShapeType="1"/>
            </p:cNvCxnSpPr>
            <p:nvPr/>
          </p:nvCxnSpPr>
          <p:spPr bwMode="auto">
            <a:xfrm flipV="1">
              <a:off x="1549400" y="4422775"/>
              <a:ext cx="828675" cy="454025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37" name="AutoShape 5"/>
            <p:cNvCxnSpPr>
              <a:cxnSpLocks noChangeShapeType="1"/>
            </p:cNvCxnSpPr>
            <p:nvPr/>
          </p:nvCxnSpPr>
          <p:spPr bwMode="auto">
            <a:xfrm>
              <a:off x="1735138" y="4422775"/>
              <a:ext cx="865187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38" name="AutoShape 6"/>
            <p:cNvCxnSpPr>
              <a:cxnSpLocks noChangeShapeType="1"/>
            </p:cNvCxnSpPr>
            <p:nvPr/>
          </p:nvCxnSpPr>
          <p:spPr bwMode="auto">
            <a:xfrm rot="18000000" flipV="1">
              <a:off x="1866106" y="4606132"/>
              <a:ext cx="827087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sysDot"/>
              <a:round/>
              <a:headEnd/>
              <a:tailEnd/>
            </a:ln>
            <a:effectLst/>
          </p:spPr>
        </p:cxnSp>
        <p:cxnSp>
          <p:nvCxnSpPr>
            <p:cNvPr id="39" name="AutoShape 7"/>
            <p:cNvCxnSpPr>
              <a:cxnSpLocks noChangeShapeType="1"/>
            </p:cNvCxnSpPr>
            <p:nvPr/>
          </p:nvCxnSpPr>
          <p:spPr bwMode="auto">
            <a:xfrm>
              <a:off x="1524000" y="4876800"/>
              <a:ext cx="576263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40" name="AutoShape 8"/>
            <p:cNvCxnSpPr>
              <a:cxnSpLocks noChangeShapeType="1"/>
            </p:cNvCxnSpPr>
            <p:nvPr/>
          </p:nvCxnSpPr>
          <p:spPr bwMode="auto">
            <a:xfrm flipV="1">
              <a:off x="1530350" y="4422775"/>
              <a:ext cx="266700" cy="454025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41" name="Rectangle 40"/>
            <p:cNvSpPr/>
            <p:nvPr/>
          </p:nvSpPr>
          <p:spPr>
            <a:xfrm>
              <a:off x="2057400" y="32766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v</a:t>
              </a:r>
              <a:endParaRPr lang="en-US" sz="2000" b="1" i="1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819400" y="46482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u</a:t>
              </a:r>
              <a:endParaRPr lang="en-US" b="1" i="1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1676400" y="49530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u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362200" y="41148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/>
                <a:t>F</a:t>
              </a:r>
              <a:endParaRPr lang="en-US" b="1" i="1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143000" y="44196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v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</p:grpSp>
      <p:sp>
        <p:nvSpPr>
          <p:cNvPr id="47" name="Right Arrow 46"/>
          <p:cNvSpPr/>
          <p:nvPr/>
        </p:nvSpPr>
        <p:spPr>
          <a:xfrm>
            <a:off x="5867400" y="3733800"/>
            <a:ext cx="6858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>
            <a:off x="7162800" y="3124200"/>
            <a:ext cx="1262063" cy="914400"/>
            <a:chOff x="7162800" y="3124200"/>
            <a:chExt cx="1262063" cy="914400"/>
          </a:xfrm>
        </p:grpSpPr>
        <p:cxnSp>
          <p:nvCxnSpPr>
            <p:cNvPr id="49" name="AutoShape 7"/>
            <p:cNvCxnSpPr>
              <a:cxnSpLocks noChangeShapeType="1"/>
            </p:cNvCxnSpPr>
            <p:nvPr/>
          </p:nvCxnSpPr>
          <p:spPr bwMode="auto">
            <a:xfrm>
              <a:off x="7848600" y="3581400"/>
              <a:ext cx="576263" cy="0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cxnSp>
          <p:nvCxnSpPr>
            <p:cNvPr id="50" name="AutoShape 8"/>
            <p:cNvCxnSpPr>
              <a:cxnSpLocks noChangeShapeType="1"/>
            </p:cNvCxnSpPr>
            <p:nvPr/>
          </p:nvCxnSpPr>
          <p:spPr bwMode="auto">
            <a:xfrm flipV="1">
              <a:off x="7550150" y="3584575"/>
              <a:ext cx="266700" cy="454025"/>
            </a:xfrm>
            <a:prstGeom prst="straightConnector1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 type="stealth" w="lg" len="lg"/>
            </a:ln>
          </p:spPr>
        </p:cxnSp>
        <p:sp>
          <p:nvSpPr>
            <p:cNvPr id="51" name="Rectangle 50"/>
            <p:cNvSpPr/>
            <p:nvPr/>
          </p:nvSpPr>
          <p:spPr>
            <a:xfrm>
              <a:off x="7848600" y="31242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u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7162800" y="3581400"/>
              <a:ext cx="533400" cy="3048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000" b="1" i="1" dirty="0" smtClean="0">
                  <a:solidFill>
                    <a:srgbClr val="0070C0"/>
                  </a:solidFill>
                </a:rPr>
                <a:t>F</a:t>
              </a:r>
              <a:r>
                <a:rPr lang="en-US" sz="2000" b="1" i="1" baseline="-25000" dirty="0" smtClean="0">
                  <a:solidFill>
                    <a:srgbClr val="0070C0"/>
                  </a:solidFill>
                </a:rPr>
                <a:t>v</a:t>
              </a:r>
              <a:endParaRPr lang="en-US" b="1" i="1" baseline="-25000" dirty="0">
                <a:solidFill>
                  <a:srgbClr val="0070C0"/>
                </a:solidFill>
              </a:endParaRPr>
            </a:p>
          </p:txBody>
        </p:sp>
      </p:grpSp>
      <p:sp>
        <p:nvSpPr>
          <p:cNvPr id="58" name="Right Arrow 57"/>
          <p:cNvSpPr/>
          <p:nvPr/>
        </p:nvSpPr>
        <p:spPr>
          <a:xfrm rot="5400000">
            <a:off x="7543800" y="4533900"/>
            <a:ext cx="6858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ight Arrow 65"/>
          <p:cNvSpPr/>
          <p:nvPr/>
        </p:nvSpPr>
        <p:spPr>
          <a:xfrm rot="10800000">
            <a:off x="6324600" y="5715000"/>
            <a:ext cx="685800" cy="30480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2590800" y="5029200"/>
            <a:ext cx="3352800" cy="144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US" sz="1400" b="1" dirty="0" smtClean="0">
                <a:solidFill>
                  <a:srgbClr val="0070C0"/>
                </a:solidFill>
              </a:rPr>
              <a:t>Cosine law:</a:t>
            </a:r>
          </a:p>
          <a:p>
            <a:endParaRPr lang="en-US" sz="3200" b="1" dirty="0" smtClean="0">
              <a:solidFill>
                <a:srgbClr val="0070C0"/>
              </a:solidFill>
            </a:endParaRPr>
          </a:p>
          <a:p>
            <a:r>
              <a:rPr lang="en-US" sz="1400" b="1" dirty="0" smtClean="0">
                <a:solidFill>
                  <a:srgbClr val="0070C0"/>
                </a:solidFill>
              </a:rPr>
              <a:t>Sine Law:</a:t>
            </a:r>
          </a:p>
          <a:p>
            <a:endParaRPr lang="en-US" sz="1400" b="1" dirty="0" smtClean="0">
              <a:solidFill>
                <a:srgbClr val="0070C0"/>
              </a:solidFill>
            </a:endParaRPr>
          </a:p>
          <a:p>
            <a:pPr algn="ctr"/>
            <a:endParaRPr lang="en-US" sz="1400" dirty="0"/>
          </a:p>
        </p:txBody>
      </p:sp>
      <p:graphicFrame>
        <p:nvGraphicFramePr>
          <p:cNvPr id="69" name="Object 68"/>
          <p:cNvGraphicFramePr>
            <a:graphicFrameLocks noChangeAspect="1"/>
          </p:cNvGraphicFramePr>
          <p:nvPr/>
        </p:nvGraphicFramePr>
        <p:xfrm>
          <a:off x="2905539" y="5270500"/>
          <a:ext cx="2860261" cy="444500"/>
        </p:xfrm>
        <a:graphic>
          <a:graphicData uri="http://schemas.openxmlformats.org/presentationml/2006/ole">
            <p:oleObj spid="_x0000_s1027" name="Equation" r:id="rId4" imgW="1879560" imgH="29196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328554" y="5845094"/>
          <a:ext cx="2240396" cy="631906"/>
        </p:xfrm>
        <a:graphic>
          <a:graphicData uri="http://schemas.openxmlformats.org/presentationml/2006/ole">
            <p:oleObj spid="_x0000_s1028" name="Equation" r:id="rId5" imgW="1485720" imgH="419040" progId="Equation.3">
              <p:embed/>
            </p:oleObj>
          </a:graphicData>
        </a:graphic>
      </p:graphicFrame>
      <p:grpSp>
        <p:nvGrpSpPr>
          <p:cNvPr id="73" name="Group 72"/>
          <p:cNvGrpSpPr/>
          <p:nvPr/>
        </p:nvGrpSpPr>
        <p:grpSpPr>
          <a:xfrm>
            <a:off x="7086600" y="5181600"/>
            <a:ext cx="1262063" cy="1066800"/>
            <a:chOff x="7086600" y="5181600"/>
            <a:chExt cx="1262063" cy="1066800"/>
          </a:xfrm>
        </p:grpSpPr>
        <p:grpSp>
          <p:nvGrpSpPr>
            <p:cNvPr id="65" name="Group 64"/>
            <p:cNvGrpSpPr/>
            <p:nvPr/>
          </p:nvGrpSpPr>
          <p:grpSpPr>
            <a:xfrm>
              <a:off x="7086600" y="5181600"/>
              <a:ext cx="1262063" cy="1066800"/>
              <a:chOff x="7086600" y="5181600"/>
              <a:chExt cx="1262063" cy="1066800"/>
            </a:xfrm>
          </p:grpSpPr>
          <p:cxnSp>
            <p:nvCxnSpPr>
              <p:cNvPr id="54" name="AutoShape 8"/>
              <p:cNvCxnSpPr>
                <a:cxnSpLocks noChangeShapeType="1"/>
              </p:cNvCxnSpPr>
              <p:nvPr/>
            </p:nvCxnSpPr>
            <p:spPr bwMode="auto">
              <a:xfrm flipV="1">
                <a:off x="7473950" y="5641975"/>
                <a:ext cx="266700" cy="454025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22" name="AutoShape 4"/>
              <p:cNvCxnSpPr>
                <a:cxnSpLocks noChangeShapeType="1"/>
              </p:cNvCxnSpPr>
              <p:nvPr/>
            </p:nvCxnSpPr>
            <p:spPr bwMode="auto">
              <a:xfrm flipV="1">
                <a:off x="7467600" y="5641975"/>
                <a:ext cx="828675" cy="454025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53" name="AutoShape 7"/>
              <p:cNvCxnSpPr>
                <a:cxnSpLocks noChangeShapeType="1"/>
              </p:cNvCxnSpPr>
              <p:nvPr/>
            </p:nvCxnSpPr>
            <p:spPr bwMode="auto">
              <a:xfrm>
                <a:off x="7772400" y="5638800"/>
                <a:ext cx="576263" cy="0"/>
              </a:xfrm>
              <a:prstGeom prst="straightConnector1">
                <a:avLst/>
              </a:prstGeom>
              <a:noFill/>
              <a:ln w="25400">
                <a:solidFill>
                  <a:srgbClr val="0070C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55" name="Rectangle 54"/>
              <p:cNvSpPr/>
              <p:nvPr/>
            </p:nvSpPr>
            <p:spPr>
              <a:xfrm>
                <a:off x="7772400" y="5181600"/>
                <a:ext cx="533400" cy="3048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rgbClr val="0070C0"/>
                    </a:solidFill>
                  </a:rPr>
                  <a:t>F</a:t>
                </a:r>
                <a:r>
                  <a:rPr lang="en-US" sz="2000" b="1" i="1" baseline="-25000" dirty="0" smtClean="0">
                    <a:solidFill>
                      <a:srgbClr val="0070C0"/>
                    </a:solidFill>
                  </a:rPr>
                  <a:t>u</a:t>
                </a:r>
                <a:endParaRPr lang="en-US" b="1" i="1" baseline="-250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086600" y="5638800"/>
                <a:ext cx="533400" cy="3048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rgbClr val="0070C0"/>
                    </a:solidFill>
                  </a:rPr>
                  <a:t>F</a:t>
                </a:r>
                <a:r>
                  <a:rPr lang="en-US" sz="2000" b="1" i="1" baseline="-25000" dirty="0" smtClean="0">
                    <a:solidFill>
                      <a:srgbClr val="0070C0"/>
                    </a:solidFill>
                  </a:rPr>
                  <a:t>v</a:t>
                </a:r>
                <a:endParaRPr lang="en-US" b="1" i="1" baseline="-250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7772400" y="5638800"/>
                <a:ext cx="3048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200" b="1" dirty="0" smtClean="0"/>
                  <a:t>θ</a:t>
                </a:r>
                <a:endParaRPr lang="en-US" sz="1200" b="1" dirty="0"/>
              </a:p>
            </p:txBody>
          </p:sp>
          <p:sp>
            <p:nvSpPr>
              <p:cNvPr id="62" name="Arc 61"/>
              <p:cNvSpPr/>
              <p:nvPr/>
            </p:nvSpPr>
            <p:spPr>
              <a:xfrm rot="5919260">
                <a:off x="7423195" y="5365796"/>
                <a:ext cx="457200" cy="457200"/>
              </a:xfrm>
              <a:prstGeom prst="arc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7772400" y="5943600"/>
                <a:ext cx="533400" cy="3048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i="1" dirty="0" smtClean="0">
                    <a:solidFill>
                      <a:srgbClr val="FF0000"/>
                    </a:solidFill>
                  </a:rPr>
                  <a:t>F</a:t>
                </a:r>
                <a:endParaRPr lang="en-US" b="1" i="1" baseline="-25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1" name="Rectangle 70"/>
            <p:cNvSpPr/>
            <p:nvPr/>
          </p:nvSpPr>
          <p:spPr>
            <a:xfrm>
              <a:off x="7543800" y="5791200"/>
              <a:ext cx="228600" cy="2286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1000" b="1" dirty="0" smtClean="0"/>
                <a:t>a</a:t>
              </a:r>
              <a:endParaRPr lang="en-US" sz="1000" b="1" dirty="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924800" y="5638800"/>
              <a:ext cx="381000" cy="1524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r>
                <a:rPr lang="en-US" sz="1000" b="1" dirty="0" smtClean="0"/>
                <a:t>b</a:t>
              </a:r>
              <a:endParaRPr lang="en-US" sz="1000" b="1" dirty="0"/>
            </a:p>
          </p:txBody>
        </p:sp>
      </p:grpSp>
      <p:sp>
        <p:nvSpPr>
          <p:cNvPr id="76" name="Oval 75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8" grpId="0" animBg="1"/>
      <p:bldP spid="66" grpId="0" animBg="1"/>
      <p:bldP spid="6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1676401"/>
            <a:ext cx="854964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     Example [1]: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Question: </a:t>
            </a:r>
          </a:p>
          <a:p>
            <a:pPr marL="0" indent="0" algn="just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The hook shown in the figure is subjected to two tension forces </a:t>
            </a:r>
            <a:r>
              <a:rPr lang="en-US" sz="2000" b="1" dirty="0" smtClean="0">
                <a:solidFill>
                  <a:srgbClr val="FF0000"/>
                </a:solidFill>
              </a:rPr>
              <a:t>F1</a:t>
            </a:r>
            <a:r>
              <a:rPr lang="en-US" sz="2000" b="1" dirty="0" smtClean="0">
                <a:solidFill>
                  <a:schemeClr val="tx1"/>
                </a:solidFill>
              </a:rPr>
              <a:t> and </a:t>
            </a:r>
            <a:r>
              <a:rPr lang="en-US" sz="2000" b="1" dirty="0" smtClean="0">
                <a:solidFill>
                  <a:srgbClr val="FF0000"/>
                </a:solidFill>
              </a:rPr>
              <a:t>F2</a:t>
            </a:r>
            <a:r>
              <a:rPr lang="en-US" sz="2000" b="1" dirty="0" smtClean="0">
                <a:solidFill>
                  <a:schemeClr val="tx1"/>
                </a:solidFill>
              </a:rPr>
              <a:t>. determine the magnitude and direction of the resultant force.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Given:</a:t>
            </a:r>
            <a:r>
              <a:rPr lang="en-US" sz="2000" b="1" dirty="0" smtClean="0">
                <a:solidFill>
                  <a:schemeClr val="tx1"/>
                </a:solidFill>
              </a:rPr>
              <a:t> F1 =200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∟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250</a:t>
            </a:r>
            <a:r>
              <a:rPr lang="en-US" sz="2000" b="1" baseline="30000" dirty="0" smtClean="0">
                <a:solidFill>
                  <a:schemeClr val="tx1"/>
                </a:solidFill>
                <a:latin typeface="+mj-lt"/>
                <a:cs typeface="Times New Roman"/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 and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  <a:cs typeface="Times New Roman"/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F2 =100</a:t>
            </a:r>
            <a:r>
              <a:rPr lang="en-US" sz="20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∟-</a:t>
            </a:r>
            <a:r>
              <a:rPr lang="en-US" sz="2000" b="1" dirty="0" smtClean="0">
                <a:solidFill>
                  <a:schemeClr val="tx1"/>
                </a:solidFill>
                <a:latin typeface="+mj-lt"/>
                <a:cs typeface="Times New Roman"/>
              </a:rPr>
              <a:t>3</a:t>
            </a:r>
            <a:r>
              <a:rPr lang="en-US" sz="2000" b="1" dirty="0" smtClean="0">
                <a:solidFill>
                  <a:schemeClr val="tx1"/>
                </a:solidFill>
                <a:cs typeface="Times New Roman"/>
              </a:rPr>
              <a:t>0</a:t>
            </a:r>
            <a:r>
              <a:rPr lang="en-US" sz="2000" b="1" baseline="30000" dirty="0" smtClean="0">
                <a:solidFill>
                  <a:schemeClr val="tx1"/>
                </a:solidFill>
                <a:cs typeface="Times New Roman"/>
              </a:rPr>
              <a:t>o</a:t>
            </a:r>
            <a:r>
              <a:rPr lang="en-US" sz="2000" b="1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Required: </a:t>
            </a:r>
            <a:r>
              <a:rPr lang="en-US" sz="2000" b="1" dirty="0" smtClean="0">
                <a:solidFill>
                  <a:schemeClr val="tx1"/>
                </a:solidFill>
              </a:rPr>
              <a:t>find the resultant force  </a:t>
            </a:r>
            <a:r>
              <a:rPr lang="en-US" sz="2400" b="1" dirty="0" smtClean="0">
                <a:solidFill>
                  <a:srgbClr val="FF0000"/>
                </a:solidFill>
              </a:rPr>
              <a:t>F 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Plan: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We can select the triangle method.</a:t>
            </a: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Find the magnitude by using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/>
            <a:r>
              <a:rPr lang="en-US" sz="2000" b="1" dirty="0" smtClean="0">
                <a:solidFill>
                  <a:schemeClr val="tx1"/>
                </a:solidFill>
              </a:rPr>
              <a:t>Find the direction by using</a:t>
            </a:r>
          </a:p>
        </p:txBody>
      </p:sp>
      <p:pic>
        <p:nvPicPr>
          <p:cNvPr id="48" name="Picture 2" descr="C:\Users\Laith Batarseh\AppData\Local\Microsoft\Windows\Temporary Internet Files\Content.IE5\4MOT4X9U\MC90041275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457201" y="1752600"/>
            <a:ext cx="279689" cy="457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971800" y="5257800"/>
          <a:ext cx="2514600" cy="390782"/>
        </p:xfrm>
        <a:graphic>
          <a:graphicData uri="http://schemas.openxmlformats.org/presentationml/2006/ole">
            <p:oleObj spid="_x0000_s2059" name="Equation" r:id="rId5" imgW="1879560" imgH="291960" progId="Equation.3">
              <p:embed/>
            </p:oleObj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3048000" y="5963952"/>
          <a:ext cx="2089151" cy="589248"/>
        </p:xfrm>
        <a:graphic>
          <a:graphicData uri="http://schemas.openxmlformats.org/presentationml/2006/ole">
            <p:oleObj spid="_x0000_s2060" name="Equation" r:id="rId6" imgW="1485720" imgH="419040" progId="Equation.3">
              <p:embed/>
            </p:oleObj>
          </a:graphicData>
        </a:graphic>
      </p:graphicFrame>
      <p:grpSp>
        <p:nvGrpSpPr>
          <p:cNvPr id="25" name="Group 24"/>
          <p:cNvGrpSpPr/>
          <p:nvPr/>
        </p:nvGrpSpPr>
        <p:grpSpPr>
          <a:xfrm>
            <a:off x="5638800" y="3429000"/>
            <a:ext cx="3581400" cy="2362200"/>
            <a:chOff x="5943600" y="3200400"/>
            <a:chExt cx="3581400" cy="2362200"/>
          </a:xfrm>
        </p:grpSpPr>
        <p:grpSp>
          <p:nvGrpSpPr>
            <p:cNvPr id="73" name="Group 72"/>
            <p:cNvGrpSpPr/>
            <p:nvPr/>
          </p:nvGrpSpPr>
          <p:grpSpPr>
            <a:xfrm>
              <a:off x="5943600" y="3311525"/>
              <a:ext cx="3048000" cy="2251075"/>
              <a:chOff x="5715000" y="3463925"/>
              <a:chExt cx="3048000" cy="2251075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6496050" y="3463925"/>
                <a:ext cx="2205038" cy="2251075"/>
                <a:chOff x="6496050" y="3810000"/>
                <a:chExt cx="2205038" cy="2251075"/>
              </a:xfrm>
            </p:grpSpPr>
            <p:cxnSp>
              <p:nvCxnSpPr>
                <p:cNvPr id="2052" name="AutoShape 4"/>
                <p:cNvCxnSpPr>
                  <a:cxnSpLocks noChangeShapeType="1"/>
                </p:cNvCxnSpPr>
                <p:nvPr/>
              </p:nvCxnSpPr>
              <p:spPr bwMode="auto">
                <a:xfrm>
                  <a:off x="7620000" y="5019675"/>
                  <a:ext cx="1081088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2055" name="AutoShape 7"/>
                <p:cNvCxnSpPr>
                  <a:cxnSpLocks noChangeShapeType="1"/>
                </p:cNvCxnSpPr>
                <p:nvPr/>
              </p:nvCxnSpPr>
              <p:spPr bwMode="auto">
                <a:xfrm rot="7200000" flipV="1">
                  <a:off x="8012113" y="4789487"/>
                  <a:ext cx="0" cy="898525"/>
                </a:xfrm>
                <a:prstGeom prst="straightConnector1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2056" name="AutoShape 8"/>
                <p:cNvCxnSpPr>
                  <a:cxnSpLocks noChangeShapeType="1"/>
                </p:cNvCxnSpPr>
                <p:nvPr/>
              </p:nvCxnSpPr>
              <p:spPr bwMode="auto">
                <a:xfrm rot="15000000" flipV="1">
                  <a:off x="7108032" y="4660106"/>
                  <a:ext cx="0" cy="1081087"/>
                </a:xfrm>
                <a:prstGeom prst="straightConnector1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 type="stealth" w="lg" len="lg"/>
                </a:ln>
              </p:spPr>
            </p:cxnSp>
            <p:cxnSp>
              <p:nvCxnSpPr>
                <p:cNvPr id="2057" name="AutoShape 9"/>
                <p:cNvCxnSpPr>
                  <a:cxnSpLocks noChangeShapeType="1"/>
                </p:cNvCxnSpPr>
                <p:nvPr/>
              </p:nvCxnSpPr>
              <p:spPr bwMode="auto">
                <a:xfrm flipH="1">
                  <a:off x="6496050" y="5019675"/>
                  <a:ext cx="107950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</p:spPr>
            </p:cxnSp>
            <p:cxnSp>
              <p:nvCxnSpPr>
                <p:cNvPr id="2058" name="AutoShape 10"/>
                <p:cNvCxnSpPr>
                  <a:cxnSpLocks noChangeShapeType="1"/>
                </p:cNvCxnSpPr>
                <p:nvPr/>
              </p:nvCxnSpPr>
              <p:spPr bwMode="auto">
                <a:xfrm rot="5400000" flipH="1">
                  <a:off x="7080250" y="5521325"/>
                  <a:ext cx="1079500" cy="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  <a:effectLst/>
              </p:spPr>
            </p:cxnSp>
            <p:pic>
              <p:nvPicPr>
                <p:cNvPr id="59" name="Picture 58" descr="C:\Users\Laith Batarseh\AppData\Local\Microsoft\Windows\Temporary Internet Files\Content.IE5\P149CSXZ\MC900333178[1].wmf"/>
                <p:cNvPicPr/>
                <p:nvPr/>
              </p:nvPicPr>
              <p:blipFill>
                <a:blip r:embed="rId7" cstate="print"/>
                <a:srcRect/>
                <a:stretch>
                  <a:fillRect/>
                </a:stretch>
              </p:blipFill>
              <p:spPr bwMode="auto">
                <a:xfrm>
                  <a:off x="7372350" y="4191000"/>
                  <a:ext cx="552450" cy="11239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60" name="Firewall"/>
                <p:cNvSpPr>
                  <a:spLocks noEditPoints="1" noChangeArrowheads="1"/>
                </p:cNvSpPr>
                <p:nvPr/>
              </p:nvSpPr>
              <p:spPr bwMode="auto">
                <a:xfrm rot="10800000">
                  <a:off x="6781800" y="3810000"/>
                  <a:ext cx="1809750" cy="547687"/>
                </a:xfrm>
                <a:custGeom>
                  <a:avLst/>
                  <a:gdLst>
                    <a:gd name="T0" fmla="*/ 0 w 21600"/>
                    <a:gd name="T1" fmla="*/ 0 h 21600"/>
                    <a:gd name="T2" fmla="*/ 10800 w 21600"/>
                    <a:gd name="T3" fmla="*/ 0 h 21600"/>
                    <a:gd name="T4" fmla="*/ 21600 w 21600"/>
                    <a:gd name="T5" fmla="*/ 0 h 21600"/>
                    <a:gd name="T6" fmla="*/ 21060 w 21600"/>
                    <a:gd name="T7" fmla="*/ 10800 h 21600"/>
                    <a:gd name="T8" fmla="*/ 21060 w 21600"/>
                    <a:gd name="T9" fmla="*/ 21600 h 21600"/>
                    <a:gd name="T10" fmla="*/ 10800 w 21600"/>
                    <a:gd name="T11" fmla="*/ 21600 h 21600"/>
                    <a:gd name="T12" fmla="*/ 540 w 21600"/>
                    <a:gd name="T13" fmla="*/ 21600 h 21600"/>
                    <a:gd name="T14" fmla="*/ 540 w 21600"/>
                    <a:gd name="T15" fmla="*/ 10800 h 21600"/>
                    <a:gd name="T16" fmla="*/ 761 w 21600"/>
                    <a:gd name="T17" fmla="*/ 22454 h 21600"/>
                    <a:gd name="T18" fmla="*/ 21069 w 21600"/>
                    <a:gd name="T19" fmla="*/ 32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 extrusionOk="0">
                      <a:moveTo>
                        <a:pt x="540" y="4628"/>
                      </a:moveTo>
                      <a:lnTo>
                        <a:pt x="0" y="4628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4628"/>
                      </a:lnTo>
                      <a:lnTo>
                        <a:pt x="21060" y="4628"/>
                      </a:lnTo>
                      <a:lnTo>
                        <a:pt x="21060" y="21600"/>
                      </a:lnTo>
                      <a:lnTo>
                        <a:pt x="540" y="21600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540" y="4628"/>
                      </a:moveTo>
                      <a:lnTo>
                        <a:pt x="540" y="6171"/>
                      </a:lnTo>
                      <a:lnTo>
                        <a:pt x="2700" y="6171"/>
                      </a:lnTo>
                      <a:lnTo>
                        <a:pt x="2700" y="4628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2700" y="4628"/>
                      </a:moveTo>
                      <a:lnTo>
                        <a:pt x="2700" y="6171"/>
                      </a:lnTo>
                      <a:lnTo>
                        <a:pt x="4860" y="6171"/>
                      </a:lnTo>
                      <a:lnTo>
                        <a:pt x="4860" y="4628"/>
                      </a:lnTo>
                      <a:lnTo>
                        <a:pt x="2700" y="4628"/>
                      </a:lnTo>
                      <a:close/>
                    </a:path>
                    <a:path w="21600" h="21600" extrusionOk="0">
                      <a:moveTo>
                        <a:pt x="4860" y="4628"/>
                      </a:moveTo>
                      <a:lnTo>
                        <a:pt x="4860" y="6171"/>
                      </a:lnTo>
                      <a:lnTo>
                        <a:pt x="7020" y="6171"/>
                      </a:lnTo>
                      <a:lnTo>
                        <a:pt x="7020" y="4628"/>
                      </a:lnTo>
                      <a:lnTo>
                        <a:pt x="4860" y="4628"/>
                      </a:lnTo>
                      <a:close/>
                    </a:path>
                    <a:path w="21600" h="21600" extrusionOk="0">
                      <a:moveTo>
                        <a:pt x="7020" y="4628"/>
                      </a:moveTo>
                      <a:lnTo>
                        <a:pt x="7020" y="6171"/>
                      </a:lnTo>
                      <a:lnTo>
                        <a:pt x="9180" y="6171"/>
                      </a:lnTo>
                      <a:lnTo>
                        <a:pt x="9180" y="4628"/>
                      </a:lnTo>
                      <a:lnTo>
                        <a:pt x="7020" y="4628"/>
                      </a:lnTo>
                      <a:close/>
                    </a:path>
                    <a:path w="21600" h="21600" extrusionOk="0">
                      <a:moveTo>
                        <a:pt x="9180" y="4628"/>
                      </a:moveTo>
                      <a:lnTo>
                        <a:pt x="9180" y="6171"/>
                      </a:lnTo>
                      <a:lnTo>
                        <a:pt x="11340" y="6171"/>
                      </a:lnTo>
                      <a:lnTo>
                        <a:pt x="11340" y="4628"/>
                      </a:lnTo>
                      <a:lnTo>
                        <a:pt x="9180" y="4628"/>
                      </a:lnTo>
                      <a:close/>
                    </a:path>
                    <a:path w="21600" h="21600" extrusionOk="0">
                      <a:moveTo>
                        <a:pt x="11340" y="4628"/>
                      </a:moveTo>
                      <a:lnTo>
                        <a:pt x="11340" y="6171"/>
                      </a:lnTo>
                      <a:lnTo>
                        <a:pt x="13500" y="6171"/>
                      </a:lnTo>
                      <a:lnTo>
                        <a:pt x="13500" y="4628"/>
                      </a:lnTo>
                      <a:lnTo>
                        <a:pt x="11340" y="4628"/>
                      </a:lnTo>
                      <a:close/>
                    </a:path>
                    <a:path w="21600" h="21600" extrusionOk="0">
                      <a:moveTo>
                        <a:pt x="13500" y="4628"/>
                      </a:moveTo>
                      <a:lnTo>
                        <a:pt x="13500" y="6171"/>
                      </a:lnTo>
                      <a:lnTo>
                        <a:pt x="15660" y="6171"/>
                      </a:lnTo>
                      <a:lnTo>
                        <a:pt x="15660" y="4628"/>
                      </a:lnTo>
                      <a:lnTo>
                        <a:pt x="13500" y="4628"/>
                      </a:lnTo>
                      <a:close/>
                    </a:path>
                    <a:path w="21600" h="21600" extrusionOk="0">
                      <a:moveTo>
                        <a:pt x="15660" y="4628"/>
                      </a:moveTo>
                      <a:lnTo>
                        <a:pt x="15660" y="6171"/>
                      </a:lnTo>
                      <a:lnTo>
                        <a:pt x="17820" y="6171"/>
                      </a:lnTo>
                      <a:lnTo>
                        <a:pt x="17820" y="4628"/>
                      </a:lnTo>
                      <a:lnTo>
                        <a:pt x="15660" y="4628"/>
                      </a:lnTo>
                      <a:close/>
                    </a:path>
                    <a:path w="21600" h="21600" extrusionOk="0">
                      <a:moveTo>
                        <a:pt x="17820" y="4628"/>
                      </a:moveTo>
                      <a:lnTo>
                        <a:pt x="1782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lnTo>
                        <a:pt x="17820" y="4628"/>
                      </a:lnTo>
                      <a:close/>
                    </a:path>
                    <a:path w="21600" h="21600" extrusionOk="0">
                      <a:moveTo>
                        <a:pt x="1620" y="6171"/>
                      </a:moveTo>
                      <a:lnTo>
                        <a:pt x="1620" y="7714"/>
                      </a:lnTo>
                      <a:lnTo>
                        <a:pt x="3779" y="7714"/>
                      </a:lnTo>
                      <a:lnTo>
                        <a:pt x="3779" y="6171"/>
                      </a:lnTo>
                      <a:lnTo>
                        <a:pt x="1620" y="6171"/>
                      </a:lnTo>
                      <a:close/>
                    </a:path>
                    <a:path w="21600" h="21600" extrusionOk="0">
                      <a:moveTo>
                        <a:pt x="3779" y="6171"/>
                      </a:moveTo>
                      <a:lnTo>
                        <a:pt x="3779" y="7714"/>
                      </a:lnTo>
                      <a:lnTo>
                        <a:pt x="5940" y="7714"/>
                      </a:lnTo>
                      <a:lnTo>
                        <a:pt x="5940" y="6171"/>
                      </a:lnTo>
                      <a:lnTo>
                        <a:pt x="3779" y="6171"/>
                      </a:lnTo>
                      <a:close/>
                    </a:path>
                    <a:path w="21600" h="21600" extrusionOk="0">
                      <a:moveTo>
                        <a:pt x="5940" y="6171"/>
                      </a:moveTo>
                      <a:lnTo>
                        <a:pt x="5940" y="7714"/>
                      </a:lnTo>
                      <a:lnTo>
                        <a:pt x="8100" y="7714"/>
                      </a:lnTo>
                      <a:lnTo>
                        <a:pt x="8100" y="6171"/>
                      </a:lnTo>
                      <a:lnTo>
                        <a:pt x="5940" y="6171"/>
                      </a:lnTo>
                      <a:close/>
                    </a:path>
                    <a:path w="21600" h="21600" extrusionOk="0">
                      <a:moveTo>
                        <a:pt x="8100" y="6171"/>
                      </a:moveTo>
                      <a:lnTo>
                        <a:pt x="8100" y="7714"/>
                      </a:lnTo>
                      <a:lnTo>
                        <a:pt x="10260" y="7714"/>
                      </a:lnTo>
                      <a:lnTo>
                        <a:pt x="10260" y="6171"/>
                      </a:lnTo>
                      <a:lnTo>
                        <a:pt x="8100" y="6171"/>
                      </a:lnTo>
                      <a:close/>
                    </a:path>
                    <a:path w="21600" h="21600" extrusionOk="0">
                      <a:moveTo>
                        <a:pt x="10260" y="6171"/>
                      </a:moveTo>
                      <a:lnTo>
                        <a:pt x="10260" y="7714"/>
                      </a:lnTo>
                      <a:lnTo>
                        <a:pt x="12419" y="7714"/>
                      </a:lnTo>
                      <a:lnTo>
                        <a:pt x="12419" y="6171"/>
                      </a:lnTo>
                      <a:lnTo>
                        <a:pt x="10260" y="6171"/>
                      </a:lnTo>
                      <a:close/>
                    </a:path>
                    <a:path w="21600" h="21600" extrusionOk="0">
                      <a:moveTo>
                        <a:pt x="12419" y="6171"/>
                      </a:moveTo>
                      <a:lnTo>
                        <a:pt x="12419" y="7714"/>
                      </a:lnTo>
                      <a:lnTo>
                        <a:pt x="14580" y="7714"/>
                      </a:lnTo>
                      <a:lnTo>
                        <a:pt x="14580" y="6171"/>
                      </a:lnTo>
                      <a:lnTo>
                        <a:pt x="12419" y="6171"/>
                      </a:lnTo>
                      <a:close/>
                    </a:path>
                    <a:path w="21600" h="21600" extrusionOk="0">
                      <a:moveTo>
                        <a:pt x="14580" y="6171"/>
                      </a:moveTo>
                      <a:lnTo>
                        <a:pt x="14580" y="7714"/>
                      </a:lnTo>
                      <a:lnTo>
                        <a:pt x="16740" y="7714"/>
                      </a:lnTo>
                      <a:lnTo>
                        <a:pt x="16740" y="6171"/>
                      </a:lnTo>
                      <a:lnTo>
                        <a:pt x="14580" y="6171"/>
                      </a:lnTo>
                      <a:close/>
                    </a:path>
                    <a:path w="21600" h="21600" extrusionOk="0">
                      <a:moveTo>
                        <a:pt x="16740" y="6171"/>
                      </a:moveTo>
                      <a:lnTo>
                        <a:pt x="16740" y="7714"/>
                      </a:lnTo>
                      <a:lnTo>
                        <a:pt x="18900" y="7714"/>
                      </a:lnTo>
                      <a:lnTo>
                        <a:pt x="18900" y="6171"/>
                      </a:lnTo>
                      <a:lnTo>
                        <a:pt x="16740" y="6171"/>
                      </a:lnTo>
                      <a:close/>
                    </a:path>
                    <a:path w="21600" h="21600" extrusionOk="0">
                      <a:moveTo>
                        <a:pt x="18900" y="6171"/>
                      </a:moveTo>
                      <a:lnTo>
                        <a:pt x="18900" y="7714"/>
                      </a:lnTo>
                      <a:lnTo>
                        <a:pt x="21060" y="7714"/>
                      </a:lnTo>
                      <a:lnTo>
                        <a:pt x="21060" y="6171"/>
                      </a:lnTo>
                      <a:lnTo>
                        <a:pt x="18900" y="6171"/>
                      </a:lnTo>
                      <a:close/>
                    </a:path>
                    <a:path w="21600" h="21600" extrusionOk="0">
                      <a:moveTo>
                        <a:pt x="540" y="7714"/>
                      </a:moveTo>
                      <a:lnTo>
                        <a:pt x="540" y="9257"/>
                      </a:lnTo>
                      <a:lnTo>
                        <a:pt x="2700" y="9257"/>
                      </a:lnTo>
                      <a:lnTo>
                        <a:pt x="2700" y="7714"/>
                      </a:lnTo>
                      <a:lnTo>
                        <a:pt x="540" y="7714"/>
                      </a:lnTo>
                      <a:close/>
                    </a:path>
                    <a:path w="21600" h="21600" extrusionOk="0">
                      <a:moveTo>
                        <a:pt x="2700" y="7714"/>
                      </a:moveTo>
                      <a:lnTo>
                        <a:pt x="2700" y="9257"/>
                      </a:lnTo>
                      <a:lnTo>
                        <a:pt x="4860" y="9257"/>
                      </a:lnTo>
                      <a:lnTo>
                        <a:pt x="4860" y="7714"/>
                      </a:lnTo>
                      <a:lnTo>
                        <a:pt x="2700" y="7714"/>
                      </a:lnTo>
                      <a:close/>
                    </a:path>
                    <a:path w="21600" h="21600" extrusionOk="0">
                      <a:moveTo>
                        <a:pt x="4860" y="7714"/>
                      </a:moveTo>
                      <a:lnTo>
                        <a:pt x="4860" y="9257"/>
                      </a:lnTo>
                      <a:lnTo>
                        <a:pt x="7020" y="9257"/>
                      </a:lnTo>
                      <a:lnTo>
                        <a:pt x="7020" y="7714"/>
                      </a:lnTo>
                      <a:lnTo>
                        <a:pt x="4860" y="7714"/>
                      </a:lnTo>
                      <a:close/>
                    </a:path>
                    <a:path w="21600" h="21600" extrusionOk="0">
                      <a:moveTo>
                        <a:pt x="7020" y="7714"/>
                      </a:moveTo>
                      <a:lnTo>
                        <a:pt x="7020" y="9257"/>
                      </a:lnTo>
                      <a:lnTo>
                        <a:pt x="9180" y="9257"/>
                      </a:lnTo>
                      <a:lnTo>
                        <a:pt x="9180" y="7714"/>
                      </a:lnTo>
                      <a:lnTo>
                        <a:pt x="7020" y="7714"/>
                      </a:lnTo>
                      <a:close/>
                    </a:path>
                    <a:path w="21600" h="21600" extrusionOk="0">
                      <a:moveTo>
                        <a:pt x="9180" y="7714"/>
                      </a:moveTo>
                      <a:lnTo>
                        <a:pt x="9180" y="9257"/>
                      </a:lnTo>
                      <a:lnTo>
                        <a:pt x="11340" y="9257"/>
                      </a:lnTo>
                      <a:lnTo>
                        <a:pt x="11340" y="7714"/>
                      </a:lnTo>
                      <a:lnTo>
                        <a:pt x="9180" y="7714"/>
                      </a:lnTo>
                      <a:close/>
                    </a:path>
                    <a:path w="21600" h="21600" extrusionOk="0">
                      <a:moveTo>
                        <a:pt x="11340" y="7714"/>
                      </a:moveTo>
                      <a:lnTo>
                        <a:pt x="11340" y="9257"/>
                      </a:lnTo>
                      <a:lnTo>
                        <a:pt x="13500" y="9257"/>
                      </a:lnTo>
                      <a:lnTo>
                        <a:pt x="13500" y="7714"/>
                      </a:lnTo>
                      <a:lnTo>
                        <a:pt x="11340" y="7714"/>
                      </a:lnTo>
                      <a:close/>
                    </a:path>
                    <a:path w="21600" h="21600" extrusionOk="0">
                      <a:moveTo>
                        <a:pt x="13500" y="7714"/>
                      </a:moveTo>
                      <a:lnTo>
                        <a:pt x="13500" y="9257"/>
                      </a:lnTo>
                      <a:lnTo>
                        <a:pt x="15660" y="9257"/>
                      </a:lnTo>
                      <a:lnTo>
                        <a:pt x="15660" y="7714"/>
                      </a:lnTo>
                      <a:lnTo>
                        <a:pt x="13500" y="7714"/>
                      </a:lnTo>
                      <a:close/>
                    </a:path>
                    <a:path w="21600" h="21600" extrusionOk="0">
                      <a:moveTo>
                        <a:pt x="15660" y="7714"/>
                      </a:moveTo>
                      <a:lnTo>
                        <a:pt x="15660" y="9257"/>
                      </a:lnTo>
                      <a:lnTo>
                        <a:pt x="17820" y="9257"/>
                      </a:lnTo>
                      <a:lnTo>
                        <a:pt x="17820" y="7714"/>
                      </a:lnTo>
                      <a:lnTo>
                        <a:pt x="15660" y="7714"/>
                      </a:lnTo>
                      <a:close/>
                    </a:path>
                    <a:path w="21600" h="21600" extrusionOk="0">
                      <a:moveTo>
                        <a:pt x="17820" y="7714"/>
                      </a:moveTo>
                      <a:lnTo>
                        <a:pt x="17820" y="9257"/>
                      </a:lnTo>
                      <a:lnTo>
                        <a:pt x="19980" y="9257"/>
                      </a:lnTo>
                      <a:lnTo>
                        <a:pt x="19980" y="7714"/>
                      </a:lnTo>
                      <a:lnTo>
                        <a:pt x="17820" y="7714"/>
                      </a:lnTo>
                      <a:close/>
                    </a:path>
                    <a:path w="21600" h="21600" extrusionOk="0">
                      <a:moveTo>
                        <a:pt x="1620" y="9257"/>
                      </a:moveTo>
                      <a:lnTo>
                        <a:pt x="1620" y="10800"/>
                      </a:lnTo>
                      <a:lnTo>
                        <a:pt x="3779" y="10800"/>
                      </a:lnTo>
                      <a:lnTo>
                        <a:pt x="3779" y="9257"/>
                      </a:lnTo>
                      <a:lnTo>
                        <a:pt x="1620" y="9257"/>
                      </a:lnTo>
                      <a:close/>
                    </a:path>
                    <a:path w="21600" h="21600" extrusionOk="0">
                      <a:moveTo>
                        <a:pt x="3779" y="9257"/>
                      </a:moveTo>
                      <a:lnTo>
                        <a:pt x="3779" y="10800"/>
                      </a:lnTo>
                      <a:lnTo>
                        <a:pt x="5940" y="10800"/>
                      </a:lnTo>
                      <a:lnTo>
                        <a:pt x="5940" y="9257"/>
                      </a:lnTo>
                      <a:lnTo>
                        <a:pt x="3779" y="9257"/>
                      </a:lnTo>
                      <a:close/>
                    </a:path>
                    <a:path w="21600" h="21600" extrusionOk="0">
                      <a:moveTo>
                        <a:pt x="5940" y="9257"/>
                      </a:moveTo>
                      <a:lnTo>
                        <a:pt x="5940" y="10800"/>
                      </a:lnTo>
                      <a:lnTo>
                        <a:pt x="8100" y="10800"/>
                      </a:lnTo>
                      <a:lnTo>
                        <a:pt x="8100" y="9257"/>
                      </a:lnTo>
                      <a:lnTo>
                        <a:pt x="5940" y="9257"/>
                      </a:lnTo>
                      <a:close/>
                    </a:path>
                    <a:path w="21600" h="21600" extrusionOk="0">
                      <a:moveTo>
                        <a:pt x="8100" y="9257"/>
                      </a:moveTo>
                      <a:lnTo>
                        <a:pt x="8100" y="10800"/>
                      </a:lnTo>
                      <a:lnTo>
                        <a:pt x="10260" y="10800"/>
                      </a:lnTo>
                      <a:lnTo>
                        <a:pt x="10260" y="9257"/>
                      </a:lnTo>
                      <a:lnTo>
                        <a:pt x="8100" y="9257"/>
                      </a:lnTo>
                      <a:close/>
                    </a:path>
                    <a:path w="21600" h="21600" extrusionOk="0">
                      <a:moveTo>
                        <a:pt x="10260" y="9257"/>
                      </a:moveTo>
                      <a:lnTo>
                        <a:pt x="10260" y="10800"/>
                      </a:lnTo>
                      <a:lnTo>
                        <a:pt x="12419" y="10800"/>
                      </a:lnTo>
                      <a:lnTo>
                        <a:pt x="12419" y="9257"/>
                      </a:lnTo>
                      <a:lnTo>
                        <a:pt x="10260" y="9257"/>
                      </a:lnTo>
                      <a:close/>
                    </a:path>
                    <a:path w="21600" h="21600" extrusionOk="0">
                      <a:moveTo>
                        <a:pt x="12419" y="9257"/>
                      </a:moveTo>
                      <a:lnTo>
                        <a:pt x="12419" y="10800"/>
                      </a:lnTo>
                      <a:lnTo>
                        <a:pt x="14580" y="10800"/>
                      </a:lnTo>
                      <a:lnTo>
                        <a:pt x="14580" y="9257"/>
                      </a:lnTo>
                      <a:lnTo>
                        <a:pt x="12419" y="9257"/>
                      </a:lnTo>
                      <a:close/>
                    </a:path>
                    <a:path w="21600" h="21600" extrusionOk="0">
                      <a:moveTo>
                        <a:pt x="14580" y="9257"/>
                      </a:moveTo>
                      <a:lnTo>
                        <a:pt x="14580" y="10800"/>
                      </a:lnTo>
                      <a:lnTo>
                        <a:pt x="16740" y="10800"/>
                      </a:lnTo>
                      <a:lnTo>
                        <a:pt x="16740" y="9257"/>
                      </a:lnTo>
                      <a:lnTo>
                        <a:pt x="14580" y="9257"/>
                      </a:lnTo>
                      <a:close/>
                    </a:path>
                    <a:path w="21600" h="21600" extrusionOk="0">
                      <a:moveTo>
                        <a:pt x="16740" y="9257"/>
                      </a:moveTo>
                      <a:lnTo>
                        <a:pt x="16740" y="10800"/>
                      </a:lnTo>
                      <a:lnTo>
                        <a:pt x="18900" y="10800"/>
                      </a:lnTo>
                      <a:lnTo>
                        <a:pt x="18900" y="9257"/>
                      </a:lnTo>
                      <a:lnTo>
                        <a:pt x="16740" y="9257"/>
                      </a:lnTo>
                      <a:close/>
                    </a:path>
                    <a:path w="21600" h="21600" extrusionOk="0">
                      <a:moveTo>
                        <a:pt x="18900" y="9257"/>
                      </a:moveTo>
                      <a:lnTo>
                        <a:pt x="18900" y="10800"/>
                      </a:lnTo>
                      <a:lnTo>
                        <a:pt x="21060" y="10800"/>
                      </a:lnTo>
                      <a:lnTo>
                        <a:pt x="21060" y="9257"/>
                      </a:lnTo>
                      <a:lnTo>
                        <a:pt x="18900" y="9257"/>
                      </a:lnTo>
                      <a:close/>
                    </a:path>
                    <a:path w="21600" h="21600" extrusionOk="0">
                      <a:moveTo>
                        <a:pt x="540" y="10800"/>
                      </a:moveTo>
                      <a:lnTo>
                        <a:pt x="540" y="12342"/>
                      </a:lnTo>
                      <a:lnTo>
                        <a:pt x="2700" y="12342"/>
                      </a:lnTo>
                      <a:lnTo>
                        <a:pt x="2700" y="10800"/>
                      </a:lnTo>
                      <a:lnTo>
                        <a:pt x="540" y="10800"/>
                      </a:lnTo>
                      <a:close/>
                    </a:path>
                    <a:path w="21600" h="21600" extrusionOk="0">
                      <a:moveTo>
                        <a:pt x="2700" y="10800"/>
                      </a:moveTo>
                      <a:lnTo>
                        <a:pt x="2700" y="12342"/>
                      </a:lnTo>
                      <a:lnTo>
                        <a:pt x="4860" y="12342"/>
                      </a:lnTo>
                      <a:lnTo>
                        <a:pt x="4860" y="10800"/>
                      </a:lnTo>
                      <a:lnTo>
                        <a:pt x="2700" y="10800"/>
                      </a:lnTo>
                      <a:close/>
                    </a:path>
                    <a:path w="21600" h="21600" extrusionOk="0">
                      <a:moveTo>
                        <a:pt x="4860" y="10800"/>
                      </a:moveTo>
                      <a:lnTo>
                        <a:pt x="4860" y="12342"/>
                      </a:lnTo>
                      <a:lnTo>
                        <a:pt x="7020" y="12342"/>
                      </a:lnTo>
                      <a:lnTo>
                        <a:pt x="7020" y="10800"/>
                      </a:lnTo>
                      <a:lnTo>
                        <a:pt x="4860" y="10800"/>
                      </a:lnTo>
                      <a:close/>
                    </a:path>
                    <a:path w="21600" h="21600" extrusionOk="0">
                      <a:moveTo>
                        <a:pt x="7020" y="10800"/>
                      </a:moveTo>
                      <a:lnTo>
                        <a:pt x="7020" y="12342"/>
                      </a:lnTo>
                      <a:lnTo>
                        <a:pt x="9180" y="12342"/>
                      </a:lnTo>
                      <a:lnTo>
                        <a:pt x="9180" y="10800"/>
                      </a:lnTo>
                      <a:lnTo>
                        <a:pt x="7020" y="10800"/>
                      </a:lnTo>
                      <a:close/>
                    </a:path>
                    <a:path w="21600" h="21600" extrusionOk="0">
                      <a:moveTo>
                        <a:pt x="9180" y="10800"/>
                      </a:moveTo>
                      <a:lnTo>
                        <a:pt x="9180" y="12342"/>
                      </a:lnTo>
                      <a:lnTo>
                        <a:pt x="11340" y="12342"/>
                      </a:lnTo>
                      <a:lnTo>
                        <a:pt x="11340" y="10800"/>
                      </a:lnTo>
                      <a:lnTo>
                        <a:pt x="9180" y="10800"/>
                      </a:lnTo>
                      <a:close/>
                    </a:path>
                    <a:path w="21600" h="21600" extrusionOk="0">
                      <a:moveTo>
                        <a:pt x="11340" y="10800"/>
                      </a:moveTo>
                      <a:lnTo>
                        <a:pt x="11340" y="12342"/>
                      </a:lnTo>
                      <a:lnTo>
                        <a:pt x="13500" y="12342"/>
                      </a:lnTo>
                      <a:lnTo>
                        <a:pt x="13500" y="10800"/>
                      </a:lnTo>
                      <a:lnTo>
                        <a:pt x="11340" y="10800"/>
                      </a:lnTo>
                      <a:close/>
                    </a:path>
                    <a:path w="21600" h="21600" extrusionOk="0">
                      <a:moveTo>
                        <a:pt x="13500" y="10800"/>
                      </a:moveTo>
                      <a:lnTo>
                        <a:pt x="13500" y="12342"/>
                      </a:lnTo>
                      <a:lnTo>
                        <a:pt x="15660" y="12342"/>
                      </a:lnTo>
                      <a:lnTo>
                        <a:pt x="15660" y="10800"/>
                      </a:lnTo>
                      <a:lnTo>
                        <a:pt x="13500" y="10800"/>
                      </a:lnTo>
                      <a:close/>
                    </a:path>
                    <a:path w="21600" h="21600" extrusionOk="0">
                      <a:moveTo>
                        <a:pt x="15660" y="10800"/>
                      </a:moveTo>
                      <a:lnTo>
                        <a:pt x="15660" y="12342"/>
                      </a:lnTo>
                      <a:lnTo>
                        <a:pt x="17820" y="12342"/>
                      </a:lnTo>
                      <a:lnTo>
                        <a:pt x="17820" y="10800"/>
                      </a:lnTo>
                      <a:lnTo>
                        <a:pt x="15660" y="10800"/>
                      </a:lnTo>
                      <a:close/>
                    </a:path>
                    <a:path w="21600" h="21600" extrusionOk="0">
                      <a:moveTo>
                        <a:pt x="17820" y="10800"/>
                      </a:moveTo>
                      <a:lnTo>
                        <a:pt x="17820" y="12342"/>
                      </a:lnTo>
                      <a:lnTo>
                        <a:pt x="19980" y="12342"/>
                      </a:lnTo>
                      <a:lnTo>
                        <a:pt x="19980" y="10800"/>
                      </a:lnTo>
                      <a:lnTo>
                        <a:pt x="17820" y="10800"/>
                      </a:lnTo>
                      <a:close/>
                    </a:path>
                    <a:path w="21600" h="21600" extrusionOk="0">
                      <a:moveTo>
                        <a:pt x="1620" y="12342"/>
                      </a:moveTo>
                      <a:lnTo>
                        <a:pt x="1620" y="13885"/>
                      </a:lnTo>
                      <a:lnTo>
                        <a:pt x="3779" y="13885"/>
                      </a:lnTo>
                      <a:lnTo>
                        <a:pt x="3779" y="12342"/>
                      </a:lnTo>
                      <a:lnTo>
                        <a:pt x="1620" y="12342"/>
                      </a:lnTo>
                      <a:close/>
                    </a:path>
                    <a:path w="21600" h="21600" extrusionOk="0">
                      <a:moveTo>
                        <a:pt x="3779" y="12342"/>
                      </a:moveTo>
                      <a:lnTo>
                        <a:pt x="3779" y="13885"/>
                      </a:lnTo>
                      <a:lnTo>
                        <a:pt x="5940" y="13885"/>
                      </a:lnTo>
                      <a:lnTo>
                        <a:pt x="5940" y="12342"/>
                      </a:lnTo>
                      <a:lnTo>
                        <a:pt x="3779" y="12342"/>
                      </a:lnTo>
                      <a:close/>
                    </a:path>
                    <a:path w="21600" h="21600" extrusionOk="0">
                      <a:moveTo>
                        <a:pt x="5940" y="12342"/>
                      </a:moveTo>
                      <a:lnTo>
                        <a:pt x="5940" y="13885"/>
                      </a:lnTo>
                      <a:lnTo>
                        <a:pt x="8100" y="13885"/>
                      </a:lnTo>
                      <a:lnTo>
                        <a:pt x="8100" y="12342"/>
                      </a:lnTo>
                      <a:lnTo>
                        <a:pt x="5940" y="12342"/>
                      </a:lnTo>
                      <a:close/>
                    </a:path>
                    <a:path w="21600" h="21600" extrusionOk="0">
                      <a:moveTo>
                        <a:pt x="8100" y="12342"/>
                      </a:moveTo>
                      <a:lnTo>
                        <a:pt x="8100" y="13885"/>
                      </a:lnTo>
                      <a:lnTo>
                        <a:pt x="10260" y="13885"/>
                      </a:lnTo>
                      <a:lnTo>
                        <a:pt x="10260" y="12342"/>
                      </a:lnTo>
                      <a:lnTo>
                        <a:pt x="8100" y="12342"/>
                      </a:lnTo>
                      <a:close/>
                    </a:path>
                    <a:path w="21600" h="21600" extrusionOk="0">
                      <a:moveTo>
                        <a:pt x="10260" y="12342"/>
                      </a:moveTo>
                      <a:lnTo>
                        <a:pt x="10260" y="13885"/>
                      </a:lnTo>
                      <a:lnTo>
                        <a:pt x="12419" y="13885"/>
                      </a:lnTo>
                      <a:lnTo>
                        <a:pt x="12419" y="12342"/>
                      </a:lnTo>
                      <a:lnTo>
                        <a:pt x="10260" y="12342"/>
                      </a:lnTo>
                      <a:close/>
                    </a:path>
                    <a:path w="21600" h="21600" extrusionOk="0">
                      <a:moveTo>
                        <a:pt x="12419" y="12342"/>
                      </a:moveTo>
                      <a:lnTo>
                        <a:pt x="12419" y="13885"/>
                      </a:lnTo>
                      <a:lnTo>
                        <a:pt x="14580" y="13885"/>
                      </a:lnTo>
                      <a:lnTo>
                        <a:pt x="14580" y="12342"/>
                      </a:lnTo>
                      <a:lnTo>
                        <a:pt x="12419" y="12342"/>
                      </a:lnTo>
                      <a:close/>
                    </a:path>
                    <a:path w="21600" h="21600" extrusionOk="0">
                      <a:moveTo>
                        <a:pt x="14580" y="12342"/>
                      </a:moveTo>
                      <a:lnTo>
                        <a:pt x="14580" y="13885"/>
                      </a:lnTo>
                      <a:lnTo>
                        <a:pt x="16740" y="13885"/>
                      </a:lnTo>
                      <a:lnTo>
                        <a:pt x="16740" y="12342"/>
                      </a:lnTo>
                      <a:lnTo>
                        <a:pt x="14580" y="12342"/>
                      </a:lnTo>
                      <a:close/>
                    </a:path>
                    <a:path w="21600" h="21600" extrusionOk="0">
                      <a:moveTo>
                        <a:pt x="16740" y="12342"/>
                      </a:moveTo>
                      <a:lnTo>
                        <a:pt x="16740" y="13885"/>
                      </a:lnTo>
                      <a:lnTo>
                        <a:pt x="18900" y="13885"/>
                      </a:lnTo>
                      <a:lnTo>
                        <a:pt x="18900" y="12342"/>
                      </a:lnTo>
                      <a:lnTo>
                        <a:pt x="16740" y="12342"/>
                      </a:lnTo>
                      <a:close/>
                    </a:path>
                    <a:path w="21600" h="21600" extrusionOk="0">
                      <a:moveTo>
                        <a:pt x="18900" y="12342"/>
                      </a:moveTo>
                      <a:lnTo>
                        <a:pt x="18900" y="13885"/>
                      </a:lnTo>
                      <a:lnTo>
                        <a:pt x="21060" y="13885"/>
                      </a:lnTo>
                      <a:lnTo>
                        <a:pt x="21060" y="12342"/>
                      </a:lnTo>
                      <a:lnTo>
                        <a:pt x="18900" y="12342"/>
                      </a:lnTo>
                      <a:close/>
                    </a:path>
                    <a:path w="21600" h="21600" extrusionOk="0">
                      <a:moveTo>
                        <a:pt x="540" y="13885"/>
                      </a:moveTo>
                      <a:lnTo>
                        <a:pt x="540" y="15428"/>
                      </a:lnTo>
                      <a:lnTo>
                        <a:pt x="2700" y="15428"/>
                      </a:lnTo>
                      <a:lnTo>
                        <a:pt x="2700" y="13885"/>
                      </a:lnTo>
                      <a:lnTo>
                        <a:pt x="540" y="13885"/>
                      </a:lnTo>
                      <a:close/>
                    </a:path>
                    <a:path w="21600" h="21600" extrusionOk="0">
                      <a:moveTo>
                        <a:pt x="2700" y="13885"/>
                      </a:moveTo>
                      <a:lnTo>
                        <a:pt x="2700" y="15428"/>
                      </a:lnTo>
                      <a:lnTo>
                        <a:pt x="4860" y="15428"/>
                      </a:lnTo>
                      <a:lnTo>
                        <a:pt x="4860" y="13885"/>
                      </a:lnTo>
                      <a:lnTo>
                        <a:pt x="2700" y="13885"/>
                      </a:lnTo>
                      <a:close/>
                    </a:path>
                    <a:path w="21600" h="21600" extrusionOk="0">
                      <a:moveTo>
                        <a:pt x="4860" y="13885"/>
                      </a:moveTo>
                      <a:lnTo>
                        <a:pt x="4860" y="15428"/>
                      </a:lnTo>
                      <a:lnTo>
                        <a:pt x="7020" y="15428"/>
                      </a:lnTo>
                      <a:lnTo>
                        <a:pt x="7020" y="13885"/>
                      </a:lnTo>
                      <a:lnTo>
                        <a:pt x="4860" y="13885"/>
                      </a:lnTo>
                      <a:close/>
                    </a:path>
                    <a:path w="21600" h="21600" extrusionOk="0">
                      <a:moveTo>
                        <a:pt x="7020" y="13885"/>
                      </a:moveTo>
                      <a:lnTo>
                        <a:pt x="7020" y="15428"/>
                      </a:lnTo>
                      <a:lnTo>
                        <a:pt x="9180" y="15428"/>
                      </a:lnTo>
                      <a:lnTo>
                        <a:pt x="9180" y="13885"/>
                      </a:lnTo>
                      <a:lnTo>
                        <a:pt x="7020" y="13885"/>
                      </a:lnTo>
                      <a:close/>
                    </a:path>
                    <a:path w="21600" h="21600" extrusionOk="0">
                      <a:moveTo>
                        <a:pt x="9180" y="13885"/>
                      </a:moveTo>
                      <a:lnTo>
                        <a:pt x="9180" y="15428"/>
                      </a:lnTo>
                      <a:lnTo>
                        <a:pt x="11340" y="15428"/>
                      </a:lnTo>
                      <a:lnTo>
                        <a:pt x="11340" y="13885"/>
                      </a:lnTo>
                      <a:lnTo>
                        <a:pt x="9180" y="13885"/>
                      </a:lnTo>
                      <a:close/>
                    </a:path>
                    <a:path w="21600" h="21600" extrusionOk="0">
                      <a:moveTo>
                        <a:pt x="11340" y="13885"/>
                      </a:moveTo>
                      <a:lnTo>
                        <a:pt x="11340" y="15428"/>
                      </a:lnTo>
                      <a:lnTo>
                        <a:pt x="13500" y="15428"/>
                      </a:lnTo>
                      <a:lnTo>
                        <a:pt x="13500" y="13885"/>
                      </a:lnTo>
                      <a:lnTo>
                        <a:pt x="11340" y="13885"/>
                      </a:lnTo>
                      <a:close/>
                    </a:path>
                    <a:path w="21600" h="21600" extrusionOk="0">
                      <a:moveTo>
                        <a:pt x="13500" y="13885"/>
                      </a:moveTo>
                      <a:lnTo>
                        <a:pt x="13500" y="15428"/>
                      </a:lnTo>
                      <a:lnTo>
                        <a:pt x="15660" y="15428"/>
                      </a:lnTo>
                      <a:lnTo>
                        <a:pt x="15660" y="13885"/>
                      </a:lnTo>
                      <a:lnTo>
                        <a:pt x="13500" y="13885"/>
                      </a:lnTo>
                      <a:close/>
                    </a:path>
                    <a:path w="21600" h="21600" extrusionOk="0">
                      <a:moveTo>
                        <a:pt x="15660" y="13885"/>
                      </a:moveTo>
                      <a:lnTo>
                        <a:pt x="15660" y="15428"/>
                      </a:lnTo>
                      <a:lnTo>
                        <a:pt x="17820" y="15428"/>
                      </a:lnTo>
                      <a:lnTo>
                        <a:pt x="17820" y="13885"/>
                      </a:lnTo>
                      <a:lnTo>
                        <a:pt x="15660" y="13885"/>
                      </a:lnTo>
                      <a:close/>
                    </a:path>
                    <a:path w="21600" h="21600" extrusionOk="0">
                      <a:moveTo>
                        <a:pt x="17820" y="13885"/>
                      </a:moveTo>
                      <a:lnTo>
                        <a:pt x="17820" y="15428"/>
                      </a:lnTo>
                      <a:lnTo>
                        <a:pt x="19980" y="15428"/>
                      </a:lnTo>
                      <a:lnTo>
                        <a:pt x="19980" y="13885"/>
                      </a:lnTo>
                      <a:lnTo>
                        <a:pt x="17820" y="13885"/>
                      </a:lnTo>
                      <a:close/>
                    </a:path>
                    <a:path w="21600" h="21600" extrusionOk="0">
                      <a:moveTo>
                        <a:pt x="1620" y="15428"/>
                      </a:moveTo>
                      <a:lnTo>
                        <a:pt x="1620" y="16971"/>
                      </a:lnTo>
                      <a:lnTo>
                        <a:pt x="3779" y="16971"/>
                      </a:lnTo>
                      <a:lnTo>
                        <a:pt x="3779" y="15428"/>
                      </a:lnTo>
                      <a:lnTo>
                        <a:pt x="1620" y="15428"/>
                      </a:lnTo>
                      <a:close/>
                    </a:path>
                    <a:path w="21600" h="21600" extrusionOk="0">
                      <a:moveTo>
                        <a:pt x="3779" y="15428"/>
                      </a:moveTo>
                      <a:lnTo>
                        <a:pt x="3779" y="16971"/>
                      </a:lnTo>
                      <a:lnTo>
                        <a:pt x="5940" y="16971"/>
                      </a:lnTo>
                      <a:lnTo>
                        <a:pt x="5940" y="15428"/>
                      </a:lnTo>
                      <a:lnTo>
                        <a:pt x="3779" y="15428"/>
                      </a:lnTo>
                      <a:close/>
                    </a:path>
                    <a:path w="21600" h="21600" extrusionOk="0">
                      <a:moveTo>
                        <a:pt x="5940" y="15428"/>
                      </a:moveTo>
                      <a:lnTo>
                        <a:pt x="5940" y="16971"/>
                      </a:lnTo>
                      <a:lnTo>
                        <a:pt x="8100" y="16971"/>
                      </a:lnTo>
                      <a:lnTo>
                        <a:pt x="8100" y="15428"/>
                      </a:lnTo>
                      <a:lnTo>
                        <a:pt x="5940" y="15428"/>
                      </a:lnTo>
                      <a:close/>
                    </a:path>
                    <a:path w="21600" h="21600" extrusionOk="0">
                      <a:moveTo>
                        <a:pt x="8100" y="15428"/>
                      </a:moveTo>
                      <a:lnTo>
                        <a:pt x="8100" y="16971"/>
                      </a:lnTo>
                      <a:lnTo>
                        <a:pt x="10260" y="16971"/>
                      </a:lnTo>
                      <a:lnTo>
                        <a:pt x="10260" y="15428"/>
                      </a:lnTo>
                      <a:lnTo>
                        <a:pt x="8100" y="15428"/>
                      </a:lnTo>
                      <a:close/>
                    </a:path>
                    <a:path w="21600" h="21600" extrusionOk="0">
                      <a:moveTo>
                        <a:pt x="10260" y="15428"/>
                      </a:moveTo>
                      <a:lnTo>
                        <a:pt x="10260" y="16971"/>
                      </a:lnTo>
                      <a:lnTo>
                        <a:pt x="12419" y="16971"/>
                      </a:lnTo>
                      <a:lnTo>
                        <a:pt x="12419" y="15428"/>
                      </a:lnTo>
                      <a:lnTo>
                        <a:pt x="10260" y="15428"/>
                      </a:lnTo>
                      <a:close/>
                    </a:path>
                    <a:path w="21600" h="21600" extrusionOk="0">
                      <a:moveTo>
                        <a:pt x="12419" y="15428"/>
                      </a:moveTo>
                      <a:lnTo>
                        <a:pt x="12419" y="16971"/>
                      </a:lnTo>
                      <a:lnTo>
                        <a:pt x="14580" y="16971"/>
                      </a:lnTo>
                      <a:lnTo>
                        <a:pt x="14580" y="15428"/>
                      </a:lnTo>
                      <a:lnTo>
                        <a:pt x="12419" y="15428"/>
                      </a:lnTo>
                      <a:close/>
                    </a:path>
                    <a:path w="21600" h="21600" extrusionOk="0">
                      <a:moveTo>
                        <a:pt x="14580" y="15428"/>
                      </a:moveTo>
                      <a:lnTo>
                        <a:pt x="14580" y="16971"/>
                      </a:lnTo>
                      <a:lnTo>
                        <a:pt x="16740" y="16971"/>
                      </a:lnTo>
                      <a:lnTo>
                        <a:pt x="16740" y="15428"/>
                      </a:lnTo>
                      <a:lnTo>
                        <a:pt x="14580" y="15428"/>
                      </a:lnTo>
                      <a:close/>
                    </a:path>
                    <a:path w="21600" h="21600" extrusionOk="0">
                      <a:moveTo>
                        <a:pt x="16740" y="15428"/>
                      </a:moveTo>
                      <a:lnTo>
                        <a:pt x="16740" y="16971"/>
                      </a:lnTo>
                      <a:lnTo>
                        <a:pt x="18900" y="16971"/>
                      </a:lnTo>
                      <a:lnTo>
                        <a:pt x="18900" y="15428"/>
                      </a:lnTo>
                      <a:lnTo>
                        <a:pt x="16740" y="15428"/>
                      </a:lnTo>
                      <a:close/>
                    </a:path>
                    <a:path w="21600" h="21600" extrusionOk="0">
                      <a:moveTo>
                        <a:pt x="18900" y="15428"/>
                      </a:moveTo>
                      <a:lnTo>
                        <a:pt x="18900" y="16971"/>
                      </a:lnTo>
                      <a:lnTo>
                        <a:pt x="21060" y="16971"/>
                      </a:lnTo>
                      <a:lnTo>
                        <a:pt x="21060" y="15428"/>
                      </a:lnTo>
                      <a:lnTo>
                        <a:pt x="18900" y="15428"/>
                      </a:lnTo>
                      <a:close/>
                    </a:path>
                    <a:path w="21600" h="21600" extrusionOk="0">
                      <a:moveTo>
                        <a:pt x="540" y="16971"/>
                      </a:moveTo>
                      <a:lnTo>
                        <a:pt x="540" y="18514"/>
                      </a:lnTo>
                      <a:lnTo>
                        <a:pt x="2700" y="18514"/>
                      </a:lnTo>
                      <a:lnTo>
                        <a:pt x="2700" y="16971"/>
                      </a:lnTo>
                      <a:lnTo>
                        <a:pt x="540" y="16971"/>
                      </a:lnTo>
                      <a:close/>
                    </a:path>
                    <a:path w="21600" h="21600" extrusionOk="0">
                      <a:moveTo>
                        <a:pt x="2700" y="16971"/>
                      </a:moveTo>
                      <a:lnTo>
                        <a:pt x="2700" y="18514"/>
                      </a:lnTo>
                      <a:lnTo>
                        <a:pt x="4860" y="18514"/>
                      </a:lnTo>
                      <a:lnTo>
                        <a:pt x="4860" y="16971"/>
                      </a:lnTo>
                      <a:lnTo>
                        <a:pt x="2700" y="16971"/>
                      </a:lnTo>
                      <a:close/>
                    </a:path>
                    <a:path w="21600" h="21600" extrusionOk="0">
                      <a:moveTo>
                        <a:pt x="4860" y="16971"/>
                      </a:moveTo>
                      <a:lnTo>
                        <a:pt x="4860" y="18514"/>
                      </a:lnTo>
                      <a:lnTo>
                        <a:pt x="7020" y="18514"/>
                      </a:lnTo>
                      <a:lnTo>
                        <a:pt x="7020" y="16971"/>
                      </a:lnTo>
                      <a:lnTo>
                        <a:pt x="4860" y="16971"/>
                      </a:lnTo>
                      <a:close/>
                    </a:path>
                    <a:path w="21600" h="21600" extrusionOk="0">
                      <a:moveTo>
                        <a:pt x="7020" y="16971"/>
                      </a:moveTo>
                      <a:lnTo>
                        <a:pt x="7020" y="18514"/>
                      </a:lnTo>
                      <a:lnTo>
                        <a:pt x="9180" y="18514"/>
                      </a:lnTo>
                      <a:lnTo>
                        <a:pt x="9180" y="16971"/>
                      </a:lnTo>
                      <a:lnTo>
                        <a:pt x="7020" y="16971"/>
                      </a:lnTo>
                      <a:close/>
                    </a:path>
                    <a:path w="21600" h="21600" extrusionOk="0">
                      <a:moveTo>
                        <a:pt x="9180" y="16971"/>
                      </a:moveTo>
                      <a:lnTo>
                        <a:pt x="9180" y="18514"/>
                      </a:lnTo>
                      <a:lnTo>
                        <a:pt x="11340" y="18514"/>
                      </a:lnTo>
                      <a:lnTo>
                        <a:pt x="11340" y="16971"/>
                      </a:lnTo>
                      <a:lnTo>
                        <a:pt x="9180" y="16971"/>
                      </a:lnTo>
                      <a:close/>
                    </a:path>
                    <a:path w="21600" h="21600" extrusionOk="0">
                      <a:moveTo>
                        <a:pt x="11340" y="16971"/>
                      </a:moveTo>
                      <a:lnTo>
                        <a:pt x="11340" y="18514"/>
                      </a:lnTo>
                      <a:lnTo>
                        <a:pt x="13500" y="18514"/>
                      </a:lnTo>
                      <a:lnTo>
                        <a:pt x="13500" y="16971"/>
                      </a:lnTo>
                      <a:lnTo>
                        <a:pt x="11340" y="16971"/>
                      </a:lnTo>
                      <a:close/>
                    </a:path>
                    <a:path w="21600" h="21600" extrusionOk="0">
                      <a:moveTo>
                        <a:pt x="13500" y="16971"/>
                      </a:moveTo>
                      <a:lnTo>
                        <a:pt x="13500" y="18514"/>
                      </a:lnTo>
                      <a:lnTo>
                        <a:pt x="15660" y="18514"/>
                      </a:lnTo>
                      <a:lnTo>
                        <a:pt x="15660" y="16971"/>
                      </a:lnTo>
                      <a:lnTo>
                        <a:pt x="13500" y="16971"/>
                      </a:lnTo>
                      <a:close/>
                    </a:path>
                    <a:path w="21600" h="21600" extrusionOk="0">
                      <a:moveTo>
                        <a:pt x="15660" y="16971"/>
                      </a:moveTo>
                      <a:lnTo>
                        <a:pt x="15660" y="18514"/>
                      </a:lnTo>
                      <a:lnTo>
                        <a:pt x="17820" y="18514"/>
                      </a:lnTo>
                      <a:lnTo>
                        <a:pt x="17820" y="16971"/>
                      </a:lnTo>
                      <a:lnTo>
                        <a:pt x="15660" y="16971"/>
                      </a:lnTo>
                      <a:close/>
                    </a:path>
                    <a:path w="21600" h="21600" extrusionOk="0">
                      <a:moveTo>
                        <a:pt x="17820" y="16971"/>
                      </a:moveTo>
                      <a:lnTo>
                        <a:pt x="17820" y="18514"/>
                      </a:lnTo>
                      <a:lnTo>
                        <a:pt x="19980" y="18514"/>
                      </a:lnTo>
                      <a:lnTo>
                        <a:pt x="19980" y="16971"/>
                      </a:lnTo>
                      <a:lnTo>
                        <a:pt x="17820" y="16971"/>
                      </a:lnTo>
                      <a:close/>
                    </a:path>
                    <a:path w="21600" h="21600" extrusionOk="0">
                      <a:moveTo>
                        <a:pt x="1620" y="18514"/>
                      </a:moveTo>
                      <a:lnTo>
                        <a:pt x="1620" y="20057"/>
                      </a:lnTo>
                      <a:lnTo>
                        <a:pt x="3779" y="20057"/>
                      </a:lnTo>
                      <a:lnTo>
                        <a:pt x="3779" y="18514"/>
                      </a:lnTo>
                      <a:lnTo>
                        <a:pt x="1620" y="18514"/>
                      </a:lnTo>
                      <a:close/>
                    </a:path>
                    <a:path w="21600" h="21600" extrusionOk="0">
                      <a:moveTo>
                        <a:pt x="3779" y="18514"/>
                      </a:moveTo>
                      <a:lnTo>
                        <a:pt x="3779" y="20057"/>
                      </a:lnTo>
                      <a:lnTo>
                        <a:pt x="5940" y="20057"/>
                      </a:lnTo>
                      <a:lnTo>
                        <a:pt x="5940" y="18514"/>
                      </a:lnTo>
                      <a:lnTo>
                        <a:pt x="3779" y="18514"/>
                      </a:lnTo>
                      <a:close/>
                    </a:path>
                    <a:path w="21600" h="21600" extrusionOk="0">
                      <a:moveTo>
                        <a:pt x="5940" y="18514"/>
                      </a:moveTo>
                      <a:lnTo>
                        <a:pt x="5940" y="20057"/>
                      </a:lnTo>
                      <a:lnTo>
                        <a:pt x="8100" y="20057"/>
                      </a:lnTo>
                      <a:lnTo>
                        <a:pt x="8100" y="18514"/>
                      </a:lnTo>
                      <a:lnTo>
                        <a:pt x="5940" y="18514"/>
                      </a:lnTo>
                      <a:close/>
                    </a:path>
                    <a:path w="21600" h="21600" extrusionOk="0">
                      <a:moveTo>
                        <a:pt x="8100" y="18514"/>
                      </a:moveTo>
                      <a:lnTo>
                        <a:pt x="8100" y="20057"/>
                      </a:lnTo>
                      <a:lnTo>
                        <a:pt x="10260" y="20057"/>
                      </a:lnTo>
                      <a:lnTo>
                        <a:pt x="10260" y="18514"/>
                      </a:lnTo>
                      <a:lnTo>
                        <a:pt x="8100" y="18514"/>
                      </a:lnTo>
                      <a:close/>
                    </a:path>
                    <a:path w="21600" h="21600" extrusionOk="0">
                      <a:moveTo>
                        <a:pt x="10260" y="18514"/>
                      </a:moveTo>
                      <a:lnTo>
                        <a:pt x="10260" y="20057"/>
                      </a:lnTo>
                      <a:lnTo>
                        <a:pt x="12419" y="20057"/>
                      </a:lnTo>
                      <a:lnTo>
                        <a:pt x="12419" y="18514"/>
                      </a:lnTo>
                      <a:lnTo>
                        <a:pt x="10260" y="18514"/>
                      </a:lnTo>
                      <a:close/>
                    </a:path>
                    <a:path w="21600" h="21600" extrusionOk="0">
                      <a:moveTo>
                        <a:pt x="12419" y="18514"/>
                      </a:moveTo>
                      <a:lnTo>
                        <a:pt x="12419" y="20057"/>
                      </a:lnTo>
                      <a:lnTo>
                        <a:pt x="14580" y="20057"/>
                      </a:lnTo>
                      <a:lnTo>
                        <a:pt x="14580" y="18514"/>
                      </a:lnTo>
                      <a:lnTo>
                        <a:pt x="12419" y="18514"/>
                      </a:lnTo>
                      <a:close/>
                    </a:path>
                    <a:path w="21600" h="21600" extrusionOk="0">
                      <a:moveTo>
                        <a:pt x="14580" y="18514"/>
                      </a:moveTo>
                      <a:lnTo>
                        <a:pt x="14580" y="20057"/>
                      </a:lnTo>
                      <a:lnTo>
                        <a:pt x="16740" y="20057"/>
                      </a:lnTo>
                      <a:lnTo>
                        <a:pt x="16740" y="18514"/>
                      </a:lnTo>
                      <a:lnTo>
                        <a:pt x="14580" y="18514"/>
                      </a:lnTo>
                      <a:close/>
                    </a:path>
                    <a:path w="21600" h="21600" extrusionOk="0">
                      <a:moveTo>
                        <a:pt x="16740" y="18514"/>
                      </a:moveTo>
                      <a:lnTo>
                        <a:pt x="16740" y="20057"/>
                      </a:lnTo>
                      <a:lnTo>
                        <a:pt x="18900" y="20057"/>
                      </a:lnTo>
                      <a:lnTo>
                        <a:pt x="18900" y="18514"/>
                      </a:lnTo>
                      <a:lnTo>
                        <a:pt x="16740" y="18514"/>
                      </a:lnTo>
                      <a:close/>
                    </a:path>
                    <a:path w="21600" h="21600" extrusionOk="0">
                      <a:moveTo>
                        <a:pt x="18900" y="18514"/>
                      </a:moveTo>
                      <a:lnTo>
                        <a:pt x="18900" y="20057"/>
                      </a:lnTo>
                      <a:lnTo>
                        <a:pt x="21060" y="20057"/>
                      </a:lnTo>
                      <a:lnTo>
                        <a:pt x="21060" y="18514"/>
                      </a:lnTo>
                      <a:lnTo>
                        <a:pt x="18900" y="18514"/>
                      </a:lnTo>
                      <a:close/>
                    </a:path>
                    <a:path w="21600" h="21600" extrusionOk="0">
                      <a:moveTo>
                        <a:pt x="540" y="20057"/>
                      </a:moveTo>
                      <a:lnTo>
                        <a:pt x="540" y="21600"/>
                      </a:lnTo>
                      <a:lnTo>
                        <a:pt x="2700" y="21600"/>
                      </a:lnTo>
                      <a:lnTo>
                        <a:pt x="2700" y="20057"/>
                      </a:lnTo>
                      <a:lnTo>
                        <a:pt x="540" y="20057"/>
                      </a:lnTo>
                      <a:close/>
                    </a:path>
                    <a:path w="21600" h="21600" extrusionOk="0">
                      <a:moveTo>
                        <a:pt x="2700" y="20057"/>
                      </a:moveTo>
                      <a:lnTo>
                        <a:pt x="2700" y="21600"/>
                      </a:lnTo>
                      <a:lnTo>
                        <a:pt x="4860" y="21600"/>
                      </a:lnTo>
                      <a:lnTo>
                        <a:pt x="4860" y="20057"/>
                      </a:lnTo>
                      <a:lnTo>
                        <a:pt x="2700" y="20057"/>
                      </a:lnTo>
                      <a:close/>
                    </a:path>
                    <a:path w="21600" h="21600" extrusionOk="0">
                      <a:moveTo>
                        <a:pt x="4860" y="20057"/>
                      </a:moveTo>
                      <a:lnTo>
                        <a:pt x="4860" y="21600"/>
                      </a:lnTo>
                      <a:lnTo>
                        <a:pt x="7020" y="21600"/>
                      </a:lnTo>
                      <a:lnTo>
                        <a:pt x="7020" y="20057"/>
                      </a:lnTo>
                      <a:lnTo>
                        <a:pt x="4860" y="20057"/>
                      </a:lnTo>
                      <a:close/>
                    </a:path>
                    <a:path w="21600" h="21600" extrusionOk="0">
                      <a:moveTo>
                        <a:pt x="7020" y="20057"/>
                      </a:moveTo>
                      <a:lnTo>
                        <a:pt x="7020" y="21600"/>
                      </a:lnTo>
                      <a:lnTo>
                        <a:pt x="9180" y="21600"/>
                      </a:lnTo>
                      <a:lnTo>
                        <a:pt x="9180" y="20057"/>
                      </a:lnTo>
                      <a:lnTo>
                        <a:pt x="7020" y="20057"/>
                      </a:lnTo>
                      <a:close/>
                    </a:path>
                    <a:path w="21600" h="21600" extrusionOk="0">
                      <a:moveTo>
                        <a:pt x="9180" y="20057"/>
                      </a:moveTo>
                      <a:lnTo>
                        <a:pt x="9180" y="21600"/>
                      </a:lnTo>
                      <a:lnTo>
                        <a:pt x="11340" y="21600"/>
                      </a:lnTo>
                      <a:lnTo>
                        <a:pt x="11340" y="20057"/>
                      </a:lnTo>
                      <a:lnTo>
                        <a:pt x="9180" y="20057"/>
                      </a:lnTo>
                      <a:close/>
                    </a:path>
                    <a:path w="21600" h="21600" extrusionOk="0">
                      <a:moveTo>
                        <a:pt x="11340" y="20057"/>
                      </a:moveTo>
                      <a:lnTo>
                        <a:pt x="11340" y="21600"/>
                      </a:lnTo>
                      <a:lnTo>
                        <a:pt x="13500" y="21600"/>
                      </a:lnTo>
                      <a:lnTo>
                        <a:pt x="13500" y="20057"/>
                      </a:lnTo>
                      <a:lnTo>
                        <a:pt x="11340" y="20057"/>
                      </a:lnTo>
                      <a:close/>
                    </a:path>
                    <a:path w="21600" h="21600" extrusionOk="0">
                      <a:moveTo>
                        <a:pt x="13500" y="20057"/>
                      </a:moveTo>
                      <a:lnTo>
                        <a:pt x="13500" y="21600"/>
                      </a:lnTo>
                      <a:lnTo>
                        <a:pt x="15660" y="21600"/>
                      </a:lnTo>
                      <a:lnTo>
                        <a:pt x="15660" y="20057"/>
                      </a:lnTo>
                      <a:lnTo>
                        <a:pt x="13500" y="20057"/>
                      </a:lnTo>
                      <a:close/>
                    </a:path>
                    <a:path w="21600" h="21600" extrusionOk="0">
                      <a:moveTo>
                        <a:pt x="15660" y="20057"/>
                      </a:moveTo>
                      <a:lnTo>
                        <a:pt x="15660" y="21600"/>
                      </a:lnTo>
                      <a:lnTo>
                        <a:pt x="17820" y="21600"/>
                      </a:lnTo>
                      <a:lnTo>
                        <a:pt x="17820" y="20057"/>
                      </a:lnTo>
                      <a:lnTo>
                        <a:pt x="15660" y="20057"/>
                      </a:lnTo>
                      <a:close/>
                    </a:path>
                    <a:path w="21600" h="21600" extrusionOk="0">
                      <a:moveTo>
                        <a:pt x="17820" y="20057"/>
                      </a:moveTo>
                      <a:lnTo>
                        <a:pt x="17820" y="21600"/>
                      </a:lnTo>
                      <a:lnTo>
                        <a:pt x="19980" y="21600"/>
                      </a:lnTo>
                      <a:lnTo>
                        <a:pt x="19980" y="20057"/>
                      </a:lnTo>
                      <a:lnTo>
                        <a:pt x="17820" y="20057"/>
                      </a:lnTo>
                      <a:close/>
                    </a:path>
                    <a:path w="21600" h="21600" extrusionOk="0">
                      <a:moveTo>
                        <a:pt x="19980" y="4628"/>
                      </a:moveTo>
                      <a:lnTo>
                        <a:pt x="21060" y="4628"/>
                      </a:lnTo>
                      <a:lnTo>
                        <a:pt x="2106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63" name="AutoShape 6"/>
                <p:cNvCxnSpPr>
                  <a:cxnSpLocks noChangeShapeType="1"/>
                </p:cNvCxnSpPr>
                <p:nvPr/>
              </p:nvCxnSpPr>
              <p:spPr bwMode="auto">
                <a:xfrm flipV="1">
                  <a:off x="7620000" y="3941762"/>
                  <a:ext cx="0" cy="1079500"/>
                </a:xfrm>
                <a:prstGeom prst="straightConnector1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 type="stealth" w="lg" len="lg"/>
                </a:ln>
              </p:spPr>
            </p:cxnSp>
          </p:grpSp>
          <p:sp>
            <p:nvSpPr>
              <p:cNvPr id="68" name="Rectangle 67"/>
              <p:cNvSpPr/>
              <p:nvPr/>
            </p:nvSpPr>
            <p:spPr>
              <a:xfrm>
                <a:off x="7772400" y="45720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30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6324600" y="46482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20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5715000" y="5029200"/>
                <a:ext cx="1295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F1= 200 N</a:t>
                </a:r>
                <a:endParaRPr lang="en-US" b="1" baseline="30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7467600" y="5105400"/>
                <a:ext cx="1295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>
                    <a:solidFill>
                      <a:srgbClr val="FF0000"/>
                    </a:solidFill>
                  </a:rPr>
                  <a:t>F2=100 N</a:t>
                </a:r>
                <a:endParaRPr lang="en-US" b="1" baseline="300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23" name="Rectangle 22"/>
            <p:cNvSpPr/>
            <p:nvPr/>
          </p:nvSpPr>
          <p:spPr>
            <a:xfrm>
              <a:off x="8229600" y="42672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3600" b="1" baseline="30000" dirty="0" smtClean="0"/>
                <a:t>x</a:t>
              </a:r>
              <a:endParaRPr lang="en-US" sz="3600" b="1" baseline="30000" dirty="0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39000" y="32004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3600" b="1" baseline="30000" dirty="0" smtClean="0"/>
                <a:t>y</a:t>
              </a:r>
              <a:endParaRPr lang="en-US" sz="3600" b="1" baseline="30000" dirty="0"/>
            </a:p>
          </p:txBody>
        </p:sp>
      </p:grpSp>
      <p:sp>
        <p:nvSpPr>
          <p:cNvPr id="34" name="Oval 33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8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>
              <a:spcBef>
                <a:spcPts val="0"/>
              </a:spcBef>
              <a:defRPr/>
            </a:pPr>
            <a:r>
              <a:rPr lang="en-US" sz="4400" dirty="0" smtClean="0">
                <a:ln w="1905"/>
                <a:solidFill>
                  <a:srgbClr val="FFC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Vectors Addition Of Force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1676401"/>
            <a:ext cx="8595360" cy="4953000"/>
          </a:xfr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0070C0"/>
                </a:solidFill>
              </a:rPr>
              <a:t>Example [1]</a:t>
            </a:r>
            <a:r>
              <a:rPr lang="en-US" sz="2800" b="1" baseline="30000" dirty="0" smtClean="0">
                <a:solidFill>
                  <a:srgbClr val="0070C0"/>
                </a:solidFill>
              </a:rPr>
              <a:t>cont</a:t>
            </a:r>
            <a:r>
              <a:rPr lang="en-US" sz="2800" b="1" dirty="0" smtClean="0">
                <a:solidFill>
                  <a:srgbClr val="0070C0"/>
                </a:solidFill>
              </a:rPr>
              <a:t>:</a:t>
            </a:r>
          </a:p>
          <a:p>
            <a:pPr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Solution: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tx1"/>
                </a:solidFill>
              </a:rPr>
              <a:t>Note that </a:t>
            </a:r>
            <a:r>
              <a:rPr lang="el-GR" sz="2000" b="1" dirty="0" smtClean="0">
                <a:solidFill>
                  <a:schemeClr val="tx1"/>
                </a:solidFill>
              </a:rPr>
              <a:t>θ</a:t>
            </a:r>
            <a:r>
              <a:rPr lang="en-US" sz="2000" b="1" dirty="0" smtClean="0">
                <a:solidFill>
                  <a:schemeClr val="tx1"/>
                </a:solidFill>
              </a:rPr>
              <a:t> = 50</a:t>
            </a:r>
            <a:r>
              <a:rPr lang="en-US" sz="2000" b="1" baseline="30000" dirty="0" smtClean="0">
                <a:solidFill>
                  <a:schemeClr val="tx1"/>
                </a:solidFill>
              </a:rPr>
              <a:t>o </a:t>
            </a:r>
          </a:p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Cosine Law: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Sine Law: </a:t>
            </a: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rgbClr val="0070C0"/>
                </a:solidFill>
              </a:rPr>
              <a:t>So: </a:t>
            </a:r>
            <a:r>
              <a:rPr lang="en-US" sz="2000" b="1" dirty="0" smtClean="0">
                <a:solidFill>
                  <a:srgbClr val="FF0000"/>
                </a:solidFill>
              </a:rPr>
              <a:t>F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=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</a:rPr>
              <a:t>156</a:t>
            </a:r>
            <a:r>
              <a:rPr lang="en-US" sz="2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∟</a:t>
            </a:r>
            <a:r>
              <a:rPr lang="en-US" sz="2000" b="1" dirty="0" smtClean="0">
                <a:solidFill>
                  <a:srgbClr val="FF0000"/>
                </a:solidFill>
                <a:latin typeface="+mj-lt"/>
                <a:cs typeface="Times New Roman"/>
              </a:rPr>
              <a:t>109</a:t>
            </a:r>
            <a:r>
              <a:rPr lang="en-US" sz="2000" b="1" baseline="30000" dirty="0" smtClean="0">
                <a:solidFill>
                  <a:srgbClr val="FF0000"/>
                </a:solidFill>
                <a:latin typeface="+mj-lt"/>
                <a:cs typeface="Times New Roman"/>
              </a:rPr>
              <a:t>o</a:t>
            </a:r>
            <a:endParaRPr lang="en-US" sz="2000" b="1" baseline="30000" dirty="0" smtClean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625600" y="3657600"/>
          <a:ext cx="3959225" cy="384175"/>
        </p:xfrm>
        <a:graphic>
          <a:graphicData uri="http://schemas.openxmlformats.org/presentationml/2006/ole">
            <p:oleObj spid="_x0000_s3074" name="Equation" r:id="rId4" imgW="2869920" imgH="279360" progId="Equation.3">
              <p:embed/>
            </p:oleObj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1219200" y="4821238"/>
          <a:ext cx="4157663" cy="588962"/>
        </p:xfrm>
        <a:graphic>
          <a:graphicData uri="http://schemas.openxmlformats.org/presentationml/2006/ole">
            <p:oleObj spid="_x0000_s3075" name="Equation" r:id="rId5" imgW="2958840" imgH="419040" progId="Equation.3">
              <p:embed/>
            </p:oleObj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5181600" y="2286000"/>
            <a:ext cx="4191000" cy="1821656"/>
            <a:chOff x="5105400" y="1905000"/>
            <a:chExt cx="4191000" cy="1821656"/>
          </a:xfrm>
        </p:grpSpPr>
        <p:sp>
          <p:nvSpPr>
            <p:cNvPr id="27" name="Rectangle 26"/>
            <p:cNvSpPr/>
            <p:nvPr/>
          </p:nvSpPr>
          <p:spPr>
            <a:xfrm>
              <a:off x="5105400" y="3048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200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5867400" y="1905000"/>
              <a:ext cx="3429000" cy="1821656"/>
              <a:chOff x="5867400" y="1912144"/>
              <a:chExt cx="3429000" cy="1821656"/>
            </a:xfrm>
          </p:grpSpPr>
          <p:cxnSp>
            <p:nvCxnSpPr>
              <p:cNvPr id="29" name="AutoShape 4"/>
              <p:cNvCxnSpPr>
                <a:cxnSpLocks noChangeShapeType="1"/>
              </p:cNvCxnSpPr>
              <p:nvPr/>
            </p:nvCxnSpPr>
            <p:spPr bwMode="auto">
              <a:xfrm>
                <a:off x="7162800" y="2978944"/>
                <a:ext cx="1081088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32" name="AutoShape 9"/>
              <p:cNvCxnSpPr>
                <a:cxnSpLocks noChangeShapeType="1"/>
              </p:cNvCxnSpPr>
              <p:nvPr/>
            </p:nvCxnSpPr>
            <p:spPr bwMode="auto">
              <a:xfrm flipH="1">
                <a:off x="6019800" y="2978944"/>
                <a:ext cx="1079500" cy="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</p:cxnSp>
          <p:cxnSp>
            <p:nvCxnSpPr>
              <p:cNvPr id="36" name="AutoShape 6"/>
              <p:cNvCxnSpPr>
                <a:cxnSpLocks noChangeShapeType="1"/>
              </p:cNvCxnSpPr>
              <p:nvPr/>
            </p:nvCxnSpPr>
            <p:spPr bwMode="auto">
              <a:xfrm flipV="1">
                <a:off x="7162800" y="1912144"/>
                <a:ext cx="0" cy="1079500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lg" len="lg"/>
              </a:ln>
            </p:spPr>
          </p:cxnSp>
          <p:sp>
            <p:nvSpPr>
              <p:cNvPr id="25" name="Rectangle 24"/>
              <p:cNvSpPr/>
              <p:nvPr/>
            </p:nvSpPr>
            <p:spPr>
              <a:xfrm>
                <a:off x="7391400" y="2902744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30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5867400" y="2902744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20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8001000" y="3124200"/>
                <a:ext cx="1295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r>
                  <a:rPr lang="en-US" b="1" dirty="0" smtClean="0">
                    <a:solidFill>
                      <a:srgbClr val="002060"/>
                    </a:solidFill>
                  </a:rPr>
                  <a:t>100 N</a:t>
                </a:r>
                <a:endParaRPr lang="en-US" b="1" baseline="30000" dirty="0">
                  <a:solidFill>
                    <a:srgbClr val="002060"/>
                  </a:solidFill>
                </a:endParaRPr>
              </a:p>
            </p:txBody>
          </p:sp>
          <p:cxnSp>
            <p:nvCxnSpPr>
              <p:cNvPr id="3079" name="AutoShape 7"/>
              <p:cNvCxnSpPr>
                <a:cxnSpLocks noChangeShapeType="1"/>
              </p:cNvCxnSpPr>
              <p:nvPr/>
            </p:nvCxnSpPr>
            <p:spPr bwMode="auto">
              <a:xfrm rot="7200000" flipV="1">
                <a:off x="6561273" y="3135313"/>
                <a:ext cx="0" cy="898525"/>
              </a:xfrm>
              <a:prstGeom prst="straightConnector1">
                <a:avLst/>
              </a:prstGeom>
              <a:noFill/>
              <a:ln w="12700">
                <a:solidFill>
                  <a:srgbClr val="002060"/>
                </a:solidFill>
                <a:prstDash val="sysDash"/>
                <a:round/>
                <a:headEnd/>
                <a:tailEnd type="stealth" w="lg" len="lg"/>
              </a:ln>
            </p:spPr>
          </p:cxnSp>
          <p:cxnSp>
            <p:nvCxnSpPr>
              <p:cNvPr id="3080" name="AutoShape 8"/>
              <p:cNvCxnSpPr>
                <a:cxnSpLocks noChangeShapeType="1"/>
              </p:cNvCxnSpPr>
              <p:nvPr/>
            </p:nvCxnSpPr>
            <p:spPr bwMode="auto">
              <a:xfrm rot="15000000" flipV="1">
                <a:off x="6647792" y="2624932"/>
                <a:ext cx="0" cy="1081087"/>
              </a:xfrm>
              <a:prstGeom prst="straightConnector1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 type="stealth" w="lg" len="lg"/>
              </a:ln>
            </p:spPr>
          </p:cxnSp>
          <p:cxnSp>
            <p:nvCxnSpPr>
              <p:cNvPr id="47" name="AutoShape 7"/>
              <p:cNvCxnSpPr>
                <a:cxnSpLocks noChangeShapeType="1"/>
              </p:cNvCxnSpPr>
              <p:nvPr/>
            </p:nvCxnSpPr>
            <p:spPr bwMode="auto">
              <a:xfrm rot="7200000" flipV="1">
                <a:off x="7551872" y="2754312"/>
                <a:ext cx="0" cy="898525"/>
              </a:xfrm>
              <a:prstGeom prst="straightConnector1">
                <a:avLst/>
              </a:prstGeom>
              <a:noFill/>
              <a:ln w="12700">
                <a:solidFill>
                  <a:srgbClr val="002060"/>
                </a:solidFill>
                <a:prstDash val="solid"/>
                <a:round/>
                <a:headEnd/>
                <a:tailEnd type="stealth" w="lg" len="lg"/>
              </a:ln>
            </p:spPr>
          </p:cxnSp>
          <p:cxnSp>
            <p:nvCxnSpPr>
              <p:cNvPr id="51" name="AutoShape 8"/>
              <p:cNvCxnSpPr>
                <a:cxnSpLocks noChangeShapeType="1"/>
              </p:cNvCxnSpPr>
              <p:nvPr/>
            </p:nvCxnSpPr>
            <p:spPr bwMode="auto">
              <a:xfrm rot="15000000" flipV="1">
                <a:off x="7442145" y="3073333"/>
                <a:ext cx="0" cy="1081087"/>
              </a:xfrm>
              <a:prstGeom prst="straightConnector1">
                <a:avLst/>
              </a:prstGeom>
              <a:noFill/>
              <a:ln w="12700">
                <a:solidFill>
                  <a:srgbClr val="FF0000"/>
                </a:solidFill>
                <a:prstDash val="sysDash"/>
                <a:round/>
                <a:headEnd/>
                <a:tailEnd type="stealth" w="lg" len="lg"/>
              </a:ln>
            </p:spPr>
          </p:cxnSp>
          <p:sp>
            <p:nvSpPr>
              <p:cNvPr id="52" name="Rectangle 51"/>
              <p:cNvSpPr/>
              <p:nvPr/>
            </p:nvSpPr>
            <p:spPr>
              <a:xfrm>
                <a:off x="6705600" y="29718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130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553200" y="33528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130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172200" y="31242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50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162800" y="3200400"/>
                <a:ext cx="914400" cy="381000"/>
              </a:xfrm>
              <a:prstGeom prst="rect">
                <a:avLst/>
              </a:prstGeom>
              <a:ln>
                <a:noFill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50</a:t>
                </a:r>
                <a:r>
                  <a:rPr lang="en-US" b="1" baseline="30000" dirty="0" smtClean="0"/>
                  <a:t>o</a:t>
                </a:r>
                <a:endParaRPr lang="en-US" b="1" baseline="30000" dirty="0"/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5181600" y="4336256"/>
            <a:ext cx="4191000" cy="1371600"/>
            <a:chOff x="5410200" y="4419600"/>
            <a:chExt cx="4191000" cy="1371600"/>
          </a:xfrm>
        </p:grpSpPr>
        <p:sp>
          <p:nvSpPr>
            <p:cNvPr id="62" name="Rectangle 61"/>
            <p:cNvSpPr/>
            <p:nvPr/>
          </p:nvSpPr>
          <p:spPr>
            <a:xfrm>
              <a:off x="5410200" y="4953000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</a:rPr>
                <a:t>200 N</a:t>
              </a:r>
              <a:endParaRPr lang="en-US" b="1" baseline="30000" dirty="0">
                <a:solidFill>
                  <a:srgbClr val="FF0000"/>
                </a:solidFill>
              </a:endParaRPr>
            </a:p>
          </p:txBody>
        </p:sp>
        <p:cxnSp>
          <p:nvCxnSpPr>
            <p:cNvPr id="65" name="AutoShape 4"/>
            <p:cNvCxnSpPr>
              <a:cxnSpLocks noChangeShapeType="1"/>
            </p:cNvCxnSpPr>
            <p:nvPr/>
          </p:nvCxnSpPr>
          <p:spPr bwMode="auto">
            <a:xfrm>
              <a:off x="7467600" y="4876800"/>
              <a:ext cx="108108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lg" len="lg"/>
            </a:ln>
          </p:spPr>
        </p:cxnSp>
        <p:cxnSp>
          <p:nvCxnSpPr>
            <p:cNvPr id="66" name="AutoShape 9"/>
            <p:cNvCxnSpPr>
              <a:cxnSpLocks noChangeShapeType="1"/>
            </p:cNvCxnSpPr>
            <p:nvPr/>
          </p:nvCxnSpPr>
          <p:spPr bwMode="auto">
            <a:xfrm flipH="1">
              <a:off x="6324600" y="4876800"/>
              <a:ext cx="10795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69" name="Rectangle 68"/>
            <p:cNvSpPr/>
            <p:nvPr/>
          </p:nvSpPr>
          <p:spPr>
            <a:xfrm>
              <a:off x="7696200" y="48006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30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6172200" y="48006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8305800" y="5022056"/>
              <a:ext cx="1295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r>
                <a:rPr lang="en-US" b="1" dirty="0" smtClean="0">
                  <a:solidFill>
                    <a:srgbClr val="002060"/>
                  </a:solidFill>
                </a:rPr>
                <a:t>100 N</a:t>
              </a:r>
              <a:endParaRPr lang="en-US" b="1" baseline="30000" dirty="0">
                <a:solidFill>
                  <a:srgbClr val="002060"/>
                </a:solidFill>
              </a:endParaRPr>
            </a:p>
          </p:txBody>
        </p:sp>
        <p:cxnSp>
          <p:nvCxnSpPr>
            <p:cNvPr id="75" name="AutoShape 7"/>
            <p:cNvCxnSpPr>
              <a:cxnSpLocks noChangeShapeType="1"/>
            </p:cNvCxnSpPr>
            <p:nvPr/>
          </p:nvCxnSpPr>
          <p:spPr bwMode="auto">
            <a:xfrm rot="7200000" flipV="1">
              <a:off x="6866073" y="5033169"/>
              <a:ext cx="0" cy="898525"/>
            </a:xfrm>
            <a:prstGeom prst="straightConnector1">
              <a:avLst/>
            </a:prstGeom>
            <a:noFill/>
            <a:ln w="12700">
              <a:solidFill>
                <a:srgbClr val="002060"/>
              </a:solidFill>
              <a:prstDash val="sysDash"/>
              <a:round/>
              <a:headEnd/>
              <a:tailEnd type="stealth" w="lg" len="lg"/>
            </a:ln>
          </p:spPr>
        </p:cxnSp>
        <p:cxnSp>
          <p:nvCxnSpPr>
            <p:cNvPr id="76" name="AutoShape 8"/>
            <p:cNvCxnSpPr>
              <a:cxnSpLocks noChangeShapeType="1"/>
            </p:cNvCxnSpPr>
            <p:nvPr/>
          </p:nvCxnSpPr>
          <p:spPr bwMode="auto">
            <a:xfrm rot="15000000" flipV="1">
              <a:off x="6952592" y="4522788"/>
              <a:ext cx="0" cy="1081087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stealth" w="lg" len="lg"/>
            </a:ln>
          </p:spPr>
        </p:cxnSp>
        <p:cxnSp>
          <p:nvCxnSpPr>
            <p:cNvPr id="77" name="AutoShape 7"/>
            <p:cNvCxnSpPr>
              <a:cxnSpLocks noChangeShapeType="1"/>
            </p:cNvCxnSpPr>
            <p:nvPr/>
          </p:nvCxnSpPr>
          <p:spPr bwMode="auto">
            <a:xfrm rot="7200000" flipV="1">
              <a:off x="7856672" y="4652168"/>
              <a:ext cx="0" cy="898525"/>
            </a:xfrm>
            <a:prstGeom prst="straightConnector1">
              <a:avLst/>
            </a:prstGeom>
            <a:noFill/>
            <a:ln w="12700">
              <a:solidFill>
                <a:srgbClr val="002060"/>
              </a:solidFill>
              <a:prstDash val="solid"/>
              <a:round/>
              <a:headEnd/>
              <a:tailEnd type="stealth" w="lg" len="lg"/>
            </a:ln>
          </p:spPr>
        </p:cxnSp>
        <p:cxnSp>
          <p:nvCxnSpPr>
            <p:cNvPr id="78" name="AutoShape 8"/>
            <p:cNvCxnSpPr>
              <a:cxnSpLocks noChangeShapeType="1"/>
            </p:cNvCxnSpPr>
            <p:nvPr/>
          </p:nvCxnSpPr>
          <p:spPr bwMode="auto">
            <a:xfrm rot="15000000" flipV="1">
              <a:off x="7746945" y="4971189"/>
              <a:ext cx="0" cy="1081087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prstDash val="sysDash"/>
              <a:round/>
              <a:headEnd/>
              <a:tailEnd type="stealth" w="lg" len="lg"/>
            </a:ln>
          </p:spPr>
        </p:cxnSp>
        <p:sp>
          <p:nvSpPr>
            <p:cNvPr id="80" name="Rectangle 79"/>
            <p:cNvSpPr/>
            <p:nvPr/>
          </p:nvSpPr>
          <p:spPr>
            <a:xfrm>
              <a:off x="6781800" y="51054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F</a:t>
              </a:r>
              <a:endParaRPr lang="en-US" b="1" baseline="30000" dirty="0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467600" y="51054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50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cxnSp>
          <p:nvCxnSpPr>
            <p:cNvPr id="83" name="AutoShape 7"/>
            <p:cNvCxnSpPr>
              <a:cxnSpLocks noChangeShapeType="1"/>
            </p:cNvCxnSpPr>
            <p:nvPr/>
          </p:nvCxnSpPr>
          <p:spPr bwMode="auto">
            <a:xfrm rot="16200000" flipH="1" flipV="1">
              <a:off x="6972300" y="5143500"/>
              <a:ext cx="761999" cy="228599"/>
            </a:xfrm>
            <a:prstGeom prst="straightConnector1">
              <a:avLst/>
            </a:prstGeom>
            <a:ln>
              <a:headEnd/>
              <a:tailEnd type="stealth" w="lg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AutoShape 9"/>
            <p:cNvCxnSpPr>
              <a:cxnSpLocks noChangeShapeType="1"/>
            </p:cNvCxnSpPr>
            <p:nvPr/>
          </p:nvCxnSpPr>
          <p:spPr bwMode="auto">
            <a:xfrm flipH="1">
              <a:off x="7239000" y="5715000"/>
              <a:ext cx="1079500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/>
              <a:tailEnd/>
            </a:ln>
            <a:effectLst/>
          </p:spPr>
        </p:cxnSp>
        <p:sp>
          <p:nvSpPr>
            <p:cNvPr id="87" name="Arc 86"/>
            <p:cNvSpPr/>
            <p:nvPr/>
          </p:nvSpPr>
          <p:spPr>
            <a:xfrm rot="5553346">
              <a:off x="7285443" y="4845307"/>
              <a:ext cx="381000" cy="304800"/>
            </a:xfrm>
            <a:prstGeom prst="arc">
              <a:avLst>
                <a:gd name="adj1" fmla="val 16200000"/>
                <a:gd name="adj2" fmla="val 1538455"/>
              </a:avLst>
            </a:prstGeom>
            <a:ln>
              <a:headEnd type="stealth"/>
              <a:tailEnd type="stealt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162800" y="51054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latin typeface="Times New Roman"/>
                  <a:cs typeface="Times New Roman"/>
                </a:rPr>
                <a:t>ϕ</a:t>
              </a:r>
              <a:endParaRPr lang="en-US" b="1" baseline="30000" dirty="0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543800" y="54102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20</a:t>
              </a:r>
              <a:r>
                <a:rPr lang="en-US" b="1" baseline="30000" dirty="0" smtClean="0"/>
                <a:t>o</a:t>
              </a:r>
              <a:endParaRPr lang="en-US" b="1" baseline="30000" dirty="0"/>
            </a:p>
          </p:txBody>
        </p:sp>
        <p:sp>
          <p:nvSpPr>
            <p:cNvPr id="91" name="Arc 90"/>
            <p:cNvSpPr/>
            <p:nvPr/>
          </p:nvSpPr>
          <p:spPr>
            <a:xfrm rot="12413937">
              <a:off x="7188943" y="4505709"/>
              <a:ext cx="548027" cy="583487"/>
            </a:xfrm>
            <a:prstGeom prst="arc">
              <a:avLst>
                <a:gd name="adj1" fmla="val 15143219"/>
                <a:gd name="adj2" fmla="val 10531477"/>
              </a:avLst>
            </a:prstGeom>
            <a:ln>
              <a:headEnd type="stealth"/>
              <a:tailEnd type="stealt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7391400" y="4419600"/>
              <a:ext cx="914400" cy="381000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l-GR" b="1" dirty="0" smtClean="0">
                  <a:latin typeface="Times New Roman"/>
                  <a:cs typeface="Times New Roman"/>
                </a:rPr>
                <a:t>Θ</a:t>
              </a:r>
              <a:endParaRPr lang="en-US" b="1" baseline="30000" dirty="0"/>
            </a:p>
          </p:txBody>
        </p:sp>
      </p:grpSp>
      <p:sp>
        <p:nvSpPr>
          <p:cNvPr id="67" name="Oval 66"/>
          <p:cNvSpPr>
            <a:spLocks noChangeAspect="1"/>
          </p:cNvSpPr>
          <p:nvPr/>
        </p:nvSpPr>
        <p:spPr>
          <a:xfrm>
            <a:off x="7924800" y="213360"/>
            <a:ext cx="1005840" cy="1005840"/>
          </a:xfrm>
          <a:prstGeom prst="ellipse">
            <a:avLst/>
          </a:prstGeom>
          <a:blipFill>
            <a:blip r:embed="rId6" cstate="print"/>
            <a:stretch>
              <a:fillRect/>
            </a:stretch>
          </a:blip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2009</TotalTime>
  <Words>574</Words>
  <Application>Microsoft Office PowerPoint</Application>
  <PresentationFormat>On-screen Show (4:3)</PresentationFormat>
  <Paragraphs>231</Paragraphs>
  <Slides>13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Module</vt:lpstr>
      <vt:lpstr>Equation</vt:lpstr>
      <vt:lpstr>Slide 1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  <vt:lpstr>Vectors Addition Of Force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Statics </dc:title>
  <dc:creator>Laith Batarseh</dc:creator>
  <cp:lastModifiedBy>LAith</cp:lastModifiedBy>
  <cp:revision>276</cp:revision>
  <dcterms:created xsi:type="dcterms:W3CDTF">2006-08-16T00:00:00Z</dcterms:created>
  <dcterms:modified xsi:type="dcterms:W3CDTF">2013-10-09T16:12:00Z</dcterms:modified>
</cp:coreProperties>
</file>