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4" r:id="rId3"/>
    <p:sldId id="283" r:id="rId4"/>
    <p:sldId id="270" r:id="rId5"/>
    <p:sldId id="274" r:id="rId6"/>
    <p:sldId id="276" r:id="rId7"/>
    <p:sldId id="275" r:id="rId8"/>
    <p:sldId id="273" r:id="rId9"/>
    <p:sldId id="277" r:id="rId10"/>
    <p:sldId id="278" r:id="rId11"/>
    <p:sldId id="279" r:id="rId12"/>
    <p:sldId id="280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5620"/>
    <p:restoredTop sz="91219" autoAdjust="0"/>
  </p:normalViewPr>
  <p:slideViewPr>
    <p:cSldViewPr>
      <p:cViewPr varScale="1">
        <p:scale>
          <a:sx n="69" d="100"/>
          <a:sy n="69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164592"/>
            <a:ext cx="6248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Statics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kumimoji="0" lang="en-US" sz="28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8239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 marL="234950" indent="-23495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[2]: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Question: 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There are 5 forces acting on the ring shown in the following figure.  determine the magnitude and direction of the resultant force.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 algn="justLow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</a:t>
            </a:r>
            <a:r>
              <a:rPr lang="en-US" sz="2000" b="1" dirty="0" smtClean="0">
                <a:solidFill>
                  <a:schemeClr val="tx1"/>
                </a:solidFill>
              </a:rPr>
              <a:t> the magnitudes and directions for all forces 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 </a:t>
            </a:r>
            <a:r>
              <a:rPr lang="en-US" sz="2000" b="1" dirty="0" smtClean="0">
                <a:solidFill>
                  <a:schemeClr val="tx1"/>
                </a:solidFill>
              </a:rPr>
              <a:t>find the resultant force  </a:t>
            </a:r>
            <a:r>
              <a:rPr lang="en-US" sz="2400" b="1" dirty="0" smtClean="0">
                <a:solidFill>
                  <a:srgbClr val="FF0000"/>
                </a:solidFill>
              </a:rPr>
              <a:t>F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Plan:</a:t>
            </a:r>
          </a:p>
          <a:p>
            <a:pPr marL="0" indent="0" algn="justLow"/>
            <a:r>
              <a:rPr lang="en-US" sz="2000" b="1" dirty="0" smtClean="0">
                <a:solidFill>
                  <a:schemeClr val="tx1"/>
                </a:solidFill>
              </a:rPr>
              <a:t> use the Cartesian notation to find the resultant force.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648200" y="2209800"/>
            <a:ext cx="4800600" cy="2438400"/>
            <a:chOff x="4495800" y="2209800"/>
            <a:chExt cx="4800600" cy="2438400"/>
          </a:xfrm>
        </p:grpSpPr>
        <p:grpSp>
          <p:nvGrpSpPr>
            <p:cNvPr id="33" name="Group 32"/>
            <p:cNvGrpSpPr/>
            <p:nvPr/>
          </p:nvGrpSpPr>
          <p:grpSpPr>
            <a:xfrm>
              <a:off x="4495800" y="2209800"/>
              <a:ext cx="4343400" cy="2438400"/>
              <a:chOff x="4495800" y="2209800"/>
              <a:chExt cx="4343400" cy="2438400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4495800" y="2286000"/>
                <a:ext cx="4343400" cy="2362200"/>
                <a:chOff x="4495800" y="1752600"/>
                <a:chExt cx="4343400" cy="2362200"/>
              </a:xfrm>
            </p:grpSpPr>
            <p:pic>
              <p:nvPicPr>
                <p:cNvPr id="28674" name="Picture 2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4800600" y="1905000"/>
                  <a:ext cx="4038600" cy="21145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sp>
              <p:nvSpPr>
                <p:cNvPr id="22" name="Rectangle 21"/>
                <p:cNvSpPr/>
                <p:nvPr/>
              </p:nvSpPr>
              <p:spPr>
                <a:xfrm>
                  <a:off x="7543800" y="26670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100 N</a:t>
                  </a:r>
                  <a:endParaRPr lang="en-US" b="1" dirty="0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7772400" y="18288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200 N</a:t>
                  </a:r>
                  <a:endParaRPr lang="en-US" b="1" dirty="0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724400" y="17526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150 N</a:t>
                  </a:r>
                  <a:endParaRPr lang="en-US" b="1" dirty="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495800" y="36576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50N</a:t>
                  </a:r>
                  <a:endParaRPr lang="en-US" b="1" dirty="0"/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7848600" y="35052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60 N</a:t>
                  </a:r>
                  <a:endParaRPr lang="en-US" b="1" dirty="0"/>
                </a:p>
              </p:txBody>
            </p:sp>
            <p:sp>
              <p:nvSpPr>
                <p:cNvPr id="27" name="Rectangle 26"/>
                <p:cNvSpPr/>
                <p:nvPr/>
              </p:nvSpPr>
              <p:spPr>
                <a:xfrm>
                  <a:off x="7010400" y="25146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45</a:t>
                  </a:r>
                  <a:r>
                    <a:rPr lang="en-US" b="1" baseline="30000" dirty="0" smtClean="0"/>
                    <a:t>o</a:t>
                  </a:r>
                  <a:endParaRPr lang="en-US" b="1" baseline="30000" dirty="0"/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5943600" y="22098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45</a:t>
                  </a:r>
                  <a:r>
                    <a:rPr lang="en-US" b="1" baseline="30000" dirty="0" smtClean="0"/>
                    <a:t>o</a:t>
                  </a:r>
                  <a:endParaRPr lang="en-US" b="1" baseline="30000" dirty="0"/>
                </a:p>
              </p:txBody>
            </p:sp>
            <p:sp>
              <p:nvSpPr>
                <p:cNvPr id="29" name="Rectangle 28"/>
                <p:cNvSpPr/>
                <p:nvPr/>
              </p:nvSpPr>
              <p:spPr>
                <a:xfrm>
                  <a:off x="5410200" y="29718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30</a:t>
                  </a:r>
                  <a:r>
                    <a:rPr lang="en-US" b="1" baseline="30000" dirty="0" smtClean="0"/>
                    <a:t>o</a:t>
                  </a:r>
                  <a:endParaRPr lang="en-US" b="1" baseline="30000" dirty="0"/>
                </a:p>
              </p:txBody>
            </p:sp>
            <p:sp>
              <p:nvSpPr>
                <p:cNvPr id="30" name="Rectangle 29"/>
                <p:cNvSpPr/>
                <p:nvPr/>
              </p:nvSpPr>
              <p:spPr>
                <a:xfrm>
                  <a:off x="7315200" y="2971800"/>
                  <a:ext cx="914400" cy="457200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/>
                    <a:t>20</a:t>
                  </a:r>
                  <a:r>
                    <a:rPr lang="en-US" b="1" baseline="30000" dirty="0" smtClean="0"/>
                    <a:t>o</a:t>
                  </a:r>
                  <a:endParaRPr lang="en-US" b="1" baseline="30000" dirty="0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4648200" y="2209800"/>
                <a:ext cx="4191000" cy="2438400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>
              <a:off x="8001000" y="32004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x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096000" y="2286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y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45" name="Oval 4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524000"/>
            <a:ext cx="8839200" cy="51816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bIns="0" numCol="1"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[2]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cont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Forces:</a:t>
            </a:r>
          </a:p>
          <a:p>
            <a:pPr marL="0" indent="0">
              <a:lnSpc>
                <a:spcPct val="12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(45)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 sin(45)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F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={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141.42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141.42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j} N</a:t>
            </a:r>
          </a:p>
          <a:p>
            <a:pPr marL="0" indent="0">
              <a:lnSpc>
                <a:spcPct val="120000"/>
              </a:lnSpc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 N</a:t>
            </a: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150cos(45)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150sin(45)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={ -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106.06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106.06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j} N</a:t>
            </a: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-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(30)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 sin(30)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   ={-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43.3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j} N</a:t>
            </a:r>
            <a:endParaRPr lang="en-US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(20)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- 60 sin(20)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   ={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56.4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20.52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j} 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Magnitude :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18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141.42+100 – 106.06 – 43.3 +56.4 = 148.46 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800" b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141.42 +0 +106.06 – 25 – 20.52 = 201.96 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F = {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148.46 </a:t>
            </a:r>
            <a:r>
              <a:rPr lang="en-US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201.96 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|F| = [ (148.46)</a:t>
            </a:r>
            <a:r>
              <a:rPr lang="en-US" sz="20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(201.96)</a:t>
            </a:r>
            <a:r>
              <a:rPr lang="en-US" sz="20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20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½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250.66 N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Direction: </a:t>
            </a:r>
            <a:r>
              <a:rPr lang="el-G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tan</a:t>
            </a:r>
            <a:r>
              <a:rPr lang="en-US" sz="20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|201.96/148.46| = 53.7</a:t>
            </a:r>
            <a:r>
              <a:rPr lang="en-US" sz="2000" b="1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572000" y="1524000"/>
            <a:ext cx="4800600" cy="2362200"/>
            <a:chOff x="4572000" y="1524000"/>
            <a:chExt cx="4800600" cy="2362200"/>
          </a:xfrm>
        </p:grpSpPr>
        <p:pic>
          <p:nvPicPr>
            <p:cNvPr id="286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76800" y="1676400"/>
              <a:ext cx="4038600" cy="2114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Rectangle 21"/>
            <p:cNvSpPr/>
            <p:nvPr/>
          </p:nvSpPr>
          <p:spPr>
            <a:xfrm>
              <a:off x="7620000" y="24384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100 N</a:t>
              </a:r>
              <a:endParaRPr lang="en-US" b="1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848600" y="16002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200 N</a:t>
              </a:r>
              <a:endParaRPr lang="en-US" b="1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800600" y="15240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150 N</a:t>
              </a:r>
              <a:endParaRPr lang="en-US" b="1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572000" y="34290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50N</a:t>
              </a:r>
              <a:endParaRPr lang="en-US" b="1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24800" y="32766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60 N</a:t>
              </a:r>
              <a:endParaRPr lang="en-US" b="1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086600" y="22860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45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019800" y="19812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45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486400" y="27432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30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391400" y="27432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077200" y="24384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x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72200" y="1524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y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934200" y="4419600"/>
            <a:ext cx="2286000" cy="1620837"/>
            <a:chOff x="6934200" y="4419600"/>
            <a:chExt cx="2286000" cy="1620837"/>
          </a:xfrm>
        </p:grpSpPr>
        <p:sp>
          <p:nvSpPr>
            <p:cNvPr id="29698" name="AutoShape 2"/>
            <p:cNvSpPr>
              <a:spLocks noChangeArrowheads="1"/>
            </p:cNvSpPr>
            <p:nvPr/>
          </p:nvSpPr>
          <p:spPr bwMode="auto">
            <a:xfrm>
              <a:off x="7185025" y="5321300"/>
              <a:ext cx="720725" cy="719137"/>
            </a:xfrm>
            <a:custGeom>
              <a:avLst/>
              <a:gdLst>
                <a:gd name="G0" fmla="+- 2838 0 0"/>
                <a:gd name="G1" fmla="+- 21600 0 2838"/>
                <a:gd name="G2" fmla="+- 21600 0 2838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2838" y="10800"/>
                  </a:moveTo>
                  <a:cubicBezTo>
                    <a:pt x="2838" y="15197"/>
                    <a:pt x="6403" y="18762"/>
                    <a:pt x="10800" y="18762"/>
                  </a:cubicBezTo>
                  <a:cubicBezTo>
                    <a:pt x="15197" y="18762"/>
                    <a:pt x="18762" y="15197"/>
                    <a:pt x="18762" y="10800"/>
                  </a:cubicBezTo>
                  <a:cubicBezTo>
                    <a:pt x="18762" y="6403"/>
                    <a:pt x="15197" y="2838"/>
                    <a:pt x="10800" y="2838"/>
                  </a:cubicBezTo>
                  <a:cubicBezTo>
                    <a:pt x="6403" y="2838"/>
                    <a:pt x="2838" y="6403"/>
                    <a:pt x="2838" y="10800"/>
                  </a:cubicBezTo>
                  <a:close/>
                </a:path>
              </a:pathLst>
            </a:custGeom>
            <a:gradFill rotWithShape="0">
              <a:gsLst>
                <a:gs pos="0">
                  <a:srgbClr val="272727"/>
                </a:gs>
                <a:gs pos="50000">
                  <a:srgbClr val="FFFFFF"/>
                </a:gs>
                <a:gs pos="100000">
                  <a:srgbClr val="272727"/>
                </a:gs>
              </a:gsLst>
              <a:lin ang="27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29699" name="AutoShape 3"/>
            <p:cNvCxnSpPr>
              <a:cxnSpLocks noChangeShapeType="1"/>
            </p:cNvCxnSpPr>
            <p:nvPr/>
          </p:nvCxnSpPr>
          <p:spPr bwMode="auto">
            <a:xfrm>
              <a:off x="7539037" y="5700712"/>
              <a:ext cx="900113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lg"/>
              <a:tailEnd type="stealth" w="lg" len="lg"/>
            </a:ln>
          </p:spPr>
        </p:cxnSp>
        <p:cxnSp>
          <p:nvCxnSpPr>
            <p:cNvPr id="29700" name="AutoShape 4"/>
            <p:cNvCxnSpPr>
              <a:cxnSpLocks noChangeShapeType="1"/>
            </p:cNvCxnSpPr>
            <p:nvPr/>
          </p:nvCxnSpPr>
          <p:spPr bwMode="auto">
            <a:xfrm rot="-5400000">
              <a:off x="7093744" y="5250656"/>
              <a:ext cx="900112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none" w="lg" len="lg"/>
              <a:tailEnd type="stealth" w="lg" len="lg"/>
            </a:ln>
          </p:spPr>
        </p:cxnSp>
        <p:cxnSp>
          <p:nvCxnSpPr>
            <p:cNvPr id="29701" name="AutoShape 5"/>
            <p:cNvCxnSpPr>
              <a:cxnSpLocks noChangeShapeType="1"/>
            </p:cNvCxnSpPr>
            <p:nvPr/>
          </p:nvCxnSpPr>
          <p:spPr bwMode="auto">
            <a:xfrm rot="18360000" flipV="1">
              <a:off x="7384255" y="5318919"/>
              <a:ext cx="900113" cy="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round/>
              <a:headEnd type="none" w="lg" len="lg"/>
              <a:tailEnd type="stealth" w="lg" len="lg"/>
            </a:ln>
          </p:spPr>
        </p:cxnSp>
        <p:sp>
          <p:nvSpPr>
            <p:cNvPr id="33" name="Rectangle 32"/>
            <p:cNvSpPr/>
            <p:nvPr/>
          </p:nvSpPr>
          <p:spPr>
            <a:xfrm>
              <a:off x="7924800" y="54864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x</a:t>
              </a:r>
              <a:endParaRPr lang="en-US" b="1" baseline="300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934200" y="44196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y</a:t>
              </a:r>
              <a:endParaRPr lang="en-US" b="1" baseline="300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620000" y="4572000"/>
              <a:ext cx="16002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250.66 N</a:t>
              </a:r>
              <a:endPara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696200" y="5257800"/>
              <a:ext cx="914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Times New Roman" pitchFamily="18" charset="0"/>
                  <a:cs typeface="Times New Roman" pitchFamily="18" charset="0"/>
                </a:rPr>
                <a:t>53.7</a:t>
              </a:r>
              <a:r>
                <a:rPr lang="en-US" sz="1600" b="1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sz="1600" b="1" baseline="30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7" name="Oval 4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3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519684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000" b="1" dirty="0" smtClean="0">
                <a:solidFill>
                  <a:srgbClr val="0070C0"/>
                </a:solidFill>
              </a:rPr>
              <a:t>Coplanar forces </a:t>
            </a:r>
            <a:r>
              <a:rPr lang="en-US" sz="2000" b="1" dirty="0" smtClean="0">
                <a:solidFill>
                  <a:schemeClr val="tx1"/>
                </a:solidFill>
              </a:rPr>
              <a:t>are the forces that share the same plane.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These forces can be represented by their </a:t>
            </a:r>
            <a:r>
              <a:rPr lang="en-US" sz="2000" b="1" dirty="0" smtClean="0">
                <a:solidFill>
                  <a:srgbClr val="0070C0"/>
                </a:solidFill>
              </a:rPr>
              <a:t>components</a:t>
            </a:r>
            <a:r>
              <a:rPr lang="en-US" sz="2000" b="1" dirty="0" smtClean="0">
                <a:solidFill>
                  <a:schemeClr val="tx1"/>
                </a:solidFill>
              </a:rPr>
              <a:t> on </a:t>
            </a:r>
            <a:r>
              <a:rPr lang="en-US" sz="2000" b="1" i="1" dirty="0" smtClean="0">
                <a:solidFill>
                  <a:srgbClr val="0070C0"/>
                </a:solidFill>
              </a:rPr>
              <a:t>x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n-US" sz="2000" b="1" i="1" dirty="0" smtClean="0">
                <a:solidFill>
                  <a:srgbClr val="0070C0"/>
                </a:solidFill>
              </a:rPr>
              <a:t>y</a:t>
            </a:r>
            <a:r>
              <a:rPr lang="en-US" sz="2000" b="1" dirty="0" smtClean="0">
                <a:solidFill>
                  <a:schemeClr val="tx1"/>
                </a:solidFill>
              </a:rPr>
              <a:t> axes which are called </a:t>
            </a:r>
            <a:r>
              <a:rPr lang="en-US" sz="2000" b="1" dirty="0" smtClean="0">
                <a:solidFill>
                  <a:srgbClr val="0070C0"/>
                </a:solidFill>
              </a:rPr>
              <a:t>the rectangular components.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The </a:t>
            </a:r>
            <a:r>
              <a:rPr lang="en-US" sz="2000" b="1" dirty="0" smtClean="0">
                <a:solidFill>
                  <a:srgbClr val="0070C0"/>
                </a:solidFill>
              </a:rPr>
              <a:t>components </a:t>
            </a:r>
            <a:r>
              <a:rPr lang="en-US" sz="2000" b="1" dirty="0" smtClean="0">
                <a:solidFill>
                  <a:schemeClr val="tx1"/>
                </a:solidFill>
              </a:rPr>
              <a:t>can be represented by either scalar or Cartesian notations.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000" b="1" dirty="0" smtClean="0">
                <a:solidFill>
                  <a:srgbClr val="0070C0"/>
                </a:solidFill>
              </a:rPr>
              <a:t>Resultant force </a:t>
            </a:r>
            <a:r>
              <a:rPr lang="en-US" sz="2000" b="1" dirty="0" smtClean="0">
                <a:solidFill>
                  <a:schemeClr val="tx1"/>
                </a:solidFill>
              </a:rPr>
              <a:t>can be found as: </a:t>
            </a:r>
            <a:endParaRPr 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53440" y="4800600"/>
            <a:ext cx="1981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45720" tIns="45720" rIns="45720" rtlCol="0" anchor="ctr"/>
          <a:lstStyle/>
          <a:p>
            <a:pPr algn="ctr"/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R,x</a:t>
            </a:r>
            <a:r>
              <a:rPr lang="en-US" sz="2400" b="1" i="1" dirty="0" smtClean="0"/>
              <a:t> =∑</a:t>
            </a:r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x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853440" y="5410200"/>
            <a:ext cx="1981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45720" tIns="45720" rIns="45720" rtlCol="0" anchor="ctr"/>
          <a:lstStyle/>
          <a:p>
            <a:pPr algn="ctr"/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R,y</a:t>
            </a:r>
            <a:r>
              <a:rPr lang="en-US" sz="2400" b="1" i="1" dirty="0" smtClean="0"/>
              <a:t> =∑</a:t>
            </a:r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y</a:t>
            </a:r>
            <a:endParaRPr lang="en-US" sz="2400" b="1" dirty="0"/>
          </a:p>
        </p:txBody>
      </p:sp>
      <p:sp>
        <p:nvSpPr>
          <p:cNvPr id="12" name="Right Brace 11"/>
          <p:cNvSpPr/>
          <p:nvPr/>
        </p:nvSpPr>
        <p:spPr>
          <a:xfrm>
            <a:off x="2910840" y="5059680"/>
            <a:ext cx="381000" cy="731520"/>
          </a:xfrm>
          <a:prstGeom prst="rightBrace">
            <a:avLst>
              <a:gd name="adj1" fmla="val 42613"/>
              <a:gd name="adj2" fmla="val 51299"/>
            </a:avLst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3444240" y="5181600"/>
            <a:ext cx="1981200" cy="533400"/>
            <a:chOff x="3962400" y="4267200"/>
            <a:chExt cx="1981200" cy="533400"/>
          </a:xfrm>
        </p:grpSpPr>
        <p:sp>
          <p:nvSpPr>
            <p:cNvPr id="14" name="Rectangle 13"/>
            <p:cNvSpPr/>
            <p:nvPr/>
          </p:nvSpPr>
          <p:spPr>
            <a:xfrm>
              <a:off x="3962400" y="4267200"/>
              <a:ext cx="1981200" cy="5334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45720" tIns="45720" rIns="45720" rtlCol="0" anchor="ctr"/>
            <a:lstStyle/>
            <a:p>
              <a:pPr algn="ctr"/>
              <a:endParaRPr lang="en-US" sz="2400" b="1" dirty="0"/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4152900" y="4338638"/>
            <a:ext cx="1600200" cy="461962"/>
          </p:xfrm>
          <a:graphic>
            <a:graphicData uri="http://schemas.openxmlformats.org/presentationml/2006/ole">
              <p:oleObj spid="_x0000_s49154" name="Equation" r:id="rId3" imgW="1054080" imgH="304560" progId="Equation.3">
                <p:embed/>
              </p:oleObj>
            </a:graphicData>
          </a:graphic>
        </p:graphicFrame>
      </p:grpSp>
      <p:grpSp>
        <p:nvGrpSpPr>
          <p:cNvPr id="16" name="Group 15"/>
          <p:cNvGrpSpPr/>
          <p:nvPr/>
        </p:nvGrpSpPr>
        <p:grpSpPr>
          <a:xfrm>
            <a:off x="6492240" y="4953000"/>
            <a:ext cx="1981200" cy="838200"/>
            <a:chOff x="2133600" y="5334000"/>
            <a:chExt cx="1981200" cy="838200"/>
          </a:xfrm>
        </p:grpSpPr>
        <p:sp>
          <p:nvSpPr>
            <p:cNvPr id="17" name="Rectangle 16"/>
            <p:cNvSpPr/>
            <p:nvPr/>
          </p:nvSpPr>
          <p:spPr>
            <a:xfrm>
              <a:off x="2133600" y="5334000"/>
              <a:ext cx="1981200" cy="8382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45720" tIns="45720" rIns="45720" rtlCol="0" anchor="ctr"/>
            <a:lstStyle/>
            <a:p>
              <a:pPr algn="ctr"/>
              <a:endParaRPr lang="en-US" sz="2400" b="1" dirty="0"/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438400" y="5402262"/>
            <a:ext cx="1370013" cy="769938"/>
          </p:xfrm>
          <a:graphic>
            <a:graphicData uri="http://schemas.openxmlformats.org/presentationml/2006/ole">
              <p:oleObj spid="_x0000_s49155" name="Equation" r:id="rId4" imgW="901440" imgH="507960" progId="Equation.3">
                <p:embed/>
              </p:oleObj>
            </a:graphicData>
          </a:graphic>
        </p:graphicFrame>
      </p:grpSp>
      <p:sp>
        <p:nvSpPr>
          <p:cNvPr id="27" name="Oval 2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9154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38150" indent="74613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We will </a:t>
            </a:r>
          </a:p>
          <a:p>
            <a:pPr>
              <a:buNone/>
            </a:pPr>
            <a:endParaRPr lang="en-US" sz="1100" dirty="0">
              <a:solidFill>
                <a:srgbClr val="002060"/>
              </a:solidFill>
              <a:latin typeface="Swis721 BlkEx BT" pitchFamily="34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Define the concept of coplanar forces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Study the cases of scalar notation  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Study the cases of Cartesian notation  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sum forces 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7782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Coplanar forces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Coplanar forces </a:t>
            </a:r>
            <a:r>
              <a:rPr lang="en-US" sz="2400" b="1" dirty="0" smtClean="0">
                <a:solidFill>
                  <a:schemeClr val="tx1"/>
                </a:solidFill>
              </a:rPr>
              <a:t>are the forces that share the same plane.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These forces can be represented by their </a:t>
            </a:r>
            <a:r>
              <a:rPr lang="en-US" sz="2400" b="1" dirty="0" smtClean="0">
                <a:solidFill>
                  <a:srgbClr val="0070C0"/>
                </a:solidFill>
              </a:rPr>
              <a:t>components</a:t>
            </a:r>
            <a:r>
              <a:rPr lang="en-US" sz="2400" b="1" dirty="0" smtClean="0">
                <a:solidFill>
                  <a:schemeClr val="tx1"/>
                </a:solidFill>
              </a:rPr>
              <a:t> on </a:t>
            </a:r>
            <a:r>
              <a:rPr lang="en-US" sz="2400" b="1" i="1" dirty="0" smtClean="0">
                <a:solidFill>
                  <a:srgbClr val="0070C0"/>
                </a:solidFill>
              </a:rPr>
              <a:t>x</a:t>
            </a:r>
            <a:r>
              <a:rPr lang="en-US" sz="2400" b="1" dirty="0" smtClean="0">
                <a:solidFill>
                  <a:schemeClr val="tx1"/>
                </a:solidFill>
              </a:rPr>
              <a:t> and </a:t>
            </a:r>
            <a:r>
              <a:rPr lang="en-US" sz="2400" b="1" i="1" dirty="0" smtClean="0">
                <a:solidFill>
                  <a:srgbClr val="0070C0"/>
                </a:solidFill>
              </a:rPr>
              <a:t>y</a:t>
            </a:r>
            <a:r>
              <a:rPr lang="en-US" sz="2400" b="1" dirty="0" smtClean="0">
                <a:solidFill>
                  <a:schemeClr val="tx1"/>
                </a:solidFill>
              </a:rPr>
              <a:t> axes which are called </a:t>
            </a:r>
            <a:r>
              <a:rPr lang="en-US" sz="2400" b="1" dirty="0" smtClean="0">
                <a:solidFill>
                  <a:srgbClr val="0070C0"/>
                </a:solidFill>
              </a:rPr>
              <a:t>the rectangular components.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The </a:t>
            </a:r>
            <a:r>
              <a:rPr lang="en-US" sz="2400" b="1" dirty="0" smtClean="0">
                <a:solidFill>
                  <a:srgbClr val="0070C0"/>
                </a:solidFill>
              </a:rPr>
              <a:t>components </a:t>
            </a:r>
            <a:r>
              <a:rPr lang="en-US" sz="2400" b="1" dirty="0" smtClean="0">
                <a:solidFill>
                  <a:schemeClr val="tx1"/>
                </a:solidFill>
              </a:rPr>
              <a:t>can be represented by scalar and Cartesian notations.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Scalar notation  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rgbClr val="0070C0"/>
                </a:solidFill>
              </a:rPr>
              <a:t>Cartesian notation 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58000" y="2438400"/>
            <a:ext cx="19812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err="1" smtClean="0"/>
              <a:t>F</a:t>
            </a:r>
            <a:r>
              <a:rPr lang="en-US" sz="2000" b="1" i="1" baseline="-25000" dirty="0" err="1" smtClean="0"/>
              <a:t>x</a:t>
            </a:r>
            <a:r>
              <a:rPr lang="en-US" sz="2000" b="1" baseline="-25000" dirty="0" smtClean="0"/>
              <a:t> </a:t>
            </a:r>
            <a:r>
              <a:rPr lang="en-US" sz="2000" b="1" dirty="0" smtClean="0"/>
              <a:t>= </a:t>
            </a:r>
            <a:r>
              <a:rPr lang="en-US" sz="2000" b="1" i="1" dirty="0" smtClean="0"/>
              <a:t>F </a:t>
            </a:r>
            <a:r>
              <a:rPr lang="en-US" sz="2000" b="1" dirty="0" err="1" smtClean="0"/>
              <a:t>cos</a:t>
            </a:r>
            <a:r>
              <a:rPr lang="en-US" sz="2000" b="1" dirty="0" smtClean="0"/>
              <a:t>(</a:t>
            </a:r>
            <a:r>
              <a:rPr lang="el-GR" sz="2000" b="1" dirty="0" smtClean="0"/>
              <a:t>θ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4800600" y="2133600"/>
            <a:ext cx="2586038" cy="2095500"/>
            <a:chOff x="5375" y="2955"/>
            <a:chExt cx="4072" cy="3300"/>
          </a:xfrm>
        </p:grpSpPr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5375" y="2955"/>
              <a:ext cx="4072" cy="3300"/>
              <a:chOff x="5375" y="2955"/>
              <a:chExt cx="4072" cy="3300"/>
            </a:xfrm>
          </p:grpSpPr>
          <p:cxnSp>
            <p:nvCxnSpPr>
              <p:cNvPr id="9232" name="AutoShape 16"/>
              <p:cNvCxnSpPr>
                <a:cxnSpLocks noChangeShapeType="1"/>
              </p:cNvCxnSpPr>
              <p:nvPr/>
            </p:nvCxnSpPr>
            <p:spPr bwMode="auto">
              <a:xfrm rot="19800000">
                <a:off x="5807" y="4965"/>
                <a:ext cx="2233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9233" name="AutoShape 17"/>
              <p:cNvCxnSpPr>
                <a:cxnSpLocks noChangeShapeType="1"/>
              </p:cNvCxnSpPr>
              <p:nvPr/>
            </p:nvCxnSpPr>
            <p:spPr bwMode="auto">
              <a:xfrm flipV="1">
                <a:off x="5938" y="4440"/>
                <a:ext cx="0" cy="1106"/>
              </a:xfrm>
              <a:prstGeom prst="straightConnector1">
                <a:avLst/>
              </a:prstGeom>
              <a:noFill/>
              <a:ln w="19050">
                <a:solidFill>
                  <a:srgbClr val="0070C0"/>
                </a:solidFill>
                <a:round/>
                <a:headEnd/>
                <a:tailEnd type="stealth" w="med" len="med"/>
              </a:ln>
            </p:spPr>
          </p:cxnSp>
          <p:cxnSp>
            <p:nvCxnSpPr>
              <p:cNvPr id="9234" name="AutoShape 18"/>
              <p:cNvCxnSpPr>
                <a:cxnSpLocks noChangeShapeType="1"/>
              </p:cNvCxnSpPr>
              <p:nvPr/>
            </p:nvCxnSpPr>
            <p:spPr bwMode="auto">
              <a:xfrm>
                <a:off x="5927" y="5550"/>
                <a:ext cx="1984" cy="0"/>
              </a:xfrm>
              <a:prstGeom prst="straightConnector1">
                <a:avLst/>
              </a:prstGeom>
              <a:noFill/>
              <a:ln w="1905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9235" name="AutoShape 19"/>
              <p:cNvCxnSpPr>
                <a:cxnSpLocks noChangeShapeType="1"/>
              </p:cNvCxnSpPr>
              <p:nvPr/>
            </p:nvCxnSpPr>
            <p:spPr bwMode="auto">
              <a:xfrm>
                <a:off x="8005" y="5550"/>
                <a:ext cx="85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6" name="AutoShape 20"/>
              <p:cNvCxnSpPr>
                <a:cxnSpLocks noChangeShapeType="1"/>
              </p:cNvCxnSpPr>
              <p:nvPr/>
            </p:nvCxnSpPr>
            <p:spPr bwMode="auto">
              <a:xfrm rot="5400000">
                <a:off x="5517" y="3848"/>
                <a:ext cx="85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37" name="AutoShape 21"/>
              <p:cNvCxnSpPr>
                <a:cxnSpLocks noChangeShapeType="1"/>
              </p:cNvCxnSpPr>
              <p:nvPr/>
            </p:nvCxnSpPr>
            <p:spPr bwMode="auto">
              <a:xfrm>
                <a:off x="5956" y="4410"/>
                <a:ext cx="1871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9238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7325" y="4983"/>
                <a:ext cx="1134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sp>
            <p:nvSpPr>
              <p:cNvPr id="9239" name="Rectangle 23"/>
              <p:cNvSpPr>
                <a:spLocks noChangeArrowheads="1"/>
              </p:cNvSpPr>
              <p:nvPr/>
            </p:nvSpPr>
            <p:spPr bwMode="auto">
              <a:xfrm>
                <a:off x="5751" y="2955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40" name="Rectangle 24"/>
              <p:cNvSpPr>
                <a:spLocks noChangeArrowheads="1"/>
              </p:cNvSpPr>
              <p:nvPr/>
            </p:nvSpPr>
            <p:spPr bwMode="auto">
              <a:xfrm>
                <a:off x="8780" y="5265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41" name="Rectangle 25"/>
              <p:cNvSpPr>
                <a:spLocks noChangeArrowheads="1"/>
              </p:cNvSpPr>
              <p:nvPr/>
            </p:nvSpPr>
            <p:spPr bwMode="auto">
              <a:xfrm>
                <a:off x="5375" y="4605"/>
                <a:ext cx="511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r>
                  <a:rPr lang="en-US" sz="1400" b="1" i="1" baseline="-25000" dirty="0" err="1" smtClean="0">
                    <a:solidFill>
                      <a:srgbClr val="0070C0"/>
                    </a:solidFill>
                    <a:latin typeface="Calibri" pitchFamily="34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42" name="Rectangle 26"/>
              <p:cNvSpPr>
                <a:spLocks noChangeArrowheads="1"/>
              </p:cNvSpPr>
              <p:nvPr/>
            </p:nvSpPr>
            <p:spPr bwMode="auto">
              <a:xfrm>
                <a:off x="6900" y="5430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r>
                  <a:rPr lang="en-US" sz="1400" b="1" i="1" baseline="-25000" dirty="0" err="1" smtClean="0">
                    <a:solidFill>
                      <a:srgbClr val="0070C0"/>
                    </a:solidFill>
                    <a:latin typeface="Calibri" pitchFamily="34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43" name="Rectangle 27"/>
              <p:cNvSpPr>
                <a:spLocks noChangeArrowheads="1"/>
              </p:cNvSpPr>
              <p:nvPr/>
            </p:nvSpPr>
            <p:spPr bwMode="auto">
              <a:xfrm>
                <a:off x="6600" y="4560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244" name="Arc 28"/>
            <p:cNvSpPr>
              <a:spLocks noChangeAspect="1"/>
            </p:cNvSpPr>
            <p:nvPr/>
          </p:nvSpPr>
          <p:spPr bwMode="auto">
            <a:xfrm>
              <a:off x="6600" y="5163"/>
              <a:ext cx="170" cy="3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2047"/>
                <a:gd name="T2" fmla="*/ 6964 w 21600"/>
                <a:gd name="T3" fmla="*/ 42047 h 42047"/>
                <a:gd name="T4" fmla="*/ 0 w 21600"/>
                <a:gd name="T5" fmla="*/ 21600 h 42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047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0845"/>
                    <a:pt x="15715" y="39065"/>
                    <a:pt x="6963" y="42046"/>
                  </a:cubicBezTo>
                </a:path>
                <a:path w="21600" h="42047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0845"/>
                    <a:pt x="15715" y="39065"/>
                    <a:pt x="6963" y="4204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6716" y="5030"/>
              <a:ext cx="465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Calibri" pitchFamily="34" charset="0"/>
                </a:rPr>
                <a:t>θ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9" name="Rectangle 48"/>
          <p:cNvSpPr/>
          <p:nvPr/>
        </p:nvSpPr>
        <p:spPr>
          <a:xfrm>
            <a:off x="6858000" y="2971800"/>
            <a:ext cx="1981200" cy="381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i="1" dirty="0" err="1" smtClean="0"/>
              <a:t>F</a:t>
            </a:r>
            <a:r>
              <a:rPr lang="en-US" sz="2000" b="1" i="1" baseline="-25000" dirty="0" err="1" smtClean="0"/>
              <a:t>y</a:t>
            </a:r>
            <a:r>
              <a:rPr lang="en-US" sz="2000" b="1" dirty="0" smtClean="0"/>
              <a:t>= </a:t>
            </a:r>
            <a:r>
              <a:rPr lang="en-US" sz="2000" b="1" i="1" dirty="0" smtClean="0"/>
              <a:t>F </a:t>
            </a:r>
            <a:r>
              <a:rPr lang="en-US" sz="2000" b="1" dirty="0" smtClean="0"/>
              <a:t>sin(</a:t>
            </a:r>
            <a:r>
              <a:rPr lang="el-GR" sz="2000" b="1" dirty="0" smtClean="0"/>
              <a:t>θ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929187" y="4343400"/>
            <a:ext cx="2614613" cy="2190750"/>
            <a:chOff x="5330" y="2955"/>
            <a:chExt cx="4117" cy="3450"/>
          </a:xfrm>
        </p:grpSpPr>
        <p:grpSp>
          <p:nvGrpSpPr>
            <p:cNvPr id="6" name="Group 31"/>
            <p:cNvGrpSpPr>
              <a:grpSpLocks/>
            </p:cNvGrpSpPr>
            <p:nvPr/>
          </p:nvGrpSpPr>
          <p:grpSpPr bwMode="auto">
            <a:xfrm>
              <a:off x="5330" y="4410"/>
              <a:ext cx="2710" cy="1995"/>
              <a:chOff x="5330" y="4410"/>
              <a:chExt cx="2710" cy="1995"/>
            </a:xfrm>
          </p:grpSpPr>
          <p:cxnSp>
            <p:nvCxnSpPr>
              <p:cNvPr id="9248" name="AutoShape 32"/>
              <p:cNvCxnSpPr>
                <a:cxnSpLocks noChangeShapeType="1"/>
              </p:cNvCxnSpPr>
              <p:nvPr/>
            </p:nvCxnSpPr>
            <p:spPr bwMode="auto">
              <a:xfrm rot="19800000">
                <a:off x="5807" y="4965"/>
                <a:ext cx="2233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9249" name="AutoShape 33"/>
              <p:cNvCxnSpPr>
                <a:cxnSpLocks noChangeShapeType="1"/>
              </p:cNvCxnSpPr>
              <p:nvPr/>
            </p:nvCxnSpPr>
            <p:spPr bwMode="auto">
              <a:xfrm flipV="1">
                <a:off x="5938" y="4440"/>
                <a:ext cx="0" cy="1106"/>
              </a:xfrm>
              <a:prstGeom prst="straightConnector1">
                <a:avLst/>
              </a:prstGeom>
              <a:noFill/>
              <a:ln w="19050">
                <a:solidFill>
                  <a:srgbClr val="0070C0"/>
                </a:solidFill>
                <a:round/>
                <a:headEnd/>
                <a:tailEnd type="stealth" w="med" len="med"/>
              </a:ln>
            </p:spPr>
          </p:cxnSp>
          <p:cxnSp>
            <p:nvCxnSpPr>
              <p:cNvPr id="9250" name="AutoShape 34"/>
              <p:cNvCxnSpPr>
                <a:cxnSpLocks noChangeShapeType="1"/>
              </p:cNvCxnSpPr>
              <p:nvPr/>
            </p:nvCxnSpPr>
            <p:spPr bwMode="auto">
              <a:xfrm>
                <a:off x="5956" y="4410"/>
                <a:ext cx="1871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9251" name="AutoShape 35"/>
              <p:cNvCxnSpPr>
                <a:cxnSpLocks noChangeShapeType="1"/>
              </p:cNvCxnSpPr>
              <p:nvPr/>
            </p:nvCxnSpPr>
            <p:spPr bwMode="auto">
              <a:xfrm rot="5400000">
                <a:off x="7325" y="4983"/>
                <a:ext cx="1134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sp>
            <p:nvSpPr>
              <p:cNvPr id="9252" name="Rectangle 36"/>
              <p:cNvSpPr>
                <a:spLocks noChangeArrowheads="1"/>
              </p:cNvSpPr>
              <p:nvPr/>
            </p:nvSpPr>
            <p:spPr bwMode="auto">
              <a:xfrm>
                <a:off x="5330" y="4605"/>
                <a:ext cx="511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r>
                  <a:rPr lang="en-US" sz="1400" baseline="-25000" dirty="0" err="1" smtClean="0">
                    <a:solidFill>
                      <a:srgbClr val="0070C0"/>
                    </a:solidFill>
                    <a:latin typeface="Calibri" pitchFamily="34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53" name="Rectangle 37"/>
              <p:cNvSpPr>
                <a:spLocks noChangeArrowheads="1"/>
              </p:cNvSpPr>
              <p:nvPr/>
            </p:nvSpPr>
            <p:spPr bwMode="auto">
              <a:xfrm>
                <a:off x="6765" y="5580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r>
                  <a:rPr lang="en-US" sz="1400" baseline="-25000" dirty="0" err="1" smtClean="0">
                    <a:solidFill>
                      <a:srgbClr val="0070C0"/>
                    </a:solidFill>
                    <a:latin typeface="Calibri" pitchFamily="34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54" name="Rectangle 38"/>
              <p:cNvSpPr>
                <a:spLocks noChangeArrowheads="1"/>
              </p:cNvSpPr>
              <p:nvPr/>
            </p:nvSpPr>
            <p:spPr bwMode="auto">
              <a:xfrm>
                <a:off x="6600" y="4560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" name="Group 39"/>
            <p:cNvGrpSpPr>
              <a:grpSpLocks/>
            </p:cNvGrpSpPr>
            <p:nvPr/>
          </p:nvGrpSpPr>
          <p:grpSpPr bwMode="auto">
            <a:xfrm>
              <a:off x="5931" y="5580"/>
              <a:ext cx="1980" cy="185"/>
              <a:chOff x="5931" y="5580"/>
              <a:chExt cx="1980" cy="185"/>
            </a:xfrm>
          </p:grpSpPr>
          <p:cxnSp>
            <p:nvCxnSpPr>
              <p:cNvPr id="9256" name="AutoShape 40"/>
              <p:cNvCxnSpPr>
                <a:cxnSpLocks noChangeShapeType="1"/>
              </p:cNvCxnSpPr>
              <p:nvPr/>
            </p:nvCxnSpPr>
            <p:spPr bwMode="auto">
              <a:xfrm>
                <a:off x="7911" y="5580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57" name="AutoShape 41"/>
              <p:cNvCxnSpPr>
                <a:cxnSpLocks noChangeShapeType="1"/>
              </p:cNvCxnSpPr>
              <p:nvPr/>
            </p:nvCxnSpPr>
            <p:spPr bwMode="auto">
              <a:xfrm>
                <a:off x="5931" y="5595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58" name="AutoShape 42"/>
              <p:cNvCxnSpPr>
                <a:cxnSpLocks noChangeShapeType="1"/>
              </p:cNvCxnSpPr>
              <p:nvPr/>
            </p:nvCxnSpPr>
            <p:spPr bwMode="auto">
              <a:xfrm>
                <a:off x="5968" y="5675"/>
                <a:ext cx="1928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</p:grpSp>
        <p:grpSp>
          <p:nvGrpSpPr>
            <p:cNvPr id="9" name="Group 43"/>
            <p:cNvGrpSpPr>
              <a:grpSpLocks/>
            </p:cNvGrpSpPr>
            <p:nvPr/>
          </p:nvGrpSpPr>
          <p:grpSpPr bwMode="auto">
            <a:xfrm>
              <a:off x="5686" y="4410"/>
              <a:ext cx="185" cy="1125"/>
              <a:chOff x="5686" y="4410"/>
              <a:chExt cx="185" cy="1125"/>
            </a:xfrm>
          </p:grpSpPr>
          <p:cxnSp>
            <p:nvCxnSpPr>
              <p:cNvPr id="9260" name="AutoShape 44"/>
              <p:cNvCxnSpPr>
                <a:cxnSpLocks noChangeShapeType="1"/>
              </p:cNvCxnSpPr>
              <p:nvPr/>
            </p:nvCxnSpPr>
            <p:spPr bwMode="auto">
              <a:xfrm rot="5400000">
                <a:off x="5786" y="5450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61" name="AutoShape 45"/>
              <p:cNvCxnSpPr>
                <a:cxnSpLocks noChangeShapeType="1"/>
              </p:cNvCxnSpPr>
              <p:nvPr/>
            </p:nvCxnSpPr>
            <p:spPr bwMode="auto">
              <a:xfrm rot="5400000">
                <a:off x="5771" y="4325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9262" name="AutoShape 46"/>
              <p:cNvCxnSpPr>
                <a:cxnSpLocks noChangeShapeType="1"/>
              </p:cNvCxnSpPr>
              <p:nvPr/>
            </p:nvCxnSpPr>
            <p:spPr bwMode="auto">
              <a:xfrm rot="5400000">
                <a:off x="5236" y="4985"/>
                <a:ext cx="1077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</p:grpSp>
        <p:grpSp>
          <p:nvGrpSpPr>
            <p:cNvPr id="10" name="Group 47"/>
            <p:cNvGrpSpPr>
              <a:grpSpLocks/>
            </p:cNvGrpSpPr>
            <p:nvPr/>
          </p:nvGrpSpPr>
          <p:grpSpPr bwMode="auto">
            <a:xfrm>
              <a:off x="8005" y="5265"/>
              <a:ext cx="1442" cy="915"/>
              <a:chOff x="8005" y="5265"/>
              <a:chExt cx="1442" cy="915"/>
            </a:xfrm>
          </p:grpSpPr>
          <p:cxnSp>
            <p:nvCxnSpPr>
              <p:cNvPr id="9264" name="AutoShape 48"/>
              <p:cNvCxnSpPr>
                <a:cxnSpLocks noChangeShapeType="1"/>
              </p:cNvCxnSpPr>
              <p:nvPr/>
            </p:nvCxnSpPr>
            <p:spPr bwMode="auto">
              <a:xfrm>
                <a:off x="8130" y="5675"/>
                <a:ext cx="567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9265" name="AutoShape 49"/>
              <p:cNvCxnSpPr>
                <a:cxnSpLocks noChangeShapeType="1"/>
              </p:cNvCxnSpPr>
              <p:nvPr/>
            </p:nvCxnSpPr>
            <p:spPr bwMode="auto">
              <a:xfrm>
                <a:off x="8005" y="5550"/>
                <a:ext cx="85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9266" name="Rectangle 50"/>
              <p:cNvSpPr>
                <a:spLocks noChangeArrowheads="1"/>
              </p:cNvSpPr>
              <p:nvPr/>
            </p:nvSpPr>
            <p:spPr bwMode="auto">
              <a:xfrm>
                <a:off x="8780" y="5265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67" name="Rectangle 51"/>
              <p:cNvSpPr>
                <a:spLocks noChangeArrowheads="1"/>
              </p:cNvSpPr>
              <p:nvPr/>
            </p:nvSpPr>
            <p:spPr bwMode="auto">
              <a:xfrm>
                <a:off x="8458" y="5625"/>
                <a:ext cx="667" cy="5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i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" name="Group 52"/>
            <p:cNvGrpSpPr>
              <a:grpSpLocks/>
            </p:cNvGrpSpPr>
            <p:nvPr/>
          </p:nvGrpSpPr>
          <p:grpSpPr bwMode="auto">
            <a:xfrm>
              <a:off x="5512" y="2955"/>
              <a:ext cx="906" cy="1318"/>
              <a:chOff x="5512" y="2955"/>
              <a:chExt cx="906" cy="1318"/>
            </a:xfrm>
          </p:grpSpPr>
          <p:cxnSp>
            <p:nvCxnSpPr>
              <p:cNvPr id="9269" name="AutoShape 53"/>
              <p:cNvCxnSpPr>
                <a:cxnSpLocks noChangeShapeType="1"/>
              </p:cNvCxnSpPr>
              <p:nvPr/>
            </p:nvCxnSpPr>
            <p:spPr bwMode="auto">
              <a:xfrm rot="5400000">
                <a:off x="5517" y="3848"/>
                <a:ext cx="85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9270" name="Rectangle 54"/>
              <p:cNvSpPr>
                <a:spLocks noChangeArrowheads="1"/>
              </p:cNvSpPr>
              <p:nvPr/>
            </p:nvSpPr>
            <p:spPr bwMode="auto">
              <a:xfrm>
                <a:off x="5751" y="2955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9271" name="AutoShape 55"/>
              <p:cNvCxnSpPr>
                <a:cxnSpLocks noChangeShapeType="1"/>
              </p:cNvCxnSpPr>
              <p:nvPr/>
            </p:nvCxnSpPr>
            <p:spPr bwMode="auto">
              <a:xfrm rot="-5400000">
                <a:off x="5535" y="3930"/>
                <a:ext cx="567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9272" name="Rectangle 56"/>
              <p:cNvSpPr>
                <a:spLocks noChangeArrowheads="1"/>
              </p:cNvSpPr>
              <p:nvPr/>
            </p:nvSpPr>
            <p:spPr bwMode="auto">
              <a:xfrm>
                <a:off x="5512" y="3300"/>
                <a:ext cx="218" cy="5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j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9273" name="AutoShape 57"/>
            <p:cNvCxnSpPr>
              <a:cxnSpLocks noChangeShapeType="1"/>
            </p:cNvCxnSpPr>
            <p:nvPr/>
          </p:nvCxnSpPr>
          <p:spPr bwMode="auto">
            <a:xfrm>
              <a:off x="5983" y="5550"/>
              <a:ext cx="1871" cy="0"/>
            </a:xfrm>
            <a:prstGeom prst="straightConnector1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stealth" w="med" len="med"/>
            </a:ln>
          </p:spPr>
        </p:cxnSp>
      </p:grpSp>
      <p:sp>
        <p:nvSpPr>
          <p:cNvPr id="78" name="Rectangle 77"/>
          <p:cNvSpPr/>
          <p:nvPr/>
        </p:nvSpPr>
        <p:spPr>
          <a:xfrm>
            <a:off x="6858000" y="4495800"/>
            <a:ext cx="1981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/>
              <a:t>F = </a:t>
            </a:r>
            <a:r>
              <a:rPr lang="en-US" sz="2400" i="1" dirty="0" err="1" smtClean="0"/>
              <a:t>F</a:t>
            </a:r>
            <a:r>
              <a:rPr lang="en-US" sz="2400" i="1" baseline="-25000" dirty="0" err="1" smtClean="0"/>
              <a:t>x</a:t>
            </a:r>
            <a:r>
              <a:rPr lang="en-US" sz="2400" i="1" dirty="0" smtClean="0"/>
              <a:t> </a:t>
            </a:r>
            <a:r>
              <a:rPr lang="en-US" sz="2400" b="1" i="1" dirty="0" err="1" smtClean="0"/>
              <a:t>i</a:t>
            </a:r>
            <a:r>
              <a:rPr lang="en-US" sz="2400" b="1" i="1" dirty="0" smtClean="0"/>
              <a:t> </a:t>
            </a:r>
            <a:r>
              <a:rPr lang="en-US" sz="2400" i="1" dirty="0" smtClean="0"/>
              <a:t>+ </a:t>
            </a:r>
            <a:r>
              <a:rPr lang="en-US" sz="2400" i="1" dirty="0" err="1" smtClean="0"/>
              <a:t>F</a:t>
            </a:r>
            <a:r>
              <a:rPr lang="en-US" sz="2400" i="1" baseline="-25000" dirty="0" err="1" smtClean="0"/>
              <a:t>y</a:t>
            </a:r>
            <a:r>
              <a:rPr lang="en-US" sz="2400" i="1" dirty="0" smtClean="0"/>
              <a:t> </a:t>
            </a:r>
            <a:r>
              <a:rPr lang="en-US" sz="2400" b="1" i="1" dirty="0" smtClean="0"/>
              <a:t>j</a:t>
            </a:r>
            <a:endParaRPr lang="en-US" sz="2400" b="1" dirty="0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9" grpId="0" animBg="1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9001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Scalar notation cases 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995362" y="2438400"/>
            <a:ext cx="2967038" cy="3429000"/>
            <a:chOff x="685800" y="2438400"/>
            <a:chExt cx="2967038" cy="3429000"/>
          </a:xfrm>
        </p:grpSpPr>
        <p:grpSp>
          <p:nvGrpSpPr>
            <p:cNvPr id="79" name="Group 78"/>
            <p:cNvGrpSpPr/>
            <p:nvPr/>
          </p:nvGrpSpPr>
          <p:grpSpPr>
            <a:xfrm>
              <a:off x="1066800" y="2819400"/>
              <a:ext cx="2586038" cy="3048000"/>
              <a:chOff x="1066800" y="2819400"/>
              <a:chExt cx="2586038" cy="3048000"/>
            </a:xfrm>
          </p:grpSpPr>
          <p:grpSp>
            <p:nvGrpSpPr>
              <p:cNvPr id="57" name="Group 14"/>
              <p:cNvGrpSpPr>
                <a:grpSpLocks/>
              </p:cNvGrpSpPr>
              <p:nvPr/>
            </p:nvGrpSpPr>
            <p:grpSpPr bwMode="auto">
              <a:xfrm>
                <a:off x="1066800" y="2819400"/>
                <a:ext cx="2586038" cy="2095500"/>
                <a:chOff x="5375" y="2955"/>
                <a:chExt cx="4072" cy="3300"/>
              </a:xfrm>
            </p:grpSpPr>
            <p:grpSp>
              <p:nvGrpSpPr>
                <p:cNvPr id="58" name="Group 15"/>
                <p:cNvGrpSpPr>
                  <a:grpSpLocks/>
                </p:cNvGrpSpPr>
                <p:nvPr/>
              </p:nvGrpSpPr>
              <p:grpSpPr bwMode="auto">
                <a:xfrm>
                  <a:off x="5375" y="2955"/>
                  <a:ext cx="4072" cy="3300"/>
                  <a:chOff x="5375" y="2955"/>
                  <a:chExt cx="4072" cy="3300"/>
                </a:xfrm>
              </p:grpSpPr>
              <p:cxnSp>
                <p:nvCxnSpPr>
                  <p:cNvPr id="61" name="AutoShape 16"/>
                  <p:cNvCxnSpPr>
                    <a:cxnSpLocks noChangeShapeType="1"/>
                  </p:cNvCxnSpPr>
                  <p:nvPr/>
                </p:nvCxnSpPr>
                <p:spPr bwMode="auto">
                  <a:xfrm rot="19800000">
                    <a:off x="5807" y="4965"/>
                    <a:ext cx="2233" cy="0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62" name="AutoShape 17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5938" y="4440"/>
                    <a:ext cx="0" cy="1106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70C0"/>
                    </a:solidFill>
                    <a:round/>
                    <a:headEnd/>
                    <a:tailEnd type="stealth" w="med" len="med"/>
                  </a:ln>
                </p:spPr>
              </p:cxnSp>
              <p:cxnSp>
                <p:nvCxnSpPr>
                  <p:cNvPr id="63" name="AutoShape 1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927" y="5550"/>
                    <a:ext cx="1984" cy="0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70C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64" name="AutoShape 1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005" y="5550"/>
                    <a:ext cx="85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65" name="AutoShape 20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5517" y="3848"/>
                    <a:ext cx="85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66" name="AutoShape 2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956" y="4410"/>
                    <a:ext cx="1871" cy="0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</p:spPr>
              </p:cxnSp>
              <p:cxnSp>
                <p:nvCxnSpPr>
                  <p:cNvPr id="67" name="AutoShape 22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7325" y="4983"/>
                    <a:ext cx="1134" cy="0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</p:spPr>
              </p:cxnSp>
              <p:sp>
                <p:nvSpPr>
                  <p:cNvPr id="6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5751" y="2955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y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8780" y="5265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x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4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5375" y="4605"/>
                    <a:ext cx="511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F</a:t>
                    </a:r>
                    <a:r>
                      <a:rPr lang="en-US" sz="1400" b="1" i="1" baseline="-25000" dirty="0" err="1" smtClean="0">
                        <a:solidFill>
                          <a:srgbClr val="0070C0"/>
                        </a:solidFill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y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5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6900" y="5430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F</a:t>
                    </a:r>
                    <a:r>
                      <a:rPr lang="en-US" sz="1400" b="1" i="1" baseline="-25000" dirty="0" err="1" smtClean="0">
                        <a:solidFill>
                          <a:srgbClr val="0070C0"/>
                        </a:solidFill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x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6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6600" y="4560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F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59" name="Arc 28"/>
                <p:cNvSpPr>
                  <a:spLocks noChangeAspect="1"/>
                </p:cNvSpPr>
                <p:nvPr/>
              </p:nvSpPr>
              <p:spPr bwMode="auto">
                <a:xfrm>
                  <a:off x="6600" y="5163"/>
                  <a:ext cx="170" cy="392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2047"/>
                    <a:gd name="T2" fmla="*/ 6964 w 21600"/>
                    <a:gd name="T3" fmla="*/ 42047 h 42047"/>
                    <a:gd name="T4" fmla="*/ 0 w 21600"/>
                    <a:gd name="T5" fmla="*/ 21600 h 420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2047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0845"/>
                        <a:pt x="15715" y="39065"/>
                        <a:pt x="6963" y="42046"/>
                      </a:cubicBezTo>
                    </a:path>
                    <a:path w="21600" h="42047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0845"/>
                        <a:pt x="15715" y="39065"/>
                        <a:pt x="6963" y="42046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 type="stealth" w="med" len="med"/>
                  <a:tailEnd type="stealth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Rectangle 29"/>
                <p:cNvSpPr>
                  <a:spLocks noChangeArrowheads="1"/>
                </p:cNvSpPr>
                <p:nvPr/>
              </p:nvSpPr>
              <p:spPr bwMode="auto">
                <a:xfrm>
                  <a:off x="6716" y="5030"/>
                  <a:ext cx="465" cy="52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Arial" pitchFamily="34" charset="0"/>
                      <a:cs typeface="Calibri" pitchFamily="34" charset="0"/>
                    </a:rPr>
                    <a:t>θ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7" name="Rectangle 76"/>
              <p:cNvSpPr/>
              <p:nvPr/>
            </p:nvSpPr>
            <p:spPr>
              <a:xfrm>
                <a:off x="1219200" y="4953000"/>
                <a:ext cx="1981200" cy="38100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err="1" smtClean="0"/>
                  <a:t>F</a:t>
                </a:r>
                <a:r>
                  <a:rPr lang="en-US" sz="2000" b="1" i="1" baseline="-25000" dirty="0" err="1" smtClean="0"/>
                  <a:t>x</a:t>
                </a:r>
                <a:r>
                  <a:rPr lang="en-US" sz="2000" b="1" baseline="-25000" dirty="0" smtClean="0"/>
                  <a:t> </a:t>
                </a:r>
                <a:r>
                  <a:rPr lang="en-US" sz="2000" b="1" dirty="0" smtClean="0"/>
                  <a:t>= </a:t>
                </a:r>
                <a:r>
                  <a:rPr lang="en-US" sz="2000" b="1" i="1" dirty="0" smtClean="0"/>
                  <a:t>F </a:t>
                </a:r>
                <a:r>
                  <a:rPr lang="en-US" sz="2000" b="1" dirty="0" err="1" smtClean="0"/>
                  <a:t>cos</a:t>
                </a:r>
                <a:r>
                  <a:rPr lang="en-US" sz="2000" b="1" dirty="0" smtClean="0"/>
                  <a:t>(</a:t>
                </a:r>
                <a:r>
                  <a:rPr lang="el-GR" sz="2000" b="1" dirty="0" smtClean="0"/>
                  <a:t>θ</a:t>
                </a:r>
                <a:r>
                  <a:rPr lang="en-US" sz="2000" b="1" dirty="0" smtClean="0"/>
                  <a:t>)</a:t>
                </a:r>
                <a:endParaRPr lang="en-US" sz="2000" b="1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219200" y="5486400"/>
                <a:ext cx="1981200" cy="381000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err="1" smtClean="0"/>
                  <a:t>F</a:t>
                </a:r>
                <a:r>
                  <a:rPr lang="en-US" sz="2000" b="1" i="1" baseline="-25000" dirty="0" err="1" smtClean="0"/>
                  <a:t>y</a:t>
                </a:r>
                <a:r>
                  <a:rPr lang="en-US" sz="2000" b="1" dirty="0" smtClean="0"/>
                  <a:t>= </a:t>
                </a:r>
                <a:r>
                  <a:rPr lang="en-US" sz="2000" b="1" i="1" dirty="0" smtClean="0"/>
                  <a:t>F </a:t>
                </a:r>
                <a:r>
                  <a:rPr lang="en-US" sz="2000" b="1" dirty="0" smtClean="0"/>
                  <a:t>sin(</a:t>
                </a:r>
                <a:r>
                  <a:rPr lang="el-GR" sz="2000" b="1" dirty="0" smtClean="0"/>
                  <a:t>θ</a:t>
                </a:r>
                <a:r>
                  <a:rPr lang="en-US" sz="2000" b="1" dirty="0" smtClean="0"/>
                  <a:t>)</a:t>
                </a:r>
                <a:endParaRPr lang="en-US" sz="2000" b="1" dirty="0"/>
              </a:p>
            </p:txBody>
          </p:sp>
        </p:grpSp>
        <p:sp>
          <p:nvSpPr>
            <p:cNvPr id="80" name="Oval 79"/>
            <p:cNvSpPr/>
            <p:nvPr/>
          </p:nvSpPr>
          <p:spPr>
            <a:xfrm>
              <a:off x="685800" y="2438400"/>
              <a:ext cx="457200" cy="4572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</p:grpSp>
      <p:sp>
        <p:nvSpPr>
          <p:cNvPr id="105" name="Oval 10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/>
          <p:cNvGrpSpPr/>
          <p:nvPr/>
        </p:nvGrpSpPr>
        <p:grpSpPr>
          <a:xfrm>
            <a:off x="4805362" y="2438400"/>
            <a:ext cx="2967037" cy="3429000"/>
            <a:chOff x="4805362" y="2438400"/>
            <a:chExt cx="2967037" cy="3429000"/>
          </a:xfrm>
        </p:grpSpPr>
        <p:grpSp>
          <p:nvGrpSpPr>
            <p:cNvPr id="109" name="Group 108"/>
            <p:cNvGrpSpPr/>
            <p:nvPr/>
          </p:nvGrpSpPr>
          <p:grpSpPr>
            <a:xfrm>
              <a:off x="4805362" y="2438400"/>
              <a:ext cx="2967037" cy="3429000"/>
              <a:chOff x="4805362" y="2438400"/>
              <a:chExt cx="2967037" cy="3429000"/>
            </a:xfrm>
          </p:grpSpPr>
          <p:sp>
            <p:nvSpPr>
              <p:cNvPr id="84" name="Oval 83"/>
              <p:cNvSpPr/>
              <p:nvPr/>
            </p:nvSpPr>
            <p:spPr>
              <a:xfrm>
                <a:off x="4805362" y="2438400"/>
                <a:ext cx="457200" cy="457200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2</a:t>
                </a:r>
                <a:endParaRPr lang="en-US" sz="2400" b="1" dirty="0"/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5338762" y="2819400"/>
                <a:ext cx="2433637" cy="3048000"/>
                <a:chOff x="5338762" y="2819400"/>
                <a:chExt cx="2433637" cy="3048000"/>
              </a:xfrm>
            </p:grpSpPr>
            <p:grpSp>
              <p:nvGrpSpPr>
                <p:cNvPr id="88" name="Group 15"/>
                <p:cNvGrpSpPr>
                  <a:grpSpLocks/>
                </p:cNvGrpSpPr>
                <p:nvPr/>
              </p:nvGrpSpPr>
              <p:grpSpPr bwMode="auto">
                <a:xfrm>
                  <a:off x="5425151" y="2819400"/>
                  <a:ext cx="2347248" cy="2095500"/>
                  <a:chOff x="5751" y="2955"/>
                  <a:chExt cx="3696" cy="3300"/>
                </a:xfrm>
              </p:grpSpPr>
              <p:cxnSp>
                <p:nvCxnSpPr>
                  <p:cNvPr id="91" name="AutoShape 16"/>
                  <p:cNvCxnSpPr>
                    <a:cxnSpLocks noChangeShapeType="1"/>
                  </p:cNvCxnSpPr>
                  <p:nvPr/>
                </p:nvCxnSpPr>
                <p:spPr bwMode="auto">
                  <a:xfrm rot="19800000">
                    <a:off x="5807" y="4965"/>
                    <a:ext cx="2233" cy="0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92" name="AutoShape 17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5938" y="4440"/>
                    <a:ext cx="0" cy="1106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70C0"/>
                    </a:solidFill>
                    <a:round/>
                    <a:headEnd/>
                    <a:tailEnd type="stealth" w="med" len="med"/>
                  </a:ln>
                </p:spPr>
              </p:cxnSp>
              <p:cxnSp>
                <p:nvCxnSpPr>
                  <p:cNvPr id="93" name="AutoShape 1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927" y="5550"/>
                    <a:ext cx="1984" cy="0"/>
                  </a:xfrm>
                  <a:prstGeom prst="straightConnector1">
                    <a:avLst/>
                  </a:prstGeom>
                  <a:noFill/>
                  <a:ln w="19050">
                    <a:solidFill>
                      <a:srgbClr val="0070C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94" name="AutoShape 1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005" y="5550"/>
                    <a:ext cx="85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95" name="AutoShape 20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5517" y="3848"/>
                    <a:ext cx="850" cy="0"/>
                  </a:xfrm>
                  <a:prstGeom prst="straightConnector1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96" name="AutoShape 2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956" y="4410"/>
                    <a:ext cx="1871" cy="0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prstDash val="dash"/>
                    <a:round/>
                    <a:headEnd/>
                    <a:tailEnd/>
                  </a:ln>
                  <a:effectLst/>
                </p:spPr>
              </p:cxnSp>
              <p:sp>
                <p:nvSpPr>
                  <p:cNvPr id="98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5751" y="2955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y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9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8780" y="5265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x</a:t>
                    </a:r>
                    <a:endParaRPr kumimoji="0" lang="en-US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8007" y="4515"/>
                    <a:ext cx="511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F</a:t>
                    </a:r>
                    <a:r>
                      <a:rPr lang="en-US" sz="1400" b="1" i="1" baseline="-25000" dirty="0" err="1" smtClean="0">
                        <a:solidFill>
                          <a:srgbClr val="0070C0"/>
                        </a:solidFill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y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6900" y="5430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F</a:t>
                    </a:r>
                    <a:r>
                      <a:rPr lang="en-US" sz="1400" b="1" i="1" baseline="-25000" dirty="0" err="1" smtClean="0">
                        <a:solidFill>
                          <a:srgbClr val="0070C0"/>
                        </a:solidFill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x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6927" y="4395"/>
                    <a:ext cx="667" cy="8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1400" b="1" i="1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itchFamily="34" charset="0"/>
                        <a:ea typeface="Arial" pitchFamily="34" charset="0"/>
                        <a:cs typeface="Arial" pitchFamily="34" charset="0"/>
                      </a:rPr>
                      <a:t>c</a:t>
                    </a:r>
                    <a:endParaRPr kumimoji="0" lang="en-US" sz="1800" b="0" i="0" u="none" strike="noStrike" cap="none" normalizeH="0" baseline="0" dirty="0" smtClean="0">
                      <a:ln>
                        <a:noFill/>
                      </a:ln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86" name="Rectangle 85"/>
                <p:cNvSpPr/>
                <p:nvPr/>
              </p:nvSpPr>
              <p:spPr>
                <a:xfrm>
                  <a:off x="5338762" y="4953000"/>
                  <a:ext cx="1981200" cy="381000"/>
                </a:xfrm>
                <a:prstGeom prst="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i="1" dirty="0" err="1" smtClean="0"/>
                    <a:t>F</a:t>
                  </a:r>
                  <a:r>
                    <a:rPr lang="en-US" sz="2000" b="1" i="1" baseline="-25000" dirty="0" err="1" smtClean="0"/>
                    <a:t>x</a:t>
                  </a:r>
                  <a:r>
                    <a:rPr lang="en-US" sz="2000" b="1" baseline="-25000" dirty="0" smtClean="0"/>
                    <a:t> </a:t>
                  </a:r>
                  <a:r>
                    <a:rPr lang="en-US" sz="2000" b="1" dirty="0" smtClean="0"/>
                    <a:t>/F= </a:t>
                  </a:r>
                  <a:r>
                    <a:rPr lang="en-US" sz="2000" b="1" i="1" dirty="0" smtClean="0"/>
                    <a:t>a/c</a:t>
                  </a:r>
                  <a:endParaRPr lang="en-US" sz="2000" b="1" dirty="0"/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5338762" y="5486400"/>
                  <a:ext cx="1981200" cy="381000"/>
                </a:xfrm>
                <a:prstGeom prst="rect">
                  <a:avLst/>
                </a:prstGeom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i="1" dirty="0" err="1" smtClean="0"/>
                    <a:t>F</a:t>
                  </a:r>
                  <a:r>
                    <a:rPr lang="en-US" sz="2000" b="1" i="1" baseline="-25000" dirty="0" err="1" smtClean="0"/>
                    <a:t>y</a:t>
                  </a:r>
                  <a:r>
                    <a:rPr lang="en-US" sz="2000" b="1" baseline="-25000" dirty="0" smtClean="0"/>
                    <a:t> </a:t>
                  </a:r>
                  <a:r>
                    <a:rPr lang="en-US" sz="2000" b="1" dirty="0" smtClean="0"/>
                    <a:t>/F= </a:t>
                  </a:r>
                  <a:r>
                    <a:rPr lang="en-US" sz="2000" b="1" i="1" dirty="0" smtClean="0"/>
                    <a:t>b/c</a:t>
                  </a:r>
                  <a:endParaRPr lang="en-US" sz="2000" b="1" dirty="0"/>
                </a:p>
              </p:txBody>
            </p:sp>
            <p:grpSp>
              <p:nvGrpSpPr>
                <p:cNvPr id="113" name="Group 112"/>
                <p:cNvGrpSpPr/>
                <p:nvPr/>
              </p:nvGrpSpPr>
              <p:grpSpPr>
                <a:xfrm>
                  <a:off x="6156960" y="3810000"/>
                  <a:ext cx="624840" cy="457200"/>
                  <a:chOff x="4709160" y="3810000"/>
                  <a:chExt cx="624840" cy="457200"/>
                </a:xfrm>
              </p:grpSpPr>
              <p:cxnSp>
                <p:nvCxnSpPr>
                  <p:cNvPr id="104" name="Straight Connector 103"/>
                  <p:cNvCxnSpPr/>
                  <p:nvPr/>
                </p:nvCxnSpPr>
                <p:spPr>
                  <a:xfrm rot="16200000" flipH="1">
                    <a:off x="4937760" y="4021771"/>
                    <a:ext cx="182880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6" name="Straight Connector 105"/>
                  <p:cNvCxnSpPr/>
                  <p:nvPr/>
                </p:nvCxnSpPr>
                <p:spPr>
                  <a:xfrm rot="10800000">
                    <a:off x="4709160" y="4113211"/>
                    <a:ext cx="320040" cy="158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1" name="Rectangle 110"/>
                  <p:cNvSpPr/>
                  <p:nvPr/>
                </p:nvSpPr>
                <p:spPr>
                  <a:xfrm>
                    <a:off x="4724400" y="4038600"/>
                    <a:ext cx="228600" cy="228600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400" b="1" dirty="0" smtClean="0"/>
                      <a:t>a</a:t>
                    </a:r>
                    <a:endParaRPr lang="en-US" sz="1400" b="1" dirty="0"/>
                  </a:p>
                </p:txBody>
              </p:sp>
              <p:sp>
                <p:nvSpPr>
                  <p:cNvPr id="112" name="Rectangle 111"/>
                  <p:cNvSpPr/>
                  <p:nvPr/>
                </p:nvSpPr>
                <p:spPr>
                  <a:xfrm>
                    <a:off x="4953000" y="3810000"/>
                    <a:ext cx="381000" cy="381000"/>
                  </a:xfrm>
                  <a:prstGeom prst="rect">
                    <a:avLst/>
                  </a:prstGeom>
                  <a:ln>
                    <a:noFill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400" b="1" dirty="0" smtClean="0"/>
                      <a:t>b</a:t>
                    </a:r>
                    <a:endParaRPr lang="en-US" sz="1400" b="1" dirty="0"/>
                  </a:p>
                </p:txBody>
              </p:sp>
            </p:grpSp>
            <p:sp>
              <p:nvSpPr>
                <p:cNvPr id="107" name="Rectangle 27"/>
                <p:cNvSpPr>
                  <a:spLocks noChangeArrowheads="1"/>
                </p:cNvSpPr>
                <p:nvPr/>
              </p:nvSpPr>
              <p:spPr bwMode="auto">
                <a:xfrm>
                  <a:off x="5748603" y="3886201"/>
                  <a:ext cx="423597" cy="381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400" b="1" i="1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Calibri" pitchFamily="34" charset="0"/>
                      <a:ea typeface="Arial" pitchFamily="34" charset="0"/>
                      <a:cs typeface="Arial" pitchFamily="34" charset="0"/>
                    </a:rPr>
                    <a:t>F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cxnSp>
          <p:nvCxnSpPr>
            <p:cNvPr id="50" name="AutoShape 17"/>
            <p:cNvCxnSpPr>
              <a:cxnSpLocks noChangeShapeType="1"/>
            </p:cNvCxnSpPr>
            <p:nvPr/>
          </p:nvCxnSpPr>
          <p:spPr bwMode="auto">
            <a:xfrm flipV="1">
              <a:off x="6781800" y="3733800"/>
              <a:ext cx="0" cy="702310"/>
            </a:xfrm>
            <a:prstGeom prst="straightConnector1">
              <a:avLst/>
            </a:prstGeom>
            <a:noFill/>
            <a:ln w="19050">
              <a:solidFill>
                <a:srgbClr val="0070C0"/>
              </a:solidFill>
              <a:prstDash val="dash"/>
              <a:round/>
              <a:headEnd/>
              <a:tailEnd type="stealth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Cartesian notation cases </a:t>
            </a:r>
          </a:p>
        </p:txBody>
      </p:sp>
      <p:grpSp>
        <p:nvGrpSpPr>
          <p:cNvPr id="54" name="Group 30"/>
          <p:cNvGrpSpPr>
            <a:grpSpLocks/>
          </p:cNvGrpSpPr>
          <p:nvPr/>
        </p:nvGrpSpPr>
        <p:grpSpPr bwMode="auto">
          <a:xfrm>
            <a:off x="1286827" y="3124200"/>
            <a:ext cx="2614613" cy="2190750"/>
            <a:chOff x="5330" y="2955"/>
            <a:chExt cx="4117" cy="3450"/>
          </a:xfrm>
        </p:grpSpPr>
        <p:grpSp>
          <p:nvGrpSpPr>
            <p:cNvPr id="55" name="Group 31"/>
            <p:cNvGrpSpPr>
              <a:grpSpLocks/>
            </p:cNvGrpSpPr>
            <p:nvPr/>
          </p:nvGrpSpPr>
          <p:grpSpPr bwMode="auto">
            <a:xfrm>
              <a:off x="5330" y="4410"/>
              <a:ext cx="2710" cy="1995"/>
              <a:chOff x="5330" y="4410"/>
              <a:chExt cx="2710" cy="1995"/>
            </a:xfrm>
          </p:grpSpPr>
          <p:cxnSp>
            <p:nvCxnSpPr>
              <p:cNvPr id="113" name="AutoShape 32"/>
              <p:cNvCxnSpPr>
                <a:cxnSpLocks noChangeShapeType="1"/>
              </p:cNvCxnSpPr>
              <p:nvPr/>
            </p:nvCxnSpPr>
            <p:spPr bwMode="auto">
              <a:xfrm rot="19800000">
                <a:off x="5807" y="4965"/>
                <a:ext cx="2233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4" name="AutoShape 33"/>
              <p:cNvCxnSpPr>
                <a:cxnSpLocks noChangeShapeType="1"/>
              </p:cNvCxnSpPr>
              <p:nvPr/>
            </p:nvCxnSpPr>
            <p:spPr bwMode="auto">
              <a:xfrm flipV="1">
                <a:off x="5938" y="4440"/>
                <a:ext cx="0" cy="1106"/>
              </a:xfrm>
              <a:prstGeom prst="straightConnector1">
                <a:avLst/>
              </a:prstGeom>
              <a:noFill/>
              <a:ln w="19050">
                <a:solidFill>
                  <a:srgbClr val="0070C0"/>
                </a:solidFill>
                <a:round/>
                <a:headEnd/>
                <a:tailEnd type="stealth" w="med" len="med"/>
              </a:ln>
            </p:spPr>
          </p:cxnSp>
          <p:cxnSp>
            <p:nvCxnSpPr>
              <p:cNvPr id="115" name="AutoShape 34"/>
              <p:cNvCxnSpPr>
                <a:cxnSpLocks noChangeShapeType="1"/>
              </p:cNvCxnSpPr>
              <p:nvPr/>
            </p:nvCxnSpPr>
            <p:spPr bwMode="auto">
              <a:xfrm>
                <a:off x="5956" y="4410"/>
                <a:ext cx="1871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116" name="AutoShape 35"/>
              <p:cNvCxnSpPr>
                <a:cxnSpLocks noChangeShapeType="1"/>
              </p:cNvCxnSpPr>
              <p:nvPr/>
            </p:nvCxnSpPr>
            <p:spPr bwMode="auto">
              <a:xfrm rot="5400000">
                <a:off x="7325" y="4983"/>
                <a:ext cx="1134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sp>
            <p:nvSpPr>
              <p:cNvPr id="117" name="Rectangle 36"/>
              <p:cNvSpPr>
                <a:spLocks noChangeArrowheads="1"/>
              </p:cNvSpPr>
              <p:nvPr/>
            </p:nvSpPr>
            <p:spPr bwMode="auto">
              <a:xfrm>
                <a:off x="5330" y="4605"/>
                <a:ext cx="511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r>
                  <a:rPr lang="en-US" sz="1400" baseline="-25000" dirty="0" err="1" smtClean="0">
                    <a:solidFill>
                      <a:srgbClr val="0070C0"/>
                    </a:solidFill>
                    <a:latin typeface="Calibri" pitchFamily="34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8" name="Rectangle 37"/>
              <p:cNvSpPr>
                <a:spLocks noChangeArrowheads="1"/>
              </p:cNvSpPr>
              <p:nvPr/>
            </p:nvSpPr>
            <p:spPr bwMode="auto">
              <a:xfrm>
                <a:off x="6765" y="5580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70C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r>
                  <a:rPr lang="en-US" sz="1400" baseline="-25000" dirty="0" err="1" smtClean="0">
                    <a:solidFill>
                      <a:srgbClr val="0070C0"/>
                    </a:solidFill>
                    <a:latin typeface="Calibri" pitchFamily="34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9" name="Rectangle 38"/>
              <p:cNvSpPr>
                <a:spLocks noChangeArrowheads="1"/>
              </p:cNvSpPr>
              <p:nvPr/>
            </p:nvSpPr>
            <p:spPr bwMode="auto">
              <a:xfrm>
                <a:off x="6600" y="4560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F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6" name="Group 39"/>
            <p:cNvGrpSpPr>
              <a:grpSpLocks/>
            </p:cNvGrpSpPr>
            <p:nvPr/>
          </p:nvGrpSpPr>
          <p:grpSpPr bwMode="auto">
            <a:xfrm>
              <a:off x="5931" y="5580"/>
              <a:ext cx="1980" cy="185"/>
              <a:chOff x="5931" y="5580"/>
              <a:chExt cx="1980" cy="185"/>
            </a:xfrm>
          </p:grpSpPr>
          <p:cxnSp>
            <p:nvCxnSpPr>
              <p:cNvPr id="108" name="AutoShape 40"/>
              <p:cNvCxnSpPr>
                <a:cxnSpLocks noChangeShapeType="1"/>
              </p:cNvCxnSpPr>
              <p:nvPr/>
            </p:nvCxnSpPr>
            <p:spPr bwMode="auto">
              <a:xfrm>
                <a:off x="7911" y="5580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9" name="AutoShape 41"/>
              <p:cNvCxnSpPr>
                <a:cxnSpLocks noChangeShapeType="1"/>
              </p:cNvCxnSpPr>
              <p:nvPr/>
            </p:nvCxnSpPr>
            <p:spPr bwMode="auto">
              <a:xfrm>
                <a:off x="5931" y="5595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10" name="AutoShape 42"/>
              <p:cNvCxnSpPr>
                <a:cxnSpLocks noChangeShapeType="1"/>
              </p:cNvCxnSpPr>
              <p:nvPr/>
            </p:nvCxnSpPr>
            <p:spPr bwMode="auto">
              <a:xfrm>
                <a:off x="5968" y="5675"/>
                <a:ext cx="1928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</p:grpSp>
        <p:grpSp>
          <p:nvGrpSpPr>
            <p:cNvPr id="57" name="Group 43"/>
            <p:cNvGrpSpPr>
              <a:grpSpLocks/>
            </p:cNvGrpSpPr>
            <p:nvPr/>
          </p:nvGrpSpPr>
          <p:grpSpPr bwMode="auto">
            <a:xfrm>
              <a:off x="5686" y="4410"/>
              <a:ext cx="185" cy="1125"/>
              <a:chOff x="5686" y="4410"/>
              <a:chExt cx="185" cy="1125"/>
            </a:xfrm>
          </p:grpSpPr>
          <p:cxnSp>
            <p:nvCxnSpPr>
              <p:cNvPr id="103" name="AutoShape 44"/>
              <p:cNvCxnSpPr>
                <a:cxnSpLocks noChangeShapeType="1"/>
              </p:cNvCxnSpPr>
              <p:nvPr/>
            </p:nvCxnSpPr>
            <p:spPr bwMode="auto">
              <a:xfrm rot="5400000">
                <a:off x="5786" y="5450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5" name="AutoShape 45"/>
              <p:cNvCxnSpPr>
                <a:cxnSpLocks noChangeShapeType="1"/>
              </p:cNvCxnSpPr>
              <p:nvPr/>
            </p:nvCxnSpPr>
            <p:spPr bwMode="auto">
              <a:xfrm rot="5400000">
                <a:off x="5771" y="4325"/>
                <a:ext cx="0" cy="17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7" name="AutoShape 46"/>
              <p:cNvCxnSpPr>
                <a:cxnSpLocks noChangeShapeType="1"/>
              </p:cNvCxnSpPr>
              <p:nvPr/>
            </p:nvCxnSpPr>
            <p:spPr bwMode="auto">
              <a:xfrm rot="5400000">
                <a:off x="5236" y="4985"/>
                <a:ext cx="1077" cy="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</p:cxnSp>
        </p:grpSp>
        <p:grpSp>
          <p:nvGrpSpPr>
            <p:cNvPr id="58" name="Group 47"/>
            <p:cNvGrpSpPr>
              <a:grpSpLocks/>
            </p:cNvGrpSpPr>
            <p:nvPr/>
          </p:nvGrpSpPr>
          <p:grpSpPr bwMode="auto">
            <a:xfrm>
              <a:off x="8005" y="5265"/>
              <a:ext cx="1442" cy="915"/>
              <a:chOff x="8005" y="5265"/>
              <a:chExt cx="1442" cy="915"/>
            </a:xfrm>
          </p:grpSpPr>
          <p:cxnSp>
            <p:nvCxnSpPr>
              <p:cNvPr id="82" name="AutoShape 48"/>
              <p:cNvCxnSpPr>
                <a:cxnSpLocks noChangeShapeType="1"/>
              </p:cNvCxnSpPr>
              <p:nvPr/>
            </p:nvCxnSpPr>
            <p:spPr bwMode="auto">
              <a:xfrm>
                <a:off x="8130" y="5675"/>
                <a:ext cx="567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3" name="AutoShape 49"/>
              <p:cNvCxnSpPr>
                <a:cxnSpLocks noChangeShapeType="1"/>
              </p:cNvCxnSpPr>
              <p:nvPr/>
            </p:nvCxnSpPr>
            <p:spPr bwMode="auto">
              <a:xfrm>
                <a:off x="8005" y="5550"/>
                <a:ext cx="85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85" name="Rectangle 50"/>
              <p:cNvSpPr>
                <a:spLocks noChangeArrowheads="1"/>
              </p:cNvSpPr>
              <p:nvPr/>
            </p:nvSpPr>
            <p:spPr bwMode="auto">
              <a:xfrm>
                <a:off x="8780" y="5265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x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Rectangle 51"/>
              <p:cNvSpPr>
                <a:spLocks noChangeArrowheads="1"/>
              </p:cNvSpPr>
              <p:nvPr/>
            </p:nvSpPr>
            <p:spPr bwMode="auto">
              <a:xfrm>
                <a:off x="8458" y="5625"/>
                <a:ext cx="667" cy="5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i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" name="Group 52"/>
            <p:cNvGrpSpPr>
              <a:grpSpLocks/>
            </p:cNvGrpSpPr>
            <p:nvPr/>
          </p:nvGrpSpPr>
          <p:grpSpPr bwMode="auto">
            <a:xfrm>
              <a:off x="5512" y="2955"/>
              <a:ext cx="906" cy="1318"/>
              <a:chOff x="5512" y="2955"/>
              <a:chExt cx="906" cy="1318"/>
            </a:xfrm>
          </p:grpSpPr>
          <p:cxnSp>
            <p:nvCxnSpPr>
              <p:cNvPr id="72" name="AutoShape 53"/>
              <p:cNvCxnSpPr>
                <a:cxnSpLocks noChangeShapeType="1"/>
              </p:cNvCxnSpPr>
              <p:nvPr/>
            </p:nvCxnSpPr>
            <p:spPr bwMode="auto">
              <a:xfrm rot="5400000">
                <a:off x="5517" y="3848"/>
                <a:ext cx="85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73" name="Rectangle 54"/>
              <p:cNvSpPr>
                <a:spLocks noChangeArrowheads="1"/>
              </p:cNvSpPr>
              <p:nvPr/>
            </p:nvSpPr>
            <p:spPr bwMode="auto">
              <a:xfrm>
                <a:off x="5751" y="2955"/>
                <a:ext cx="667" cy="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1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y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9" name="AutoShape 55"/>
              <p:cNvCxnSpPr>
                <a:cxnSpLocks noChangeShapeType="1"/>
              </p:cNvCxnSpPr>
              <p:nvPr/>
            </p:nvCxnSpPr>
            <p:spPr bwMode="auto">
              <a:xfrm rot="-5400000">
                <a:off x="5535" y="3930"/>
                <a:ext cx="567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81" name="Rectangle 56"/>
              <p:cNvSpPr>
                <a:spLocks noChangeArrowheads="1"/>
              </p:cNvSpPr>
              <p:nvPr/>
            </p:nvSpPr>
            <p:spPr bwMode="auto">
              <a:xfrm>
                <a:off x="5512" y="3300"/>
                <a:ext cx="218" cy="5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1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Arial" pitchFamily="34" charset="0"/>
                    <a:cs typeface="Arial" pitchFamily="34" charset="0"/>
                  </a:rPr>
                  <a:t>j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71" name="AutoShape 57"/>
            <p:cNvCxnSpPr>
              <a:cxnSpLocks noChangeShapeType="1"/>
            </p:cNvCxnSpPr>
            <p:nvPr/>
          </p:nvCxnSpPr>
          <p:spPr bwMode="auto">
            <a:xfrm>
              <a:off x="5983" y="5550"/>
              <a:ext cx="1871" cy="0"/>
            </a:xfrm>
            <a:prstGeom prst="straightConnector1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 type="stealth" w="med" len="med"/>
            </a:ln>
          </p:spPr>
        </p:cxnSp>
      </p:grpSp>
      <p:grpSp>
        <p:nvGrpSpPr>
          <p:cNvPr id="90" name="Group 89"/>
          <p:cNvGrpSpPr/>
          <p:nvPr/>
        </p:nvGrpSpPr>
        <p:grpSpPr>
          <a:xfrm>
            <a:off x="4892040" y="2851150"/>
            <a:ext cx="3074988" cy="2863850"/>
            <a:chOff x="4849812" y="2851150"/>
            <a:chExt cx="3074988" cy="2863850"/>
          </a:xfrm>
        </p:grpSpPr>
        <p:cxnSp>
          <p:nvCxnSpPr>
            <p:cNvPr id="7170" name="AutoShape 2"/>
            <p:cNvCxnSpPr>
              <a:cxnSpLocks noChangeShapeType="1"/>
            </p:cNvCxnSpPr>
            <p:nvPr/>
          </p:nvCxnSpPr>
          <p:spPr bwMode="auto">
            <a:xfrm flipH="1" flipV="1">
              <a:off x="5240655" y="3628388"/>
              <a:ext cx="1085850" cy="772177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7171" name="AutoShape 3"/>
            <p:cNvCxnSpPr>
              <a:cxnSpLocks noChangeShapeType="1"/>
            </p:cNvCxnSpPr>
            <p:nvPr/>
          </p:nvCxnSpPr>
          <p:spPr bwMode="auto">
            <a:xfrm>
              <a:off x="5252085" y="3628388"/>
              <a:ext cx="1097915" cy="0"/>
            </a:xfrm>
            <a:prstGeom prst="straightConnector1">
              <a:avLst/>
            </a:prstGeom>
            <a:noFill/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172" name="AutoShape 4"/>
            <p:cNvCxnSpPr>
              <a:cxnSpLocks noChangeShapeType="1"/>
            </p:cNvCxnSpPr>
            <p:nvPr/>
          </p:nvCxnSpPr>
          <p:spPr bwMode="auto">
            <a:xfrm rot="5400000" flipV="1">
              <a:off x="4830126" y="4021773"/>
              <a:ext cx="791212" cy="0"/>
            </a:xfrm>
            <a:prstGeom prst="straightConnector1">
              <a:avLst/>
            </a:prstGeom>
            <a:noFill/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173" name="AutoShape 5"/>
            <p:cNvCxnSpPr>
              <a:cxnSpLocks noChangeShapeType="1"/>
            </p:cNvCxnSpPr>
            <p:nvPr/>
          </p:nvCxnSpPr>
          <p:spPr bwMode="auto">
            <a:xfrm flipH="1" flipV="1">
              <a:off x="5226685" y="4412621"/>
              <a:ext cx="1115695" cy="0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7174" name="AutoShape 6"/>
            <p:cNvCxnSpPr>
              <a:cxnSpLocks noChangeShapeType="1"/>
            </p:cNvCxnSpPr>
            <p:nvPr/>
          </p:nvCxnSpPr>
          <p:spPr bwMode="auto">
            <a:xfrm flipV="1">
              <a:off x="6341745" y="3628388"/>
              <a:ext cx="0" cy="791212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7176" name="AutoShape 8"/>
            <p:cNvCxnSpPr>
              <a:cxnSpLocks noChangeShapeType="1"/>
            </p:cNvCxnSpPr>
            <p:nvPr/>
          </p:nvCxnSpPr>
          <p:spPr bwMode="auto">
            <a:xfrm flipV="1">
              <a:off x="6515089" y="3947478"/>
              <a:ext cx="828376" cy="45339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7177" name="AutoShape 9"/>
            <p:cNvCxnSpPr>
              <a:cxnSpLocks noChangeShapeType="1"/>
            </p:cNvCxnSpPr>
            <p:nvPr/>
          </p:nvCxnSpPr>
          <p:spPr bwMode="auto">
            <a:xfrm flipV="1">
              <a:off x="6493506" y="3952558"/>
              <a:ext cx="0" cy="467995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7178" name="AutoShape 10"/>
            <p:cNvCxnSpPr>
              <a:cxnSpLocks noChangeShapeType="1"/>
            </p:cNvCxnSpPr>
            <p:nvPr/>
          </p:nvCxnSpPr>
          <p:spPr bwMode="auto">
            <a:xfrm flipV="1">
              <a:off x="6483350" y="4410393"/>
              <a:ext cx="84551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7179" name="AutoShape 11"/>
            <p:cNvCxnSpPr>
              <a:cxnSpLocks noChangeShapeType="1"/>
            </p:cNvCxnSpPr>
            <p:nvPr/>
          </p:nvCxnSpPr>
          <p:spPr bwMode="auto">
            <a:xfrm>
              <a:off x="6497315" y="3947478"/>
              <a:ext cx="863923" cy="0"/>
            </a:xfrm>
            <a:prstGeom prst="straightConnector1">
              <a:avLst/>
            </a:prstGeom>
            <a:noFill/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180" name="AutoShape 12"/>
            <p:cNvCxnSpPr>
              <a:cxnSpLocks noChangeShapeType="1"/>
            </p:cNvCxnSpPr>
            <p:nvPr/>
          </p:nvCxnSpPr>
          <p:spPr bwMode="auto">
            <a:xfrm rot="5400000" flipV="1">
              <a:off x="7100260" y="4178618"/>
              <a:ext cx="485775" cy="0"/>
            </a:xfrm>
            <a:prstGeom prst="straightConnector1">
              <a:avLst/>
            </a:prstGeom>
            <a:noFill/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182" name="AutoShape 14"/>
            <p:cNvCxnSpPr>
              <a:cxnSpLocks noChangeShapeType="1"/>
            </p:cNvCxnSpPr>
            <p:nvPr/>
          </p:nvCxnSpPr>
          <p:spPr bwMode="auto">
            <a:xfrm>
              <a:off x="6517005" y="4571365"/>
              <a:ext cx="690880" cy="710565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7183" name="AutoShape 15"/>
            <p:cNvCxnSpPr>
              <a:cxnSpLocks noChangeShapeType="1"/>
            </p:cNvCxnSpPr>
            <p:nvPr/>
          </p:nvCxnSpPr>
          <p:spPr bwMode="auto">
            <a:xfrm flipH="1">
              <a:off x="6504940" y="4575810"/>
              <a:ext cx="0" cy="710565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7184" name="AutoShape 16"/>
            <p:cNvCxnSpPr>
              <a:cxnSpLocks noChangeShapeType="1"/>
            </p:cNvCxnSpPr>
            <p:nvPr/>
          </p:nvCxnSpPr>
          <p:spPr bwMode="auto">
            <a:xfrm>
              <a:off x="6526530" y="4575810"/>
              <a:ext cx="683895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7185" name="AutoShape 17"/>
            <p:cNvCxnSpPr>
              <a:cxnSpLocks noChangeShapeType="1"/>
            </p:cNvCxnSpPr>
            <p:nvPr/>
          </p:nvCxnSpPr>
          <p:spPr bwMode="auto">
            <a:xfrm>
              <a:off x="6489700" y="5281930"/>
              <a:ext cx="720090" cy="0"/>
            </a:xfrm>
            <a:prstGeom prst="straightConnector1">
              <a:avLst/>
            </a:prstGeom>
            <a:noFill/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186" name="AutoShape 18"/>
            <p:cNvCxnSpPr>
              <a:cxnSpLocks noChangeShapeType="1"/>
            </p:cNvCxnSpPr>
            <p:nvPr/>
          </p:nvCxnSpPr>
          <p:spPr bwMode="auto">
            <a:xfrm rot="5400000" flipV="1">
              <a:off x="6856730" y="4916170"/>
              <a:ext cx="720090" cy="0"/>
            </a:xfrm>
            <a:prstGeom prst="straightConnector1">
              <a:avLst/>
            </a:prstGeom>
            <a:noFill/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187" name="AutoShape 19"/>
            <p:cNvCxnSpPr>
              <a:cxnSpLocks noChangeShapeType="1"/>
            </p:cNvCxnSpPr>
            <p:nvPr/>
          </p:nvCxnSpPr>
          <p:spPr bwMode="auto">
            <a:xfrm>
              <a:off x="5114925" y="4492625"/>
              <a:ext cx="2520950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</p:spPr>
        </p:cxnSp>
        <p:cxnSp>
          <p:nvCxnSpPr>
            <p:cNvPr id="7188" name="AutoShape 20"/>
            <p:cNvCxnSpPr>
              <a:cxnSpLocks noChangeShapeType="1"/>
            </p:cNvCxnSpPr>
            <p:nvPr/>
          </p:nvCxnSpPr>
          <p:spPr bwMode="auto">
            <a:xfrm rot="5400000">
              <a:off x="5162550" y="4454525"/>
              <a:ext cx="2520950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</p:spPr>
        </p:cxnSp>
        <p:sp>
          <p:nvSpPr>
            <p:cNvPr id="7189" name="Rectangle 21"/>
            <p:cNvSpPr>
              <a:spLocks noChangeArrowheads="1"/>
            </p:cNvSpPr>
            <p:nvPr/>
          </p:nvSpPr>
          <p:spPr bwMode="auto">
            <a:xfrm>
              <a:off x="6069012" y="3308350"/>
              <a:ext cx="3190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2,y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0" name="Rectangle 22"/>
            <p:cNvSpPr>
              <a:spLocks noChangeArrowheads="1"/>
            </p:cNvSpPr>
            <p:nvPr/>
          </p:nvSpPr>
          <p:spPr bwMode="auto">
            <a:xfrm>
              <a:off x="5702300" y="376555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lang="en-US" sz="1400" b="1" i="1" baseline="-25000" dirty="0" smtClean="0">
                  <a:solidFill>
                    <a:srgbClr val="00B050"/>
                  </a:solidFill>
                  <a:latin typeface="Calibri" pitchFamily="34" charset="0"/>
                  <a:ea typeface="Arial" pitchFamily="34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1" name="Rectangle 23"/>
            <p:cNvSpPr>
              <a:spLocks noChangeArrowheads="1"/>
            </p:cNvSpPr>
            <p:nvPr/>
          </p:nvSpPr>
          <p:spPr bwMode="auto">
            <a:xfrm>
              <a:off x="4849812" y="4222750"/>
              <a:ext cx="3190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lang="en-US" sz="1400" b="1" i="1" baseline="-25000" dirty="0" smtClean="0">
                  <a:solidFill>
                    <a:srgbClr val="00B050"/>
                  </a:solidFill>
                  <a:latin typeface="Calibri" pitchFamily="34" charset="0"/>
                  <a:ea typeface="Arial" pitchFamily="34" charset="0"/>
                  <a:cs typeface="Arial" pitchFamily="34" charset="0"/>
                </a:rPr>
                <a:t>2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,x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2" name="Rectangle 24"/>
            <p:cNvSpPr>
              <a:spLocks noChangeArrowheads="1"/>
            </p:cNvSpPr>
            <p:nvPr/>
          </p:nvSpPr>
          <p:spPr bwMode="auto">
            <a:xfrm>
              <a:off x="6451600" y="361315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1,y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3" name="Rectangle 25"/>
            <p:cNvSpPr>
              <a:spLocks noChangeArrowheads="1"/>
            </p:cNvSpPr>
            <p:nvPr/>
          </p:nvSpPr>
          <p:spPr bwMode="auto">
            <a:xfrm>
              <a:off x="6680200" y="391795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lang="en-US" sz="1400" b="1" i="1" baseline="-25000" dirty="0" smtClean="0">
                  <a:solidFill>
                    <a:srgbClr val="FF0000"/>
                  </a:solidFill>
                  <a:latin typeface="Calibri" pitchFamily="34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4" name="Rectangle 26"/>
            <p:cNvSpPr>
              <a:spLocks noChangeArrowheads="1"/>
            </p:cNvSpPr>
            <p:nvPr/>
          </p:nvSpPr>
          <p:spPr bwMode="auto">
            <a:xfrm>
              <a:off x="7366000" y="4224337"/>
              <a:ext cx="317500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1,x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5" name="Rectangle 27"/>
            <p:cNvSpPr>
              <a:spLocks noChangeArrowheads="1"/>
            </p:cNvSpPr>
            <p:nvPr/>
          </p:nvSpPr>
          <p:spPr bwMode="auto">
            <a:xfrm>
              <a:off x="7213600" y="4529137"/>
              <a:ext cx="317500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lang="en-US" sz="1400" b="1" i="1" baseline="-25000" dirty="0" smtClean="0">
                  <a:solidFill>
                    <a:srgbClr val="0070C0"/>
                  </a:solidFill>
                  <a:latin typeface="Calibri" pitchFamily="34" charset="0"/>
                  <a:ea typeface="Arial" pitchFamily="34" charset="0"/>
                  <a:cs typeface="Arial" pitchFamily="34" charset="0"/>
                </a:rPr>
                <a:t>4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,x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6" name="Rectangle 28"/>
            <p:cNvSpPr>
              <a:spLocks noChangeArrowheads="1"/>
            </p:cNvSpPr>
            <p:nvPr/>
          </p:nvSpPr>
          <p:spPr bwMode="auto">
            <a:xfrm>
              <a:off x="6756400" y="4681537"/>
              <a:ext cx="317500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7" name="Rectangle 29"/>
            <p:cNvSpPr>
              <a:spLocks noChangeArrowheads="1"/>
            </p:cNvSpPr>
            <p:nvPr/>
          </p:nvSpPr>
          <p:spPr bwMode="auto">
            <a:xfrm>
              <a:off x="6526212" y="4984750"/>
              <a:ext cx="3190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lang="en-US" sz="1400" b="1" i="1" baseline="-25000" dirty="0" smtClean="0">
                  <a:solidFill>
                    <a:srgbClr val="0070C0"/>
                  </a:solidFill>
                  <a:latin typeface="Calibri" pitchFamily="34" charset="0"/>
                  <a:ea typeface="Arial" pitchFamily="34" charset="0"/>
                  <a:cs typeface="Arial" pitchFamily="34" charset="0"/>
                </a:rPr>
                <a:t>4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0070C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,y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8" name="Rectangle 30"/>
            <p:cNvSpPr>
              <a:spLocks noChangeArrowheads="1"/>
            </p:cNvSpPr>
            <p:nvPr/>
          </p:nvSpPr>
          <p:spPr bwMode="auto">
            <a:xfrm>
              <a:off x="7607300" y="434340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99" name="Rectangle 31"/>
            <p:cNvSpPr>
              <a:spLocks noChangeArrowheads="1"/>
            </p:cNvSpPr>
            <p:nvPr/>
          </p:nvSpPr>
          <p:spPr bwMode="auto">
            <a:xfrm>
              <a:off x="6299200" y="285115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3" name="AutoShape 16"/>
            <p:cNvCxnSpPr>
              <a:cxnSpLocks noChangeShapeType="1"/>
            </p:cNvCxnSpPr>
            <p:nvPr/>
          </p:nvCxnSpPr>
          <p:spPr bwMode="auto">
            <a:xfrm rot="10800000">
              <a:off x="5501639" y="4572000"/>
              <a:ext cx="822960" cy="1588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 type="stealth" w="lg" len="lg"/>
            </a:ln>
          </p:spPr>
        </p:cxnSp>
        <p:cxnSp>
          <p:nvCxnSpPr>
            <p:cNvPr id="66" name="AutoShape 15"/>
            <p:cNvCxnSpPr>
              <a:cxnSpLocks noChangeShapeType="1"/>
            </p:cNvCxnSpPr>
            <p:nvPr/>
          </p:nvCxnSpPr>
          <p:spPr bwMode="auto">
            <a:xfrm flipH="1">
              <a:off x="6324600" y="4572000"/>
              <a:ext cx="0" cy="710565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 type="stealth" w="lg" len="lg"/>
            </a:ln>
          </p:spPr>
        </p:cxnSp>
        <p:cxnSp>
          <p:nvCxnSpPr>
            <p:cNvPr id="75" name="AutoShape 18"/>
            <p:cNvCxnSpPr>
              <a:cxnSpLocks noChangeShapeType="1"/>
            </p:cNvCxnSpPr>
            <p:nvPr/>
          </p:nvCxnSpPr>
          <p:spPr bwMode="auto">
            <a:xfrm rot="5400000" flipV="1">
              <a:off x="5126355" y="4932045"/>
              <a:ext cx="720090" cy="0"/>
            </a:xfrm>
            <a:prstGeom prst="straightConnector1">
              <a:avLst/>
            </a:prstGeom>
            <a:noFill/>
            <a:ln w="12700">
              <a:solidFill>
                <a:srgbClr val="FFC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78" name="AutoShape 17"/>
            <p:cNvCxnSpPr>
              <a:cxnSpLocks noChangeShapeType="1"/>
            </p:cNvCxnSpPr>
            <p:nvPr/>
          </p:nvCxnSpPr>
          <p:spPr bwMode="auto">
            <a:xfrm>
              <a:off x="5486400" y="5257800"/>
              <a:ext cx="914400" cy="0"/>
            </a:xfrm>
            <a:prstGeom prst="straightConnector1">
              <a:avLst/>
            </a:prstGeom>
            <a:noFill/>
            <a:ln w="12700">
              <a:solidFill>
                <a:srgbClr val="FFC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80" name="AutoShape 14"/>
            <p:cNvCxnSpPr>
              <a:cxnSpLocks noChangeShapeType="1"/>
            </p:cNvCxnSpPr>
            <p:nvPr/>
          </p:nvCxnSpPr>
          <p:spPr bwMode="auto">
            <a:xfrm rot="10800000" flipV="1">
              <a:off x="5486400" y="4572000"/>
              <a:ext cx="838200" cy="685800"/>
            </a:xfrm>
            <a:prstGeom prst="straightConnector1">
              <a:avLst/>
            </a:prstGeom>
            <a:noFill/>
            <a:ln w="25400">
              <a:solidFill>
                <a:srgbClr val="FFC000"/>
              </a:solidFill>
              <a:round/>
              <a:headEnd/>
              <a:tailEnd type="stealth" w="lg" len="lg"/>
            </a:ln>
          </p:spPr>
        </p:cxnSp>
        <p:sp>
          <p:nvSpPr>
            <p:cNvPr id="86" name="Rectangle 27"/>
            <p:cNvSpPr>
              <a:spLocks noChangeArrowheads="1"/>
            </p:cNvSpPr>
            <p:nvPr/>
          </p:nvSpPr>
          <p:spPr bwMode="auto">
            <a:xfrm>
              <a:off x="5105400" y="4572000"/>
              <a:ext cx="317500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3,x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ectangle 29"/>
            <p:cNvSpPr>
              <a:spLocks noChangeArrowheads="1"/>
            </p:cNvSpPr>
            <p:nvPr/>
          </p:nvSpPr>
          <p:spPr bwMode="auto">
            <a:xfrm>
              <a:off x="6019800" y="5334000"/>
              <a:ext cx="31908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lang="en-US" sz="1400" b="1" i="1" baseline="-25000" dirty="0" smtClean="0">
                  <a:solidFill>
                    <a:srgbClr val="FFC000"/>
                  </a:solidFill>
                  <a:latin typeface="Calibri" pitchFamily="34" charset="0"/>
                  <a:ea typeface="Arial" pitchFamily="34" charset="0"/>
                  <a:cs typeface="Arial" pitchFamily="34" charset="0"/>
                </a:rPr>
                <a:t>3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,y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28"/>
            <p:cNvSpPr>
              <a:spLocks noChangeArrowheads="1"/>
            </p:cNvSpPr>
            <p:nvPr/>
          </p:nvSpPr>
          <p:spPr bwMode="auto">
            <a:xfrm>
              <a:off x="5562600" y="4648200"/>
              <a:ext cx="317500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1" u="none" strike="noStrike" cap="none" normalizeH="0" baseline="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sz="1400" b="1" i="1" u="none" strike="noStrike" cap="none" normalizeH="0" baseline="-25000" dirty="0" smtClean="0">
                  <a:ln>
                    <a:noFill/>
                  </a:ln>
                  <a:solidFill>
                    <a:srgbClr val="FFC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5" name="Oval 9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6934200" y="3352800"/>
            <a:ext cx="1981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F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505200" y="2971800"/>
            <a:ext cx="1981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b="1" i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= -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 F</a:t>
            </a:r>
            <a:r>
              <a:rPr lang="en-US" i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886200" y="5410200"/>
            <a:ext cx="1981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b="1" i="1" baseline="-25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= -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baseline="-25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 F</a:t>
            </a:r>
            <a:r>
              <a:rPr lang="en-US" i="1" baseline="-25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endParaRPr lang="en-US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05600" y="5410200"/>
            <a:ext cx="1981200" cy="457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b="1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F</a:t>
            </a:r>
            <a:r>
              <a:rPr lang="en-US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6" grpId="0" animBg="1"/>
      <p:bldP spid="77" grpId="0" animBg="1"/>
      <p:bldP spid="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Force summation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28575" indent="-28575" algn="justLow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For both cases of notations, the </a:t>
            </a:r>
            <a:r>
              <a:rPr lang="en-US" sz="2800" b="1" dirty="0" smtClean="0">
                <a:solidFill>
                  <a:srgbClr val="0070C0"/>
                </a:solidFill>
              </a:rPr>
              <a:t>magnitude</a:t>
            </a:r>
            <a:r>
              <a:rPr lang="en-US" sz="2800" b="1" dirty="0" smtClean="0">
                <a:solidFill>
                  <a:schemeClr val="tx1"/>
                </a:solidFill>
              </a:rPr>
              <a:t> of the resultant force is found by:</a:t>
            </a:r>
          </a:p>
          <a:p>
            <a:pPr marL="28575" indent="-28575" algn="justLow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28575" indent="-28575" algn="justLow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28575" indent="-28575" algn="justLow"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28575" indent="-28575" algn="justLow">
              <a:buNone/>
            </a:pPr>
            <a:r>
              <a:rPr lang="en-US" sz="2800" b="1" dirty="0" smtClean="0">
                <a:solidFill>
                  <a:schemeClr val="tx1"/>
                </a:solidFill>
              </a:rPr>
              <a:t>And the </a:t>
            </a:r>
            <a:r>
              <a:rPr lang="en-US" sz="2800" b="1" dirty="0" smtClean="0">
                <a:solidFill>
                  <a:srgbClr val="0070C0"/>
                </a:solidFill>
              </a:rPr>
              <a:t>direction</a:t>
            </a:r>
            <a:r>
              <a:rPr lang="en-US" sz="2800" b="1" dirty="0" smtClean="0">
                <a:solidFill>
                  <a:schemeClr val="tx1"/>
                </a:solidFill>
              </a:rPr>
              <a:t> is found by:</a:t>
            </a:r>
          </a:p>
          <a:p>
            <a:pPr marL="28575" indent="-28575" algn="justLow">
              <a:buNone/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615440" y="3657600"/>
            <a:ext cx="1981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45720" tIns="45720" rIns="45720" rtlCol="0" anchor="ctr"/>
          <a:lstStyle/>
          <a:p>
            <a:pPr algn="ctr"/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R,x</a:t>
            </a:r>
            <a:r>
              <a:rPr lang="en-US" sz="2400" b="1" i="1" dirty="0" smtClean="0"/>
              <a:t> =∑</a:t>
            </a:r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x</a:t>
            </a:r>
            <a:endParaRPr lang="en-US" sz="2400" b="1" dirty="0"/>
          </a:p>
        </p:txBody>
      </p:sp>
      <p:sp>
        <p:nvSpPr>
          <p:cNvPr id="65" name="Rectangle 64"/>
          <p:cNvSpPr/>
          <p:nvPr/>
        </p:nvSpPr>
        <p:spPr>
          <a:xfrm>
            <a:off x="1615440" y="4267200"/>
            <a:ext cx="1981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45720" tIns="45720" rIns="45720" rtlCol="0" anchor="ctr"/>
          <a:lstStyle/>
          <a:p>
            <a:pPr algn="ctr"/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R,y</a:t>
            </a:r>
            <a:r>
              <a:rPr lang="en-US" sz="2400" b="1" i="1" dirty="0" smtClean="0"/>
              <a:t> =∑</a:t>
            </a:r>
            <a:r>
              <a:rPr lang="en-US" sz="2400" b="1" i="1" dirty="0" err="1" smtClean="0"/>
              <a:t>F</a:t>
            </a:r>
            <a:r>
              <a:rPr lang="en-US" sz="2400" b="1" i="1" baseline="-25000" dirty="0" err="1" smtClean="0"/>
              <a:t>y</a:t>
            </a:r>
            <a:endParaRPr lang="en-US" sz="2400" b="1" dirty="0"/>
          </a:p>
        </p:txBody>
      </p:sp>
      <p:sp>
        <p:nvSpPr>
          <p:cNvPr id="66" name="Right Brace 65"/>
          <p:cNvSpPr/>
          <p:nvPr/>
        </p:nvSpPr>
        <p:spPr>
          <a:xfrm>
            <a:off x="3672840" y="3916680"/>
            <a:ext cx="381000" cy="731520"/>
          </a:xfrm>
          <a:prstGeom prst="rightBrace">
            <a:avLst>
              <a:gd name="adj1" fmla="val 42613"/>
              <a:gd name="adj2" fmla="val 51299"/>
            </a:avLst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4206240" y="4038600"/>
            <a:ext cx="1981200" cy="533400"/>
            <a:chOff x="3962400" y="4267200"/>
            <a:chExt cx="1981200" cy="533400"/>
          </a:xfrm>
        </p:grpSpPr>
        <p:sp>
          <p:nvSpPr>
            <p:cNvPr id="67" name="Rectangle 66"/>
            <p:cNvSpPr/>
            <p:nvPr/>
          </p:nvSpPr>
          <p:spPr>
            <a:xfrm>
              <a:off x="3962400" y="4267200"/>
              <a:ext cx="1981200" cy="5334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45720" tIns="45720" rIns="45720" rtlCol="0" anchor="ctr"/>
            <a:lstStyle/>
            <a:p>
              <a:pPr algn="ctr"/>
              <a:endParaRPr lang="en-US" sz="2400" b="1" dirty="0"/>
            </a:p>
          </p:txBody>
        </p:sp>
        <p:graphicFrame>
          <p:nvGraphicFramePr>
            <p:cNvPr id="68" name="Object 67"/>
            <p:cNvGraphicFramePr>
              <a:graphicFrameLocks noChangeAspect="1"/>
            </p:cNvGraphicFramePr>
            <p:nvPr/>
          </p:nvGraphicFramePr>
          <p:xfrm>
            <a:off x="4152900" y="4338638"/>
            <a:ext cx="1600200" cy="461962"/>
          </p:xfrm>
          <a:graphic>
            <a:graphicData uri="http://schemas.openxmlformats.org/presentationml/2006/ole">
              <p:oleObj spid="_x0000_s27650" name="Equation" r:id="rId4" imgW="1054080" imgH="304560" progId="Equation.3">
                <p:embed/>
              </p:oleObj>
            </a:graphicData>
          </a:graphic>
        </p:graphicFrame>
      </p:grpSp>
      <p:grpSp>
        <p:nvGrpSpPr>
          <p:cNvPr id="89" name="Group 88"/>
          <p:cNvGrpSpPr/>
          <p:nvPr/>
        </p:nvGrpSpPr>
        <p:grpSpPr>
          <a:xfrm>
            <a:off x="6339840" y="3575050"/>
            <a:ext cx="2520950" cy="2520950"/>
            <a:chOff x="6242050" y="3575050"/>
            <a:chExt cx="2520950" cy="2520950"/>
          </a:xfrm>
        </p:grpSpPr>
        <p:cxnSp>
          <p:nvCxnSpPr>
            <p:cNvPr id="27651" name="AutoShape 3"/>
            <p:cNvCxnSpPr>
              <a:cxnSpLocks noChangeShapeType="1"/>
            </p:cNvCxnSpPr>
            <p:nvPr/>
          </p:nvCxnSpPr>
          <p:spPr bwMode="auto">
            <a:xfrm>
              <a:off x="6242050" y="4873625"/>
              <a:ext cx="252095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7652" name="AutoShape 4"/>
            <p:cNvCxnSpPr>
              <a:cxnSpLocks noChangeShapeType="1"/>
            </p:cNvCxnSpPr>
            <p:nvPr/>
          </p:nvCxnSpPr>
          <p:spPr bwMode="auto">
            <a:xfrm rot="5400000">
              <a:off x="6289675" y="4835525"/>
              <a:ext cx="2520950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7654" name="AutoShape 6"/>
            <p:cNvCxnSpPr>
              <a:cxnSpLocks noChangeShapeType="1"/>
            </p:cNvCxnSpPr>
            <p:nvPr/>
          </p:nvCxnSpPr>
          <p:spPr bwMode="auto">
            <a:xfrm flipV="1">
              <a:off x="7566014" y="3886200"/>
              <a:ext cx="1120786" cy="971868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27655" name="AutoShape 7"/>
            <p:cNvCxnSpPr>
              <a:cxnSpLocks noChangeShapeType="1"/>
            </p:cNvCxnSpPr>
            <p:nvPr/>
          </p:nvCxnSpPr>
          <p:spPr bwMode="auto">
            <a:xfrm flipV="1">
              <a:off x="7544431" y="3886200"/>
              <a:ext cx="0" cy="96012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27656" name="AutoShape 8"/>
            <p:cNvCxnSpPr>
              <a:cxnSpLocks noChangeShapeType="1"/>
            </p:cNvCxnSpPr>
            <p:nvPr/>
          </p:nvCxnSpPr>
          <p:spPr bwMode="auto">
            <a:xfrm flipV="1">
              <a:off x="7534274" y="4867593"/>
              <a:ext cx="1188720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27657" name="AutoShape 9"/>
            <p:cNvCxnSpPr>
              <a:cxnSpLocks noChangeShapeType="1"/>
            </p:cNvCxnSpPr>
            <p:nvPr/>
          </p:nvCxnSpPr>
          <p:spPr bwMode="auto">
            <a:xfrm>
              <a:off x="7543799" y="3886200"/>
              <a:ext cx="1188720" cy="0"/>
            </a:xfrm>
            <a:prstGeom prst="straightConnector1">
              <a:avLst/>
            </a:prstGeom>
            <a:noFill/>
            <a:ln w="12700">
              <a:solidFill>
                <a:srgbClr val="4BACC6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27658" name="AutoShape 10"/>
            <p:cNvCxnSpPr>
              <a:cxnSpLocks noChangeShapeType="1"/>
            </p:cNvCxnSpPr>
            <p:nvPr/>
          </p:nvCxnSpPr>
          <p:spPr bwMode="auto">
            <a:xfrm rot="5400000" flipV="1">
              <a:off x="8183880" y="4373880"/>
              <a:ext cx="1005840" cy="0"/>
            </a:xfrm>
            <a:prstGeom prst="straightConnector1">
              <a:avLst/>
            </a:prstGeom>
            <a:noFill/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7162800" y="396240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b="1" i="1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R,y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8445500" y="4910137"/>
              <a:ext cx="317500" cy="271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b="1" i="1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R,x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7696200" y="419100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1" i="1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F</a:t>
              </a:r>
              <a:r>
                <a:rPr kumimoji="0" lang="en-US" b="1" i="1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R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11"/>
            <p:cNvSpPr>
              <a:spLocks noChangeArrowheads="1"/>
            </p:cNvSpPr>
            <p:nvPr/>
          </p:nvSpPr>
          <p:spPr bwMode="auto">
            <a:xfrm>
              <a:off x="7924800" y="4572000"/>
              <a:ext cx="317500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l-GR" b="1" u="none" strike="noStrike" cap="none" normalizeH="0" baseline="0" dirty="0" smtClean="0">
                  <a:ln>
                    <a:noFill/>
                  </a:ln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θ</a:t>
              </a:r>
              <a:endParaRPr kumimoji="0" lang="en-US" b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377440" y="5334000"/>
            <a:ext cx="1981200" cy="838200"/>
            <a:chOff x="2133600" y="5334000"/>
            <a:chExt cx="1981200" cy="838200"/>
          </a:xfrm>
        </p:grpSpPr>
        <p:sp>
          <p:nvSpPr>
            <p:cNvPr id="91" name="Rectangle 90"/>
            <p:cNvSpPr/>
            <p:nvPr/>
          </p:nvSpPr>
          <p:spPr>
            <a:xfrm>
              <a:off x="2133600" y="5334000"/>
              <a:ext cx="1981200" cy="8382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45720" tIns="45720" rIns="45720" rtlCol="0" anchor="ctr"/>
            <a:lstStyle/>
            <a:p>
              <a:pPr algn="ctr"/>
              <a:endParaRPr lang="en-US" sz="2400" b="1" dirty="0"/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/>
          </p:nvGraphicFramePr>
          <p:xfrm>
            <a:off x="2438400" y="5402262"/>
            <a:ext cx="1370013" cy="769938"/>
          </p:xfrm>
          <a:graphic>
            <a:graphicData uri="http://schemas.openxmlformats.org/presentationml/2006/ole">
              <p:oleObj spid="_x0000_s27662" name="Equation" r:id="rId5" imgW="901440" imgH="507960" progId="Equation.3">
                <p:embed/>
              </p:oleObj>
            </a:graphicData>
          </a:graphic>
        </p:graphicFrame>
      </p:grpSp>
      <p:cxnSp>
        <p:nvCxnSpPr>
          <p:cNvPr id="95" name="Straight Arrow Connector 94"/>
          <p:cNvCxnSpPr/>
          <p:nvPr/>
        </p:nvCxnSpPr>
        <p:spPr>
          <a:xfrm>
            <a:off x="853440" y="3733800"/>
            <a:ext cx="6858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16200000">
            <a:off x="1233646" y="4495006"/>
            <a:ext cx="457200" cy="1588"/>
          </a:xfrm>
          <a:prstGeom prst="straightConnector1">
            <a:avLst/>
          </a:prstGeom>
          <a:ln w="127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853440" y="3840480"/>
            <a:ext cx="640080" cy="274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/>
              <a:t>+</a:t>
            </a:r>
            <a:r>
              <a:rPr lang="en-US" b="1" i="1" dirty="0" err="1" smtClean="0"/>
              <a:t>ve</a:t>
            </a:r>
            <a:r>
              <a:rPr lang="en-US" b="1" i="1" dirty="0" smtClean="0"/>
              <a:t> </a:t>
            </a:r>
            <a:endParaRPr lang="en-US" b="1" i="1" dirty="0"/>
          </a:p>
        </p:txBody>
      </p:sp>
      <p:sp>
        <p:nvSpPr>
          <p:cNvPr id="100" name="Rectangle 99"/>
          <p:cNvSpPr/>
          <p:nvPr/>
        </p:nvSpPr>
        <p:spPr>
          <a:xfrm>
            <a:off x="701040" y="4419600"/>
            <a:ext cx="640080" cy="274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/>
              <a:t>+</a:t>
            </a:r>
            <a:r>
              <a:rPr lang="en-US" b="1" i="1" dirty="0" err="1" smtClean="0"/>
              <a:t>ve</a:t>
            </a:r>
            <a:r>
              <a:rPr lang="en-US" b="1" i="1" dirty="0" smtClean="0"/>
              <a:t> </a:t>
            </a:r>
            <a:endParaRPr lang="en-US" b="1" i="1" dirty="0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Question: 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The hook shown in the figure is subjected to two tension forces F1 and F2. determine the magnitude and direction of the resultant force.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</a:t>
            </a:r>
            <a:r>
              <a:rPr lang="en-US" sz="2000" b="1" dirty="0" smtClean="0">
                <a:solidFill>
                  <a:schemeClr val="tx1"/>
                </a:solidFill>
              </a:rPr>
              <a:t> F1 =200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∟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200</a:t>
            </a:r>
            <a:r>
              <a:rPr lang="en-US" sz="2000" b="1" baseline="30000" dirty="0" smtClean="0">
                <a:solidFill>
                  <a:schemeClr val="tx1"/>
                </a:solidFill>
                <a:latin typeface="+mj-lt"/>
                <a:cs typeface="Times New Roman"/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 and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  <a:cs typeface="Times New Roman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F1 =100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∟-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0</a:t>
            </a:r>
            <a:r>
              <a:rPr lang="en-US" sz="2000" b="1" baseline="30000" dirty="0" smtClean="0">
                <a:solidFill>
                  <a:schemeClr val="tx1"/>
                </a:solidFill>
                <a:cs typeface="Times New Roman"/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 </a:t>
            </a:r>
            <a:r>
              <a:rPr lang="en-US" sz="2000" b="1" dirty="0" smtClean="0">
                <a:solidFill>
                  <a:schemeClr val="tx1"/>
                </a:solidFill>
              </a:rPr>
              <a:t>find the resultant force  </a:t>
            </a:r>
            <a:r>
              <a:rPr lang="en-US" sz="2400" b="1" dirty="0" smtClean="0">
                <a:solidFill>
                  <a:srgbClr val="FF0000"/>
                </a:solidFill>
              </a:rPr>
              <a:t>F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R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Plan:</a:t>
            </a:r>
          </a:p>
          <a:p>
            <a:pPr marL="0" indent="0">
              <a:lnSpc>
                <a:spcPct val="20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 Find the resultant force by the scalar notation </a:t>
            </a:r>
          </a:p>
          <a:p>
            <a:pPr marL="0" indent="0">
              <a:lnSpc>
                <a:spcPct val="200000"/>
              </a:lnSpc>
            </a:pPr>
            <a:r>
              <a:rPr lang="en-US" sz="2000" b="1" dirty="0" smtClean="0">
                <a:solidFill>
                  <a:schemeClr val="tx1"/>
                </a:solidFill>
              </a:rPr>
              <a:t>Find the resultant force by the Cartesian notation </a:t>
            </a:r>
          </a:p>
        </p:txBody>
      </p:sp>
      <p:grpSp>
        <p:nvGrpSpPr>
          <p:cNvPr id="3" name="Group 72"/>
          <p:cNvGrpSpPr/>
          <p:nvPr/>
        </p:nvGrpSpPr>
        <p:grpSpPr>
          <a:xfrm>
            <a:off x="5882640" y="3581400"/>
            <a:ext cx="3048000" cy="2251075"/>
            <a:chOff x="5715000" y="3463925"/>
            <a:chExt cx="3048000" cy="2251075"/>
          </a:xfrm>
        </p:grpSpPr>
        <p:grpSp>
          <p:nvGrpSpPr>
            <p:cNvPr id="4" name="Group 64"/>
            <p:cNvGrpSpPr/>
            <p:nvPr/>
          </p:nvGrpSpPr>
          <p:grpSpPr>
            <a:xfrm>
              <a:off x="6496050" y="3463925"/>
              <a:ext cx="2205038" cy="2251075"/>
              <a:chOff x="6496050" y="3810000"/>
              <a:chExt cx="2205038" cy="2251075"/>
            </a:xfrm>
          </p:grpSpPr>
          <p:cxnSp>
            <p:nvCxnSpPr>
              <p:cNvPr id="2052" name="AutoShape 4"/>
              <p:cNvCxnSpPr>
                <a:cxnSpLocks noChangeShapeType="1"/>
              </p:cNvCxnSpPr>
              <p:nvPr/>
            </p:nvCxnSpPr>
            <p:spPr bwMode="auto">
              <a:xfrm>
                <a:off x="7620000" y="5019675"/>
                <a:ext cx="1081088" cy="0"/>
              </a:xfrm>
              <a:prstGeom prst="straightConnector1">
                <a:avLst/>
              </a:prstGeom>
              <a:noFill/>
              <a:ln w="25400">
                <a:solidFill>
                  <a:schemeClr val="bg1"/>
                </a:solidFill>
                <a:prstDash val="sysDash"/>
                <a:round/>
                <a:headEnd/>
                <a:tailEnd type="stealth" w="lg" len="lg"/>
              </a:ln>
            </p:spPr>
          </p:cxnSp>
          <p:cxnSp>
            <p:nvCxnSpPr>
              <p:cNvPr id="2055" name="AutoShape 7"/>
              <p:cNvCxnSpPr>
                <a:cxnSpLocks noChangeShapeType="1"/>
              </p:cNvCxnSpPr>
              <p:nvPr/>
            </p:nvCxnSpPr>
            <p:spPr bwMode="auto">
              <a:xfrm rot="7200000" flipV="1">
                <a:off x="8012113" y="4789487"/>
                <a:ext cx="0" cy="898525"/>
              </a:xfrm>
              <a:prstGeom prst="straightConnector1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56" name="AutoShape 8"/>
              <p:cNvCxnSpPr>
                <a:cxnSpLocks noChangeShapeType="1"/>
              </p:cNvCxnSpPr>
              <p:nvPr/>
            </p:nvCxnSpPr>
            <p:spPr bwMode="auto">
              <a:xfrm rot="15000000" flipV="1">
                <a:off x="7108032" y="4660106"/>
                <a:ext cx="0" cy="1081087"/>
              </a:xfrm>
              <a:prstGeom prst="straightConnector1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57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6496050" y="5019675"/>
                <a:ext cx="1079500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58" name="AutoShape 10"/>
              <p:cNvCxnSpPr>
                <a:cxnSpLocks noChangeShapeType="1"/>
              </p:cNvCxnSpPr>
              <p:nvPr/>
            </p:nvCxnSpPr>
            <p:spPr bwMode="auto">
              <a:xfrm rot="5400000" flipH="1">
                <a:off x="7080250" y="5521325"/>
                <a:ext cx="1079500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pic>
            <p:nvPicPr>
              <p:cNvPr id="59" name="Picture 58" descr="C:\Users\Laith Batarseh\AppData\Local\Microsoft\Windows\Temporary Internet Files\Content.IE5\P149CSXZ\MC900333178[1].wmf"/>
              <p:cNvPicPr/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372350" y="4191000"/>
                <a:ext cx="552450" cy="1123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60" name="Firewall"/>
              <p:cNvSpPr>
                <a:spLocks noEditPoints="1" noChangeArrowheads="1"/>
              </p:cNvSpPr>
              <p:nvPr/>
            </p:nvSpPr>
            <p:spPr bwMode="auto">
              <a:xfrm rot="10800000">
                <a:off x="6781800" y="3810000"/>
                <a:ext cx="1809750" cy="547687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63" name="AutoShape 6"/>
              <p:cNvCxnSpPr>
                <a:cxnSpLocks noChangeShapeType="1"/>
              </p:cNvCxnSpPr>
              <p:nvPr/>
            </p:nvCxnSpPr>
            <p:spPr bwMode="auto">
              <a:xfrm flipV="1">
                <a:off x="7620000" y="3941762"/>
                <a:ext cx="0" cy="1079500"/>
              </a:xfrm>
              <a:prstGeom prst="straightConnector1">
                <a:avLst/>
              </a:prstGeom>
              <a:noFill/>
              <a:ln w="25400">
                <a:solidFill>
                  <a:schemeClr val="bg1"/>
                </a:solidFill>
                <a:prstDash val="sysDash"/>
                <a:round/>
                <a:headEnd/>
                <a:tailEnd type="stealth" w="lg" len="lg"/>
              </a:ln>
            </p:spPr>
          </p:cxnSp>
        </p:grpSp>
        <p:sp>
          <p:nvSpPr>
            <p:cNvPr id="68" name="Rectangle 67"/>
            <p:cNvSpPr/>
            <p:nvPr/>
          </p:nvSpPr>
          <p:spPr>
            <a:xfrm>
              <a:off x="7772400" y="45720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30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324600" y="46482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715000" y="50292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F1= 200 N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467600" y="51054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F2=100 N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9" name="Oval 28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9001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cont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Scalar notation </a:t>
            </a:r>
            <a:endParaRPr lang="en-US" sz="2000" b="1" baseline="30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x – components: </a:t>
            </a:r>
            <a:r>
              <a:rPr lang="en-US" sz="2000" b="1" dirty="0" smtClean="0">
                <a:solidFill>
                  <a:srgbClr val="FF0000"/>
                </a:solidFill>
              </a:rPr>
              <a:t>F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1,x</a:t>
            </a:r>
            <a:r>
              <a:rPr lang="en-US" sz="2000" b="1" dirty="0" smtClean="0">
                <a:solidFill>
                  <a:srgbClr val="FF0000"/>
                </a:solidFill>
              </a:rPr>
              <a:t> = - F1 </a:t>
            </a:r>
            <a:r>
              <a:rPr lang="en-US" sz="2000" b="1" dirty="0" err="1" smtClean="0">
                <a:solidFill>
                  <a:srgbClr val="FF0000"/>
                </a:solidFill>
              </a:rPr>
              <a:t>cos</a:t>
            </a:r>
            <a:r>
              <a:rPr lang="en-US" sz="2000" b="1" dirty="0" smtClean="0">
                <a:solidFill>
                  <a:srgbClr val="FF0000"/>
                </a:solidFill>
              </a:rPr>
              <a:t>(20) = - 188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                              F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2,x</a:t>
            </a:r>
            <a:r>
              <a:rPr lang="en-US" sz="2000" b="1" dirty="0" smtClean="0">
                <a:solidFill>
                  <a:srgbClr val="0070C0"/>
                </a:solidFill>
              </a:rPr>
              <a:t> =   F2 </a:t>
            </a:r>
            <a:r>
              <a:rPr lang="en-US" sz="2000" b="1" dirty="0" err="1" smtClean="0">
                <a:solidFill>
                  <a:srgbClr val="0070C0"/>
                </a:solidFill>
              </a:rPr>
              <a:t>cos</a:t>
            </a:r>
            <a:r>
              <a:rPr lang="en-US" sz="2000" b="1" dirty="0" smtClean="0">
                <a:solidFill>
                  <a:srgbClr val="0070C0"/>
                </a:solidFill>
              </a:rPr>
              <a:t>(30) =  86.6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                              </a:t>
            </a:r>
            <a:r>
              <a:rPr lang="en-US" sz="2000" b="1" dirty="0" smtClean="0">
                <a:solidFill>
                  <a:schemeClr val="tx1"/>
                </a:solidFill>
              </a:rPr>
              <a:t>∑</a:t>
            </a:r>
            <a:r>
              <a:rPr lang="en-US" sz="2000" b="1" dirty="0" err="1" smtClean="0">
                <a:solidFill>
                  <a:schemeClr val="tx1"/>
                </a:solidFill>
              </a:rPr>
              <a:t>Fx</a:t>
            </a:r>
            <a:r>
              <a:rPr lang="en-US" sz="2000" b="1" dirty="0" smtClean="0">
                <a:solidFill>
                  <a:schemeClr val="tx1"/>
                </a:solidFill>
              </a:rPr>
              <a:t> = 86.6 – 188 = -101.4 N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y – components: </a:t>
            </a:r>
            <a:r>
              <a:rPr lang="en-US" sz="2000" b="1" dirty="0" smtClean="0">
                <a:solidFill>
                  <a:srgbClr val="FF0000"/>
                </a:solidFill>
              </a:rPr>
              <a:t>F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1,y</a:t>
            </a:r>
            <a:r>
              <a:rPr lang="en-US" sz="2000" b="1" dirty="0" smtClean="0">
                <a:solidFill>
                  <a:srgbClr val="FF0000"/>
                </a:solidFill>
              </a:rPr>
              <a:t> = - F1 sin(20) = -68.4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                              F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2,y</a:t>
            </a:r>
            <a:r>
              <a:rPr lang="en-US" sz="2000" b="1" dirty="0" smtClean="0">
                <a:solidFill>
                  <a:srgbClr val="0070C0"/>
                </a:solidFill>
              </a:rPr>
              <a:t> = -F2 sin(30) = - 50    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                            </a:t>
            </a:r>
            <a:r>
              <a:rPr lang="en-US" sz="2000" b="1" dirty="0" smtClean="0">
                <a:solidFill>
                  <a:schemeClr val="tx1"/>
                </a:solidFill>
              </a:rPr>
              <a:t>∑</a:t>
            </a:r>
            <a:r>
              <a:rPr lang="en-US" sz="2000" b="1" dirty="0" err="1" smtClean="0">
                <a:solidFill>
                  <a:schemeClr val="tx1"/>
                </a:solidFill>
              </a:rPr>
              <a:t>Fy</a:t>
            </a:r>
            <a:r>
              <a:rPr lang="en-US" sz="2000" b="1" dirty="0" smtClean="0">
                <a:solidFill>
                  <a:schemeClr val="tx1"/>
                </a:solidFill>
              </a:rPr>
              <a:t> = – 68.4 – 50 = – 118.4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Magnitude :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R</a:t>
            </a:r>
            <a:r>
              <a:rPr lang="en-US" sz="2000" b="1" dirty="0" smtClean="0">
                <a:solidFill>
                  <a:schemeClr val="tx1"/>
                </a:solidFill>
              </a:rPr>
              <a:t> = [(-104.4)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 + (-118.4)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] 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½</a:t>
            </a:r>
            <a:r>
              <a:rPr lang="en-US" sz="2000" b="1" dirty="0" smtClean="0">
                <a:solidFill>
                  <a:schemeClr val="tx1"/>
                </a:solidFill>
              </a:rPr>
              <a:t> = 157.9 N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Direction    : </a:t>
            </a:r>
            <a:r>
              <a:rPr lang="el-GR" sz="2000" b="1" dirty="0" smtClean="0">
                <a:solidFill>
                  <a:schemeClr val="tx1"/>
                </a:solidFill>
              </a:rPr>
              <a:t>θ</a:t>
            </a:r>
            <a:r>
              <a:rPr lang="en-US" sz="2000" b="1" dirty="0" smtClean="0">
                <a:solidFill>
                  <a:schemeClr val="tx1"/>
                </a:solidFill>
              </a:rPr>
              <a:t> = tan-1 |-118.4/-104.4| = 48.6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410200" y="3512344"/>
            <a:ext cx="1295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200 N</a:t>
            </a:r>
            <a:endParaRPr lang="en-US" b="1" baseline="30000" dirty="0">
              <a:solidFill>
                <a:srgbClr val="FF0000"/>
              </a:solidFill>
            </a:endParaRPr>
          </a:p>
        </p:txBody>
      </p:sp>
      <p:cxnSp>
        <p:nvCxnSpPr>
          <p:cNvPr id="29" name="AutoShape 4"/>
          <p:cNvCxnSpPr>
            <a:cxnSpLocks noChangeShapeType="1"/>
          </p:cNvCxnSpPr>
          <p:nvPr/>
        </p:nvCxnSpPr>
        <p:spPr bwMode="auto">
          <a:xfrm>
            <a:off x="7467600" y="3436144"/>
            <a:ext cx="1081088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32" name="AutoShape 9"/>
          <p:cNvCxnSpPr>
            <a:cxnSpLocks noChangeShapeType="1"/>
          </p:cNvCxnSpPr>
          <p:nvPr/>
        </p:nvCxnSpPr>
        <p:spPr bwMode="auto">
          <a:xfrm flipH="1">
            <a:off x="6324600" y="3436144"/>
            <a:ext cx="10795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36" name="AutoShape 6"/>
          <p:cNvCxnSpPr>
            <a:cxnSpLocks noChangeShapeType="1"/>
          </p:cNvCxnSpPr>
          <p:nvPr/>
        </p:nvCxnSpPr>
        <p:spPr bwMode="auto">
          <a:xfrm flipV="1">
            <a:off x="7467600" y="2369344"/>
            <a:ext cx="0" cy="10795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lg" len="lg"/>
          </a:ln>
        </p:spPr>
      </p:cxnSp>
      <p:sp>
        <p:nvSpPr>
          <p:cNvPr id="25" name="Rectangle 24"/>
          <p:cNvSpPr/>
          <p:nvPr/>
        </p:nvSpPr>
        <p:spPr>
          <a:xfrm>
            <a:off x="7620000" y="3359944"/>
            <a:ext cx="914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30</a:t>
            </a:r>
            <a:r>
              <a:rPr lang="en-US" sz="1600" b="1" baseline="30000" dirty="0" smtClean="0"/>
              <a:t>o</a:t>
            </a:r>
            <a:endParaRPr lang="en-US" sz="1600" b="1" baseline="30000" dirty="0"/>
          </a:p>
        </p:txBody>
      </p:sp>
      <p:sp>
        <p:nvSpPr>
          <p:cNvPr id="26" name="Rectangle 25"/>
          <p:cNvSpPr/>
          <p:nvPr/>
        </p:nvSpPr>
        <p:spPr>
          <a:xfrm>
            <a:off x="6248400" y="3352800"/>
            <a:ext cx="914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20</a:t>
            </a:r>
            <a:r>
              <a:rPr lang="en-US" sz="1600" b="1" baseline="30000" dirty="0" smtClean="0"/>
              <a:t>o</a:t>
            </a:r>
            <a:endParaRPr lang="en-US" sz="1600" b="1" baseline="30000" dirty="0"/>
          </a:p>
        </p:txBody>
      </p:sp>
      <p:sp>
        <p:nvSpPr>
          <p:cNvPr id="28" name="Rectangle 27"/>
          <p:cNvSpPr/>
          <p:nvPr/>
        </p:nvSpPr>
        <p:spPr>
          <a:xfrm>
            <a:off x="8305800" y="3581400"/>
            <a:ext cx="1295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2060"/>
                </a:solidFill>
              </a:rPr>
              <a:t>100 N</a:t>
            </a:r>
            <a:endParaRPr lang="en-US" b="1" baseline="30000" dirty="0">
              <a:solidFill>
                <a:srgbClr val="002060"/>
              </a:solidFill>
            </a:endParaRPr>
          </a:p>
        </p:txBody>
      </p:sp>
      <p:cxnSp>
        <p:nvCxnSpPr>
          <p:cNvPr id="3080" name="AutoShape 8"/>
          <p:cNvCxnSpPr>
            <a:cxnSpLocks noChangeShapeType="1"/>
          </p:cNvCxnSpPr>
          <p:nvPr/>
        </p:nvCxnSpPr>
        <p:spPr bwMode="auto">
          <a:xfrm rot="15000000" flipV="1">
            <a:off x="6952592" y="3082132"/>
            <a:ext cx="0" cy="1081087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47" name="AutoShape 7"/>
          <p:cNvCxnSpPr>
            <a:cxnSpLocks noChangeShapeType="1"/>
          </p:cNvCxnSpPr>
          <p:nvPr/>
        </p:nvCxnSpPr>
        <p:spPr bwMode="auto">
          <a:xfrm rot="7200000" flipV="1">
            <a:off x="7856672" y="3211512"/>
            <a:ext cx="0" cy="898525"/>
          </a:xfrm>
          <a:prstGeom prst="straightConnector1">
            <a:avLst/>
          </a:prstGeom>
          <a:noFill/>
          <a:ln w="12700">
            <a:solidFill>
              <a:srgbClr val="002060"/>
            </a:solidFill>
            <a:prstDash val="solid"/>
            <a:round/>
            <a:headEnd/>
            <a:tailEnd type="stealth" w="lg" len="lg"/>
          </a:ln>
        </p:spPr>
      </p:cxnSp>
      <p:cxnSp>
        <p:nvCxnSpPr>
          <p:cNvPr id="49" name="Straight Connector 48"/>
          <p:cNvCxnSpPr/>
          <p:nvPr/>
        </p:nvCxnSpPr>
        <p:spPr>
          <a:xfrm rot="5400000" flipH="1" flipV="1">
            <a:off x="8001000" y="3657600"/>
            <a:ext cx="457200" cy="1588"/>
          </a:xfrm>
          <a:prstGeom prst="line">
            <a:avLst/>
          </a:prstGeom>
          <a:ln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7055326" y="3915886"/>
            <a:ext cx="8229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467600" y="3886200"/>
            <a:ext cx="762000" cy="1588"/>
          </a:xfrm>
          <a:prstGeom prst="line">
            <a:avLst/>
          </a:prstGeom>
          <a:ln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477000" y="3810000"/>
            <a:ext cx="1005840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6320758" y="3583654"/>
            <a:ext cx="310896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6629400" y="4648200"/>
            <a:ext cx="2362200" cy="1295400"/>
            <a:chOff x="6781800" y="4572000"/>
            <a:chExt cx="2362200" cy="1295400"/>
          </a:xfrm>
        </p:grpSpPr>
        <p:sp>
          <p:nvSpPr>
            <p:cNvPr id="64" name="Rectangle 63"/>
            <p:cNvSpPr/>
            <p:nvPr/>
          </p:nvSpPr>
          <p:spPr>
            <a:xfrm>
              <a:off x="6858000" y="4572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-104.4N</a:t>
              </a:r>
              <a:endParaRPr lang="en-US" b="1" baseline="30000" dirty="0"/>
            </a:p>
          </p:txBody>
        </p:sp>
        <p:cxnSp>
          <p:nvCxnSpPr>
            <p:cNvPr id="67" name="AutoShape 9"/>
            <p:cNvCxnSpPr>
              <a:cxnSpLocks noChangeShapeType="1"/>
            </p:cNvCxnSpPr>
            <p:nvPr/>
          </p:nvCxnSpPr>
          <p:spPr bwMode="auto">
            <a:xfrm flipH="1">
              <a:off x="6858000" y="5029200"/>
              <a:ext cx="10795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68" name="AutoShape 8"/>
            <p:cNvCxnSpPr>
              <a:cxnSpLocks noChangeShapeType="1"/>
            </p:cNvCxnSpPr>
            <p:nvPr/>
          </p:nvCxnSpPr>
          <p:spPr bwMode="auto">
            <a:xfrm rot="10800000" flipV="1">
              <a:off x="6934201" y="5030854"/>
              <a:ext cx="1059737" cy="76034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7588726" y="5439886"/>
              <a:ext cx="82296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6934200" y="5791200"/>
              <a:ext cx="1097280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6567646" y="5394166"/>
              <a:ext cx="731520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AutoShape 8"/>
            <p:cNvCxnSpPr>
              <a:cxnSpLocks noChangeShapeType="1"/>
            </p:cNvCxnSpPr>
            <p:nvPr/>
          </p:nvCxnSpPr>
          <p:spPr bwMode="auto">
            <a:xfrm rot="5400000">
              <a:off x="7581901" y="5448299"/>
              <a:ext cx="838200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90" name="AutoShape 8"/>
            <p:cNvCxnSpPr>
              <a:cxnSpLocks noChangeShapeType="1"/>
            </p:cNvCxnSpPr>
            <p:nvPr/>
          </p:nvCxnSpPr>
          <p:spPr bwMode="auto">
            <a:xfrm rot="10800000">
              <a:off x="6934200" y="5029200"/>
              <a:ext cx="1059738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95" name="Rectangle 94"/>
            <p:cNvSpPr/>
            <p:nvPr/>
          </p:nvSpPr>
          <p:spPr>
            <a:xfrm>
              <a:off x="7848600" y="5334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-118.4 N</a:t>
              </a:r>
              <a:endParaRPr lang="en-US" b="1" baseline="300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781800" y="50292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/>
                <a:t>θ</a:t>
              </a:r>
              <a:endParaRPr lang="en-US" b="1" baseline="30000" dirty="0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7010400" y="2057400"/>
            <a:ext cx="914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y</a:t>
            </a:r>
            <a:endParaRPr lang="en-US" sz="1600" b="1" baseline="30000" dirty="0"/>
          </a:p>
        </p:txBody>
      </p:sp>
      <p:sp>
        <p:nvSpPr>
          <p:cNvPr id="34" name="Rectangle 33"/>
          <p:cNvSpPr/>
          <p:nvPr/>
        </p:nvSpPr>
        <p:spPr>
          <a:xfrm>
            <a:off x="8229600" y="3200400"/>
            <a:ext cx="914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x</a:t>
            </a:r>
            <a:endParaRPr lang="en-US" sz="1600" b="1" baseline="30000" dirty="0"/>
          </a:p>
        </p:txBody>
      </p:sp>
      <p:sp>
        <p:nvSpPr>
          <p:cNvPr id="44" name="Oval 4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Coplanar Forces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9001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cont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Cartesian notation </a:t>
            </a:r>
            <a:endParaRPr lang="en-US" sz="2000" b="1" baseline="30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Forces : </a:t>
            </a:r>
            <a:r>
              <a:rPr lang="en-US" sz="2000" b="1" dirty="0" smtClean="0">
                <a:solidFill>
                  <a:srgbClr val="FF0000"/>
                </a:solidFill>
              </a:rPr>
              <a:t>F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</a:t>
            </a:r>
            <a:r>
              <a:rPr lang="en-US" sz="2000" b="1" dirty="0" smtClean="0">
                <a:solidFill>
                  <a:srgbClr val="FF0000"/>
                </a:solidFill>
              </a:rPr>
              <a:t> ={ - 188 </a:t>
            </a:r>
            <a:r>
              <a:rPr lang="en-US" sz="2000" b="1" dirty="0" err="1" smtClean="0">
                <a:solidFill>
                  <a:srgbClr val="FF0000"/>
                </a:solidFill>
              </a:rPr>
              <a:t>i</a:t>
            </a:r>
            <a:r>
              <a:rPr lang="en-US" sz="2000" b="1" dirty="0" smtClean="0">
                <a:solidFill>
                  <a:srgbClr val="FF0000"/>
                </a:solidFill>
              </a:rPr>
              <a:t> – 68.4 j}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           F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</a:t>
            </a:r>
            <a:r>
              <a:rPr lang="en-US" sz="2000" b="1" dirty="0" smtClean="0">
                <a:solidFill>
                  <a:srgbClr val="0070C0"/>
                </a:solidFill>
              </a:rPr>
              <a:t> =  {86.6 </a:t>
            </a:r>
            <a:r>
              <a:rPr lang="en-US" sz="2000" b="1" dirty="0" err="1" smtClean="0">
                <a:solidFill>
                  <a:srgbClr val="0070C0"/>
                </a:solidFill>
              </a:rPr>
              <a:t>i</a:t>
            </a:r>
            <a:r>
              <a:rPr lang="en-US" sz="2000" b="1" dirty="0" smtClean="0">
                <a:solidFill>
                  <a:srgbClr val="0070C0"/>
                </a:solidFill>
              </a:rPr>
              <a:t> – 50 j}    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                 </a:t>
            </a:r>
            <a:r>
              <a:rPr lang="en-US" sz="2000" b="1" dirty="0" smtClean="0">
                <a:solidFill>
                  <a:schemeClr val="tx1"/>
                </a:solidFill>
              </a:rPr>
              <a:t>∑</a:t>
            </a:r>
            <a:r>
              <a:rPr lang="en-US" sz="2000" b="1" dirty="0" err="1" smtClean="0">
                <a:solidFill>
                  <a:schemeClr val="tx1"/>
                </a:solidFill>
              </a:rPr>
              <a:t>Fx</a:t>
            </a:r>
            <a:r>
              <a:rPr lang="en-US" sz="2000" b="1" dirty="0" smtClean="0">
                <a:solidFill>
                  <a:schemeClr val="tx1"/>
                </a:solidFill>
              </a:rPr>
              <a:t> = 86.6 – 188 = -101.4 </a:t>
            </a:r>
            <a:r>
              <a:rPr lang="en-US" sz="2000" b="1" dirty="0" err="1" smtClean="0">
                <a:solidFill>
                  <a:schemeClr val="tx1"/>
                </a:solidFill>
              </a:rPr>
              <a:t>i</a:t>
            </a:r>
            <a:r>
              <a:rPr lang="en-US" sz="2000" b="1" dirty="0" smtClean="0">
                <a:solidFill>
                  <a:schemeClr val="tx1"/>
                </a:solidFill>
              </a:rPr>
              <a:t> N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                 ∑</a:t>
            </a:r>
            <a:r>
              <a:rPr lang="en-US" sz="2000" b="1" dirty="0" err="1" smtClean="0">
                <a:solidFill>
                  <a:schemeClr val="tx1"/>
                </a:solidFill>
              </a:rPr>
              <a:t>Fy</a:t>
            </a:r>
            <a:r>
              <a:rPr lang="en-US" sz="2000" b="1" dirty="0" smtClean="0">
                <a:solidFill>
                  <a:schemeClr val="tx1"/>
                </a:solidFill>
              </a:rPr>
              <a:t> = – 68.4 – 50 = – 118.4 j N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1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Magnitude : F</a:t>
            </a:r>
            <a:r>
              <a:rPr lang="en-US" sz="2000" b="1" baseline="-25000" dirty="0" smtClean="0">
                <a:solidFill>
                  <a:schemeClr val="tx1"/>
                </a:solidFill>
              </a:rPr>
              <a:t>R</a:t>
            </a:r>
            <a:r>
              <a:rPr lang="en-US" sz="2000" b="1" dirty="0" smtClean="0">
                <a:solidFill>
                  <a:schemeClr val="tx1"/>
                </a:solidFill>
              </a:rPr>
              <a:t> = [(-104.4)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 + (-118.4)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</a:rPr>
              <a:t>] 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½</a:t>
            </a:r>
            <a:r>
              <a:rPr lang="en-US" sz="2000" b="1" dirty="0" smtClean="0">
                <a:solidFill>
                  <a:schemeClr val="tx1"/>
                </a:solidFill>
              </a:rPr>
              <a:t> = 157.9 N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Direction    : </a:t>
            </a:r>
            <a:r>
              <a:rPr lang="el-GR" sz="2000" b="1" dirty="0" smtClean="0">
                <a:solidFill>
                  <a:schemeClr val="tx1"/>
                </a:solidFill>
              </a:rPr>
              <a:t>θ</a:t>
            </a:r>
            <a:r>
              <a:rPr lang="en-US" sz="2000" b="1" dirty="0" smtClean="0">
                <a:solidFill>
                  <a:schemeClr val="tx1"/>
                </a:solidFill>
              </a:rPr>
              <a:t> = tan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-1</a:t>
            </a:r>
            <a:r>
              <a:rPr lang="en-US" sz="2000" b="1" dirty="0" smtClean="0">
                <a:solidFill>
                  <a:schemeClr val="tx1"/>
                </a:solidFill>
              </a:rPr>
              <a:t> |-118.4/-104.4| = 48.6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57800" y="3512344"/>
            <a:ext cx="1295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200 N</a:t>
            </a:r>
            <a:endParaRPr lang="en-US" b="1" baseline="30000" dirty="0">
              <a:solidFill>
                <a:srgbClr val="FF0000"/>
              </a:solidFill>
            </a:endParaRPr>
          </a:p>
        </p:txBody>
      </p:sp>
      <p:cxnSp>
        <p:nvCxnSpPr>
          <p:cNvPr id="29" name="AutoShape 4"/>
          <p:cNvCxnSpPr>
            <a:cxnSpLocks noChangeShapeType="1"/>
          </p:cNvCxnSpPr>
          <p:nvPr/>
        </p:nvCxnSpPr>
        <p:spPr bwMode="auto">
          <a:xfrm>
            <a:off x="7315200" y="3436144"/>
            <a:ext cx="1081088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lg" len="lg"/>
          </a:ln>
        </p:spPr>
      </p:cxnSp>
      <p:cxnSp>
        <p:nvCxnSpPr>
          <p:cNvPr id="32" name="AutoShape 9"/>
          <p:cNvCxnSpPr>
            <a:cxnSpLocks noChangeShapeType="1"/>
          </p:cNvCxnSpPr>
          <p:nvPr/>
        </p:nvCxnSpPr>
        <p:spPr bwMode="auto">
          <a:xfrm flipH="1">
            <a:off x="6172200" y="3436144"/>
            <a:ext cx="107950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/>
        </p:spPr>
      </p:cxnSp>
      <p:cxnSp>
        <p:nvCxnSpPr>
          <p:cNvPr id="36" name="AutoShape 6"/>
          <p:cNvCxnSpPr>
            <a:cxnSpLocks noChangeShapeType="1"/>
          </p:cNvCxnSpPr>
          <p:nvPr/>
        </p:nvCxnSpPr>
        <p:spPr bwMode="auto">
          <a:xfrm flipV="1">
            <a:off x="7315200" y="2369344"/>
            <a:ext cx="0" cy="10795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stealth" w="lg" len="lg"/>
          </a:ln>
        </p:spPr>
      </p:cxnSp>
      <p:sp>
        <p:nvSpPr>
          <p:cNvPr id="25" name="Rectangle 24"/>
          <p:cNvSpPr/>
          <p:nvPr/>
        </p:nvSpPr>
        <p:spPr>
          <a:xfrm>
            <a:off x="7467600" y="3359944"/>
            <a:ext cx="914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30</a:t>
            </a:r>
            <a:r>
              <a:rPr lang="en-US" sz="1600" b="1" baseline="30000" dirty="0" smtClean="0"/>
              <a:t>o</a:t>
            </a:r>
            <a:endParaRPr lang="en-US" sz="1600" b="1" baseline="30000" dirty="0"/>
          </a:p>
        </p:txBody>
      </p:sp>
      <p:sp>
        <p:nvSpPr>
          <p:cNvPr id="26" name="Rectangle 25"/>
          <p:cNvSpPr/>
          <p:nvPr/>
        </p:nvSpPr>
        <p:spPr>
          <a:xfrm>
            <a:off x="6096000" y="3352800"/>
            <a:ext cx="914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20</a:t>
            </a:r>
            <a:r>
              <a:rPr lang="en-US" sz="1600" b="1" baseline="30000" dirty="0" smtClean="0"/>
              <a:t>o</a:t>
            </a:r>
            <a:endParaRPr lang="en-US" sz="1600" b="1" baseline="30000" dirty="0"/>
          </a:p>
        </p:txBody>
      </p:sp>
      <p:sp>
        <p:nvSpPr>
          <p:cNvPr id="28" name="Rectangle 27"/>
          <p:cNvSpPr/>
          <p:nvPr/>
        </p:nvSpPr>
        <p:spPr>
          <a:xfrm>
            <a:off x="8153400" y="3581400"/>
            <a:ext cx="12954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002060"/>
                </a:solidFill>
              </a:rPr>
              <a:t>100 N</a:t>
            </a:r>
            <a:endParaRPr lang="en-US" b="1" baseline="30000" dirty="0">
              <a:solidFill>
                <a:srgbClr val="002060"/>
              </a:solidFill>
            </a:endParaRPr>
          </a:p>
        </p:txBody>
      </p:sp>
      <p:cxnSp>
        <p:nvCxnSpPr>
          <p:cNvPr id="3080" name="AutoShape 8"/>
          <p:cNvCxnSpPr>
            <a:cxnSpLocks noChangeShapeType="1"/>
          </p:cNvCxnSpPr>
          <p:nvPr/>
        </p:nvCxnSpPr>
        <p:spPr bwMode="auto">
          <a:xfrm rot="15000000" flipV="1">
            <a:off x="6800192" y="3082132"/>
            <a:ext cx="0" cy="1081087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47" name="AutoShape 7"/>
          <p:cNvCxnSpPr>
            <a:cxnSpLocks noChangeShapeType="1"/>
          </p:cNvCxnSpPr>
          <p:nvPr/>
        </p:nvCxnSpPr>
        <p:spPr bwMode="auto">
          <a:xfrm rot="7200000" flipV="1">
            <a:off x="7704272" y="3211512"/>
            <a:ext cx="0" cy="898525"/>
          </a:xfrm>
          <a:prstGeom prst="straightConnector1">
            <a:avLst/>
          </a:prstGeom>
          <a:noFill/>
          <a:ln w="12700">
            <a:solidFill>
              <a:srgbClr val="002060"/>
            </a:solidFill>
            <a:prstDash val="solid"/>
            <a:round/>
            <a:headEnd/>
            <a:tailEnd type="stealth" w="lg" len="lg"/>
          </a:ln>
        </p:spPr>
      </p:cxnSp>
      <p:cxnSp>
        <p:nvCxnSpPr>
          <p:cNvPr id="49" name="Straight Connector 48"/>
          <p:cNvCxnSpPr/>
          <p:nvPr/>
        </p:nvCxnSpPr>
        <p:spPr>
          <a:xfrm rot="5400000" flipH="1" flipV="1">
            <a:off x="7848600" y="3657600"/>
            <a:ext cx="457200" cy="1588"/>
          </a:xfrm>
          <a:prstGeom prst="line">
            <a:avLst/>
          </a:prstGeom>
          <a:ln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6902926" y="3915886"/>
            <a:ext cx="822960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315200" y="3886200"/>
            <a:ext cx="762000" cy="1588"/>
          </a:xfrm>
          <a:prstGeom prst="line">
            <a:avLst/>
          </a:prstGeom>
          <a:ln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6324600" y="3810000"/>
            <a:ext cx="1005840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6168358" y="3583654"/>
            <a:ext cx="310896" cy="158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96"/>
          <p:cNvGrpSpPr/>
          <p:nvPr/>
        </p:nvGrpSpPr>
        <p:grpSpPr>
          <a:xfrm>
            <a:off x="6477000" y="4648200"/>
            <a:ext cx="2362200" cy="1295400"/>
            <a:chOff x="6781800" y="4572000"/>
            <a:chExt cx="2362200" cy="1295400"/>
          </a:xfrm>
        </p:grpSpPr>
        <p:sp>
          <p:nvSpPr>
            <p:cNvPr id="64" name="Rectangle 63"/>
            <p:cNvSpPr/>
            <p:nvPr/>
          </p:nvSpPr>
          <p:spPr>
            <a:xfrm>
              <a:off x="6858000" y="4572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-104.4N</a:t>
              </a:r>
              <a:endParaRPr lang="en-US" b="1" baseline="30000" dirty="0"/>
            </a:p>
          </p:txBody>
        </p:sp>
        <p:cxnSp>
          <p:nvCxnSpPr>
            <p:cNvPr id="67" name="AutoShape 9"/>
            <p:cNvCxnSpPr>
              <a:cxnSpLocks noChangeShapeType="1"/>
            </p:cNvCxnSpPr>
            <p:nvPr/>
          </p:nvCxnSpPr>
          <p:spPr bwMode="auto">
            <a:xfrm flipH="1">
              <a:off x="6858000" y="5029200"/>
              <a:ext cx="10795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68" name="AutoShape 8"/>
            <p:cNvCxnSpPr>
              <a:cxnSpLocks noChangeShapeType="1"/>
            </p:cNvCxnSpPr>
            <p:nvPr/>
          </p:nvCxnSpPr>
          <p:spPr bwMode="auto">
            <a:xfrm rot="10800000" flipV="1">
              <a:off x="6934201" y="5030854"/>
              <a:ext cx="1059737" cy="76034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7588726" y="5439886"/>
              <a:ext cx="82296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6934200" y="5791200"/>
              <a:ext cx="1097280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6567646" y="5394166"/>
              <a:ext cx="731520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AutoShape 8"/>
            <p:cNvCxnSpPr>
              <a:cxnSpLocks noChangeShapeType="1"/>
            </p:cNvCxnSpPr>
            <p:nvPr/>
          </p:nvCxnSpPr>
          <p:spPr bwMode="auto">
            <a:xfrm rot="5400000">
              <a:off x="7581901" y="5448299"/>
              <a:ext cx="838200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90" name="AutoShape 8"/>
            <p:cNvCxnSpPr>
              <a:cxnSpLocks noChangeShapeType="1"/>
            </p:cNvCxnSpPr>
            <p:nvPr/>
          </p:nvCxnSpPr>
          <p:spPr bwMode="auto">
            <a:xfrm rot="10800000">
              <a:off x="6934200" y="5029200"/>
              <a:ext cx="1059738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95" name="Rectangle 94"/>
            <p:cNvSpPr/>
            <p:nvPr/>
          </p:nvSpPr>
          <p:spPr>
            <a:xfrm>
              <a:off x="7848600" y="5334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-118.4 N</a:t>
              </a:r>
              <a:endParaRPr lang="en-US" b="1" baseline="300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781800" y="50292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/>
                <a:t>θ</a:t>
              </a:r>
              <a:endParaRPr lang="en-US" b="1" baseline="30000" dirty="0"/>
            </a:p>
          </p:txBody>
        </p:sp>
      </p:grpSp>
      <p:sp>
        <p:nvSpPr>
          <p:cNvPr id="42" name="Oval 41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2412</TotalTime>
  <Words>917</Words>
  <Application>Microsoft Office PowerPoint</Application>
  <PresentationFormat>On-screen Show (4:3)</PresentationFormat>
  <Paragraphs>247</Paragraphs>
  <Slides>13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Module</vt:lpstr>
      <vt:lpstr>Equation</vt:lpstr>
      <vt:lpstr>Slide 1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  <vt:lpstr>Coplanar Forces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338</cp:revision>
  <dcterms:created xsi:type="dcterms:W3CDTF">2006-08-16T00:00:00Z</dcterms:created>
  <dcterms:modified xsi:type="dcterms:W3CDTF">2014-06-21T13:05:26Z</dcterms:modified>
</cp:coreProperties>
</file>