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90" r:id="rId3"/>
    <p:sldId id="267" r:id="rId4"/>
    <p:sldId id="281" r:id="rId5"/>
    <p:sldId id="283" r:id="rId6"/>
    <p:sldId id="284" r:id="rId7"/>
    <p:sldId id="282" r:id="rId8"/>
    <p:sldId id="285" r:id="rId9"/>
    <p:sldId id="286" r:id="rId10"/>
    <p:sldId id="275" r:id="rId11"/>
    <p:sldId id="273" r:id="rId12"/>
    <p:sldId id="287" r:id="rId13"/>
    <p:sldId id="28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15620"/>
    <p:restoredTop sz="91219" autoAdjust="0"/>
  </p:normalViewPr>
  <p:slideViewPr>
    <p:cSldViewPr>
      <p:cViewPr varScale="1">
        <p:scale>
          <a:sx n="69" d="100"/>
          <a:sy n="69" d="100"/>
        </p:scale>
        <p:origin x="-43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09CB8-2F0A-4A83-81A3-72A0752A0B68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6B32C-C616-4AC6-8A9B-53414392A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2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9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1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1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8" y="6377460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98988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98988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9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8" y="1743134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9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3" y="155448"/>
            <a:ext cx="2525151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6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2" y="1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2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8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image" Target="../media/image14.png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idx="1"/>
          </p:nvPr>
        </p:nvSpPr>
        <p:spPr/>
      </p:sp>
      <p:pic>
        <p:nvPicPr>
          <p:cNvPr id="13" name="Picture 2" descr="C:\Users\Laith Batarseh\AppData\Local\Microsoft\Windows\Temporary Internet Files\Content.IE5\0A8FNZFD\MP90039930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8136" y="1524000"/>
            <a:ext cx="6255277" cy="4114800"/>
          </a:xfrm>
          <a:prstGeom prst="rect">
            <a:avLst/>
          </a:prstGeom>
          <a:ln w="254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  <a:reflection blurRad="6350" stA="50000" endA="300" endPos="38500" dist="50800" dir="5400000" sy="-100000" algn="bl" rotWithShape="0"/>
          </a:effectLst>
        </p:spPr>
      </p:pic>
      <p:sp>
        <p:nvSpPr>
          <p:cNvPr id="5" name="Rectangle 4"/>
          <p:cNvSpPr/>
          <p:nvPr/>
        </p:nvSpPr>
        <p:spPr>
          <a:xfrm>
            <a:off x="5029200" y="5791201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n-US" sz="3200" b="1" i="0" u="none" strike="noStrike" kern="1200" spc="50" normalizeH="0" baseline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Eng.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Laith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Batarseh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lang="en-US" sz="32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Laith Batarseh\AppData\Local\Microsoft\Windows\Temporary Internet Files\Content.IE5\G2OS9D1C\MP90038608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19400" cy="1447800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895600" y="164592"/>
            <a:ext cx="6248400" cy="978408"/>
          </a:xfrm>
          <a:prstGeom prst="rect">
            <a:avLst/>
          </a:prstGeom>
        </p:spPr>
        <p:txBody>
          <a:bodyPr vert="horz" lIns="73152" rIns="45720" bIns="0" rtlCol="0" anchor="b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Statics 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533400" y="1524000"/>
            <a:ext cx="1981200" cy="5257800"/>
          </a:xfrm>
          <a:prstGeom prst="rect">
            <a:avLst/>
          </a:prstGeom>
        </p:spPr>
        <p:txBody>
          <a:bodyPr vert="wordArtVert" lIns="0" tIns="0" rIns="0" bIns="0" rtlCol="0" anchor="ctr" anchorCtr="0">
            <a:noAutofit/>
          </a:bodyPr>
          <a:lstStyle/>
          <a:p>
            <a:pPr lvl="0" algn="ctr">
              <a:buClr>
                <a:schemeClr val="accent1"/>
              </a:buClr>
              <a:buSzPct val="80000"/>
              <a:defRPr/>
            </a:pP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</a:p>
          <a:p>
            <a:pPr lvl="0" algn="ctr">
              <a:buClr>
                <a:schemeClr val="accent1"/>
              </a:buClr>
              <a:buSzPct val="80000"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Part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I</a:t>
            </a:r>
            <a:endParaRPr kumimoji="0" lang="en-US" sz="2800" b="1" i="0" u="none" strike="noStrike" kern="1200" cap="none" spc="0" normalizeH="0" baseline="0" noProof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600" autoRev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600" autoRev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600" autoRev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5" dur="600" autoRev="1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600" autoRev="1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600" autoRev="1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Example [1]:</a:t>
            </a:r>
          </a:p>
          <a:p>
            <a:pPr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Question: </a:t>
            </a:r>
            <a:r>
              <a:rPr lang="en-US" sz="2000" b="1" dirty="0" smtClean="0">
                <a:solidFill>
                  <a:schemeClr val="tx1"/>
                </a:solidFill>
              </a:rPr>
              <a:t>find the </a:t>
            </a:r>
            <a:r>
              <a:rPr lang="en-US" sz="2000" b="1" smtClean="0">
                <a:solidFill>
                  <a:schemeClr val="tx1"/>
                </a:solidFill>
              </a:rPr>
              <a:t>rectangular components of </a:t>
            </a:r>
            <a:r>
              <a:rPr lang="en-US" sz="2000" b="1" dirty="0" smtClean="0">
                <a:solidFill>
                  <a:schemeClr val="tx1"/>
                </a:solidFill>
              </a:rPr>
              <a:t>force 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F in </a:t>
            </a:r>
            <a:r>
              <a:rPr lang="en-US" sz="2000" b="1" dirty="0" err="1" smtClean="0">
                <a:solidFill>
                  <a:schemeClr val="tx1"/>
                </a:solidFill>
              </a:rPr>
              <a:t>x,y</a:t>
            </a:r>
            <a:r>
              <a:rPr lang="en-US" sz="2000" b="1" dirty="0" smtClean="0">
                <a:solidFill>
                  <a:schemeClr val="tx1"/>
                </a:solidFill>
              </a:rPr>
              <a:t> and z axes where: </a:t>
            </a:r>
            <a:r>
              <a:rPr lang="el-GR" sz="2000" b="1" dirty="0" smtClean="0">
                <a:solidFill>
                  <a:schemeClr val="tx1"/>
                </a:solidFill>
              </a:rPr>
              <a:t>α</a:t>
            </a:r>
            <a:r>
              <a:rPr lang="en-US" sz="2000" b="1" dirty="0" smtClean="0">
                <a:solidFill>
                  <a:schemeClr val="tx1"/>
                </a:solidFill>
              </a:rPr>
              <a:t> = 60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o</a:t>
            </a:r>
            <a:r>
              <a:rPr lang="en-US" sz="2000" b="1" dirty="0" smtClean="0">
                <a:solidFill>
                  <a:schemeClr val="tx1"/>
                </a:solidFill>
              </a:rPr>
              <a:t>, </a:t>
            </a:r>
            <a:r>
              <a:rPr lang="el-GR" sz="2000" b="1" dirty="0" smtClean="0">
                <a:solidFill>
                  <a:schemeClr val="tx1"/>
                </a:solidFill>
              </a:rPr>
              <a:t>β</a:t>
            </a:r>
            <a:r>
              <a:rPr lang="en-US" sz="2000" b="1" dirty="0" smtClean="0">
                <a:solidFill>
                  <a:schemeClr val="tx1"/>
                </a:solidFill>
              </a:rPr>
              <a:t> = 45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o</a:t>
            </a:r>
            <a:r>
              <a:rPr lang="en-US" sz="2000" b="1" dirty="0" smtClean="0">
                <a:solidFill>
                  <a:schemeClr val="tx1"/>
                </a:solidFill>
              </a:rPr>
              <a:t> and </a:t>
            </a:r>
            <a:r>
              <a:rPr lang="el-GR" sz="2000" b="1" dirty="0" smtClean="0">
                <a:solidFill>
                  <a:schemeClr val="tx1"/>
                </a:solidFill>
              </a:rPr>
              <a:t>γ</a:t>
            </a:r>
            <a:r>
              <a:rPr lang="en-US" sz="2000" b="1" dirty="0" smtClean="0">
                <a:solidFill>
                  <a:schemeClr val="tx1"/>
                </a:solidFill>
              </a:rPr>
              <a:t> = 60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o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Solution: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Given:</a:t>
            </a:r>
            <a:r>
              <a:rPr lang="en-US" sz="2000" b="1" dirty="0" smtClean="0">
                <a:solidFill>
                  <a:schemeClr val="tx1"/>
                </a:solidFill>
              </a:rPr>
              <a:t> F = 200 N, </a:t>
            </a:r>
            <a:r>
              <a:rPr lang="el-GR" sz="2000" b="1" dirty="0" smtClean="0">
                <a:solidFill>
                  <a:schemeClr val="tx1"/>
                </a:solidFill>
              </a:rPr>
              <a:t>α</a:t>
            </a:r>
            <a:r>
              <a:rPr lang="en-US" sz="2000" b="1" dirty="0" smtClean="0">
                <a:solidFill>
                  <a:schemeClr val="tx1"/>
                </a:solidFill>
              </a:rPr>
              <a:t> = 60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o</a:t>
            </a:r>
            <a:r>
              <a:rPr lang="en-US" sz="2000" b="1" dirty="0" smtClean="0">
                <a:solidFill>
                  <a:schemeClr val="tx1"/>
                </a:solidFill>
              </a:rPr>
              <a:t>, </a:t>
            </a:r>
            <a:r>
              <a:rPr lang="el-GR" sz="2000" b="1" dirty="0" smtClean="0">
                <a:solidFill>
                  <a:schemeClr val="tx1"/>
                </a:solidFill>
              </a:rPr>
              <a:t>β</a:t>
            </a:r>
            <a:r>
              <a:rPr lang="en-US" sz="2000" b="1" dirty="0" smtClean="0">
                <a:solidFill>
                  <a:schemeClr val="tx1"/>
                </a:solidFill>
              </a:rPr>
              <a:t> = 45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o</a:t>
            </a:r>
            <a:r>
              <a:rPr lang="en-US" sz="2000" b="1" dirty="0" smtClean="0">
                <a:solidFill>
                  <a:schemeClr val="tx1"/>
                </a:solidFill>
              </a:rPr>
              <a:t> and </a:t>
            </a:r>
            <a:r>
              <a:rPr lang="el-GR" sz="2000" b="1" dirty="0" smtClean="0">
                <a:solidFill>
                  <a:schemeClr val="tx1"/>
                </a:solidFill>
              </a:rPr>
              <a:t>γ</a:t>
            </a:r>
            <a:r>
              <a:rPr lang="en-US" sz="2000" b="1" dirty="0" smtClean="0">
                <a:solidFill>
                  <a:schemeClr val="tx1"/>
                </a:solidFill>
              </a:rPr>
              <a:t> = 60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o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Required: </a:t>
            </a:r>
            <a:r>
              <a:rPr lang="en-US" sz="2000" b="1" dirty="0" smtClean="0">
                <a:solidFill>
                  <a:schemeClr val="tx1"/>
                </a:solidFill>
              </a:rPr>
              <a:t>find </a:t>
            </a:r>
            <a:r>
              <a:rPr lang="en-US" sz="2000" b="1" dirty="0" err="1" smtClean="0">
                <a:solidFill>
                  <a:schemeClr val="tx1"/>
                </a:solidFill>
              </a:rPr>
              <a:t>F</a:t>
            </a:r>
            <a:r>
              <a:rPr lang="en-US" sz="2000" b="1" baseline="-25000" dirty="0" err="1" smtClean="0">
                <a:solidFill>
                  <a:schemeClr val="tx1"/>
                </a:solidFill>
              </a:rPr>
              <a:t>x</a:t>
            </a:r>
            <a:r>
              <a:rPr lang="en-US" sz="2000" b="1" dirty="0" smtClean="0">
                <a:solidFill>
                  <a:schemeClr val="tx1"/>
                </a:solidFill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</a:rPr>
              <a:t>F</a:t>
            </a:r>
            <a:r>
              <a:rPr lang="en-US" sz="2000" b="1" baseline="-25000" dirty="0" err="1" smtClean="0">
                <a:solidFill>
                  <a:schemeClr val="tx1"/>
                </a:solidFill>
              </a:rPr>
              <a:t>y</a:t>
            </a:r>
            <a:r>
              <a:rPr lang="en-US" sz="2000" b="1" dirty="0" smtClean="0">
                <a:solidFill>
                  <a:schemeClr val="tx1"/>
                </a:solidFill>
              </a:rPr>
              <a:t> and </a:t>
            </a:r>
            <a:r>
              <a:rPr lang="en-US" sz="2000" b="1" dirty="0" err="1" smtClean="0">
                <a:solidFill>
                  <a:schemeClr val="tx1"/>
                </a:solidFill>
              </a:rPr>
              <a:t>F</a:t>
            </a:r>
            <a:r>
              <a:rPr lang="en-US" sz="2000" b="1" baseline="-25000" dirty="0" err="1" smtClean="0">
                <a:solidFill>
                  <a:schemeClr val="tx1"/>
                </a:solidFill>
              </a:rPr>
              <a:t>z</a:t>
            </a:r>
            <a:endParaRPr lang="en-US" sz="2400" b="1" baseline="-25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Plan:</a:t>
            </a:r>
          </a:p>
          <a:p>
            <a:pPr marL="0" indent="0"/>
            <a:r>
              <a:rPr lang="en-US" sz="2000" b="1" dirty="0" smtClean="0">
                <a:solidFill>
                  <a:schemeClr val="tx1"/>
                </a:solidFill>
              </a:rPr>
              <a:t> use the following relations:</a:t>
            </a:r>
          </a:p>
          <a:p>
            <a:pPr marL="0" indent="0">
              <a:lnSpc>
                <a:spcPct val="200000"/>
              </a:lnSpc>
            </a:pPr>
            <a:endParaRPr lang="en-US" sz="200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63492" name="Object 2"/>
          <p:cNvGraphicFramePr>
            <a:graphicFrameLocks noChangeAspect="1"/>
          </p:cNvGraphicFramePr>
          <p:nvPr/>
        </p:nvGraphicFramePr>
        <p:xfrm>
          <a:off x="3505200" y="4572000"/>
          <a:ext cx="1168400" cy="1827213"/>
        </p:xfrm>
        <a:graphic>
          <a:graphicData uri="http://schemas.openxmlformats.org/presentationml/2006/ole">
            <p:oleObj spid="_x0000_s63492" name="Equation" r:id="rId4" imgW="787320" imgH="1231560" progId="Equation.3">
              <p:embed/>
            </p:oleObj>
          </a:graphicData>
        </a:graphic>
      </p:graphicFrame>
      <p:pic>
        <p:nvPicPr>
          <p:cNvPr id="6349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2438400"/>
            <a:ext cx="2371725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Oval 5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6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Example [1]</a:t>
            </a:r>
            <a:r>
              <a:rPr lang="en-US" sz="2800" b="1" baseline="30000" dirty="0" smtClean="0">
                <a:solidFill>
                  <a:srgbClr val="0070C0"/>
                </a:solidFill>
              </a:rPr>
              <a:t>cont</a:t>
            </a:r>
            <a:r>
              <a:rPr lang="en-US" sz="2800" b="1" dirty="0" smtClean="0">
                <a:solidFill>
                  <a:srgbClr val="0070C0"/>
                </a:solidFill>
              </a:rPr>
              <a:t>:</a:t>
            </a:r>
          </a:p>
          <a:p>
            <a:pPr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Solution:</a:t>
            </a:r>
          </a:p>
          <a:p>
            <a:pPr marL="0" indent="0">
              <a:buNone/>
            </a:pPr>
            <a:endParaRPr lang="en-US" sz="1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b="1" dirty="0" err="1" smtClean="0">
                <a:solidFill>
                  <a:srgbClr val="0070C0"/>
                </a:solidFill>
              </a:rPr>
              <a:t>F</a:t>
            </a:r>
            <a:r>
              <a:rPr lang="en-US" sz="2400" b="1" baseline="-25000" dirty="0" err="1" smtClean="0">
                <a:solidFill>
                  <a:srgbClr val="0070C0"/>
                </a:solidFill>
              </a:rPr>
              <a:t>x</a:t>
            </a:r>
            <a:r>
              <a:rPr lang="en-US" sz="2400" b="1" dirty="0" smtClean="0">
                <a:solidFill>
                  <a:srgbClr val="0070C0"/>
                </a:solidFill>
              </a:rPr>
              <a:t> = F </a:t>
            </a:r>
            <a:r>
              <a:rPr lang="en-US" sz="2400" b="1" dirty="0" err="1" smtClean="0">
                <a:solidFill>
                  <a:srgbClr val="0070C0"/>
                </a:solidFill>
              </a:rPr>
              <a:t>cos</a:t>
            </a:r>
            <a:r>
              <a:rPr lang="en-US" sz="2400" b="1" dirty="0" smtClean="0">
                <a:solidFill>
                  <a:srgbClr val="0070C0"/>
                </a:solidFill>
              </a:rPr>
              <a:t>(</a:t>
            </a:r>
            <a:r>
              <a:rPr lang="el-GR" sz="2400" b="1" dirty="0" smtClean="0">
                <a:solidFill>
                  <a:srgbClr val="0070C0"/>
                </a:solidFill>
              </a:rPr>
              <a:t>α</a:t>
            </a:r>
            <a:r>
              <a:rPr lang="en-US" sz="2400" b="1" dirty="0" smtClean="0">
                <a:solidFill>
                  <a:srgbClr val="0070C0"/>
                </a:solidFill>
              </a:rPr>
              <a:t>) = 200 </a:t>
            </a:r>
            <a:r>
              <a:rPr lang="en-US" sz="2400" b="1" dirty="0" err="1" smtClean="0">
                <a:solidFill>
                  <a:srgbClr val="0070C0"/>
                </a:solidFill>
              </a:rPr>
              <a:t>cos</a:t>
            </a:r>
            <a:r>
              <a:rPr lang="en-US" sz="2400" b="1" dirty="0" smtClean="0">
                <a:solidFill>
                  <a:srgbClr val="0070C0"/>
                </a:solidFill>
              </a:rPr>
              <a:t>(60) = 100 N</a:t>
            </a:r>
          </a:p>
          <a:p>
            <a:pPr marL="0" indent="0">
              <a:buNone/>
            </a:pPr>
            <a:r>
              <a:rPr lang="en-US" sz="2400" b="1" dirty="0" err="1" smtClean="0">
                <a:solidFill>
                  <a:srgbClr val="0070C0"/>
                </a:solidFill>
              </a:rPr>
              <a:t>F</a:t>
            </a:r>
            <a:r>
              <a:rPr lang="en-US" sz="2400" b="1" baseline="-25000" dirty="0" err="1" smtClean="0">
                <a:solidFill>
                  <a:srgbClr val="0070C0"/>
                </a:solidFill>
              </a:rPr>
              <a:t>y</a:t>
            </a:r>
            <a:r>
              <a:rPr lang="en-US" sz="2400" b="1" dirty="0" smtClean="0">
                <a:solidFill>
                  <a:srgbClr val="0070C0"/>
                </a:solidFill>
              </a:rPr>
              <a:t> = F </a:t>
            </a:r>
            <a:r>
              <a:rPr lang="en-US" sz="2400" b="1" dirty="0" err="1" smtClean="0">
                <a:solidFill>
                  <a:srgbClr val="0070C0"/>
                </a:solidFill>
              </a:rPr>
              <a:t>cos</a:t>
            </a:r>
            <a:r>
              <a:rPr lang="en-US" sz="2400" b="1" dirty="0" smtClean="0">
                <a:solidFill>
                  <a:srgbClr val="0070C0"/>
                </a:solidFill>
              </a:rPr>
              <a:t>(</a:t>
            </a:r>
            <a:r>
              <a:rPr lang="el-GR" sz="2400" b="1" dirty="0" smtClean="0">
                <a:solidFill>
                  <a:srgbClr val="0070C0"/>
                </a:solidFill>
              </a:rPr>
              <a:t>β</a:t>
            </a:r>
            <a:r>
              <a:rPr lang="en-US" sz="2400" b="1" dirty="0" smtClean="0">
                <a:solidFill>
                  <a:srgbClr val="0070C0"/>
                </a:solidFill>
              </a:rPr>
              <a:t>) = 200 </a:t>
            </a:r>
            <a:r>
              <a:rPr lang="en-US" sz="2400" b="1" dirty="0" err="1" smtClean="0">
                <a:solidFill>
                  <a:srgbClr val="0070C0"/>
                </a:solidFill>
              </a:rPr>
              <a:t>cos</a:t>
            </a:r>
            <a:r>
              <a:rPr lang="en-US" sz="2400" b="1" dirty="0" smtClean="0">
                <a:solidFill>
                  <a:srgbClr val="0070C0"/>
                </a:solidFill>
              </a:rPr>
              <a:t>(45) = 141.42N</a:t>
            </a:r>
          </a:p>
          <a:p>
            <a:pPr marL="0" indent="0">
              <a:buNone/>
            </a:pPr>
            <a:r>
              <a:rPr lang="en-US" sz="2400" b="1" dirty="0" err="1" smtClean="0">
                <a:solidFill>
                  <a:srgbClr val="0070C0"/>
                </a:solidFill>
              </a:rPr>
              <a:t>F</a:t>
            </a:r>
            <a:r>
              <a:rPr lang="en-US" sz="2400" b="1" baseline="-25000" dirty="0" err="1" smtClean="0">
                <a:solidFill>
                  <a:srgbClr val="0070C0"/>
                </a:solidFill>
              </a:rPr>
              <a:t>z</a:t>
            </a:r>
            <a:r>
              <a:rPr lang="en-US" sz="2400" b="1" dirty="0" smtClean="0">
                <a:solidFill>
                  <a:srgbClr val="0070C0"/>
                </a:solidFill>
              </a:rPr>
              <a:t> = F </a:t>
            </a:r>
            <a:r>
              <a:rPr lang="en-US" sz="2400" b="1" dirty="0" err="1" smtClean="0">
                <a:solidFill>
                  <a:srgbClr val="0070C0"/>
                </a:solidFill>
              </a:rPr>
              <a:t>cos</a:t>
            </a:r>
            <a:r>
              <a:rPr lang="en-US" sz="2400" b="1" dirty="0" smtClean="0">
                <a:solidFill>
                  <a:srgbClr val="0070C0"/>
                </a:solidFill>
              </a:rPr>
              <a:t>(</a:t>
            </a:r>
            <a:r>
              <a:rPr lang="el-GR" sz="2400" b="1" dirty="0" smtClean="0">
                <a:solidFill>
                  <a:srgbClr val="0070C0"/>
                </a:solidFill>
              </a:rPr>
              <a:t>γ</a:t>
            </a:r>
            <a:r>
              <a:rPr lang="en-US" sz="2400" b="1" dirty="0" smtClean="0">
                <a:solidFill>
                  <a:srgbClr val="0070C0"/>
                </a:solidFill>
              </a:rPr>
              <a:t>) = 200 </a:t>
            </a:r>
            <a:r>
              <a:rPr lang="en-US" sz="2400" b="1" dirty="0" err="1" smtClean="0">
                <a:solidFill>
                  <a:srgbClr val="0070C0"/>
                </a:solidFill>
              </a:rPr>
              <a:t>cos</a:t>
            </a:r>
            <a:r>
              <a:rPr lang="en-US" sz="2400" b="1" dirty="0" smtClean="0">
                <a:solidFill>
                  <a:srgbClr val="0070C0"/>
                </a:solidFill>
              </a:rPr>
              <a:t>(60) = 100 N</a:t>
            </a:r>
          </a:p>
          <a:p>
            <a:pPr marL="0" indent="0"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Verification:</a:t>
            </a:r>
          </a:p>
          <a:p>
            <a:pPr marL="0" indent="0"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 = [100</a:t>
            </a:r>
            <a:r>
              <a:rPr lang="en-US" sz="28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+141.42</a:t>
            </a:r>
            <a:r>
              <a:rPr lang="en-US" sz="28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+ 100</a:t>
            </a:r>
            <a:r>
              <a:rPr lang="en-US" sz="28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en-US" sz="28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½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200 N  </a:t>
            </a:r>
          </a:p>
          <a:p>
            <a:pPr marL="0" indent="0">
              <a:buNone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0070C0"/>
              </a:solidFill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78536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 smtClean="0">
                <a:solidFill>
                  <a:srgbClr val="0070C0"/>
                </a:solidFill>
              </a:rPr>
              <a:t>Summary </a:t>
            </a:r>
          </a:p>
          <a:p>
            <a:pPr marL="0" indent="0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Force </a:t>
            </a:r>
            <a:r>
              <a:rPr lang="en-US" sz="2200" b="1" dirty="0" smtClean="0">
                <a:solidFill>
                  <a:schemeClr val="tx1"/>
                </a:solidFill>
              </a:rPr>
              <a:t>can be one, two or three dimensional 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Right hand side </a:t>
            </a:r>
            <a:r>
              <a:rPr lang="en-US" sz="2200" b="1" dirty="0" smtClean="0">
                <a:solidFill>
                  <a:schemeClr val="tx1"/>
                </a:solidFill>
              </a:rPr>
              <a:t>method is used to described the Cartesian coordinate system  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Three dimensional force </a:t>
            </a:r>
            <a:r>
              <a:rPr lang="en-US" sz="2200" b="1" dirty="0" smtClean="0">
                <a:solidFill>
                  <a:schemeClr val="tx1"/>
                </a:solidFill>
              </a:rPr>
              <a:t>has three angles: </a:t>
            </a:r>
            <a:r>
              <a:rPr lang="el-GR" sz="2200" b="1" dirty="0" smtClean="0">
                <a:solidFill>
                  <a:schemeClr val="tx1"/>
                </a:solidFill>
              </a:rPr>
              <a:t>α</a:t>
            </a:r>
            <a:r>
              <a:rPr lang="en-US" sz="2200" b="1" dirty="0" smtClean="0">
                <a:solidFill>
                  <a:schemeClr val="tx1"/>
                </a:solidFill>
              </a:rPr>
              <a:t>, </a:t>
            </a:r>
            <a:r>
              <a:rPr lang="el-GR" sz="2200" b="1" dirty="0" smtClean="0">
                <a:solidFill>
                  <a:schemeClr val="tx1"/>
                </a:solidFill>
              </a:rPr>
              <a:t>β</a:t>
            </a:r>
            <a:r>
              <a:rPr lang="en-US" sz="2200" b="1" dirty="0" smtClean="0">
                <a:solidFill>
                  <a:schemeClr val="tx1"/>
                </a:solidFill>
              </a:rPr>
              <a:t> and </a:t>
            </a:r>
            <a:r>
              <a:rPr lang="el-GR" sz="2200" b="1" dirty="0" smtClean="0">
                <a:solidFill>
                  <a:schemeClr val="tx1"/>
                </a:solidFill>
              </a:rPr>
              <a:t>γ</a:t>
            </a:r>
            <a:r>
              <a:rPr lang="en-US" sz="2200" b="1" dirty="0" smtClean="0">
                <a:solidFill>
                  <a:schemeClr val="tx1"/>
                </a:solidFill>
              </a:rPr>
              <a:t> with axes: x, y and z respectively and the representation of this force can be as follows: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584960" y="5257800"/>
            <a:ext cx="3124200" cy="83820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71160" y="5105400"/>
            <a:ext cx="3124200" cy="137160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Acos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Acos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-2500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Acos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8768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End of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See you in the next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Don’t forget to answer the quiz  </a:t>
            </a:r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  <a:endParaRPr lang="en-US" sz="4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00200"/>
            <a:ext cx="865632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this lecture </a:t>
            </a:r>
          </a:p>
          <a:p>
            <a:pPr>
              <a:buNone/>
            </a:pPr>
            <a:endParaRPr lang="en-US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38150" indent="74613">
              <a:buNone/>
            </a:pPr>
            <a:r>
              <a:rPr lang="en-US" sz="2800" dirty="0" smtClean="0">
                <a:solidFill>
                  <a:srgbClr val="002060"/>
                </a:solidFill>
                <a:latin typeface="Swis721 BlkEx BT" pitchFamily="34" charset="0"/>
                <a:cs typeface="Times New Roman" pitchFamily="18" charset="0"/>
              </a:rPr>
              <a:t>We will </a:t>
            </a:r>
          </a:p>
          <a:p>
            <a:pPr>
              <a:buNone/>
            </a:pPr>
            <a:endParaRPr lang="en-US" sz="1100" dirty="0">
              <a:solidFill>
                <a:srgbClr val="002060"/>
              </a:solidFill>
              <a:latin typeface="Swis721 BlkEx BT" pitchFamily="34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Introduce the 3-dimensional (3-D) problems 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Learn the right – hand method to define 3-D Cartesian coordinate system 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Learn how to find the magnitude and direction of  3-D vector  </a:t>
            </a:r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>
              <a:buNone/>
            </a:pPr>
            <a:endParaRPr lang="en-US" sz="2800" b="1" dirty="0" smtClean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>
            <a:spLocks noChangeAspect="1"/>
          </p:cNvSpPr>
          <p:nvPr/>
        </p:nvSpPr>
        <p:spPr>
          <a:xfrm>
            <a:off x="3657600" y="2523564"/>
            <a:ext cx="2103120" cy="113403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Forces </a:t>
            </a:r>
          </a:p>
        </p:txBody>
      </p:sp>
      <p:sp>
        <p:nvSpPr>
          <p:cNvPr id="54" name="Rectangle 53"/>
          <p:cNvSpPr>
            <a:spLocks noChangeAspect="1"/>
          </p:cNvSpPr>
          <p:nvPr/>
        </p:nvSpPr>
        <p:spPr>
          <a:xfrm>
            <a:off x="6278880" y="4504764"/>
            <a:ext cx="2103120" cy="113403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Three dimensions </a:t>
            </a:r>
          </a:p>
        </p:txBody>
      </p:sp>
      <p:sp>
        <p:nvSpPr>
          <p:cNvPr id="55" name="Rectangle 54"/>
          <p:cNvSpPr>
            <a:spLocks noChangeAspect="1"/>
          </p:cNvSpPr>
          <p:nvPr/>
        </p:nvSpPr>
        <p:spPr>
          <a:xfrm>
            <a:off x="3657600" y="4504764"/>
            <a:ext cx="2103120" cy="113403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Two dimensions </a:t>
            </a:r>
          </a:p>
        </p:txBody>
      </p:sp>
      <p:sp>
        <p:nvSpPr>
          <p:cNvPr id="56" name="Rectangle 55"/>
          <p:cNvSpPr>
            <a:spLocks noChangeAspect="1"/>
          </p:cNvSpPr>
          <p:nvPr/>
        </p:nvSpPr>
        <p:spPr>
          <a:xfrm>
            <a:off x="838200" y="4504764"/>
            <a:ext cx="2103120" cy="113403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One dimension </a:t>
            </a:r>
          </a:p>
        </p:txBody>
      </p:sp>
      <p:cxnSp>
        <p:nvCxnSpPr>
          <p:cNvPr id="57" name="Elbow Connector 56"/>
          <p:cNvCxnSpPr>
            <a:stCxn id="53" idx="2"/>
            <a:endCxn id="56" idx="0"/>
          </p:cNvCxnSpPr>
          <p:nvPr/>
        </p:nvCxnSpPr>
        <p:spPr>
          <a:xfrm rot="5400000">
            <a:off x="2875878" y="2671482"/>
            <a:ext cx="847164" cy="281940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53" idx="2"/>
            <a:endCxn id="55" idx="0"/>
          </p:cNvCxnSpPr>
          <p:nvPr/>
        </p:nvCxnSpPr>
        <p:spPr>
          <a:xfrm rot="5400000">
            <a:off x="4285578" y="4081182"/>
            <a:ext cx="847164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58"/>
          <p:cNvCxnSpPr>
            <a:stCxn id="53" idx="2"/>
            <a:endCxn id="54" idx="0"/>
          </p:cNvCxnSpPr>
          <p:nvPr/>
        </p:nvCxnSpPr>
        <p:spPr>
          <a:xfrm rot="16200000" flipH="1">
            <a:off x="5596218" y="2770542"/>
            <a:ext cx="847164" cy="262128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38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 algn="justLow">
              <a:buNone/>
            </a:pPr>
            <a:endParaRPr lang="en-US" sz="2400" b="1" dirty="0" smtClean="0">
              <a:solidFill>
                <a:schemeClr val="tx1"/>
              </a:solidFill>
            </a:endParaRPr>
          </a:p>
          <a:p>
            <a:pPr algn="justLow"/>
            <a:r>
              <a:rPr lang="en-US" sz="2400" b="1" dirty="0" smtClean="0">
                <a:solidFill>
                  <a:schemeClr val="tx1"/>
                </a:solidFill>
              </a:rPr>
              <a:t>In three dimensions system, new component appeared (</a:t>
            </a:r>
            <a:r>
              <a:rPr lang="en-US" sz="2400" b="1" dirty="0" err="1" smtClean="0">
                <a:solidFill>
                  <a:schemeClr val="tx1"/>
                </a:solidFill>
              </a:rPr>
              <a:t>A</a:t>
            </a:r>
            <a:r>
              <a:rPr lang="en-US" sz="2400" b="1" baseline="-25000" dirty="0" err="1" smtClean="0">
                <a:solidFill>
                  <a:schemeClr val="tx1"/>
                </a:solidFill>
              </a:rPr>
              <a:t>z</a:t>
            </a:r>
            <a:r>
              <a:rPr lang="en-US" sz="2400" b="1" dirty="0" smtClean="0">
                <a:solidFill>
                  <a:schemeClr val="tx1"/>
                </a:solidFill>
              </a:rPr>
              <a:t>).  </a:t>
            </a:r>
          </a:p>
          <a:p>
            <a:pPr algn="justLow"/>
            <a:r>
              <a:rPr lang="en-US" sz="2400" b="1" dirty="0" smtClean="0">
                <a:solidFill>
                  <a:schemeClr val="tx1"/>
                </a:solidFill>
              </a:rPr>
              <a:t>The new dimension direction is represented by unit vector (</a:t>
            </a:r>
            <a:r>
              <a:rPr lang="en-US" sz="2400" b="1" i="1" dirty="0" smtClean="0">
                <a:solidFill>
                  <a:schemeClr val="tx1"/>
                </a:solidFill>
              </a:rPr>
              <a:t>k)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</a:p>
          <a:p>
            <a:pPr algn="justLow"/>
            <a:r>
              <a:rPr lang="en-US" sz="2400" b="1" dirty="0" smtClean="0">
                <a:solidFill>
                  <a:schemeClr val="tx1"/>
                </a:solidFill>
              </a:rPr>
              <a:t>The position of the vector has to be located by three angles one from each axis</a:t>
            </a:r>
          </a:p>
          <a:p>
            <a:pPr algn="justLow"/>
            <a:r>
              <a:rPr lang="en-US" sz="2400" b="1" dirty="0" smtClean="0">
                <a:solidFill>
                  <a:schemeClr val="tx1"/>
                </a:solidFill>
              </a:rPr>
              <a:t>The projection of vector on x-y plane represent a new vector called </a:t>
            </a:r>
            <a:r>
              <a:rPr lang="en-US" sz="2400" b="1" dirty="0" smtClean="0">
                <a:solidFill>
                  <a:srgbClr val="FF0000"/>
                </a:solidFill>
              </a:rPr>
              <a:t>A’</a:t>
            </a:r>
          </a:p>
          <a:p>
            <a:pPr algn="justLow"/>
            <a:endParaRPr lang="en-US" sz="2400" b="1" dirty="0" smtClean="0">
              <a:solidFill>
                <a:schemeClr val="tx1"/>
              </a:solidFill>
            </a:endParaRPr>
          </a:p>
        </p:txBody>
      </p:sp>
      <p:grpSp>
        <p:nvGrpSpPr>
          <p:cNvPr id="3" name="Group 28"/>
          <p:cNvGrpSpPr/>
          <p:nvPr/>
        </p:nvGrpSpPr>
        <p:grpSpPr>
          <a:xfrm>
            <a:off x="5181600" y="1981200"/>
            <a:ext cx="3429000" cy="4114800"/>
            <a:chOff x="5486400" y="1752600"/>
            <a:chExt cx="3429000" cy="4114800"/>
          </a:xfrm>
        </p:grpSpPr>
        <p:pic>
          <p:nvPicPr>
            <p:cNvPr id="49156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800725" y="1981200"/>
              <a:ext cx="2809875" cy="3686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8" name="Rectangle 17"/>
            <p:cNvSpPr/>
            <p:nvPr/>
          </p:nvSpPr>
          <p:spPr>
            <a:xfrm>
              <a:off x="7010400" y="3190875"/>
              <a:ext cx="457200" cy="228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A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172200" y="2286000"/>
              <a:ext cx="457200" cy="228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A</a:t>
              </a:r>
              <a:r>
                <a:rPr lang="en-US" b="1" baseline="-25000" dirty="0" err="1" smtClean="0"/>
                <a:t>z</a:t>
              </a:r>
              <a:endParaRPr lang="en-US" b="1" baseline="-250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477000" y="1752600"/>
              <a:ext cx="457200" cy="228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z</a:t>
              </a:r>
              <a:endParaRPr lang="en-US" b="1" baseline="-25000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8458200" y="4648200"/>
              <a:ext cx="457200" cy="228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y</a:t>
              </a:r>
              <a:endParaRPr lang="en-US" b="1" baseline="-25000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486400" y="5638800"/>
              <a:ext cx="457200" cy="228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x</a:t>
              </a:r>
              <a:endParaRPr lang="en-US" b="1" baseline="-25000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096000" y="4724400"/>
              <a:ext cx="457200" cy="228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A</a:t>
              </a:r>
              <a:r>
                <a:rPr lang="en-US" b="1" baseline="-25000" dirty="0" smtClean="0"/>
                <a:t>x</a:t>
              </a:r>
              <a:endParaRPr lang="en-US" b="1" baseline="-250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543800" y="4495800"/>
              <a:ext cx="457200" cy="228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A</a:t>
              </a:r>
              <a:r>
                <a:rPr lang="en-US" b="1" baseline="-25000" dirty="0" smtClean="0"/>
                <a:t>y</a:t>
              </a:r>
              <a:endParaRPr lang="en-US" b="1" baseline="-250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705600" y="5029200"/>
              <a:ext cx="457200" cy="228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A’</a:t>
              </a:r>
              <a:endParaRPr lang="en-US" b="1" baseline="-25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" name="Group 25"/>
          <p:cNvGrpSpPr/>
          <p:nvPr/>
        </p:nvGrpSpPr>
        <p:grpSpPr>
          <a:xfrm>
            <a:off x="228600" y="1676400"/>
            <a:ext cx="2514600" cy="549533"/>
            <a:chOff x="4267200" y="5791200"/>
            <a:chExt cx="2514600" cy="549533"/>
          </a:xfrm>
        </p:grpSpPr>
        <p:pic>
          <p:nvPicPr>
            <p:cNvPr id="27" name="Picture 6" descr="C:\Users\Laith Batarseh\AppData\Local\Microsoft\Windows\Temporary Internet Files\Content.IE5\G2OS9D1C\MC900432586[1]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0800000" flipV="1">
              <a:off x="4267200" y="5791200"/>
              <a:ext cx="457086" cy="457086"/>
            </a:xfrm>
            <a:prstGeom prst="rect">
              <a:avLst/>
            </a:prstGeom>
            <a:noFill/>
          </p:spPr>
        </p:pic>
        <p:sp>
          <p:nvSpPr>
            <p:cNvPr id="28" name="TextBox 27"/>
            <p:cNvSpPr txBox="1"/>
            <p:nvPr/>
          </p:nvSpPr>
          <p:spPr>
            <a:xfrm>
              <a:off x="4724400" y="5879068"/>
              <a:ext cx="2057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88975" indent="-688975" algn="justLow"/>
              <a:r>
                <a:rPr lang="en-US" sz="2400" b="1" dirty="0" smtClean="0">
                  <a:solidFill>
                    <a:srgbClr val="0070C0"/>
                  </a:solidFill>
                </a:rPr>
                <a:t>Note that 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17" name="Oval 16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5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0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 algn="justLow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Right hand coordinate system</a:t>
            </a:r>
          </a:p>
          <a:p>
            <a:pPr algn="justLow"/>
            <a:r>
              <a:rPr lang="en-US" sz="2400" b="1" dirty="0" smtClean="0">
                <a:solidFill>
                  <a:schemeClr val="tx1"/>
                </a:solidFill>
              </a:rPr>
              <a:t>This method is used to describe the rectangular coordinate system.</a:t>
            </a:r>
          </a:p>
          <a:p>
            <a:pPr algn="justLow"/>
            <a:r>
              <a:rPr lang="en-US" sz="2400" b="1" dirty="0" smtClean="0">
                <a:solidFill>
                  <a:schemeClr val="tx1"/>
                </a:solidFill>
              </a:rPr>
              <a:t>The system is said to be right handed if the thumb points to the positive z-axis and the fingers are curled about this axis and points from the positive x-axis to the positive y-axis.  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1560" y="2590800"/>
            <a:ext cx="3362325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Oval 4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38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 algn="justLow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Notation </a:t>
            </a:r>
          </a:p>
          <a:p>
            <a:pPr algn="justLow"/>
            <a:r>
              <a:rPr lang="en-US" sz="2200" b="1" dirty="0" smtClean="0">
                <a:solidFill>
                  <a:schemeClr val="tx1"/>
                </a:solidFill>
              </a:rPr>
              <a:t>To find the components of a vector oriented in three dimensions, two successive applications of the parallel-</a:t>
            </a:r>
            <a:r>
              <a:rPr lang="en-US" sz="2200" b="1" dirty="0" err="1" smtClean="0">
                <a:solidFill>
                  <a:schemeClr val="tx1"/>
                </a:solidFill>
              </a:rPr>
              <a:t>ogram</a:t>
            </a:r>
            <a:r>
              <a:rPr lang="en-US" sz="2200" b="1" dirty="0" smtClean="0">
                <a:solidFill>
                  <a:schemeClr val="tx1"/>
                </a:solidFill>
              </a:rPr>
              <a:t> must be done.</a:t>
            </a:r>
          </a:p>
          <a:p>
            <a:pPr algn="justLow">
              <a:buNone/>
            </a:pPr>
            <a:endParaRPr lang="en-US" sz="1000" b="1" dirty="0" smtClean="0">
              <a:solidFill>
                <a:schemeClr val="tx1"/>
              </a:solidFill>
            </a:endParaRPr>
          </a:p>
          <a:p>
            <a:pPr algn="justLow"/>
            <a:r>
              <a:rPr lang="en-US" sz="2200" b="1" dirty="0" smtClean="0">
                <a:solidFill>
                  <a:schemeClr val="tx1"/>
                </a:solidFill>
              </a:rPr>
              <a:t>One of the parallelogram applications is to resolve </a:t>
            </a:r>
            <a:r>
              <a:rPr lang="en-US" sz="2200" b="1" dirty="0" smtClean="0">
                <a:solidFill>
                  <a:srgbClr val="0070C0"/>
                </a:solidFill>
              </a:rPr>
              <a:t>A</a:t>
            </a:r>
            <a:r>
              <a:rPr lang="en-US" sz="2200" b="1" dirty="0" smtClean="0">
                <a:solidFill>
                  <a:schemeClr val="tx1"/>
                </a:solidFill>
              </a:rPr>
              <a:t> to </a:t>
            </a:r>
            <a:r>
              <a:rPr lang="en-US" sz="2200" b="1" dirty="0" smtClean="0">
                <a:solidFill>
                  <a:srgbClr val="0070C0"/>
                </a:solidFill>
              </a:rPr>
              <a:t>A’</a:t>
            </a:r>
            <a:r>
              <a:rPr lang="en-US" sz="2200" b="1" dirty="0" smtClean="0">
                <a:solidFill>
                  <a:schemeClr val="tx1"/>
                </a:solidFill>
              </a:rPr>
              <a:t> and </a:t>
            </a:r>
            <a:r>
              <a:rPr lang="en-US" sz="2200" b="1" dirty="0" err="1" smtClean="0">
                <a:solidFill>
                  <a:srgbClr val="0070C0"/>
                </a:solidFill>
              </a:rPr>
              <a:t>A</a:t>
            </a:r>
            <a:r>
              <a:rPr lang="en-US" sz="2200" b="1" baseline="-25000" dirty="0" err="1" smtClean="0">
                <a:solidFill>
                  <a:srgbClr val="0070C0"/>
                </a:solidFill>
              </a:rPr>
              <a:t>z</a:t>
            </a:r>
            <a:r>
              <a:rPr lang="en-US" sz="2200" b="1" dirty="0" smtClean="0">
                <a:solidFill>
                  <a:schemeClr val="tx1"/>
                </a:solidFill>
              </a:rPr>
              <a:t> and the other is used to resolve </a:t>
            </a:r>
            <a:r>
              <a:rPr lang="en-US" sz="2200" b="1" dirty="0" smtClean="0">
                <a:solidFill>
                  <a:srgbClr val="0070C0"/>
                </a:solidFill>
              </a:rPr>
              <a:t>A’</a:t>
            </a:r>
            <a:r>
              <a:rPr lang="en-US" sz="2200" b="1" dirty="0" smtClean="0">
                <a:solidFill>
                  <a:schemeClr val="tx1"/>
                </a:solidFill>
              </a:rPr>
              <a:t> into </a:t>
            </a:r>
            <a:r>
              <a:rPr lang="en-US" sz="2200" b="1" dirty="0" smtClean="0">
                <a:solidFill>
                  <a:srgbClr val="0070C0"/>
                </a:solidFill>
              </a:rPr>
              <a:t>A</a:t>
            </a:r>
            <a:r>
              <a:rPr lang="en-US" sz="2200" b="1" baseline="-25000" dirty="0" smtClean="0">
                <a:solidFill>
                  <a:srgbClr val="0070C0"/>
                </a:solidFill>
              </a:rPr>
              <a:t>x</a:t>
            </a:r>
            <a:r>
              <a:rPr lang="en-US" sz="2200" b="1" dirty="0" smtClean="0">
                <a:solidFill>
                  <a:schemeClr val="tx1"/>
                </a:solidFill>
              </a:rPr>
              <a:t> and </a:t>
            </a:r>
            <a:r>
              <a:rPr lang="en-US" sz="2200" b="1" dirty="0" smtClean="0">
                <a:solidFill>
                  <a:srgbClr val="0070C0"/>
                </a:solidFill>
              </a:rPr>
              <a:t>A</a:t>
            </a:r>
            <a:r>
              <a:rPr lang="en-US" sz="2200" b="1" baseline="-25000" dirty="0" smtClean="0">
                <a:solidFill>
                  <a:srgbClr val="0070C0"/>
                </a:solidFill>
              </a:rPr>
              <a:t>y</a:t>
            </a:r>
            <a:r>
              <a:rPr lang="en-US" sz="2200" b="1" dirty="0" smtClean="0">
                <a:solidFill>
                  <a:schemeClr val="tx1"/>
                </a:solidFill>
              </a:rPr>
              <a:t>.</a:t>
            </a:r>
          </a:p>
          <a:p>
            <a:pPr algn="justLow">
              <a:buNone/>
            </a:pPr>
            <a:endParaRPr lang="en-US" sz="2200" b="1" dirty="0" smtClean="0">
              <a:solidFill>
                <a:schemeClr val="tx1"/>
              </a:solidFill>
            </a:endParaRPr>
          </a:p>
          <a:p>
            <a:pPr algn="justLow"/>
            <a:r>
              <a:rPr lang="en-US" sz="2200" b="1" dirty="0" smtClean="0">
                <a:solidFill>
                  <a:srgbClr val="0070C0"/>
                </a:solidFill>
              </a:rPr>
              <a:t>A = A’ + </a:t>
            </a:r>
            <a:r>
              <a:rPr lang="en-US" sz="2200" b="1" dirty="0" err="1" smtClean="0">
                <a:solidFill>
                  <a:srgbClr val="0070C0"/>
                </a:solidFill>
              </a:rPr>
              <a:t>A</a:t>
            </a:r>
            <a:r>
              <a:rPr lang="en-US" sz="2200" b="1" baseline="-25000" dirty="0" err="1" smtClean="0">
                <a:solidFill>
                  <a:srgbClr val="0070C0"/>
                </a:solidFill>
              </a:rPr>
              <a:t>z</a:t>
            </a:r>
            <a:r>
              <a:rPr lang="en-US" sz="2200" b="1" dirty="0" smtClean="0">
                <a:solidFill>
                  <a:srgbClr val="0070C0"/>
                </a:solidFill>
              </a:rPr>
              <a:t> = A</a:t>
            </a:r>
            <a:r>
              <a:rPr lang="en-US" sz="2200" b="1" baseline="-25000" dirty="0" smtClean="0">
                <a:solidFill>
                  <a:srgbClr val="0070C0"/>
                </a:solidFill>
              </a:rPr>
              <a:t>x</a:t>
            </a:r>
            <a:r>
              <a:rPr lang="en-US" sz="2200" b="1" dirty="0" smtClean="0">
                <a:solidFill>
                  <a:srgbClr val="0070C0"/>
                </a:solidFill>
              </a:rPr>
              <a:t> + A</a:t>
            </a:r>
            <a:r>
              <a:rPr lang="en-US" sz="2200" b="1" baseline="-25000" dirty="0" smtClean="0">
                <a:solidFill>
                  <a:srgbClr val="0070C0"/>
                </a:solidFill>
              </a:rPr>
              <a:t>y</a:t>
            </a:r>
            <a:r>
              <a:rPr lang="en-US" sz="2200" b="1" dirty="0" smtClean="0">
                <a:solidFill>
                  <a:srgbClr val="0070C0"/>
                </a:solidFill>
              </a:rPr>
              <a:t> + </a:t>
            </a:r>
            <a:r>
              <a:rPr lang="en-US" sz="2200" b="1" dirty="0" err="1" smtClean="0">
                <a:solidFill>
                  <a:srgbClr val="0070C0"/>
                </a:solidFill>
              </a:rPr>
              <a:t>A</a:t>
            </a:r>
            <a:r>
              <a:rPr lang="en-US" sz="2200" b="1" baseline="-25000" dirty="0" err="1" smtClean="0">
                <a:solidFill>
                  <a:srgbClr val="0070C0"/>
                </a:solidFill>
              </a:rPr>
              <a:t>z</a:t>
            </a:r>
            <a:r>
              <a:rPr lang="en-US" sz="2200" b="1" dirty="0" smtClean="0">
                <a:solidFill>
                  <a:srgbClr val="0070C0"/>
                </a:solidFill>
              </a:rPr>
              <a:t>  </a:t>
            </a:r>
          </a:p>
        </p:txBody>
      </p:sp>
      <p:grpSp>
        <p:nvGrpSpPr>
          <p:cNvPr id="3" name="Group 28"/>
          <p:cNvGrpSpPr/>
          <p:nvPr/>
        </p:nvGrpSpPr>
        <p:grpSpPr>
          <a:xfrm>
            <a:off x="5029200" y="1981200"/>
            <a:ext cx="3429000" cy="4114800"/>
            <a:chOff x="5486400" y="1752600"/>
            <a:chExt cx="3429000" cy="4114800"/>
          </a:xfrm>
        </p:grpSpPr>
        <p:pic>
          <p:nvPicPr>
            <p:cNvPr id="49156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800725" y="1981200"/>
              <a:ext cx="2809875" cy="3686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8" name="Rectangle 17"/>
            <p:cNvSpPr/>
            <p:nvPr/>
          </p:nvSpPr>
          <p:spPr>
            <a:xfrm>
              <a:off x="7010400" y="3190875"/>
              <a:ext cx="457200" cy="228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A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172200" y="2286000"/>
              <a:ext cx="457200" cy="228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A</a:t>
              </a:r>
              <a:r>
                <a:rPr lang="en-US" b="1" baseline="-25000" dirty="0" err="1" smtClean="0"/>
                <a:t>z</a:t>
              </a:r>
              <a:endParaRPr lang="en-US" b="1" baseline="-250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477000" y="1752600"/>
              <a:ext cx="457200" cy="228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z</a:t>
              </a:r>
              <a:endParaRPr lang="en-US" b="1" baseline="-25000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8458200" y="4648200"/>
              <a:ext cx="457200" cy="228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y</a:t>
              </a:r>
              <a:endParaRPr lang="en-US" b="1" baseline="-25000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486400" y="5638800"/>
              <a:ext cx="457200" cy="228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x</a:t>
              </a:r>
              <a:endParaRPr lang="en-US" b="1" baseline="-25000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096000" y="4724400"/>
              <a:ext cx="457200" cy="228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A</a:t>
              </a:r>
              <a:r>
                <a:rPr lang="en-US" b="1" baseline="-25000" dirty="0" smtClean="0"/>
                <a:t>x</a:t>
              </a:r>
              <a:endParaRPr lang="en-US" b="1" baseline="-250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543800" y="4495800"/>
              <a:ext cx="685800" cy="228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A </a:t>
              </a:r>
              <a:r>
                <a:rPr lang="en-US" b="1" baseline="-25000" dirty="0" smtClean="0"/>
                <a:t>y</a:t>
              </a:r>
              <a:endParaRPr lang="en-US" b="1" baseline="-250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705600" y="5029200"/>
              <a:ext cx="457200" cy="228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A’</a:t>
              </a:r>
              <a:endParaRPr lang="en-US" b="1" baseline="-25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4" name="Oval 13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00200"/>
            <a:ext cx="8595360" cy="512064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 algn="justLow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Angles</a:t>
            </a:r>
          </a:p>
          <a:p>
            <a:pPr algn="justLow"/>
            <a:r>
              <a:rPr lang="en-US" sz="2000" b="1" dirty="0" smtClean="0">
                <a:solidFill>
                  <a:srgbClr val="0070C0"/>
                </a:solidFill>
              </a:rPr>
              <a:t>α</a:t>
            </a:r>
            <a:r>
              <a:rPr lang="en-US" sz="2000" b="1" dirty="0" smtClean="0">
                <a:solidFill>
                  <a:schemeClr val="tx1"/>
                </a:solidFill>
              </a:rPr>
              <a:t> is the angle between the vector and </a:t>
            </a:r>
            <a:r>
              <a:rPr lang="en-US" sz="2000" b="1" dirty="0" smtClean="0">
                <a:solidFill>
                  <a:srgbClr val="0070C0"/>
                </a:solidFill>
              </a:rPr>
              <a:t>x-axis</a:t>
            </a:r>
          </a:p>
          <a:p>
            <a:pPr algn="justLow"/>
            <a:r>
              <a:rPr lang="el-GR" sz="2000" b="1" dirty="0" smtClean="0">
                <a:solidFill>
                  <a:srgbClr val="0070C0"/>
                </a:solidFill>
              </a:rPr>
              <a:t>β</a:t>
            </a:r>
            <a:r>
              <a:rPr lang="en-US" sz="2000" b="1" dirty="0" smtClean="0">
                <a:solidFill>
                  <a:schemeClr val="tx1"/>
                </a:solidFill>
              </a:rPr>
              <a:t> is the angle between the vector and </a:t>
            </a:r>
            <a:r>
              <a:rPr lang="en-US" sz="2000" b="1" dirty="0" smtClean="0">
                <a:solidFill>
                  <a:srgbClr val="0070C0"/>
                </a:solidFill>
              </a:rPr>
              <a:t>y-axis</a:t>
            </a:r>
          </a:p>
          <a:p>
            <a:pPr algn="justLow"/>
            <a:r>
              <a:rPr lang="el-GR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sz="2000" b="1" dirty="0" smtClean="0">
                <a:solidFill>
                  <a:schemeClr val="tx1"/>
                </a:solidFill>
              </a:rPr>
              <a:t> is the angle between the vector and </a:t>
            </a:r>
            <a:r>
              <a:rPr lang="en-US" sz="2000" b="1" dirty="0" smtClean="0">
                <a:solidFill>
                  <a:srgbClr val="0070C0"/>
                </a:solidFill>
              </a:rPr>
              <a:t>z-axis</a:t>
            </a:r>
          </a:p>
          <a:p>
            <a:pPr algn="justLow"/>
            <a:endParaRPr lang="en-US" sz="2000" b="1" dirty="0" smtClean="0">
              <a:solidFill>
                <a:srgbClr val="0070C0"/>
              </a:solidFill>
            </a:endParaRPr>
          </a:p>
          <a:p>
            <a:pPr algn="justLow"/>
            <a:endParaRPr lang="en-US" sz="2000" b="1" dirty="0" smtClean="0">
              <a:solidFill>
                <a:schemeClr val="tx1"/>
              </a:solidFill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04800" y="3048000"/>
            <a:ext cx="2560320" cy="3383280"/>
            <a:chOff x="228600" y="3048000"/>
            <a:chExt cx="2834640" cy="3532909"/>
          </a:xfrm>
        </p:grpSpPr>
        <p:pic>
          <p:nvPicPr>
            <p:cNvPr id="15362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8600" y="3048000"/>
              <a:ext cx="2834640" cy="3532909"/>
            </a:xfrm>
            <a:prstGeom prst="rect">
              <a:avLst/>
            </a:prstGeom>
            <a:ln w="25400" cap="sq" cmpd="thickThin">
              <a:solidFill>
                <a:srgbClr val="00000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sp>
          <p:nvSpPr>
            <p:cNvPr id="21" name="Rectangle 20"/>
            <p:cNvSpPr/>
            <p:nvPr/>
          </p:nvSpPr>
          <p:spPr>
            <a:xfrm>
              <a:off x="762000" y="5410200"/>
              <a:ext cx="7620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r>
                <a:rPr lang="en-US" sz="1600" dirty="0" smtClean="0"/>
                <a:t>     </a:t>
              </a:r>
              <a:r>
                <a:rPr lang="el-GR" sz="1600" dirty="0" smtClean="0"/>
                <a:t>α</a:t>
              </a:r>
              <a:endParaRPr lang="en-US" sz="16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276600" y="3039252"/>
            <a:ext cx="2560320" cy="3383280"/>
            <a:chOff x="3200400" y="3039252"/>
            <a:chExt cx="2743200" cy="3513948"/>
          </a:xfrm>
        </p:grpSpPr>
        <p:pic>
          <p:nvPicPr>
            <p:cNvPr id="15363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00400" y="3039252"/>
              <a:ext cx="2743200" cy="3513948"/>
            </a:xfrm>
            <a:prstGeom prst="rect">
              <a:avLst/>
            </a:prstGeom>
            <a:ln w="25400" cap="sq" cmpd="thickThin">
              <a:solidFill>
                <a:srgbClr val="00000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sp>
          <p:nvSpPr>
            <p:cNvPr id="22" name="Rectangle 21"/>
            <p:cNvSpPr/>
            <p:nvPr/>
          </p:nvSpPr>
          <p:spPr>
            <a:xfrm>
              <a:off x="4114800" y="5257800"/>
              <a:ext cx="7620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l-GR" sz="2000" b="1" dirty="0" smtClean="0"/>
                <a:t>β</a:t>
              </a:r>
              <a:endParaRPr lang="en-US" sz="2000" b="1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172200" y="3048000"/>
            <a:ext cx="2560320" cy="3383280"/>
            <a:chOff x="6096000" y="3048000"/>
            <a:chExt cx="2743200" cy="3513948"/>
          </a:xfrm>
        </p:grpSpPr>
        <p:pic>
          <p:nvPicPr>
            <p:cNvPr id="15365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096000" y="3048000"/>
              <a:ext cx="2743200" cy="3513948"/>
            </a:xfrm>
            <a:prstGeom prst="rect">
              <a:avLst/>
            </a:prstGeom>
            <a:ln w="25400" cap="sq" cmpd="thickThin">
              <a:solidFill>
                <a:srgbClr val="00000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sp>
          <p:nvSpPr>
            <p:cNvPr id="23" name="Rectangle 22"/>
            <p:cNvSpPr/>
            <p:nvPr/>
          </p:nvSpPr>
          <p:spPr>
            <a:xfrm>
              <a:off x="6781800" y="4724400"/>
              <a:ext cx="7620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l-GR" sz="2000" b="1" dirty="0" smtClean="0">
                  <a:latin typeface="Times New Roman" pitchFamily="18" charset="0"/>
                  <a:cs typeface="Times New Roman" pitchFamily="18" charset="0"/>
                </a:rPr>
                <a:t>γ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3" name="Oval 12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6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 algn="justLow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Cartesian unit vectors 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609600" y="2362200"/>
            <a:ext cx="3886200" cy="3886200"/>
            <a:chOff x="609600" y="2362200"/>
            <a:chExt cx="3886200" cy="3886200"/>
          </a:xfrm>
        </p:grpSpPr>
        <p:cxnSp>
          <p:nvCxnSpPr>
            <p:cNvPr id="34818" name="AutoShape 2"/>
            <p:cNvCxnSpPr>
              <a:cxnSpLocks noChangeShapeType="1"/>
            </p:cNvCxnSpPr>
            <p:nvPr/>
          </p:nvCxnSpPr>
          <p:spPr bwMode="auto">
            <a:xfrm>
              <a:off x="2209800" y="4495800"/>
              <a:ext cx="1828800" cy="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stealth" w="lg" len="lg"/>
            </a:ln>
          </p:spPr>
        </p:cxnSp>
        <p:cxnSp>
          <p:nvCxnSpPr>
            <p:cNvPr id="34819" name="AutoShape 3"/>
            <p:cNvCxnSpPr>
              <a:cxnSpLocks noChangeShapeType="1"/>
            </p:cNvCxnSpPr>
            <p:nvPr/>
          </p:nvCxnSpPr>
          <p:spPr bwMode="auto">
            <a:xfrm flipV="1">
              <a:off x="2209800" y="2667000"/>
              <a:ext cx="0" cy="182880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stealth" w="lg" len="lg"/>
            </a:ln>
          </p:spPr>
        </p:cxnSp>
        <p:cxnSp>
          <p:nvCxnSpPr>
            <p:cNvPr id="34820" name="AutoShape 4"/>
            <p:cNvCxnSpPr>
              <a:cxnSpLocks noChangeAspect="1" noChangeShapeType="1"/>
            </p:cNvCxnSpPr>
            <p:nvPr/>
          </p:nvCxnSpPr>
          <p:spPr bwMode="auto">
            <a:xfrm rot="10800000" flipV="1">
              <a:off x="990601" y="4495800"/>
              <a:ext cx="1233489" cy="1233486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stealth" w="lg" len="lg"/>
            </a:ln>
          </p:spPr>
        </p:cxnSp>
        <p:sp>
          <p:nvSpPr>
            <p:cNvPr id="26" name="Rectangle 25"/>
            <p:cNvSpPr/>
            <p:nvPr/>
          </p:nvSpPr>
          <p:spPr>
            <a:xfrm>
              <a:off x="1981200" y="2362200"/>
              <a:ext cx="457200" cy="228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/>
                <a:t>k</a:t>
              </a:r>
              <a:endParaRPr lang="en-US" b="1" i="1" baseline="-25000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038600" y="4114800"/>
              <a:ext cx="457200" cy="762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/>
                <a:t>j</a:t>
              </a:r>
              <a:endParaRPr lang="en-US" b="1" i="1" baseline="-25000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09600" y="5715000"/>
              <a:ext cx="457200" cy="5334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err="1" smtClean="0"/>
                <a:t>i</a:t>
              </a:r>
              <a:endParaRPr lang="en-US" sz="2400" b="1" i="1" baseline="-25000" dirty="0"/>
            </a:p>
          </p:txBody>
        </p:sp>
      </p:grpSp>
      <p:sp>
        <p:nvSpPr>
          <p:cNvPr id="30" name="Arc 29"/>
          <p:cNvSpPr/>
          <p:nvPr/>
        </p:nvSpPr>
        <p:spPr>
          <a:xfrm rot="10800000">
            <a:off x="1828800" y="3276600"/>
            <a:ext cx="990600" cy="228600"/>
          </a:xfrm>
          <a:prstGeom prst="arc">
            <a:avLst>
              <a:gd name="adj1" fmla="val 5052230"/>
              <a:gd name="adj2" fmla="val 0"/>
            </a:avLst>
          </a:prstGeom>
          <a:ln w="47625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5257800" y="3276600"/>
            <a:ext cx="3124200" cy="83820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257800" y="4343400"/>
            <a:ext cx="3124200" cy="137160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Acos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Acos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-2500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Acos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5" grpId="0" animBg="1"/>
      <p:bldP spid="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 algn="justLow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Magnitude and Direction</a:t>
            </a:r>
          </a:p>
          <a:p>
            <a:pPr algn="justLow"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algn="justLow"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Magnitude</a:t>
            </a:r>
          </a:p>
          <a:p>
            <a:pPr algn="justLow"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algn="justLow"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algn="justLow"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algn="justLow"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algn="justLow"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Direction </a:t>
            </a:r>
          </a:p>
          <a:p>
            <a:pPr algn="justLow"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 algn="justLow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 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2053590" y="3200400"/>
          <a:ext cx="2686050" cy="685800"/>
        </p:xfrm>
        <a:graphic>
          <a:graphicData uri="http://schemas.openxmlformats.org/presentationml/2006/ole">
            <p:oleObj spid="_x0000_s35842" name="Equation" r:id="rId4" imgW="1193760" imgH="304560" progId="Equation.3">
              <p:embed/>
            </p:oleObj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2371619" y="4495800"/>
          <a:ext cx="1168400" cy="1827981"/>
        </p:xfrm>
        <a:graphic>
          <a:graphicData uri="http://schemas.openxmlformats.org/presentationml/2006/ole">
            <p:oleObj spid="_x0000_s35843" name="Equation" r:id="rId5" imgW="787320" imgH="1231560" progId="Equation.3">
              <p:embed/>
            </p:oleObj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4200419" y="5191125"/>
          <a:ext cx="4336521" cy="523875"/>
        </p:xfrm>
        <a:graphic>
          <a:graphicData uri="http://schemas.openxmlformats.org/presentationml/2006/ole">
            <p:oleObj spid="_x0000_s35844" name="Equation" r:id="rId6" imgW="1892160" imgH="228600" progId="Equation.3">
              <p:embed/>
            </p:oleObj>
          </a:graphicData>
        </a:graphic>
      </p:graphicFrame>
      <p:sp>
        <p:nvSpPr>
          <p:cNvPr id="41" name="Right Brace 40"/>
          <p:cNvSpPr/>
          <p:nvPr/>
        </p:nvSpPr>
        <p:spPr>
          <a:xfrm>
            <a:off x="3596640" y="4876800"/>
            <a:ext cx="381000" cy="1143000"/>
          </a:xfrm>
          <a:prstGeom prst="rightBrace">
            <a:avLst>
              <a:gd name="adj1" fmla="val 75000"/>
              <a:gd name="adj2" fmla="val 50000"/>
            </a:avLst>
          </a:prstGeom>
          <a:ln>
            <a:headEnd type="stealth" w="lg" len="lg"/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7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2803</TotalTime>
  <Words>563</Words>
  <Application>Microsoft Office PowerPoint</Application>
  <PresentationFormat>On-screen Show (4:3)</PresentationFormat>
  <Paragraphs>128</Paragraphs>
  <Slides>13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Module</vt:lpstr>
      <vt:lpstr>Equation</vt:lpstr>
      <vt:lpstr>Slide 1</vt:lpstr>
      <vt:lpstr>Cartesian Vectors</vt:lpstr>
      <vt:lpstr>Cartesian Vectors</vt:lpstr>
      <vt:lpstr>Cartesian Vectors</vt:lpstr>
      <vt:lpstr>Cartesian Vectors</vt:lpstr>
      <vt:lpstr>Cartesian Vectors</vt:lpstr>
      <vt:lpstr>Cartesian Vectors</vt:lpstr>
      <vt:lpstr>Cartesian Vectors</vt:lpstr>
      <vt:lpstr>Cartesian Vectors</vt:lpstr>
      <vt:lpstr>Cartesian Vectors</vt:lpstr>
      <vt:lpstr>Cartesian Vectors</vt:lpstr>
      <vt:lpstr>Cartesian Vectors</vt:lpstr>
      <vt:lpstr>Cartesian Vectors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Statics </dc:title>
  <dc:creator>Laith Batarseh</dc:creator>
  <cp:lastModifiedBy>Laith Batarseh</cp:lastModifiedBy>
  <cp:revision>366</cp:revision>
  <dcterms:created xsi:type="dcterms:W3CDTF">2006-08-16T00:00:00Z</dcterms:created>
  <dcterms:modified xsi:type="dcterms:W3CDTF">2013-04-16T15:17:20Z</dcterms:modified>
</cp:coreProperties>
</file>