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6" r:id="rId3"/>
    <p:sldId id="281" r:id="rId4"/>
    <p:sldId id="287" r:id="rId5"/>
    <p:sldId id="284" r:id="rId6"/>
    <p:sldId id="275" r:id="rId7"/>
    <p:sldId id="288" r:id="rId8"/>
    <p:sldId id="289" r:id="rId9"/>
    <p:sldId id="290" r:id="rId10"/>
    <p:sldId id="291" r:id="rId11"/>
    <p:sldId id="292" r:id="rId12"/>
    <p:sldId id="293" r:id="rId13"/>
    <p:sldId id="29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15620"/>
    <p:restoredTop sz="91219" autoAdjust="0"/>
  </p:normalViewPr>
  <p:slideViewPr>
    <p:cSldViewPr>
      <p:cViewPr varScale="1">
        <p:scale>
          <a:sx n="69" d="100"/>
          <a:sy n="69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ADEFC-A599-4897-9B8C-425EFEC43077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253C7-6529-4EBA-85CA-38405830A1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895600" y="164592"/>
            <a:ext cx="6248400" cy="978408"/>
          </a:xfrm>
          <a:prstGeom prst="rect">
            <a:avLst/>
          </a:prstGeom>
        </p:spPr>
        <p:txBody>
          <a:bodyPr vert="horz" lIns="73152" rIns="4572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Statics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33400" y="15240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Part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kumimoji="0" lang="en-US" sz="2800" b="1" i="0" u="none" strike="noStrike" kern="1200" cap="none" spc="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" dur="6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6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60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[2]: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1900" b="1" dirty="0" smtClean="0">
                <a:solidFill>
                  <a:srgbClr val="FF0000"/>
                </a:solidFill>
              </a:rPr>
              <a:t>Question: </a:t>
            </a:r>
            <a:r>
              <a:rPr lang="en-US" sz="1900" b="1" dirty="0" smtClean="0">
                <a:solidFill>
                  <a:schemeClr val="tx1"/>
                </a:solidFill>
              </a:rPr>
              <a:t>if the robe shown in the figure extend from point A to point B. Find its length and direction measured from point A towards </a:t>
            </a:r>
            <a:r>
              <a:rPr lang="en-US" sz="1900" b="1" smtClean="0">
                <a:solidFill>
                  <a:schemeClr val="tx1"/>
                </a:solidFill>
              </a:rPr>
              <a:t>point B.</a:t>
            </a:r>
            <a:endParaRPr lang="en-US" sz="1900" b="1" dirty="0" smtClean="0">
              <a:solidFill>
                <a:srgbClr val="FF0000"/>
              </a:solidFill>
            </a:endParaRPr>
          </a:p>
          <a:p>
            <a:pPr marL="914400" indent="-91440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endParaRPr lang="en-US" sz="105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Given: </a:t>
            </a:r>
            <a:r>
              <a:rPr lang="en-US" sz="2000" b="1" dirty="0" smtClean="0">
                <a:solidFill>
                  <a:schemeClr val="tx1"/>
                </a:solidFill>
              </a:rPr>
              <a:t> A(-5,3,2) and B(1.5,0,-2.5)</a:t>
            </a:r>
          </a:p>
          <a:p>
            <a:pPr marL="0" indent="0">
              <a:buNone/>
            </a:pPr>
            <a:endParaRPr lang="en-US" sz="1000" b="1" dirty="0" smtClean="0">
              <a:solidFill>
                <a:schemeClr val="tx1"/>
              </a:solidFill>
            </a:endParaRPr>
          </a:p>
          <a:p>
            <a:pPr marL="1081088" indent="-1081088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Required:</a:t>
            </a:r>
          </a:p>
          <a:p>
            <a:pPr marL="0" indent="0"/>
            <a:r>
              <a:rPr lang="en-US" sz="2000" b="1" dirty="0" smtClean="0">
                <a:solidFill>
                  <a:schemeClr val="tx1"/>
                </a:solidFill>
              </a:rPr>
              <a:t> |</a:t>
            </a:r>
            <a:r>
              <a:rPr lang="en-US" sz="2000" dirty="0" smtClean="0">
                <a:solidFill>
                  <a:schemeClr val="tx1"/>
                </a:solidFill>
              </a:rPr>
              <a:t>r|</a:t>
            </a:r>
          </a:p>
          <a:p>
            <a:pPr marL="0" indent="0"/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α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l-GR" sz="2000" dirty="0" smtClean="0">
                <a:solidFill>
                  <a:schemeClr val="tx1"/>
                </a:solidFill>
              </a:rPr>
              <a:t>β</a:t>
            </a:r>
            <a:r>
              <a:rPr lang="en-US" sz="2000" dirty="0" smtClean="0">
                <a:solidFill>
                  <a:schemeClr val="tx1"/>
                </a:solidFill>
              </a:rPr>
              <a:t> and </a:t>
            </a:r>
            <a:r>
              <a:rPr lang="el-GR" sz="2000" dirty="0" smtClean="0">
                <a:solidFill>
                  <a:schemeClr val="tx1"/>
                </a:solidFill>
              </a:rPr>
              <a:t>γ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pic>
        <p:nvPicPr>
          <p:cNvPr id="7987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286000"/>
            <a:ext cx="3019425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[2]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cont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914400" indent="-91440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914400" indent="-91440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1. Position vector </a:t>
            </a:r>
          </a:p>
          <a:p>
            <a:pPr marL="914400" indent="-91440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A(-5,3,2) and B(1.5,0,-2.5) </a:t>
            </a:r>
          </a:p>
          <a:p>
            <a:pPr marL="914400" indent="-914400">
              <a:buNone/>
            </a:pP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r = 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Times New Roman"/>
              </a:rPr>
              <a:t>x</a:t>
            </a:r>
            <a:r>
              <a:rPr lang="en-US" sz="2000" baseline="-25000" dirty="0" err="1" smtClean="0">
                <a:solidFill>
                  <a:schemeClr val="tx1"/>
                </a:solidFill>
                <a:cs typeface="Times New Roman"/>
              </a:rPr>
              <a:t>B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 – </a:t>
            </a:r>
            <a:r>
              <a:rPr lang="en-US" sz="2000" dirty="0" err="1" smtClean="0">
                <a:solidFill>
                  <a:schemeClr val="tx1"/>
                </a:solidFill>
                <a:cs typeface="Times New Roman"/>
              </a:rPr>
              <a:t>x</a:t>
            </a:r>
            <a:r>
              <a:rPr lang="en-US" sz="2000" baseline="-25000" dirty="0" err="1" smtClean="0">
                <a:solidFill>
                  <a:schemeClr val="tx1"/>
                </a:solidFill>
                <a:cs typeface="Times New Roman"/>
              </a:rPr>
              <a:t>A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)</a:t>
            </a:r>
            <a:r>
              <a:rPr lang="en-US" sz="2000" b="1" dirty="0" err="1" smtClean="0">
                <a:solidFill>
                  <a:schemeClr val="tx1"/>
                </a:solidFill>
                <a:cs typeface="Times New Roman"/>
              </a:rPr>
              <a:t>i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 +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cs typeface="Times New Roman"/>
              </a:rPr>
              <a:t>y</a:t>
            </a:r>
            <a:r>
              <a:rPr lang="en-US" sz="2000" baseline="-25000" dirty="0" err="1" smtClean="0">
                <a:solidFill>
                  <a:schemeClr val="tx1"/>
                </a:solidFill>
                <a:cs typeface="Times New Roman"/>
              </a:rPr>
              <a:t>B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 – </a:t>
            </a:r>
            <a:r>
              <a:rPr lang="en-US" sz="2000" dirty="0" err="1" smtClean="0">
                <a:solidFill>
                  <a:schemeClr val="tx1"/>
                </a:solidFill>
                <a:cs typeface="Times New Roman"/>
              </a:rPr>
              <a:t>y</a:t>
            </a:r>
            <a:r>
              <a:rPr lang="en-US" sz="2000" baseline="-25000" dirty="0" err="1" smtClean="0">
                <a:solidFill>
                  <a:schemeClr val="tx1"/>
                </a:solidFill>
                <a:cs typeface="Times New Roman"/>
              </a:rPr>
              <a:t>A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)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j +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  <a:cs typeface="Times New Roman"/>
              </a:rPr>
              <a:t>z</a:t>
            </a:r>
            <a:r>
              <a:rPr lang="en-US" sz="2000" baseline="-25000" dirty="0" err="1" smtClean="0">
                <a:solidFill>
                  <a:schemeClr val="tx1"/>
                </a:solidFill>
                <a:cs typeface="Times New Roman"/>
              </a:rPr>
              <a:t>B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 – </a:t>
            </a:r>
            <a:r>
              <a:rPr lang="en-US" sz="2000" dirty="0" err="1" smtClean="0">
                <a:solidFill>
                  <a:schemeClr val="tx1"/>
                </a:solidFill>
                <a:cs typeface="Times New Roman"/>
              </a:rPr>
              <a:t>z</a:t>
            </a:r>
            <a:r>
              <a:rPr lang="en-US" sz="2000" baseline="-25000" dirty="0" err="1" smtClean="0">
                <a:solidFill>
                  <a:schemeClr val="tx1"/>
                </a:solidFill>
                <a:cs typeface="Times New Roman"/>
              </a:rPr>
              <a:t>A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)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k</a:t>
            </a:r>
          </a:p>
          <a:p>
            <a:pPr marL="166688" indent="-166688">
              <a:buNone/>
            </a:pP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r = 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(1.5 – (-5))</a:t>
            </a:r>
            <a:r>
              <a:rPr lang="en-US" sz="2000" b="1" dirty="0" err="1" smtClean="0">
                <a:solidFill>
                  <a:schemeClr val="tx1"/>
                </a:solidFill>
                <a:cs typeface="Times New Roman"/>
              </a:rPr>
              <a:t>i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 +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 (0– 3)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j +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 (-2.5– 2)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k</a:t>
            </a:r>
          </a:p>
          <a:p>
            <a:pPr marL="166688" indent="-166688">
              <a:buNone/>
            </a:pP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r ={ 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6.5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i +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 – 3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j +</a:t>
            </a:r>
            <a:r>
              <a:rPr lang="en-US" sz="2000" dirty="0" smtClean="0">
                <a:solidFill>
                  <a:schemeClr val="tx1"/>
                </a:solidFill>
                <a:cs typeface="Times New Roman"/>
              </a:rPr>
              <a:t> -4.5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k} m</a:t>
            </a:r>
          </a:p>
          <a:p>
            <a:pPr marL="166688" indent="-166688">
              <a:buNone/>
            </a:pP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 </a:t>
            </a:r>
          </a:p>
          <a:p>
            <a:pPr marL="166688" indent="-166688">
              <a:buNone/>
            </a:pPr>
            <a:r>
              <a:rPr lang="en-US" sz="2000" b="1" dirty="0" smtClean="0">
                <a:solidFill>
                  <a:srgbClr val="FF0000"/>
                </a:solidFill>
                <a:cs typeface="Times New Roman"/>
              </a:rPr>
              <a:t>2. Robe length </a:t>
            </a:r>
          </a:p>
          <a:p>
            <a:pPr marL="166688" indent="-166688">
              <a:buNone/>
            </a:pPr>
            <a:endParaRPr lang="en-US" sz="2000" b="1" dirty="0" smtClean="0">
              <a:solidFill>
                <a:srgbClr val="FF0000"/>
              </a:solidFill>
              <a:cs typeface="Times New Roman"/>
            </a:endParaRPr>
          </a:p>
          <a:p>
            <a:pPr marL="166688" indent="-166688">
              <a:buNone/>
            </a:pPr>
            <a:r>
              <a:rPr lang="en-US" sz="2000" b="1" dirty="0" smtClean="0">
                <a:solidFill>
                  <a:srgbClr val="FF0000"/>
                </a:solidFill>
                <a:cs typeface="Times New Roman"/>
              </a:rPr>
              <a:t>3. Direction </a:t>
            </a:r>
          </a:p>
          <a:p>
            <a:pPr marL="166688" indent="-166688">
              <a:buNone/>
            </a:pPr>
            <a:endParaRPr lang="en-US" sz="2000" b="1" dirty="0" smtClean="0">
              <a:solidFill>
                <a:srgbClr val="FF0000"/>
              </a:solidFill>
              <a:cs typeface="Times New Roman"/>
            </a:endParaRP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905000" y="4562475"/>
          <a:ext cx="3236913" cy="390525"/>
        </p:xfrm>
        <a:graphic>
          <a:graphicData uri="http://schemas.openxmlformats.org/presentationml/2006/ole">
            <p:oleObj spid="_x0000_s75778" name="Equation" r:id="rId4" imgW="2108160" imgH="253800" progId="Equation.3">
              <p:embed/>
            </p:oleObj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654050" y="5678488"/>
          <a:ext cx="4708525" cy="639762"/>
        </p:xfrm>
        <a:graphic>
          <a:graphicData uri="http://schemas.openxmlformats.org/presentationml/2006/ole">
            <p:oleObj spid="_x0000_s75779" name="Equation" r:id="rId5" imgW="3263760" imgH="444240" progId="Equation.3">
              <p:embed/>
            </p:oleObj>
          </a:graphicData>
        </a:graphic>
      </p:graphicFrame>
      <p:graphicFrame>
        <p:nvGraphicFramePr>
          <p:cNvPr id="75780" name="Object 2"/>
          <p:cNvGraphicFramePr>
            <a:graphicFrameLocks noChangeAspect="1"/>
          </p:cNvGraphicFramePr>
          <p:nvPr/>
        </p:nvGraphicFramePr>
        <p:xfrm>
          <a:off x="5637213" y="5334000"/>
          <a:ext cx="2487612" cy="1093788"/>
        </p:xfrm>
        <a:graphic>
          <a:graphicData uri="http://schemas.openxmlformats.org/presentationml/2006/ole">
            <p:oleObj spid="_x0000_s75780" name="Equation" r:id="rId6" imgW="1676160" imgH="736560" progId="Equation.3">
              <p:embed/>
            </p:oleObj>
          </a:graphicData>
        </a:graphic>
      </p:graphicFrame>
      <p:sp>
        <p:nvSpPr>
          <p:cNvPr id="8" name="Oval 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7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  <a:cs typeface="Times New Roman" pitchFamily="18" charset="0"/>
              </a:rPr>
              <a:t>Position vector </a:t>
            </a:r>
            <a:r>
              <a:rPr lang="en-US" sz="2000" b="1" dirty="0" smtClean="0">
                <a:solidFill>
                  <a:schemeClr val="tx1"/>
                </a:solidFill>
                <a:cs typeface="Times New Roman" pitchFamily="18" charset="0"/>
              </a:rPr>
              <a:t>is a vector locates a point in space with respect to other point.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600" y="2590800"/>
            <a:ext cx="7391400" cy="5334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 = |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A|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A|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A|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9600" y="3505200"/>
            <a:ext cx="4495800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rgbClr val="0070C0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∑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∑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+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lecture </a:t>
            </a:r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38150" indent="74613">
              <a:buNone/>
            </a:pPr>
            <a:r>
              <a:rPr lang="en-US" sz="2800" dirty="0" smtClean="0">
                <a:solidFill>
                  <a:srgbClr val="002060"/>
                </a:solidFill>
                <a:latin typeface="Swis721 BlkEx BT" pitchFamily="34" charset="0"/>
                <a:cs typeface="Times New Roman" pitchFamily="18" charset="0"/>
              </a:rPr>
              <a:t>We will </a:t>
            </a:r>
          </a:p>
          <a:p>
            <a:pPr>
              <a:buNone/>
            </a:pPr>
            <a:endParaRPr lang="en-US" sz="1100" dirty="0">
              <a:solidFill>
                <a:srgbClr val="002060"/>
              </a:solidFill>
              <a:latin typeface="Swis721 BlkEx BT" pitchFamily="34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new direction definition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how to add Cartesian Vectors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Define the position vector </a:t>
            </a: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Other direction definition </a:t>
            </a:r>
          </a:p>
          <a:p>
            <a:pPr algn="justLow"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</p:txBody>
      </p:sp>
      <p:pic>
        <p:nvPicPr>
          <p:cNvPr id="46081" name="Picture 1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2057400"/>
            <a:ext cx="1828800" cy="1828800"/>
          </a:xfrm>
          <a:prstGeom prst="rect">
            <a:avLst/>
          </a:prstGeom>
          <a:ln w="6350" cap="sq" cmpd="sng">
            <a:solidFill>
              <a:schemeClr val="tx1"/>
            </a:solidFill>
            <a:prstDash val="solid"/>
            <a:miter lim="800000"/>
          </a:ln>
          <a:effectLst/>
        </p:spPr>
      </p:pic>
      <p:sp>
        <p:nvSpPr>
          <p:cNvPr id="26" name="Rectangle 25"/>
          <p:cNvSpPr/>
          <p:nvPr/>
        </p:nvSpPr>
        <p:spPr>
          <a:xfrm>
            <a:off x="533400" y="2286000"/>
            <a:ext cx="2971800" cy="6096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762000" y="3124200"/>
            <a:ext cx="3261732" cy="914400"/>
            <a:chOff x="990600" y="3429000"/>
            <a:chExt cx="3429000" cy="914400"/>
          </a:xfrm>
        </p:grpSpPr>
        <p:sp>
          <p:nvSpPr>
            <p:cNvPr id="29" name="Rectangle 28"/>
            <p:cNvSpPr/>
            <p:nvPr/>
          </p:nvSpPr>
          <p:spPr>
            <a:xfrm>
              <a:off x="990600" y="3429000"/>
              <a:ext cx="3429000" cy="914400"/>
            </a:xfrm>
            <a:prstGeom prst="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0" name="Object 29"/>
            <p:cNvGraphicFramePr>
              <a:graphicFrameLocks noChangeAspect="1"/>
            </p:cNvGraphicFramePr>
            <p:nvPr/>
          </p:nvGraphicFramePr>
          <p:xfrm>
            <a:off x="1185863" y="3508375"/>
            <a:ext cx="3037416" cy="803275"/>
          </p:xfrm>
          <a:graphic>
            <a:graphicData uri="http://schemas.openxmlformats.org/presentationml/2006/ole">
              <p:oleObj spid="_x0000_s46082" name="Equation" r:id="rId5" imgW="1777680" imgH="469800" progId="Equation.3">
                <p:embed/>
              </p:oleObj>
            </a:graphicData>
          </a:graphic>
        </p:graphicFrame>
      </p:grpSp>
      <p:cxnSp>
        <p:nvCxnSpPr>
          <p:cNvPr id="33" name="Elbow Connector 32"/>
          <p:cNvCxnSpPr>
            <a:stCxn id="26" idx="1"/>
            <a:endCxn id="29" idx="1"/>
          </p:cNvCxnSpPr>
          <p:nvPr/>
        </p:nvCxnSpPr>
        <p:spPr>
          <a:xfrm rot="10800000" flipH="1" flipV="1">
            <a:off x="533400" y="2590800"/>
            <a:ext cx="228600" cy="990600"/>
          </a:xfrm>
          <a:prstGeom prst="bentConnector3">
            <a:avLst>
              <a:gd name="adj1" fmla="val -100000"/>
            </a:avLst>
          </a:prstGeom>
          <a:ln w="50800" cmpd="dbl">
            <a:solidFill>
              <a:srgbClr val="0070C0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990600" y="4267200"/>
            <a:ext cx="3624146" cy="6096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000" i="1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Elbow Connector 35"/>
          <p:cNvCxnSpPr>
            <a:stCxn id="29" idx="1"/>
            <a:endCxn id="35" idx="1"/>
          </p:cNvCxnSpPr>
          <p:nvPr/>
        </p:nvCxnSpPr>
        <p:spPr>
          <a:xfrm rot="10800000" flipH="1" flipV="1">
            <a:off x="762000" y="3581400"/>
            <a:ext cx="228600" cy="990600"/>
          </a:xfrm>
          <a:prstGeom prst="bentConnector3">
            <a:avLst>
              <a:gd name="adj1" fmla="val -100000"/>
            </a:avLst>
          </a:prstGeom>
          <a:ln w="50800" cmpd="dbl">
            <a:solidFill>
              <a:srgbClr val="0070C0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143000" y="5029200"/>
            <a:ext cx="3769112" cy="10668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A = |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A|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600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= |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A|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A|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A|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i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i="1" baseline="-25000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Elbow Connector 40"/>
          <p:cNvCxnSpPr>
            <a:stCxn id="35" idx="1"/>
            <a:endCxn id="40" idx="1"/>
          </p:cNvCxnSpPr>
          <p:nvPr/>
        </p:nvCxnSpPr>
        <p:spPr>
          <a:xfrm rot="10800000" flipH="1" flipV="1">
            <a:off x="990600" y="4572000"/>
            <a:ext cx="152400" cy="990600"/>
          </a:xfrm>
          <a:prstGeom prst="bentConnector3">
            <a:avLst>
              <a:gd name="adj1" fmla="val -150000"/>
            </a:avLst>
          </a:prstGeom>
          <a:ln w="50800" cmpd="dbl">
            <a:solidFill>
              <a:srgbClr val="0070C0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083" name="Picture 3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29200" y="2057400"/>
            <a:ext cx="1828800" cy="1828800"/>
          </a:xfrm>
          <a:prstGeom prst="rect">
            <a:avLst/>
          </a:prstGeom>
          <a:noFill/>
          <a:ln w="3175" cap="sq" cmpd="sng">
            <a:noFill/>
            <a:miter lim="800000"/>
            <a:headEnd/>
            <a:tailEnd/>
          </a:ln>
          <a:effectLst/>
        </p:spPr>
      </p:pic>
      <p:pic>
        <p:nvPicPr>
          <p:cNvPr id="46084" name="Picture 4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29200" y="3962400"/>
            <a:ext cx="1828800" cy="1828800"/>
          </a:xfrm>
          <a:prstGeom prst="rect">
            <a:avLst/>
          </a:prstGeom>
          <a:noFill/>
          <a:ln w="6350" cap="sq" cmpd="sng">
            <a:noFill/>
            <a:miter lim="800000"/>
            <a:headEnd/>
            <a:tailEnd/>
          </a:ln>
          <a:effectLst/>
        </p:spPr>
      </p:pic>
      <p:pic>
        <p:nvPicPr>
          <p:cNvPr id="46085" name="Picture 5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34200" y="3962400"/>
            <a:ext cx="1828800" cy="1828800"/>
          </a:xfrm>
          <a:prstGeom prst="rect">
            <a:avLst/>
          </a:prstGeom>
          <a:noFill/>
          <a:ln w="6350" cap="sq" cmpd="sng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5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Other direction definition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cont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</a:p>
          <a:p>
            <a:pPr algn="justLow"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9600" y="2514600"/>
            <a:ext cx="2819400" cy="6096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/>
                <a:cs typeface="Times New Roman"/>
              </a:rPr>
              <a:t>ϕ</a:t>
            </a:r>
            <a:r>
              <a:rPr lang="en-US" sz="2400" dirty="0" smtClean="0">
                <a:latin typeface="Times New Roman"/>
                <a:cs typeface="Times New Roman"/>
              </a:rPr>
              <a:t>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90600" y="3505200"/>
            <a:ext cx="2819400" cy="6096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+mj-lt"/>
                <a:cs typeface="Times New Roman" pitchFamily="18" charset="0"/>
              </a:rPr>
              <a:t>A’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l-GR" sz="2400" i="1" dirty="0" smtClean="0">
                <a:latin typeface="Times New Roman"/>
                <a:cs typeface="Times New Roman"/>
              </a:rPr>
              <a:t>ϕ</a:t>
            </a:r>
            <a:r>
              <a:rPr lang="en-US" sz="2400" dirty="0" smtClean="0">
                <a:latin typeface="Times New Roman"/>
                <a:cs typeface="Times New Roman"/>
              </a:rPr>
              <a:t>)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Elbow Connector 32"/>
          <p:cNvCxnSpPr>
            <a:stCxn id="26" idx="1"/>
            <a:endCxn id="29" idx="1"/>
          </p:cNvCxnSpPr>
          <p:nvPr/>
        </p:nvCxnSpPr>
        <p:spPr>
          <a:xfrm rot="10800000" flipH="1" flipV="1">
            <a:off x="609600" y="2819400"/>
            <a:ext cx="381000" cy="990600"/>
          </a:xfrm>
          <a:prstGeom prst="bentConnector3">
            <a:avLst>
              <a:gd name="adj1" fmla="val -60000"/>
            </a:avLst>
          </a:prstGeom>
          <a:ln w="50800" cmpd="dbl">
            <a:solidFill>
              <a:srgbClr val="0070C0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295400" y="4495800"/>
            <a:ext cx="3810000" cy="9144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i="1" dirty="0" smtClean="0">
                <a:cs typeface="Times New Roman" pitchFamily="18" charset="0"/>
              </a:rPr>
              <a:t>A’</a:t>
            </a:r>
            <a:r>
              <a:rPr lang="en-US" sz="2000" i="1" dirty="0" smtClean="0">
                <a:latin typeface="+mj-lt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000" i="1" dirty="0" smtClean="0">
                <a:latin typeface="Times New Roman"/>
                <a:cs typeface="Times New Roman"/>
              </a:rPr>
              <a:t>θ</a:t>
            </a:r>
            <a:r>
              <a:rPr lang="en-US" sz="2000" dirty="0" smtClean="0">
                <a:latin typeface="Times New Roman"/>
                <a:cs typeface="Times New Roman"/>
              </a:rPr>
              <a:t>) = </a:t>
            </a:r>
            <a:r>
              <a:rPr lang="en-US" sz="2000" i="1" dirty="0" smtClean="0">
                <a:latin typeface="Times New Roman"/>
                <a:cs typeface="Times New Roman"/>
              </a:rPr>
              <a:t>A</a:t>
            </a:r>
            <a:r>
              <a:rPr lang="en-US" sz="2000" dirty="0" smtClean="0">
                <a:latin typeface="Times New Roman"/>
                <a:cs typeface="Times New Roman"/>
              </a:rPr>
              <a:t> sin(</a:t>
            </a:r>
            <a:r>
              <a:rPr lang="el-GR" sz="2000" dirty="0" smtClean="0">
                <a:latin typeface="Times New Roman"/>
                <a:cs typeface="Times New Roman"/>
              </a:rPr>
              <a:t>ϕ</a:t>
            </a:r>
            <a:r>
              <a:rPr lang="en-US" sz="2000" dirty="0" smtClean="0">
                <a:latin typeface="Times New Roman"/>
                <a:cs typeface="Times New Roman"/>
              </a:rPr>
              <a:t>) </a:t>
            </a:r>
            <a:r>
              <a:rPr lang="en-US" sz="2000" dirty="0" err="1" smtClean="0">
                <a:latin typeface="Times New Roman"/>
                <a:cs typeface="Times New Roman"/>
              </a:rPr>
              <a:t>cos</a:t>
            </a:r>
            <a:r>
              <a:rPr lang="en-US" sz="2000" dirty="0" smtClean="0">
                <a:latin typeface="Times New Roman"/>
                <a:cs typeface="Times New Roman"/>
              </a:rPr>
              <a:t>(</a:t>
            </a:r>
            <a:r>
              <a:rPr lang="el-GR" sz="2000" dirty="0" smtClean="0">
                <a:latin typeface="Times New Roman"/>
                <a:cs typeface="Times New Roman"/>
              </a:rPr>
              <a:t>θ</a:t>
            </a:r>
            <a:r>
              <a:rPr lang="en-US" sz="2000" dirty="0" smtClean="0">
                <a:latin typeface="Times New Roman"/>
                <a:cs typeface="Times New Roman"/>
              </a:rPr>
              <a:t>)</a:t>
            </a:r>
          </a:p>
          <a:p>
            <a:pPr algn="ctr"/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i="1" dirty="0" smtClean="0">
                <a:cs typeface="Times New Roman" pitchFamily="18" charset="0"/>
              </a:rPr>
              <a:t>A’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l-GR" sz="2000" i="1" dirty="0" smtClean="0">
                <a:latin typeface="Times New Roman"/>
                <a:cs typeface="Times New Roman"/>
              </a:rPr>
              <a:t>θ</a:t>
            </a:r>
            <a:r>
              <a:rPr lang="en-US" sz="2000" dirty="0" smtClean="0">
                <a:latin typeface="Times New Roman"/>
                <a:cs typeface="Times New Roman"/>
              </a:rPr>
              <a:t>) = </a:t>
            </a:r>
            <a:r>
              <a:rPr lang="en-US" sz="2000" i="1" dirty="0" smtClean="0">
                <a:latin typeface="Times New Roman"/>
                <a:cs typeface="Times New Roman"/>
              </a:rPr>
              <a:t>A</a:t>
            </a:r>
            <a:r>
              <a:rPr lang="en-US" sz="2000" dirty="0" smtClean="0">
                <a:latin typeface="Times New Roman"/>
                <a:cs typeface="Times New Roman"/>
              </a:rPr>
              <a:t> sin(</a:t>
            </a:r>
            <a:r>
              <a:rPr lang="el-GR" sz="2000" dirty="0" smtClean="0">
                <a:latin typeface="Times New Roman"/>
                <a:cs typeface="Times New Roman"/>
              </a:rPr>
              <a:t>ϕ</a:t>
            </a:r>
            <a:r>
              <a:rPr lang="en-US" sz="2000" dirty="0" smtClean="0">
                <a:latin typeface="Times New Roman"/>
                <a:cs typeface="Times New Roman"/>
              </a:rPr>
              <a:t>) sin(</a:t>
            </a:r>
            <a:r>
              <a:rPr lang="el-GR" sz="2000" dirty="0" smtClean="0">
                <a:latin typeface="Times New Roman"/>
                <a:cs typeface="Times New Roman"/>
              </a:rPr>
              <a:t>θ</a:t>
            </a:r>
            <a:r>
              <a:rPr lang="en-US" sz="2000" dirty="0" smtClean="0">
                <a:latin typeface="Times New Roman"/>
                <a:cs typeface="Times New Roman"/>
              </a:rPr>
              <a:t>)  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Elbow Connector 35"/>
          <p:cNvCxnSpPr>
            <a:stCxn id="29" idx="1"/>
            <a:endCxn id="35" idx="1"/>
          </p:cNvCxnSpPr>
          <p:nvPr/>
        </p:nvCxnSpPr>
        <p:spPr>
          <a:xfrm rot="10800000" flipH="1" flipV="1">
            <a:off x="990600" y="3810000"/>
            <a:ext cx="304800" cy="1143000"/>
          </a:xfrm>
          <a:prstGeom prst="bentConnector3">
            <a:avLst>
              <a:gd name="adj1" fmla="val -75000"/>
            </a:avLst>
          </a:prstGeom>
          <a:ln w="50800" cmpd="dbl">
            <a:solidFill>
              <a:srgbClr val="0070C0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5486400" y="2209800"/>
            <a:ext cx="3162300" cy="4019550"/>
            <a:chOff x="5715000" y="2209800"/>
            <a:chExt cx="3162300" cy="4019550"/>
          </a:xfrm>
        </p:grpSpPr>
        <p:pic>
          <p:nvPicPr>
            <p:cNvPr id="6553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15000" y="2209800"/>
              <a:ext cx="3162300" cy="4019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7" name="Rectangle 16"/>
            <p:cNvSpPr/>
            <p:nvPr/>
          </p:nvSpPr>
          <p:spPr>
            <a:xfrm>
              <a:off x="6400800" y="5105400"/>
              <a:ext cx="685800" cy="5334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sz="2000" b="1" i="1" dirty="0" smtClean="0">
                  <a:latin typeface="Times New Roman" pitchFamily="18" charset="0"/>
                  <a:cs typeface="Times New Roman" pitchFamily="18" charset="0"/>
                </a:rPr>
                <a:t>θ</a:t>
              </a:r>
              <a:endParaRPr 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553200" y="4191000"/>
              <a:ext cx="685800" cy="5334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sz="2000" b="1" i="1" dirty="0" smtClean="0">
                  <a:latin typeface="Times New Roman"/>
                  <a:cs typeface="Times New Roman"/>
                </a:rPr>
                <a:t>ϕ</a:t>
              </a:r>
              <a:endParaRPr 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Oval 12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algn="justLow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Cartesian Vectors Addition</a:t>
            </a:r>
          </a:p>
          <a:p>
            <a:pPr algn="justLow">
              <a:buNone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Low">
              <a:lnSpc>
                <a:spcPct val="12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 </a:t>
            </a:r>
          </a:p>
          <a:p>
            <a:pPr algn="justLow">
              <a:lnSpc>
                <a:spcPct val="120000"/>
              </a:lnSpc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 algn="justLow">
              <a:lnSpc>
                <a:spcPct val="12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 = A+ B</a:t>
            </a:r>
          </a:p>
          <a:p>
            <a:pPr>
              <a:lnSpc>
                <a:spcPct val="120000"/>
              </a:lnSpc>
              <a:buNone/>
            </a:pPr>
            <a:r>
              <a:rPr lang="en-US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= (</a:t>
            </a:r>
            <a:r>
              <a:rPr lang="en-US" sz="17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700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700" i="1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7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700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7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(</a:t>
            </a:r>
            <a:r>
              <a:rPr lang="en-US" sz="17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700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7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7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1700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j +(</a:t>
            </a:r>
            <a:r>
              <a:rPr lang="en-US" sz="17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700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17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7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700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17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k</a:t>
            </a:r>
          </a:p>
          <a:p>
            <a:pPr algn="justLow">
              <a:lnSpc>
                <a:spcPct val="150000"/>
              </a:lnSpc>
              <a:buNone/>
            </a:pPr>
            <a:endParaRPr lang="en-US" sz="2400" b="1" dirty="0" smtClean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 algn="justLow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General rule:</a:t>
            </a:r>
          </a:p>
          <a:p>
            <a:pPr algn="justLow">
              <a:buNone/>
            </a:pP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>
              <a:buNone/>
            </a:pP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2047875"/>
            <a:ext cx="3076575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457200" y="5181600"/>
            <a:ext cx="4495800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rgbClr val="0070C0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∑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∑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+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marL="319088" indent="-319088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[1]: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914400" indent="-91440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Question: </a:t>
            </a:r>
            <a:r>
              <a:rPr lang="en-US" sz="2000" b="1" dirty="0" smtClean="0">
                <a:solidFill>
                  <a:schemeClr val="tx1"/>
                </a:solidFill>
              </a:rPr>
              <a:t>assume the following forces:</a:t>
            </a:r>
          </a:p>
          <a:p>
            <a:pPr marL="1081088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-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 </a:t>
            </a:r>
          </a:p>
          <a:p>
            <a:pPr marL="1081088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+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+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 marL="1081088" indent="0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i-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j+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 marL="1081088"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1081088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Find the resultant force F = F1 + F2 +F3 and represent it in both Cartesian and scalar notations 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Given:</a:t>
            </a:r>
            <a:r>
              <a:rPr lang="en-US" sz="2000" b="1" dirty="0" smtClean="0">
                <a:solidFill>
                  <a:schemeClr val="tx1"/>
                </a:solidFill>
              </a:rPr>
              <a:t> F1, F2 and F3</a:t>
            </a: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1081088" indent="-1081088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Required: </a:t>
            </a:r>
            <a:r>
              <a:rPr lang="en-US" sz="2000" b="1" dirty="0" smtClean="0">
                <a:solidFill>
                  <a:schemeClr val="tx1"/>
                </a:solidFill>
              </a:rPr>
              <a:t>find resultant force F and represent it in both Cartesian and scalar notation </a:t>
            </a:r>
            <a:endParaRPr lang="en-US" sz="2400" b="1" baseline="-25000" dirty="0" smtClean="0">
              <a:solidFill>
                <a:srgbClr val="FF0000"/>
              </a:solidFill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marL="319088" indent="-319088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[1]: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   F = (5-3+7)</a:t>
            </a:r>
            <a:r>
              <a:rPr lang="en-US" sz="2000" b="1" dirty="0" err="1" smtClean="0">
                <a:solidFill>
                  <a:schemeClr val="tx1"/>
                </a:solidFill>
              </a:rPr>
              <a:t>i</a:t>
            </a:r>
            <a:r>
              <a:rPr lang="en-US" sz="2000" b="1" dirty="0" smtClean="0">
                <a:solidFill>
                  <a:schemeClr val="tx1"/>
                </a:solidFill>
              </a:rPr>
              <a:t> + (6+3-2)j +(-4+3+2)k = 9i +7j +10k    </a:t>
            </a:r>
            <a:r>
              <a:rPr lang="en-US" sz="2000" b="1" dirty="0" smtClean="0">
                <a:solidFill>
                  <a:srgbClr val="FF0000"/>
                </a:solidFill>
              </a:rPr>
              <a:t>(Cartesian notation)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Scalar notation: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Magnitude: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Unit vector u: 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625600" y="3937000"/>
          <a:ext cx="3022600" cy="428625"/>
        </p:xfrm>
        <a:graphic>
          <a:graphicData uri="http://schemas.openxmlformats.org/presentationml/2006/ole">
            <p:oleObj spid="_x0000_s70658" name="Equation" r:id="rId4" imgW="1790640" imgH="253800" progId="Equation.3">
              <p:embed/>
            </p:oleObj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1824673" y="4441825"/>
          <a:ext cx="4737100" cy="663575"/>
        </p:xfrm>
        <a:graphic>
          <a:graphicData uri="http://schemas.openxmlformats.org/presentationml/2006/ole">
            <p:oleObj spid="_x0000_s70659" name="Equation" r:id="rId5" imgW="2806560" imgH="393480" progId="Equation.3">
              <p:embed/>
            </p:oleObj>
          </a:graphicData>
        </a:graphic>
      </p:graphicFrame>
      <p:graphicFrame>
        <p:nvGraphicFramePr>
          <p:cNvPr id="70660" name="Object 2"/>
          <p:cNvGraphicFramePr>
            <a:graphicFrameLocks noChangeAspect="1"/>
          </p:cNvGraphicFramePr>
          <p:nvPr/>
        </p:nvGraphicFramePr>
        <p:xfrm>
          <a:off x="1965960" y="5334000"/>
          <a:ext cx="2619375" cy="1093787"/>
        </p:xfrm>
        <a:graphic>
          <a:graphicData uri="http://schemas.openxmlformats.org/presentationml/2006/ole">
            <p:oleObj spid="_x0000_s70660" name="Equation" r:id="rId6" imgW="1765080" imgH="736560" progId="Equation.3">
              <p:embed/>
            </p:oleObj>
          </a:graphicData>
        </a:graphic>
      </p:graphicFrame>
      <p:sp>
        <p:nvSpPr>
          <p:cNvPr id="8" name="Oval 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7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Position vector</a:t>
            </a:r>
          </a:p>
          <a:p>
            <a:pPr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Assume: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 = </a:t>
            </a:r>
            <a:r>
              <a:rPr lang="en-US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66688" indent="-166688"/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 At this point, r is called </a:t>
            </a:r>
            <a:r>
              <a:rPr lang="en-US" sz="2400" b="1" i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position vector.</a:t>
            </a:r>
          </a:p>
          <a:p>
            <a:pPr marL="166688" indent="-166688" algn="just"/>
            <a:r>
              <a:rPr lang="en-US" sz="2400" b="1" dirty="0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Position vector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is a vector locates a point in space with respect to other point.</a:t>
            </a:r>
          </a:p>
          <a:p>
            <a:pPr marL="166688" indent="-166688" algn="just"/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in this case, vector r is a position vector relates point P to point O.</a:t>
            </a:r>
            <a:endParaRPr lang="en-US" sz="2400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pic>
        <p:nvPicPr>
          <p:cNvPr id="7271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362200"/>
            <a:ext cx="3429000" cy="397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Cartesian Vectors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Position vector</a:t>
            </a:r>
          </a:p>
          <a:p>
            <a:pPr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166688" indent="-166688"/>
            <a:r>
              <a:rPr lang="en-US" sz="2300" b="1" dirty="0" smtClean="0">
                <a:solidFill>
                  <a:schemeClr val="tx1"/>
                </a:solidFill>
              </a:rPr>
              <a:t>Assume vectors </a:t>
            </a:r>
            <a:r>
              <a:rPr lang="en-US" sz="2300" b="1" dirty="0" err="1" smtClean="0">
                <a:solidFill>
                  <a:srgbClr val="0070C0"/>
                </a:solidFill>
              </a:rPr>
              <a:t>r</a:t>
            </a:r>
            <a:r>
              <a:rPr lang="en-US" sz="2300" b="1" baseline="-25000" dirty="0" err="1" smtClean="0">
                <a:solidFill>
                  <a:srgbClr val="0070C0"/>
                </a:solidFill>
              </a:rPr>
              <a:t>A</a:t>
            </a:r>
            <a:r>
              <a:rPr lang="en-US" sz="2300" b="1" dirty="0" smtClean="0">
                <a:solidFill>
                  <a:schemeClr val="tx1"/>
                </a:solidFill>
              </a:rPr>
              <a:t> and </a:t>
            </a:r>
            <a:r>
              <a:rPr lang="en-US" sz="2300" b="1" dirty="0" err="1" smtClean="0">
                <a:solidFill>
                  <a:srgbClr val="0070C0"/>
                </a:solidFill>
              </a:rPr>
              <a:t>r</a:t>
            </a:r>
            <a:r>
              <a:rPr lang="en-US" sz="2300" b="1" baseline="-25000" dirty="0" err="1" smtClean="0">
                <a:solidFill>
                  <a:srgbClr val="0070C0"/>
                </a:solidFill>
              </a:rPr>
              <a:t>B</a:t>
            </a:r>
            <a:r>
              <a:rPr lang="en-US" sz="2300" b="1" dirty="0" smtClean="0">
                <a:solidFill>
                  <a:schemeClr val="tx1"/>
                </a:solidFill>
              </a:rPr>
              <a:t> are used to locate points A and B from the origin (</a:t>
            </a:r>
            <a:r>
              <a:rPr lang="en-US" sz="2300" b="1" dirty="0" err="1" smtClean="0">
                <a:solidFill>
                  <a:schemeClr val="tx1"/>
                </a:solidFill>
              </a:rPr>
              <a:t>ie</a:t>
            </a:r>
            <a:r>
              <a:rPr lang="en-US" sz="2300" b="1" dirty="0" smtClean="0">
                <a:solidFill>
                  <a:schemeClr val="tx1"/>
                </a:solidFill>
              </a:rPr>
              <a:t>. Point</a:t>
            </a:r>
            <a:r>
              <a:rPr lang="en-US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0,0,0</a:t>
            </a:r>
            <a:r>
              <a:rPr lang="en-US" sz="2300" b="1" dirty="0" smtClean="0">
                <a:solidFill>
                  <a:schemeClr val="tx1"/>
                </a:solidFill>
              </a:rPr>
              <a:t>). </a:t>
            </a:r>
          </a:p>
          <a:p>
            <a:pPr marL="166688" indent="-166688"/>
            <a:endParaRPr lang="en-US" sz="2400" b="1" dirty="0" smtClean="0">
              <a:solidFill>
                <a:schemeClr val="tx1"/>
              </a:solidFill>
            </a:endParaRPr>
          </a:p>
          <a:p>
            <a:pPr marL="166688" indent="-166688"/>
            <a:r>
              <a:rPr lang="en-US" sz="2400" b="1" dirty="0" smtClean="0">
                <a:solidFill>
                  <a:schemeClr val="tx1"/>
                </a:solidFill>
              </a:rPr>
              <a:t>Define a position vector </a:t>
            </a:r>
            <a:r>
              <a:rPr lang="en-US" sz="2400" b="1" dirty="0" smtClean="0">
                <a:solidFill>
                  <a:srgbClr val="0070C0"/>
                </a:solidFill>
              </a:rPr>
              <a:t>r</a:t>
            </a:r>
            <a:r>
              <a:rPr lang="en-US" sz="2400" b="1" dirty="0" smtClean="0">
                <a:solidFill>
                  <a:schemeClr val="tx1"/>
                </a:solidFill>
              </a:rPr>
              <a:t> to relate point </a:t>
            </a:r>
            <a:r>
              <a:rPr lang="en-US" sz="2400" b="1" dirty="0" smtClean="0">
                <a:solidFill>
                  <a:srgbClr val="0070C0"/>
                </a:solidFill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</a:rPr>
              <a:t> to point </a:t>
            </a:r>
            <a:r>
              <a:rPr lang="en-US" sz="2400" b="1" dirty="0" smtClean="0">
                <a:solidFill>
                  <a:srgbClr val="0070C0"/>
                </a:solidFill>
              </a:rPr>
              <a:t>B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 marL="166688" indent="-166688"/>
            <a:endParaRPr lang="en-US" sz="2000" b="1" dirty="0" smtClean="0">
              <a:solidFill>
                <a:schemeClr val="tx1"/>
              </a:solidFill>
            </a:endParaRPr>
          </a:p>
          <a:p>
            <a:pPr marL="166688" indent="-166688"/>
            <a:r>
              <a:rPr lang="en-US" sz="2400" b="1" dirty="0" err="1" smtClean="0">
                <a:solidFill>
                  <a:schemeClr val="tx1"/>
                </a:solidFill>
              </a:rPr>
              <a:t>r</a:t>
            </a:r>
            <a:r>
              <a:rPr lang="en-US" sz="2400" b="1" baseline="-25000" dirty="0" err="1" smtClean="0">
                <a:solidFill>
                  <a:schemeClr val="tx1"/>
                </a:solidFill>
              </a:rPr>
              <a:t>B</a:t>
            </a:r>
            <a:r>
              <a:rPr lang="en-US" sz="2400" b="1" dirty="0" smtClean="0">
                <a:solidFill>
                  <a:schemeClr val="tx1"/>
                </a:solidFill>
              </a:rPr>
              <a:t> = r + </a:t>
            </a:r>
            <a:r>
              <a:rPr lang="en-US" sz="2400" b="1" dirty="0" err="1" smtClean="0">
                <a:solidFill>
                  <a:schemeClr val="tx1"/>
                </a:solidFill>
              </a:rPr>
              <a:t>r</a:t>
            </a:r>
            <a:r>
              <a:rPr lang="en-US" sz="2400" b="1" baseline="-25000" dirty="0" err="1" smtClean="0">
                <a:solidFill>
                  <a:schemeClr val="tx1"/>
                </a:solidFill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→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/>
              </a:rPr>
              <a:t>r = </a:t>
            </a:r>
            <a:r>
              <a:rPr lang="en-US" sz="2400" b="1" dirty="0" err="1" smtClean="0">
                <a:solidFill>
                  <a:schemeClr val="tx1"/>
                </a:solidFill>
                <a:latin typeface="+mj-lt"/>
                <a:cs typeface="Times New Roman"/>
              </a:rPr>
              <a:t>r</a:t>
            </a:r>
            <a:r>
              <a:rPr lang="en-US" sz="2400" b="1" baseline="-25000" dirty="0" err="1" smtClean="0">
                <a:solidFill>
                  <a:schemeClr val="tx1"/>
                </a:solidFill>
                <a:latin typeface="+mj-lt"/>
                <a:cs typeface="Times New Roman"/>
              </a:rPr>
              <a:t>B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/>
              </a:rPr>
              <a:t> – </a:t>
            </a:r>
            <a:r>
              <a:rPr lang="en-US" sz="2400" b="1" dirty="0" err="1" smtClean="0">
                <a:solidFill>
                  <a:schemeClr val="tx1"/>
                </a:solidFill>
                <a:latin typeface="+mj-lt"/>
                <a:cs typeface="Times New Roman"/>
              </a:rPr>
              <a:t>r</a:t>
            </a:r>
            <a:r>
              <a:rPr lang="en-US" sz="2400" b="1" baseline="-25000" dirty="0" err="1" smtClean="0">
                <a:solidFill>
                  <a:schemeClr val="tx1"/>
                </a:solidFill>
                <a:latin typeface="+mj-lt"/>
                <a:cs typeface="Times New Roman"/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/>
              </a:rPr>
              <a:t> </a:t>
            </a:r>
          </a:p>
          <a:p>
            <a:pPr marL="166688" indent="-166688"/>
            <a:endParaRPr lang="en-US" sz="2400" b="1" dirty="0" smtClean="0">
              <a:solidFill>
                <a:schemeClr val="tx1"/>
              </a:solidFill>
              <a:latin typeface="+mj-lt"/>
              <a:cs typeface="Times New Roman"/>
            </a:endParaRPr>
          </a:p>
          <a:p>
            <a:pPr marL="166688" indent="-166688"/>
            <a:r>
              <a:rPr lang="en-US" sz="2200" b="1" dirty="0" smtClean="0">
                <a:solidFill>
                  <a:schemeClr val="tx1"/>
                </a:solidFill>
                <a:latin typeface="+mj-lt"/>
                <a:cs typeface="Times New Roman"/>
              </a:rPr>
              <a:t>r = </a:t>
            </a:r>
            <a:r>
              <a:rPr lang="en-US" sz="2200" dirty="0" smtClean="0">
                <a:solidFill>
                  <a:schemeClr val="tx1"/>
                </a:solidFill>
                <a:latin typeface="+mj-lt"/>
                <a:cs typeface="Times New Roman"/>
              </a:rPr>
              <a:t>(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  <a:cs typeface="Times New Roman"/>
              </a:rPr>
              <a:t>x</a:t>
            </a:r>
            <a:r>
              <a:rPr lang="en-US" sz="2200" baseline="-25000" dirty="0" err="1" smtClean="0">
                <a:solidFill>
                  <a:schemeClr val="tx1"/>
                </a:solidFill>
                <a:latin typeface="+mj-lt"/>
                <a:cs typeface="Times New Roman"/>
              </a:rPr>
              <a:t>B</a:t>
            </a:r>
            <a:r>
              <a:rPr lang="en-US" sz="2200" dirty="0" smtClean="0">
                <a:solidFill>
                  <a:schemeClr val="tx1"/>
                </a:solidFill>
                <a:latin typeface="+mj-lt"/>
                <a:cs typeface="Times New Roman"/>
              </a:rPr>
              <a:t> –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  <a:cs typeface="Times New Roman"/>
              </a:rPr>
              <a:t>x</a:t>
            </a:r>
            <a:r>
              <a:rPr lang="en-US" sz="2200" baseline="-25000" dirty="0" err="1" smtClean="0">
                <a:solidFill>
                  <a:schemeClr val="tx1"/>
                </a:solidFill>
                <a:latin typeface="+mj-lt"/>
                <a:cs typeface="Times New Roman"/>
              </a:rPr>
              <a:t>A</a:t>
            </a:r>
            <a:r>
              <a:rPr lang="en-US" sz="2200" dirty="0" smtClean="0">
                <a:solidFill>
                  <a:schemeClr val="tx1"/>
                </a:solidFill>
                <a:latin typeface="+mj-lt"/>
                <a:cs typeface="Times New Roman"/>
              </a:rPr>
              <a:t>)</a:t>
            </a:r>
            <a:r>
              <a:rPr lang="en-US" sz="2200" b="1" dirty="0" err="1" smtClean="0">
                <a:solidFill>
                  <a:schemeClr val="tx1"/>
                </a:solidFill>
                <a:latin typeface="+mj-lt"/>
                <a:cs typeface="Times New Roman"/>
              </a:rPr>
              <a:t>i</a:t>
            </a:r>
            <a:r>
              <a:rPr lang="en-US" sz="2200" b="1" dirty="0" smtClean="0">
                <a:solidFill>
                  <a:schemeClr val="tx1"/>
                </a:solidFill>
                <a:latin typeface="+mj-lt"/>
                <a:cs typeface="Times New Roman"/>
              </a:rPr>
              <a:t> +</a:t>
            </a:r>
            <a:r>
              <a:rPr lang="en-US" sz="2200" dirty="0" smtClean="0">
                <a:solidFill>
                  <a:schemeClr val="tx1"/>
                </a:solidFill>
                <a:cs typeface="Times New Roman"/>
              </a:rPr>
              <a:t> (</a:t>
            </a:r>
            <a:r>
              <a:rPr lang="en-US" sz="2200" dirty="0" err="1" smtClean="0">
                <a:solidFill>
                  <a:schemeClr val="tx1"/>
                </a:solidFill>
                <a:cs typeface="Times New Roman"/>
              </a:rPr>
              <a:t>y</a:t>
            </a:r>
            <a:r>
              <a:rPr lang="en-US" sz="2200" baseline="-25000" dirty="0" err="1" smtClean="0">
                <a:solidFill>
                  <a:schemeClr val="tx1"/>
                </a:solidFill>
                <a:cs typeface="Times New Roman"/>
              </a:rPr>
              <a:t>B</a:t>
            </a:r>
            <a:r>
              <a:rPr lang="en-US" sz="2200" dirty="0" smtClean="0">
                <a:solidFill>
                  <a:schemeClr val="tx1"/>
                </a:solidFill>
                <a:cs typeface="Times New Roman"/>
              </a:rPr>
              <a:t> – </a:t>
            </a:r>
            <a:r>
              <a:rPr lang="en-US" sz="2200" dirty="0" err="1" smtClean="0">
                <a:solidFill>
                  <a:schemeClr val="tx1"/>
                </a:solidFill>
                <a:cs typeface="Times New Roman"/>
              </a:rPr>
              <a:t>y</a:t>
            </a:r>
            <a:r>
              <a:rPr lang="en-US" sz="2200" baseline="-25000" dirty="0" err="1" smtClean="0">
                <a:solidFill>
                  <a:schemeClr val="tx1"/>
                </a:solidFill>
                <a:cs typeface="Times New Roman"/>
              </a:rPr>
              <a:t>A</a:t>
            </a:r>
            <a:r>
              <a:rPr lang="en-US" sz="2200" dirty="0" smtClean="0">
                <a:solidFill>
                  <a:schemeClr val="tx1"/>
                </a:solidFill>
                <a:cs typeface="Times New Roman"/>
              </a:rPr>
              <a:t>)</a:t>
            </a:r>
            <a:r>
              <a:rPr lang="en-US" sz="2200" b="1" dirty="0" smtClean="0">
                <a:solidFill>
                  <a:schemeClr val="tx1"/>
                </a:solidFill>
                <a:cs typeface="Times New Roman"/>
              </a:rPr>
              <a:t>j +</a:t>
            </a:r>
            <a:r>
              <a:rPr lang="en-US" sz="2200" dirty="0" smtClean="0">
                <a:solidFill>
                  <a:schemeClr val="tx1"/>
                </a:solidFill>
                <a:cs typeface="Times New Roman"/>
              </a:rPr>
              <a:t> (</a:t>
            </a:r>
            <a:r>
              <a:rPr lang="en-US" sz="2200" dirty="0" err="1" smtClean="0">
                <a:solidFill>
                  <a:schemeClr val="tx1"/>
                </a:solidFill>
                <a:cs typeface="Times New Roman"/>
              </a:rPr>
              <a:t>z</a:t>
            </a:r>
            <a:r>
              <a:rPr lang="en-US" sz="2200" baseline="-25000" dirty="0" err="1" smtClean="0">
                <a:solidFill>
                  <a:schemeClr val="tx1"/>
                </a:solidFill>
                <a:cs typeface="Times New Roman"/>
              </a:rPr>
              <a:t>B</a:t>
            </a:r>
            <a:r>
              <a:rPr lang="en-US" sz="2200" dirty="0" smtClean="0">
                <a:solidFill>
                  <a:schemeClr val="tx1"/>
                </a:solidFill>
                <a:cs typeface="Times New Roman"/>
              </a:rPr>
              <a:t> – </a:t>
            </a:r>
            <a:r>
              <a:rPr lang="en-US" sz="2200" dirty="0" err="1" smtClean="0">
                <a:solidFill>
                  <a:schemeClr val="tx1"/>
                </a:solidFill>
                <a:cs typeface="Times New Roman"/>
              </a:rPr>
              <a:t>z</a:t>
            </a:r>
            <a:r>
              <a:rPr lang="en-US" sz="2200" baseline="-25000" dirty="0" err="1" smtClean="0">
                <a:solidFill>
                  <a:schemeClr val="tx1"/>
                </a:solidFill>
                <a:cs typeface="Times New Roman"/>
              </a:rPr>
              <a:t>A</a:t>
            </a:r>
            <a:r>
              <a:rPr lang="en-US" sz="2200" dirty="0" smtClean="0">
                <a:solidFill>
                  <a:schemeClr val="tx1"/>
                </a:solidFill>
                <a:cs typeface="Times New Roman"/>
              </a:rPr>
              <a:t>)</a:t>
            </a:r>
            <a:r>
              <a:rPr lang="en-US" sz="2200" b="1" dirty="0" smtClean="0">
                <a:solidFill>
                  <a:schemeClr val="tx1"/>
                </a:solidFill>
                <a:cs typeface="Times New Roman"/>
              </a:rPr>
              <a:t>k</a:t>
            </a:r>
          </a:p>
          <a:p>
            <a:pPr marL="166688" indent="-166688">
              <a:buNone/>
            </a:pPr>
            <a:endParaRPr lang="en-US" sz="2200" b="1" dirty="0" smtClean="0">
              <a:solidFill>
                <a:schemeClr val="tx1"/>
              </a:solidFill>
              <a:cs typeface="Times New Roman"/>
            </a:endParaRP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971800"/>
            <a:ext cx="3840480" cy="2482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3335</TotalTime>
  <Words>681</Words>
  <Application>Microsoft Office PowerPoint</Application>
  <PresentationFormat>On-screen Show (4:3)</PresentationFormat>
  <Paragraphs>134</Paragraphs>
  <Slides>13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Module</vt:lpstr>
      <vt:lpstr>Equation</vt:lpstr>
      <vt:lpstr>Slide 1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  <vt:lpstr>Cartesian Vectors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440</cp:revision>
  <dcterms:created xsi:type="dcterms:W3CDTF">2006-08-16T00:00:00Z</dcterms:created>
  <dcterms:modified xsi:type="dcterms:W3CDTF">2014-06-21T14:05:51Z</dcterms:modified>
</cp:coreProperties>
</file>