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99" r:id="rId3"/>
    <p:sldId id="293" r:id="rId4"/>
    <p:sldId id="294" r:id="rId5"/>
    <p:sldId id="295" r:id="rId6"/>
    <p:sldId id="290" r:id="rId7"/>
    <p:sldId id="300" r:id="rId8"/>
    <p:sldId id="301" r:id="rId9"/>
    <p:sldId id="296" r:id="rId10"/>
    <p:sldId id="29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15620"/>
    <p:restoredTop sz="91219" autoAdjust="0"/>
  </p:normalViewPr>
  <p:slideViewPr>
    <p:cSldViewPr>
      <p:cViewPr varScale="1">
        <p:scale>
          <a:sx n="69" d="100"/>
          <a:sy n="69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95600" y="164592"/>
            <a:ext cx="6248400" cy="978408"/>
          </a:xfrm>
          <a:prstGeom prst="rect">
            <a:avLst/>
          </a:prstGeom>
        </p:spPr>
        <p:txBody>
          <a:bodyPr vert="horz" lIns="73152" rIns="4572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Statics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3400" y="15240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  <a:endParaRPr kumimoji="0" lang="en-US" sz="2800" b="1" i="0" u="none" strike="noStrike" kern="1200" cap="none" spc="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7244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15240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  We will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the concept of dot product</a:t>
            </a: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Find the angle between two intersecting vectors</a:t>
            </a: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Finding vector components parallel and perpendicular to line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Dot product main concept</a:t>
            </a:r>
          </a:p>
          <a:p>
            <a:pPr algn="justLow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</a:rPr>
              <a:t>One of vector operations </a:t>
            </a:r>
          </a:p>
          <a:p>
            <a:pPr algn="justLow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</a:rPr>
              <a:t>Used to find the angle between two vectors share the same tail </a:t>
            </a:r>
          </a:p>
          <a:p>
            <a:pPr algn="justLow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</a:rPr>
              <a:t>Its result in </a:t>
            </a:r>
            <a:r>
              <a:rPr lang="en-US" sz="2800" b="1" dirty="0" smtClean="0">
                <a:solidFill>
                  <a:srgbClr val="FF0000"/>
                </a:solidFill>
              </a:rPr>
              <a:t>scalar</a:t>
            </a:r>
            <a:r>
              <a:rPr lang="en-US" sz="2800" b="1" dirty="0" smtClean="0">
                <a:solidFill>
                  <a:schemeClr val="tx1"/>
                </a:solidFill>
              </a:rPr>
              <a:t> quantity </a:t>
            </a:r>
          </a:p>
          <a:p>
            <a:pPr algn="justLow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</a:rPr>
              <a:t>It is helpful when dealing with three-dimensions problems.  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</a:p>
          <a:p>
            <a:pPr algn="justLow"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Notations </a:t>
            </a:r>
          </a:p>
          <a:p>
            <a:pPr algn="justLow"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General formula: </a:t>
            </a:r>
            <a:r>
              <a:rPr lang="en-US" sz="2400" b="1" dirty="0" smtClean="0">
                <a:solidFill>
                  <a:srgbClr val="002060"/>
                </a:solidFill>
              </a:rPr>
              <a:t>A.B = </a:t>
            </a:r>
            <a:r>
              <a:rPr lang="en-US" sz="2400" i="1" dirty="0" smtClean="0">
                <a:solidFill>
                  <a:srgbClr val="002060"/>
                </a:solidFill>
              </a:rPr>
              <a:t>AB </a:t>
            </a:r>
            <a:r>
              <a:rPr lang="en-US" sz="2400" i="1" dirty="0" err="1" smtClean="0">
                <a:solidFill>
                  <a:srgbClr val="002060"/>
                </a:solidFill>
              </a:rPr>
              <a:t>cos</a:t>
            </a:r>
            <a:r>
              <a:rPr lang="en-US" sz="2400" i="1" dirty="0" smtClean="0">
                <a:solidFill>
                  <a:srgbClr val="002060"/>
                </a:solidFill>
              </a:rPr>
              <a:t>(</a:t>
            </a:r>
            <a:r>
              <a:rPr lang="el-GR" sz="2400" dirty="0" smtClean="0">
                <a:solidFill>
                  <a:srgbClr val="002060"/>
                </a:solidFill>
              </a:rPr>
              <a:t>θ</a:t>
            </a:r>
            <a:r>
              <a:rPr lang="en-US" sz="2400" i="1" dirty="0" smtClean="0">
                <a:solidFill>
                  <a:srgbClr val="002060"/>
                </a:solidFill>
              </a:rPr>
              <a:t>)</a:t>
            </a:r>
          </a:p>
          <a:p>
            <a:pPr algn="justLow">
              <a:buNone/>
            </a:pPr>
            <a:endParaRPr lang="en-US" sz="2400" i="1" dirty="0" smtClean="0">
              <a:solidFill>
                <a:srgbClr val="002060"/>
              </a:solidFill>
            </a:endParaRPr>
          </a:p>
          <a:p>
            <a:pPr algn="justLow"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Laws of operation:</a:t>
            </a:r>
          </a:p>
          <a:p>
            <a:pPr algn="justLow"/>
            <a:r>
              <a:rPr lang="en-US" sz="2000" b="1" i="1" dirty="0" smtClean="0">
                <a:solidFill>
                  <a:srgbClr val="002060"/>
                </a:solidFill>
              </a:rPr>
              <a:t>Commutative Law: </a:t>
            </a:r>
            <a:r>
              <a:rPr lang="en-US" sz="2000" b="1" dirty="0" smtClean="0">
                <a:solidFill>
                  <a:srgbClr val="002060"/>
                </a:solidFill>
              </a:rPr>
              <a:t>A.B = B.A</a:t>
            </a:r>
          </a:p>
          <a:p>
            <a:pPr algn="justLow"/>
            <a:r>
              <a:rPr lang="en-US" sz="2000" b="1" i="1" dirty="0" smtClean="0">
                <a:solidFill>
                  <a:srgbClr val="002060"/>
                </a:solidFill>
              </a:rPr>
              <a:t>Multiplication by a scalar: </a:t>
            </a:r>
            <a:r>
              <a:rPr lang="en-US" sz="2000" i="1" dirty="0" smtClean="0">
                <a:solidFill>
                  <a:srgbClr val="002060"/>
                </a:solidFill>
              </a:rPr>
              <a:t>a(</a:t>
            </a:r>
            <a:r>
              <a:rPr lang="en-US" sz="2000" b="1" dirty="0" smtClean="0">
                <a:solidFill>
                  <a:srgbClr val="002060"/>
                </a:solidFill>
              </a:rPr>
              <a:t>A.B</a:t>
            </a:r>
            <a:r>
              <a:rPr lang="en-US" sz="2000" dirty="0" smtClean="0">
                <a:solidFill>
                  <a:srgbClr val="002060"/>
                </a:solidFill>
              </a:rPr>
              <a:t>) = (</a:t>
            </a:r>
            <a:r>
              <a:rPr lang="en-US" sz="2000" dirty="0" err="1" smtClean="0">
                <a:solidFill>
                  <a:srgbClr val="002060"/>
                </a:solidFill>
              </a:rPr>
              <a:t>a</a:t>
            </a:r>
            <a:r>
              <a:rPr lang="en-US" sz="2000" b="1" dirty="0" err="1" smtClean="0">
                <a:solidFill>
                  <a:srgbClr val="002060"/>
                </a:solidFill>
              </a:rPr>
              <a:t>A</a:t>
            </a:r>
            <a:r>
              <a:rPr lang="en-US" sz="2000" dirty="0" smtClean="0">
                <a:solidFill>
                  <a:srgbClr val="002060"/>
                </a:solidFill>
              </a:rPr>
              <a:t>)</a:t>
            </a:r>
            <a:r>
              <a:rPr lang="en-US" sz="2000" b="1" dirty="0" smtClean="0">
                <a:solidFill>
                  <a:srgbClr val="002060"/>
                </a:solidFill>
              </a:rPr>
              <a:t>.B </a:t>
            </a:r>
            <a:r>
              <a:rPr lang="en-US" sz="2000" dirty="0" smtClean="0">
                <a:solidFill>
                  <a:srgbClr val="002060"/>
                </a:solidFill>
              </a:rPr>
              <a:t>= </a:t>
            </a:r>
            <a:r>
              <a:rPr lang="en-US" sz="2000" b="1" dirty="0" smtClean="0">
                <a:solidFill>
                  <a:srgbClr val="002060"/>
                </a:solidFill>
              </a:rPr>
              <a:t>A.</a:t>
            </a:r>
            <a:r>
              <a:rPr lang="en-US" sz="2000" dirty="0" smtClean="0">
                <a:solidFill>
                  <a:srgbClr val="002060"/>
                </a:solidFill>
              </a:rPr>
              <a:t>(</a:t>
            </a:r>
            <a:r>
              <a:rPr lang="en-US" sz="2000" dirty="0" err="1" smtClean="0">
                <a:solidFill>
                  <a:srgbClr val="002060"/>
                </a:solidFill>
              </a:rPr>
              <a:t>a</a:t>
            </a:r>
            <a:r>
              <a:rPr lang="en-US" sz="2000" b="1" dirty="0" err="1" smtClean="0">
                <a:solidFill>
                  <a:srgbClr val="002060"/>
                </a:solidFill>
              </a:rPr>
              <a:t>B</a:t>
            </a:r>
            <a:r>
              <a:rPr lang="en-US" sz="2000" dirty="0" smtClean="0">
                <a:solidFill>
                  <a:srgbClr val="002060"/>
                </a:solidFill>
              </a:rPr>
              <a:t>)</a:t>
            </a:r>
          </a:p>
          <a:p>
            <a:pPr algn="justLow"/>
            <a:r>
              <a:rPr lang="en-US" sz="2000" b="1" i="1" dirty="0" smtClean="0">
                <a:solidFill>
                  <a:srgbClr val="002060"/>
                </a:solidFill>
              </a:rPr>
              <a:t>Distributive Law: </a:t>
            </a:r>
            <a:r>
              <a:rPr lang="en-US" sz="2000" b="1" dirty="0" smtClean="0">
                <a:solidFill>
                  <a:srgbClr val="002060"/>
                </a:solidFill>
              </a:rPr>
              <a:t>A.(B</a:t>
            </a:r>
            <a:r>
              <a:rPr lang="en-US" sz="2000" dirty="0" smtClean="0">
                <a:solidFill>
                  <a:srgbClr val="002060"/>
                </a:solidFill>
              </a:rPr>
              <a:t>+</a:t>
            </a:r>
            <a:r>
              <a:rPr lang="en-US" sz="2000" b="1" dirty="0" smtClean="0">
                <a:solidFill>
                  <a:srgbClr val="002060"/>
                </a:solidFill>
              </a:rPr>
              <a:t>D) = </a:t>
            </a:r>
            <a:r>
              <a:rPr lang="en-US" sz="2000" dirty="0" smtClean="0">
                <a:solidFill>
                  <a:srgbClr val="002060"/>
                </a:solidFill>
              </a:rPr>
              <a:t>(</a:t>
            </a:r>
            <a:r>
              <a:rPr lang="en-US" sz="2000" b="1" dirty="0" smtClean="0">
                <a:solidFill>
                  <a:srgbClr val="002060"/>
                </a:solidFill>
              </a:rPr>
              <a:t>A.B</a:t>
            </a:r>
            <a:r>
              <a:rPr lang="en-US" sz="2000" dirty="0" smtClean="0">
                <a:solidFill>
                  <a:srgbClr val="002060"/>
                </a:solidFill>
              </a:rPr>
              <a:t>) + (</a:t>
            </a:r>
            <a:r>
              <a:rPr lang="en-US" sz="2000" b="1" dirty="0" smtClean="0">
                <a:solidFill>
                  <a:srgbClr val="002060"/>
                </a:solidFill>
              </a:rPr>
              <a:t>A.D</a:t>
            </a:r>
            <a:r>
              <a:rPr lang="en-US" sz="2000" dirty="0" smtClean="0">
                <a:solidFill>
                  <a:srgbClr val="002060"/>
                </a:solidFill>
              </a:rPr>
              <a:t>) </a:t>
            </a:r>
          </a:p>
          <a:p>
            <a:pPr algn="justLow"/>
            <a:endParaRPr lang="en-US" sz="2000" b="1" i="1" dirty="0" smtClean="0">
              <a:solidFill>
                <a:srgbClr val="002060"/>
              </a:solidFill>
            </a:endParaRPr>
          </a:p>
          <a:p>
            <a:pPr algn="justLow"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Cartesian formulation</a:t>
            </a:r>
          </a:p>
          <a:p>
            <a:pPr algn="justLow"/>
            <a:r>
              <a:rPr lang="en-US" sz="2000" b="1" dirty="0" smtClean="0">
                <a:solidFill>
                  <a:srgbClr val="002060"/>
                </a:solidFill>
              </a:rPr>
              <a:t>A = </a:t>
            </a:r>
            <a:r>
              <a:rPr lang="en-US" sz="2000" i="1" dirty="0" smtClean="0">
                <a:solidFill>
                  <a:srgbClr val="002060"/>
                </a:solidFill>
              </a:rPr>
              <a:t>Ax </a:t>
            </a:r>
            <a:r>
              <a:rPr lang="en-US" sz="2000" b="1" dirty="0" err="1" smtClean="0">
                <a:solidFill>
                  <a:srgbClr val="002060"/>
                </a:solidFill>
              </a:rPr>
              <a:t>i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+ </a:t>
            </a:r>
            <a:r>
              <a:rPr lang="en-US" sz="2000" i="1" dirty="0" smtClean="0">
                <a:solidFill>
                  <a:srgbClr val="002060"/>
                </a:solidFill>
              </a:rPr>
              <a:t>Ay </a:t>
            </a:r>
            <a:r>
              <a:rPr lang="en-US" sz="2000" b="1" dirty="0" smtClean="0">
                <a:solidFill>
                  <a:srgbClr val="002060"/>
                </a:solidFill>
              </a:rPr>
              <a:t>j </a:t>
            </a:r>
            <a:r>
              <a:rPr lang="en-US" sz="2000" dirty="0" smtClean="0">
                <a:solidFill>
                  <a:srgbClr val="002060"/>
                </a:solidFill>
              </a:rPr>
              <a:t>+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i="1" dirty="0" err="1" smtClean="0">
                <a:solidFill>
                  <a:srgbClr val="002060"/>
                </a:solidFill>
              </a:rPr>
              <a:t>Az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k  , B = </a:t>
            </a:r>
            <a:r>
              <a:rPr lang="en-US" sz="2000" i="1" dirty="0" err="1" smtClean="0">
                <a:solidFill>
                  <a:srgbClr val="002060"/>
                </a:solidFill>
              </a:rPr>
              <a:t>Bx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i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+ </a:t>
            </a:r>
            <a:r>
              <a:rPr lang="en-US" sz="2000" i="1" dirty="0" smtClean="0">
                <a:solidFill>
                  <a:srgbClr val="002060"/>
                </a:solidFill>
              </a:rPr>
              <a:t>By </a:t>
            </a:r>
            <a:r>
              <a:rPr lang="en-US" sz="2000" b="1" dirty="0" smtClean="0">
                <a:solidFill>
                  <a:srgbClr val="002060"/>
                </a:solidFill>
              </a:rPr>
              <a:t>j </a:t>
            </a:r>
            <a:r>
              <a:rPr lang="en-US" sz="2000" dirty="0" smtClean="0">
                <a:solidFill>
                  <a:srgbClr val="002060"/>
                </a:solidFill>
              </a:rPr>
              <a:t>+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i="1" dirty="0" err="1" smtClean="0">
                <a:solidFill>
                  <a:srgbClr val="002060"/>
                </a:solidFill>
              </a:rPr>
              <a:t>Bz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k   </a:t>
            </a:r>
            <a:r>
              <a:rPr lang="en-US" sz="2000" b="1" dirty="0" smtClean="0">
                <a:solidFill>
                  <a:srgbClr val="002060"/>
                </a:solidFill>
                <a:latin typeface="Times New Roman"/>
                <a:cs typeface="Times New Roman"/>
              </a:rPr>
              <a:t>→ A.B = </a:t>
            </a:r>
            <a:r>
              <a:rPr lang="en-US" sz="2000" i="1" dirty="0" smtClean="0">
                <a:solidFill>
                  <a:srgbClr val="002060"/>
                </a:solidFill>
              </a:rPr>
              <a:t>Ax </a:t>
            </a:r>
            <a:r>
              <a:rPr lang="en-US" sz="2000" i="1" dirty="0" err="1" smtClean="0">
                <a:solidFill>
                  <a:srgbClr val="002060"/>
                </a:solidFill>
              </a:rPr>
              <a:t>Bx</a:t>
            </a:r>
            <a:r>
              <a:rPr lang="en-US" sz="2000" i="1" dirty="0" smtClean="0">
                <a:solidFill>
                  <a:srgbClr val="002060"/>
                </a:solidFill>
              </a:rPr>
              <a:t> + Ay By + </a:t>
            </a:r>
            <a:r>
              <a:rPr lang="en-US" sz="2000" i="1" dirty="0" err="1" smtClean="0">
                <a:solidFill>
                  <a:srgbClr val="002060"/>
                </a:solidFill>
              </a:rPr>
              <a:t>Az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en-US" sz="2000" i="1" dirty="0" err="1" smtClean="0">
                <a:solidFill>
                  <a:srgbClr val="002060"/>
                </a:solidFill>
              </a:rPr>
              <a:t>Bz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</a:p>
          <a:p>
            <a:pPr algn="justLow"/>
            <a:r>
              <a:rPr lang="en-US" sz="2000" b="1" dirty="0" err="1" smtClean="0">
                <a:solidFill>
                  <a:srgbClr val="002060"/>
                </a:solidFill>
              </a:rPr>
              <a:t>i.i</a:t>
            </a:r>
            <a:r>
              <a:rPr lang="en-US" sz="2000" b="1" dirty="0" smtClean="0">
                <a:solidFill>
                  <a:srgbClr val="002060"/>
                </a:solidFill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</a:rPr>
              <a:t>j.j</a:t>
            </a:r>
            <a:r>
              <a:rPr lang="en-US" sz="2000" b="1" dirty="0" smtClean="0">
                <a:solidFill>
                  <a:srgbClr val="002060"/>
                </a:solidFill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</a:rPr>
              <a:t>k.k</a:t>
            </a:r>
            <a:r>
              <a:rPr lang="en-US" sz="2000" b="1" dirty="0" smtClean="0">
                <a:solidFill>
                  <a:srgbClr val="002060"/>
                </a:solidFill>
              </a:rPr>
              <a:t> = 1</a:t>
            </a:r>
          </a:p>
          <a:p>
            <a:pPr algn="justLow"/>
            <a:r>
              <a:rPr lang="en-US" sz="2000" b="1" dirty="0" err="1" smtClean="0">
                <a:solidFill>
                  <a:srgbClr val="002060"/>
                </a:solidFill>
              </a:rPr>
              <a:t>i.j</a:t>
            </a:r>
            <a:r>
              <a:rPr lang="en-US" sz="2000" b="1" dirty="0" smtClean="0">
                <a:solidFill>
                  <a:srgbClr val="002060"/>
                </a:solidFill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</a:rPr>
              <a:t>j.i</a:t>
            </a:r>
            <a:r>
              <a:rPr lang="en-US" sz="2000" b="1" dirty="0" smtClean="0">
                <a:solidFill>
                  <a:srgbClr val="002060"/>
                </a:solidFill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</a:rPr>
              <a:t>i.k</a:t>
            </a:r>
            <a:r>
              <a:rPr lang="en-US" sz="2000" b="1" dirty="0" smtClean="0">
                <a:solidFill>
                  <a:srgbClr val="002060"/>
                </a:solidFill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</a:rPr>
              <a:t>k.i</a:t>
            </a:r>
            <a:r>
              <a:rPr lang="en-US" sz="2000" b="1" dirty="0" smtClean="0">
                <a:solidFill>
                  <a:srgbClr val="002060"/>
                </a:solidFill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</a:rPr>
              <a:t>j.k</a:t>
            </a:r>
            <a:r>
              <a:rPr lang="en-US" sz="2000" b="1" dirty="0" smtClean="0">
                <a:solidFill>
                  <a:srgbClr val="002060"/>
                </a:solidFill>
              </a:rPr>
              <a:t> = </a:t>
            </a:r>
            <a:r>
              <a:rPr lang="en-US" sz="2000" b="1" dirty="0" err="1" smtClean="0">
                <a:solidFill>
                  <a:srgbClr val="002060"/>
                </a:solidFill>
              </a:rPr>
              <a:t>k.j</a:t>
            </a:r>
            <a:r>
              <a:rPr lang="en-US" sz="2000" b="1" dirty="0" smtClean="0">
                <a:solidFill>
                  <a:srgbClr val="002060"/>
                </a:solidFill>
              </a:rPr>
              <a:t> = 0</a:t>
            </a:r>
          </a:p>
          <a:p>
            <a:pPr algn="justLow">
              <a:buNone/>
            </a:pPr>
            <a:r>
              <a:rPr lang="en-US" sz="2000" b="1" i="1" dirty="0" smtClean="0">
                <a:solidFill>
                  <a:srgbClr val="002060"/>
                </a:solidFill>
              </a:rPr>
              <a:t> </a:t>
            </a:r>
            <a:r>
              <a:rPr lang="en-US" sz="2400" i="1" dirty="0" smtClean="0">
                <a:solidFill>
                  <a:srgbClr val="002060"/>
                </a:solidFill>
              </a:rPr>
              <a:t>   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425440" y="1981200"/>
            <a:ext cx="2667000" cy="1195387"/>
            <a:chOff x="5638800" y="1981200"/>
            <a:chExt cx="2667000" cy="1195387"/>
          </a:xfrm>
        </p:grpSpPr>
        <p:grpSp>
          <p:nvGrpSpPr>
            <p:cNvPr id="88066" name="Group 2"/>
            <p:cNvGrpSpPr>
              <a:grpSpLocks/>
            </p:cNvGrpSpPr>
            <p:nvPr/>
          </p:nvGrpSpPr>
          <p:grpSpPr bwMode="auto">
            <a:xfrm>
              <a:off x="6248400" y="2514600"/>
              <a:ext cx="1204912" cy="661987"/>
              <a:chOff x="453" y="3192"/>
              <a:chExt cx="1897" cy="1044"/>
            </a:xfrm>
          </p:grpSpPr>
          <p:cxnSp>
            <p:nvCxnSpPr>
              <p:cNvPr id="88067" name="AutoShape 3"/>
              <p:cNvCxnSpPr>
                <a:cxnSpLocks noChangeShapeType="1"/>
              </p:cNvCxnSpPr>
              <p:nvPr/>
            </p:nvCxnSpPr>
            <p:spPr bwMode="auto">
              <a:xfrm flipV="1">
                <a:off x="1894" y="3192"/>
                <a:ext cx="456" cy="1044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88068" name="AutoShape 4"/>
              <p:cNvCxnSpPr>
                <a:cxnSpLocks noChangeShapeType="1"/>
              </p:cNvCxnSpPr>
              <p:nvPr/>
            </p:nvCxnSpPr>
            <p:spPr bwMode="auto">
              <a:xfrm rot="2700000" flipH="1">
                <a:off x="453" y="3654"/>
                <a:ext cx="1701" cy="0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sp>
            <p:nvSpPr>
              <p:cNvPr id="88069" name="Arc 5"/>
              <p:cNvSpPr>
                <a:spLocks noChangeAspect="1"/>
              </p:cNvSpPr>
              <p:nvPr/>
            </p:nvSpPr>
            <p:spPr bwMode="auto">
              <a:xfrm rot="5400000" flipH="1">
                <a:off x="1670" y="3546"/>
                <a:ext cx="227" cy="480"/>
              </a:xfrm>
              <a:custGeom>
                <a:avLst/>
                <a:gdLst>
                  <a:gd name="G0" fmla="+- 2177 0 0"/>
                  <a:gd name="G1" fmla="+- 21600 0 0"/>
                  <a:gd name="G2" fmla="+- 21600 0 0"/>
                  <a:gd name="T0" fmla="*/ 2177 w 23777"/>
                  <a:gd name="T1" fmla="*/ 0 h 43200"/>
                  <a:gd name="T2" fmla="*/ 0 w 23777"/>
                  <a:gd name="T3" fmla="*/ 43090 h 43200"/>
                  <a:gd name="T4" fmla="*/ 2177 w 2377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777" h="43200" fill="none" extrusionOk="0">
                    <a:moveTo>
                      <a:pt x="2176" y="0"/>
                    </a:moveTo>
                    <a:cubicBezTo>
                      <a:pt x="14106" y="0"/>
                      <a:pt x="23777" y="9670"/>
                      <a:pt x="23777" y="21600"/>
                    </a:cubicBezTo>
                    <a:cubicBezTo>
                      <a:pt x="23777" y="33529"/>
                      <a:pt x="14106" y="43200"/>
                      <a:pt x="2177" y="43200"/>
                    </a:cubicBezTo>
                    <a:cubicBezTo>
                      <a:pt x="1449" y="43200"/>
                      <a:pt x="723" y="43163"/>
                      <a:pt x="-1" y="43090"/>
                    </a:cubicBezTo>
                  </a:path>
                  <a:path w="23777" h="43200" stroke="0" extrusionOk="0">
                    <a:moveTo>
                      <a:pt x="2176" y="0"/>
                    </a:moveTo>
                    <a:cubicBezTo>
                      <a:pt x="14106" y="0"/>
                      <a:pt x="23777" y="9670"/>
                      <a:pt x="23777" y="21600"/>
                    </a:cubicBezTo>
                    <a:cubicBezTo>
                      <a:pt x="23777" y="33529"/>
                      <a:pt x="14106" y="43200"/>
                      <a:pt x="2177" y="43200"/>
                    </a:cubicBezTo>
                    <a:cubicBezTo>
                      <a:pt x="1449" y="43200"/>
                      <a:pt x="723" y="43163"/>
                      <a:pt x="-1" y="43090"/>
                    </a:cubicBezTo>
                    <a:lnTo>
                      <a:pt x="217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 type="stealth" w="med" len="med"/>
                <a:tailEnd type="stealth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5638800" y="1981200"/>
              <a:ext cx="1295400" cy="685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A</a:t>
              </a:r>
              <a:endParaRPr lang="en-US" sz="20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010400" y="2133600"/>
              <a:ext cx="1295400" cy="685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B</a:t>
              </a:r>
              <a:endParaRPr lang="en-US" sz="2000" b="1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77000" y="2286000"/>
              <a:ext cx="1295400" cy="685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</p:grpSp>
      <p:sp>
        <p:nvSpPr>
          <p:cNvPr id="23" name="Oval 22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>
              <a:defRPr/>
            </a:pPr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200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algn="justLow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Applications </a:t>
            </a:r>
          </a:p>
          <a:p>
            <a:pPr algn="justLow"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Finding the angle between two intersecting vectors:</a:t>
            </a:r>
          </a:p>
          <a:p>
            <a:pPr algn="justLow">
              <a:buNone/>
            </a:pPr>
            <a:endParaRPr lang="en-US" sz="2400" b="1" i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endParaRPr lang="en-US" sz="2400" b="1" i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endParaRPr lang="en-US" sz="2400" b="1" i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Finding vector components parallel and perpendicular to line</a:t>
            </a:r>
          </a:p>
          <a:p>
            <a:pPr algn="justLow">
              <a:buNone/>
            </a:pPr>
            <a:endParaRPr lang="en-US" sz="2400" b="1" i="1" dirty="0" smtClean="0">
              <a:solidFill>
                <a:srgbClr val="FF0000"/>
              </a:solidFill>
            </a:endParaRPr>
          </a:p>
          <a:p>
            <a:pPr algn="justLow">
              <a:buNone/>
            </a:pPr>
            <a:r>
              <a:rPr lang="en-US" sz="24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A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A.u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 algn="justLow">
              <a:buNone/>
            </a:pP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A</a:t>
            </a:r>
            <a:r>
              <a:rPr lang="en-US" sz="24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.u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 algn="justLow"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┴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-25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400" b="1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>
              <a:buNone/>
            </a:pPr>
            <a:endParaRPr lang="en-US" sz="2400" b="1" baseline="-25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Low">
              <a:buNone/>
            </a:pPr>
            <a:endParaRPr lang="en-US" sz="2400" i="1" dirty="0" smtClean="0">
              <a:solidFill>
                <a:schemeClr val="tx1"/>
              </a:solidFill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276475" y="3200400"/>
          <a:ext cx="3448050" cy="723900"/>
        </p:xfrm>
        <a:graphic>
          <a:graphicData uri="http://schemas.openxmlformats.org/presentationml/2006/ole">
            <p:oleObj spid="_x0000_s89090" name="Equation" r:id="rId4" imgW="2057400" imgH="431640" progId="Equation.3">
              <p:embed/>
            </p:oleObj>
          </a:graphicData>
        </a:graphic>
      </p:graphicFrame>
      <p:sp>
        <p:nvSpPr>
          <p:cNvPr id="19" name="Oval 18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/>
          <p:cNvGrpSpPr/>
          <p:nvPr/>
        </p:nvGrpSpPr>
        <p:grpSpPr>
          <a:xfrm>
            <a:off x="4724400" y="4800600"/>
            <a:ext cx="4038600" cy="1600200"/>
            <a:chOff x="762000" y="4953000"/>
            <a:chExt cx="4038600" cy="1600200"/>
          </a:xfrm>
        </p:grpSpPr>
        <p:sp>
          <p:nvSpPr>
            <p:cNvPr id="15" name="Arc 5"/>
            <p:cNvSpPr>
              <a:spLocks noChangeAspect="1"/>
            </p:cNvSpPr>
            <p:nvPr/>
          </p:nvSpPr>
          <p:spPr bwMode="auto">
            <a:xfrm rot="10800000" flipH="1">
              <a:off x="2523061" y="5638800"/>
              <a:ext cx="143938" cy="304880"/>
            </a:xfrm>
            <a:custGeom>
              <a:avLst/>
              <a:gdLst>
                <a:gd name="G0" fmla="+- 2177 0 0"/>
                <a:gd name="G1" fmla="+- 21600 0 0"/>
                <a:gd name="G2" fmla="+- 21600 0 0"/>
                <a:gd name="T0" fmla="*/ 2177 w 23777"/>
                <a:gd name="T1" fmla="*/ 0 h 43200"/>
                <a:gd name="T2" fmla="*/ 0 w 23777"/>
                <a:gd name="T3" fmla="*/ 43090 h 43200"/>
                <a:gd name="T4" fmla="*/ 2177 w 237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777" h="43200" fill="none" extrusionOk="0">
                  <a:moveTo>
                    <a:pt x="2176" y="0"/>
                  </a:moveTo>
                  <a:cubicBezTo>
                    <a:pt x="14106" y="0"/>
                    <a:pt x="23777" y="9670"/>
                    <a:pt x="23777" y="21600"/>
                  </a:cubicBezTo>
                  <a:cubicBezTo>
                    <a:pt x="23777" y="33529"/>
                    <a:pt x="14106" y="43200"/>
                    <a:pt x="2177" y="43200"/>
                  </a:cubicBezTo>
                  <a:cubicBezTo>
                    <a:pt x="1449" y="43200"/>
                    <a:pt x="723" y="43163"/>
                    <a:pt x="-1" y="43090"/>
                  </a:cubicBezTo>
                </a:path>
                <a:path w="23777" h="43200" stroke="0" extrusionOk="0">
                  <a:moveTo>
                    <a:pt x="2176" y="0"/>
                  </a:moveTo>
                  <a:cubicBezTo>
                    <a:pt x="14106" y="0"/>
                    <a:pt x="23777" y="9670"/>
                    <a:pt x="23777" y="21600"/>
                  </a:cubicBezTo>
                  <a:cubicBezTo>
                    <a:pt x="23777" y="33529"/>
                    <a:pt x="14106" y="43200"/>
                    <a:pt x="2177" y="43200"/>
                  </a:cubicBezTo>
                  <a:cubicBezTo>
                    <a:pt x="1449" y="43200"/>
                    <a:pt x="723" y="43163"/>
                    <a:pt x="-1" y="43090"/>
                  </a:cubicBezTo>
                  <a:lnTo>
                    <a:pt x="217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209800" y="5257800"/>
              <a:ext cx="533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A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33600" y="5410200"/>
              <a:ext cx="1295400" cy="685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sz="2000" b="1" dirty="0" smtClean="0"/>
                <a:t>θ</a:t>
              </a:r>
              <a:endParaRPr lang="en-US" sz="2000" b="1" dirty="0"/>
            </a:p>
          </p:txBody>
        </p:sp>
        <p:cxnSp>
          <p:nvCxnSpPr>
            <p:cNvPr id="12" name="AutoShape 3"/>
            <p:cNvCxnSpPr>
              <a:cxnSpLocks noChangeShapeType="1"/>
            </p:cNvCxnSpPr>
            <p:nvPr/>
          </p:nvCxnSpPr>
          <p:spPr bwMode="auto">
            <a:xfrm rot="5400000" flipH="1" flipV="1">
              <a:off x="2103082" y="4998683"/>
              <a:ext cx="1066802" cy="975437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18" name="Straight Arrow Connector 17"/>
            <p:cNvCxnSpPr/>
            <p:nvPr/>
          </p:nvCxnSpPr>
          <p:spPr>
            <a:xfrm>
              <a:off x="2133600" y="6018212"/>
              <a:ext cx="972000" cy="1588"/>
            </a:xfrm>
            <a:prstGeom prst="straightConnector1">
              <a:avLst/>
            </a:prstGeom>
            <a:ln w="15875" cmpd="sng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6200000">
              <a:off x="1599406" y="5485606"/>
              <a:ext cx="1066800" cy="1588"/>
            </a:xfrm>
            <a:prstGeom prst="straightConnector1">
              <a:avLst/>
            </a:prstGeom>
            <a:ln w="15875" cmpd="sng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133600" y="4953000"/>
              <a:ext cx="990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>
              <a:off x="2602994" y="5497006"/>
              <a:ext cx="1044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810000" y="6019800"/>
              <a:ext cx="9906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>
              <a:off x="1676400" y="5867400"/>
              <a:ext cx="1981200" cy="685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000" b="1" baseline="-250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= </a:t>
              </a:r>
              <a:r>
                <a:rPr lang="en-US" sz="2000" i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0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cos</a:t>
              </a:r>
              <a:r>
                <a:rPr lang="en-US" sz="2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l-GR" sz="2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θ</a:t>
              </a:r>
              <a:r>
                <a:rPr lang="en-US" sz="2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) </a:t>
              </a:r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676400" y="5181600"/>
              <a:ext cx="5334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sz="20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┴</a:t>
              </a:r>
              <a:endPara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Arrow Connector 28"/>
            <p:cNvCxnSpPr/>
            <p:nvPr/>
          </p:nvCxnSpPr>
          <p:spPr>
            <a:xfrm>
              <a:off x="3371400" y="6019800"/>
              <a:ext cx="360000" cy="1588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3352800" y="5562600"/>
              <a:ext cx="6096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err="1" smtClean="0">
                  <a:latin typeface="Times New Roman" pitchFamily="18" charset="0"/>
                  <a:cs typeface="Times New Roman" pitchFamily="18" charset="0"/>
                </a:rPr>
                <a:t>u</a:t>
              </a:r>
              <a:r>
                <a:rPr lang="en-US" sz="2000" b="1" baseline="-25000" dirty="0" err="1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191000" y="5562600"/>
              <a:ext cx="6096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914400" y="6019800"/>
              <a:ext cx="99060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762000" y="5562600"/>
              <a:ext cx="6096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en-US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Example #1</a:t>
            </a:r>
          </a:p>
          <a:p>
            <a:pPr>
              <a:buNone/>
            </a:pPr>
            <a:endParaRPr lang="en-US" sz="2800" b="1" dirty="0" smtClean="0">
              <a:solidFill>
                <a:srgbClr val="FF0000"/>
              </a:solidFill>
            </a:endParaRPr>
          </a:p>
          <a:p>
            <a:pPr marL="166688" indent="-166688" algn="just"/>
            <a:r>
              <a:rPr lang="en-US" sz="2400" b="1" dirty="0" smtClean="0">
                <a:solidFill>
                  <a:schemeClr val="tx1"/>
                </a:solidFill>
              </a:rPr>
              <a:t>Assume vector F has 200 N as shown in the figure. Find its projections onto the u and v axes.  </a:t>
            </a:r>
          </a:p>
          <a:p>
            <a:pPr marL="166688" indent="-166688"/>
            <a:endParaRPr lang="en-US" sz="2000" b="1" dirty="0" smtClean="0">
              <a:solidFill>
                <a:schemeClr val="tx1"/>
              </a:solidFill>
            </a:endParaRPr>
          </a:p>
          <a:p>
            <a:pPr marL="166688" indent="-166688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Solution:</a:t>
            </a:r>
          </a:p>
          <a:p>
            <a:pPr marL="166688" indent="-166688">
              <a:lnSpc>
                <a:spcPct val="150000"/>
              </a:lnSpc>
              <a:buNone/>
            </a:pP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200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(40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153.2 N </a:t>
            </a:r>
            <a:endParaRPr lang="en-US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66688" indent="-166688">
              <a:lnSpc>
                <a:spcPct val="150000"/>
              </a:lnSpc>
              <a:buNone/>
            </a:pP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200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(20</a:t>
            </a:r>
            <a:r>
              <a:rPr lang="en-US" sz="2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= 187.9 N </a:t>
            </a:r>
            <a:endParaRPr lang="en-US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66688" indent="-166688">
              <a:buNone/>
            </a:pPr>
            <a:endParaRPr lang="en-US" sz="2400" b="1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/>
          <p:cNvGrpSpPr/>
          <p:nvPr/>
        </p:nvGrpSpPr>
        <p:grpSpPr>
          <a:xfrm>
            <a:off x="4724400" y="2362200"/>
            <a:ext cx="4114800" cy="3657600"/>
            <a:chOff x="4724400" y="2362200"/>
            <a:chExt cx="4114800" cy="3657600"/>
          </a:xfrm>
        </p:grpSpPr>
        <p:grpSp>
          <p:nvGrpSpPr>
            <p:cNvPr id="67" name="Group 66"/>
            <p:cNvGrpSpPr/>
            <p:nvPr/>
          </p:nvGrpSpPr>
          <p:grpSpPr>
            <a:xfrm>
              <a:off x="4724400" y="2362200"/>
              <a:ext cx="4114800" cy="3657600"/>
              <a:chOff x="4724400" y="2362200"/>
              <a:chExt cx="4114800" cy="3657600"/>
            </a:xfrm>
          </p:grpSpPr>
          <p:grpSp>
            <p:nvGrpSpPr>
              <p:cNvPr id="110621" name="Group 29"/>
              <p:cNvGrpSpPr>
                <a:grpSpLocks/>
              </p:cNvGrpSpPr>
              <p:nvPr/>
            </p:nvGrpSpPr>
            <p:grpSpPr bwMode="auto">
              <a:xfrm>
                <a:off x="4724400" y="2484438"/>
                <a:ext cx="3832225" cy="3535362"/>
                <a:chOff x="5032" y="507"/>
                <a:chExt cx="6036" cy="5569"/>
              </a:xfrm>
            </p:grpSpPr>
            <p:cxnSp>
              <p:nvCxnSpPr>
                <p:cNvPr id="110622" name="AutoShape 30"/>
                <p:cNvCxnSpPr>
                  <a:cxnSpLocks noChangeShapeType="1"/>
                </p:cNvCxnSpPr>
                <p:nvPr/>
              </p:nvCxnSpPr>
              <p:spPr bwMode="auto">
                <a:xfrm flipV="1">
                  <a:off x="8332" y="1905"/>
                  <a:ext cx="1545" cy="1082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10623" name="AutoShape 31"/>
                <p:cNvCxnSpPr>
                  <a:cxnSpLocks noChangeShapeType="1"/>
                </p:cNvCxnSpPr>
                <p:nvPr/>
              </p:nvCxnSpPr>
              <p:spPr bwMode="auto">
                <a:xfrm>
                  <a:off x="8363" y="3005"/>
                  <a:ext cx="2705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prstDash val="dash"/>
                  <a:round/>
                  <a:headEnd/>
                  <a:tailEnd type="none" w="lg" len="lg"/>
                </a:ln>
              </p:spPr>
            </p:cxnSp>
            <p:cxnSp>
              <p:nvCxnSpPr>
                <p:cNvPr id="110624" name="AutoShape 32"/>
                <p:cNvCxnSpPr>
                  <a:cxnSpLocks noChangeShapeType="1"/>
                </p:cNvCxnSpPr>
                <p:nvPr/>
              </p:nvCxnSpPr>
              <p:spPr bwMode="auto">
                <a:xfrm rot="18000000" flipH="1">
                  <a:off x="7598" y="1860"/>
                  <a:ext cx="2705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prstDash val="dash"/>
                  <a:round/>
                  <a:headEnd/>
                  <a:tailEnd type="none" w="lg" len="lg"/>
                </a:ln>
              </p:spPr>
            </p:cxnSp>
            <p:cxnSp>
              <p:nvCxnSpPr>
                <p:cNvPr id="110625" name="AutoShape 33"/>
                <p:cNvCxnSpPr>
                  <a:cxnSpLocks noChangeShapeType="1"/>
                </p:cNvCxnSpPr>
                <p:nvPr/>
              </p:nvCxnSpPr>
              <p:spPr bwMode="auto">
                <a:xfrm rot="1800000" flipH="1">
                  <a:off x="9099" y="1704"/>
                  <a:ext cx="850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110626" name="AutoShape 34"/>
                <p:cNvCxnSpPr>
                  <a:cxnSpLocks noChangeShapeType="1"/>
                </p:cNvCxnSpPr>
                <p:nvPr/>
              </p:nvCxnSpPr>
              <p:spPr bwMode="auto">
                <a:xfrm rot="18000000" flipH="1">
                  <a:off x="7803" y="2281"/>
                  <a:ext cx="1814" cy="0"/>
                </a:xfrm>
                <a:prstGeom prst="straightConnector1">
                  <a:avLst/>
                </a:prstGeom>
                <a:noFill/>
                <a:ln w="25400">
                  <a:solidFill>
                    <a:srgbClr val="0070C0"/>
                  </a:solidFill>
                  <a:round/>
                  <a:headEnd type="stealth" w="lg" len="lg"/>
                  <a:tailEnd type="none" w="lg" len="lg"/>
                </a:ln>
              </p:spPr>
            </p:cxnSp>
            <p:cxnSp>
              <p:nvCxnSpPr>
                <p:cNvPr id="110627" name="AutoShape 35"/>
                <p:cNvCxnSpPr>
                  <a:cxnSpLocks noChangeShapeType="1"/>
                </p:cNvCxnSpPr>
                <p:nvPr/>
              </p:nvCxnSpPr>
              <p:spPr bwMode="auto">
                <a:xfrm flipH="1">
                  <a:off x="8356" y="3005"/>
                  <a:ext cx="1531" cy="0"/>
                </a:xfrm>
                <a:prstGeom prst="straightConnector1">
                  <a:avLst/>
                </a:prstGeom>
                <a:noFill/>
                <a:ln w="25400">
                  <a:solidFill>
                    <a:srgbClr val="0070C0"/>
                  </a:solidFill>
                  <a:round/>
                  <a:headEnd type="stealth" w="lg" len="lg"/>
                  <a:tailEnd type="none" w="lg" len="lg"/>
                </a:ln>
              </p:spPr>
            </p:cxnSp>
            <p:cxnSp>
              <p:nvCxnSpPr>
                <p:cNvPr id="110628" name="AutoShape 36"/>
                <p:cNvCxnSpPr>
                  <a:cxnSpLocks noChangeShapeType="1"/>
                </p:cNvCxnSpPr>
                <p:nvPr/>
              </p:nvCxnSpPr>
              <p:spPr bwMode="auto">
                <a:xfrm rot="5400000" flipH="1">
                  <a:off x="9338" y="2456"/>
                  <a:ext cx="1077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grpSp>
              <p:nvGrpSpPr>
                <p:cNvPr id="110629" name="Group 37"/>
                <p:cNvGrpSpPr>
                  <a:grpSpLocks/>
                </p:cNvGrpSpPr>
                <p:nvPr/>
              </p:nvGrpSpPr>
              <p:grpSpPr bwMode="auto">
                <a:xfrm>
                  <a:off x="5032" y="2987"/>
                  <a:ext cx="3331" cy="3089"/>
                  <a:chOff x="5032" y="2987"/>
                  <a:chExt cx="3331" cy="3089"/>
                </a:xfrm>
              </p:grpSpPr>
              <p:grpSp>
                <p:nvGrpSpPr>
                  <p:cNvPr id="110630" name="Group 38"/>
                  <p:cNvGrpSpPr>
                    <a:grpSpLocks/>
                  </p:cNvGrpSpPr>
                  <p:nvPr/>
                </p:nvGrpSpPr>
                <p:grpSpPr bwMode="auto">
                  <a:xfrm>
                    <a:off x="5032" y="2987"/>
                    <a:ext cx="3176" cy="3089"/>
                    <a:chOff x="1434" y="8586"/>
                    <a:chExt cx="3176" cy="3089"/>
                  </a:xfrm>
                </p:grpSpPr>
                <p:sp>
                  <p:nvSpPr>
                    <p:cNvPr id="110631" name="Rectangle 39" descr="Walnut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27" y="8586"/>
                      <a:ext cx="2783" cy="269"/>
                    </a:xfrm>
                    <a:prstGeom prst="rect">
                      <a:avLst/>
                    </a:prstGeom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  <a:ln w="1270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632" name="Rectangle 40" descr="Walnut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555" y="9843"/>
                      <a:ext cx="2783" cy="269"/>
                    </a:xfrm>
                    <a:prstGeom prst="rect">
                      <a:avLst/>
                    </a:prstGeom>
                    <a:blipFill dpi="0" rotWithShape="1">
                      <a:blip r:embed="rId4"/>
                      <a:srcRect/>
                      <a:tile tx="0" ty="0" sx="100000" sy="100000" flip="none" algn="tl"/>
                    </a:blipFill>
                    <a:ln w="1270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110633" name="Group 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805" y="8586"/>
                      <a:ext cx="330" cy="427"/>
                      <a:chOff x="1805" y="8586"/>
                      <a:chExt cx="330" cy="427"/>
                    </a:xfrm>
                  </p:grpSpPr>
                  <p:sp>
                    <p:nvSpPr>
                      <p:cNvPr id="110634" name="Rectangle 42"/>
                      <p:cNvSpPr>
                        <a:spLocks noChangeArrowheads="1"/>
                      </p:cNvSpPr>
                      <p:nvPr/>
                    </p:nvSpPr>
                    <p:spPr bwMode="auto">
                      <a:xfrm rot="5400000">
                        <a:off x="1756" y="8635"/>
                        <a:ext cx="427" cy="33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6E6E6"/>
                          </a:gs>
                          <a:gs pos="14999">
                            <a:srgbClr val="7D8496"/>
                          </a:gs>
                          <a:gs pos="53000">
                            <a:srgbClr val="E6E6E6"/>
                          </a:gs>
                          <a:gs pos="67999">
                            <a:srgbClr val="7D8496"/>
                          </a:gs>
                          <a:gs pos="92999">
                            <a:srgbClr val="E6E6E6"/>
                          </a:gs>
                          <a:gs pos="100000">
                            <a:srgbClr val="FFFFFF"/>
                          </a:gs>
                        </a:gsLst>
                        <a:lin ang="2700000" scaled="1"/>
                      </a:gra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0635" name="Oval 4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60" y="8672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7F7F7F"/>
                      </a:solidFill>
                      <a:ln w="3175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0636" name="Oval 4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58" y="8890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7F7F7F"/>
                      </a:solidFill>
                      <a:ln w="3175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0637" name="Oval 4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23" y="8670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7F7F7F"/>
                      </a:solidFill>
                      <a:ln w="3175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0638" name="Oval 4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2021" y="8888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7F7F7F"/>
                      </a:solidFill>
                      <a:ln w="3175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110639" name="Group 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698" y="11193"/>
                      <a:ext cx="494" cy="241"/>
                      <a:chOff x="1698" y="11193"/>
                      <a:chExt cx="494" cy="241"/>
                    </a:xfrm>
                  </p:grpSpPr>
                  <p:sp>
                    <p:nvSpPr>
                      <p:cNvPr id="110640" name="Rectangle 48"/>
                      <p:cNvSpPr>
                        <a:spLocks noChangeArrowheads="1"/>
                      </p:cNvSpPr>
                      <p:nvPr/>
                    </p:nvSpPr>
                    <p:spPr bwMode="auto">
                      <a:xfrm rot="5400000">
                        <a:off x="1824" y="11067"/>
                        <a:ext cx="241" cy="494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6E6E6"/>
                          </a:gs>
                          <a:gs pos="14999">
                            <a:srgbClr val="7D8496"/>
                          </a:gs>
                          <a:gs pos="53000">
                            <a:srgbClr val="E6E6E6"/>
                          </a:gs>
                          <a:gs pos="67999">
                            <a:srgbClr val="7D8496"/>
                          </a:gs>
                          <a:gs pos="92999">
                            <a:srgbClr val="E6E6E6"/>
                          </a:gs>
                          <a:gs pos="100000">
                            <a:srgbClr val="FFFFFF"/>
                          </a:gs>
                        </a:gsLst>
                        <a:lin ang="2700000" scaled="1"/>
                      </a:gra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0641" name="Oval 4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25" y="11279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7F7F7F"/>
                      </a:solidFill>
                      <a:ln w="3175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10642" name="Oval 5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988" y="11277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7F7F7F"/>
                      </a:solidFill>
                      <a:ln w="3175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0643" name="Rectangle 51" descr="Wide upward diagonal"/>
                    <p:cNvSpPr>
                      <a:spLocks noChangeArrowheads="1"/>
                    </p:cNvSpPr>
                    <p:nvPr/>
                  </p:nvSpPr>
                  <p:spPr bwMode="auto">
                    <a:xfrm rot="5400000">
                      <a:off x="1820" y="11048"/>
                      <a:ext cx="241" cy="1014"/>
                    </a:xfrm>
                    <a:prstGeom prst="rect">
                      <a:avLst/>
                    </a:prstGeom>
                    <a:pattFill prst="wdUpDiag">
                      <a:fgClr>
                        <a:srgbClr val="FFFFFF"/>
                      </a:fgClr>
                      <a:bgClr>
                        <a:srgbClr val="5A5A5A"/>
                      </a:bgClr>
                    </a:pattFill>
                    <a:ln w="3175">
                      <a:noFill/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10644" name="Group 52"/>
                  <p:cNvGrpSpPr>
                    <a:grpSpLocks/>
                  </p:cNvGrpSpPr>
                  <p:nvPr/>
                </p:nvGrpSpPr>
                <p:grpSpPr bwMode="auto">
                  <a:xfrm flipH="1">
                    <a:off x="8037" y="2987"/>
                    <a:ext cx="326" cy="255"/>
                    <a:chOff x="7942" y="8585"/>
                    <a:chExt cx="326" cy="255"/>
                  </a:xfrm>
                </p:grpSpPr>
                <p:sp>
                  <p:nvSpPr>
                    <p:cNvPr id="110645" name="AutoShape 53"/>
                    <p:cNvSpPr>
                      <a:spLocks noChangeArrowheads="1"/>
                    </p:cNvSpPr>
                    <p:nvPr/>
                  </p:nvSpPr>
                  <p:spPr bwMode="auto">
                    <a:xfrm rot="7726864">
                      <a:off x="7987" y="8540"/>
                      <a:ext cx="171" cy="262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BFBFBF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646" name="Oval 54"/>
                    <p:cNvSpPr>
                      <a:spLocks noChangeArrowheads="1"/>
                    </p:cNvSpPr>
                    <p:nvPr/>
                  </p:nvSpPr>
                  <p:spPr bwMode="auto">
                    <a:xfrm rot="10362183">
                      <a:off x="8097" y="8670"/>
                      <a:ext cx="171" cy="170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666666"/>
                        </a:gs>
                        <a:gs pos="50000">
                          <a:srgbClr val="CCCCCC"/>
                        </a:gs>
                        <a:gs pos="100000">
                          <a:srgbClr val="666666"/>
                        </a:gs>
                      </a:gsLst>
                      <a:lin ang="18900000" scaled="1"/>
                    </a:gradFill>
                    <a:ln w="12700">
                      <a:noFill/>
                      <a:round/>
                      <a:headEnd/>
                      <a:tailEnd type="none" w="lg" len="lg"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647" name="Oval 55"/>
                    <p:cNvSpPr>
                      <a:spLocks noChangeArrowheads="1"/>
                    </p:cNvSpPr>
                    <p:nvPr/>
                  </p:nvSpPr>
                  <p:spPr bwMode="auto">
                    <a:xfrm rot="11237817" flipH="1">
                      <a:off x="8151" y="8723"/>
                      <a:ext cx="57" cy="57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cxnSp>
              <p:nvCxnSpPr>
                <p:cNvPr id="110648" name="AutoShape 56"/>
                <p:cNvCxnSpPr>
                  <a:cxnSpLocks noChangeShapeType="1"/>
                </p:cNvCxnSpPr>
                <p:nvPr/>
              </p:nvCxnSpPr>
              <p:spPr bwMode="auto">
                <a:xfrm rot="5400000" flipH="1">
                  <a:off x="9978" y="2916"/>
                  <a:ext cx="170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110649" name="AutoShape 57"/>
                <p:cNvCxnSpPr>
                  <a:cxnSpLocks noChangeShapeType="1"/>
                </p:cNvCxnSpPr>
                <p:nvPr/>
              </p:nvCxnSpPr>
              <p:spPr bwMode="auto">
                <a:xfrm rot="10800000" flipH="1">
                  <a:off x="9880" y="2839"/>
                  <a:ext cx="181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110650" name="AutoShape 58"/>
                <p:cNvCxnSpPr>
                  <a:cxnSpLocks noChangeShapeType="1"/>
                </p:cNvCxnSpPr>
                <p:nvPr/>
              </p:nvCxnSpPr>
              <p:spPr bwMode="auto">
                <a:xfrm rot="1800000" flipH="1">
                  <a:off x="9235" y="1374"/>
                  <a:ext cx="170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110651" name="AutoShape 59"/>
                <p:cNvCxnSpPr>
                  <a:cxnSpLocks noChangeShapeType="1"/>
                </p:cNvCxnSpPr>
                <p:nvPr/>
              </p:nvCxnSpPr>
              <p:spPr bwMode="auto">
                <a:xfrm rot="7200000" flipH="1">
                  <a:off x="9265" y="1498"/>
                  <a:ext cx="170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</p:grpSp>
          <p:sp>
            <p:nvSpPr>
              <p:cNvPr id="64" name="Rectangle 63"/>
              <p:cNvSpPr/>
              <p:nvPr/>
            </p:nvSpPr>
            <p:spPr>
              <a:xfrm>
                <a:off x="8001000" y="3657600"/>
                <a:ext cx="609600" cy="4572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u</a:t>
                </a:r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7086600" y="2362200"/>
                <a:ext cx="609600" cy="4572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endParaRPr lang="en-US" sz="2000" i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7467600" y="2895600"/>
                <a:ext cx="1371600" cy="4572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F =200N</a:t>
                </a:r>
                <a:endParaRPr lang="en-US" sz="2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7086600" y="3276600"/>
                <a:ext cx="609600" cy="4572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20</a:t>
                </a:r>
                <a:r>
                  <a:rPr lang="en-US" baseline="30000" dirty="0" smtClean="0">
                    <a:latin typeface="Times New Roman" pitchFamily="18" charset="0"/>
                    <a:cs typeface="Times New Roman" pitchFamily="18" charset="0"/>
                  </a:rPr>
                  <a:t>o</a:t>
                </a:r>
                <a:endParaRPr lang="en-US" baseline="30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69" name="Rectangle 68"/>
            <p:cNvSpPr/>
            <p:nvPr/>
          </p:nvSpPr>
          <p:spPr>
            <a:xfrm>
              <a:off x="7086600" y="3733800"/>
              <a:ext cx="609600" cy="4572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40</a:t>
              </a:r>
              <a:r>
                <a:rPr lang="en-US" baseline="30000" dirty="0" smtClean="0">
                  <a:latin typeface="Times New Roman" pitchFamily="18" charset="0"/>
                  <a:cs typeface="Times New Roman" pitchFamily="18" charset="0"/>
                </a:rPr>
                <a:t>o</a:t>
              </a:r>
              <a:endParaRPr lang="en-US" baseline="30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Example #2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166688" indent="-166688" algn="just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Assume the force vectors F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F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have a common start point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= -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 +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 +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Find the angle between these forces 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83920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Example #2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marL="166688" indent="-166688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+mj-lt"/>
              </a:rPr>
              <a:t>Solution: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15240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304800" y="2971800"/>
          <a:ext cx="2514600" cy="1051185"/>
        </p:xfrm>
        <a:graphic>
          <a:graphicData uri="http://schemas.openxmlformats.org/presentationml/2006/ole">
            <p:oleObj spid="_x0000_s112642" name="Equation" r:id="rId5" imgW="1155600" imgH="482400" progId="Equation.3">
              <p:embed/>
            </p:oleObj>
          </a:graphicData>
        </a:graphic>
      </p:graphicFrame>
      <p:sp>
        <p:nvSpPr>
          <p:cNvPr id="44" name="Right Arrow 43"/>
          <p:cNvSpPr/>
          <p:nvPr/>
        </p:nvSpPr>
        <p:spPr>
          <a:xfrm>
            <a:off x="2819400" y="3200400"/>
            <a:ext cx="990600" cy="533400"/>
          </a:xfrm>
          <a:prstGeom prst="rightArrow">
            <a:avLst>
              <a:gd name="adj1" fmla="val 65585"/>
              <a:gd name="adj2" fmla="val 4740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But</a:t>
            </a:r>
            <a:endParaRPr lang="en-US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3962400" y="2743200"/>
            <a:ext cx="3261895" cy="1371600"/>
            <a:chOff x="3276600" y="5105400"/>
            <a:chExt cx="3261895" cy="1371600"/>
          </a:xfrm>
        </p:grpSpPr>
        <p:graphicFrame>
          <p:nvGraphicFramePr>
            <p:cNvPr id="111619" name="Object 3"/>
            <p:cNvGraphicFramePr>
              <a:graphicFrameLocks noChangeAspect="1"/>
            </p:cNvGraphicFramePr>
            <p:nvPr/>
          </p:nvGraphicFramePr>
          <p:xfrm>
            <a:off x="3276600" y="5105400"/>
            <a:ext cx="3261895" cy="304800"/>
          </p:xfrm>
          <a:graphic>
            <a:graphicData uri="http://schemas.openxmlformats.org/presentationml/2006/ole">
              <p:oleObj spid="_x0000_s112643" name="Equation" r:id="rId6" imgW="2311200" imgH="215640" progId="Equation.3">
                <p:embed/>
              </p:oleObj>
            </a:graphicData>
          </a:graphic>
        </p:graphicFrame>
        <p:graphicFrame>
          <p:nvGraphicFramePr>
            <p:cNvPr id="111620" name="Object 4"/>
            <p:cNvGraphicFramePr>
              <a:graphicFrameLocks noChangeAspect="1"/>
            </p:cNvGraphicFramePr>
            <p:nvPr/>
          </p:nvGraphicFramePr>
          <p:xfrm>
            <a:off x="3276600" y="5497512"/>
            <a:ext cx="2936875" cy="979488"/>
          </p:xfrm>
          <a:graphic>
            <a:graphicData uri="http://schemas.openxmlformats.org/presentationml/2006/ole">
              <p:oleObj spid="_x0000_s112644" name="Equation" r:id="rId7" imgW="1752480" imgH="583920" progId="Equation.3">
                <p:embed/>
              </p:oleObj>
            </a:graphicData>
          </a:graphic>
        </p:graphicFrame>
      </p:grpSp>
      <p:sp>
        <p:nvSpPr>
          <p:cNvPr id="47" name="Right Arrow 46"/>
          <p:cNvSpPr/>
          <p:nvPr/>
        </p:nvSpPr>
        <p:spPr>
          <a:xfrm>
            <a:off x="609600" y="5257800"/>
            <a:ext cx="990600" cy="609600"/>
          </a:xfrm>
          <a:prstGeom prst="rightArrow">
            <a:avLst>
              <a:gd name="adj1" fmla="val 65585"/>
              <a:gd name="adj2" fmla="val 4740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So </a:t>
            </a:r>
            <a:endParaRPr lang="en-US" b="1" dirty="0"/>
          </a:p>
        </p:txBody>
      </p:sp>
      <p:graphicFrame>
        <p:nvGraphicFramePr>
          <p:cNvPr id="111621" name="Object 5"/>
          <p:cNvGraphicFramePr>
            <a:graphicFrameLocks noChangeAspect="1"/>
          </p:cNvGraphicFramePr>
          <p:nvPr/>
        </p:nvGraphicFramePr>
        <p:xfrm>
          <a:off x="1676399" y="5105400"/>
          <a:ext cx="3907501" cy="914400"/>
        </p:xfrm>
        <a:graphic>
          <a:graphicData uri="http://schemas.openxmlformats.org/presentationml/2006/ole">
            <p:oleObj spid="_x0000_s112645" name="Equation" r:id="rId8" imgW="19555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6482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Dot product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 Dot product is one of vector operations and results in </a:t>
            </a:r>
            <a:r>
              <a:rPr lang="en-US" sz="2400" b="1" dirty="0" smtClean="0">
                <a:solidFill>
                  <a:srgbClr val="FF0000"/>
                </a:solidFill>
              </a:rPr>
              <a:t>scalar</a:t>
            </a:r>
            <a:r>
              <a:rPr lang="en-US" sz="2400" b="1" dirty="0" smtClean="0">
                <a:solidFill>
                  <a:schemeClr val="tx1"/>
                </a:solidFill>
              </a:rPr>
              <a:t> quantity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</a:rPr>
              <a:t> it is used to:</a:t>
            </a:r>
          </a:p>
          <a:p>
            <a:pPr algn="justLow">
              <a:buFont typeface="Wingdings" pitchFamily="2" charset="2"/>
              <a:buChar char="Ø"/>
            </a:pPr>
            <a:r>
              <a:rPr lang="en-US" sz="2400" b="1" i="1" dirty="0" smtClean="0">
                <a:solidFill>
                  <a:srgbClr val="FF0000"/>
                </a:solidFill>
              </a:rPr>
              <a:t>Find the angle between two intersecting vectors:</a:t>
            </a:r>
          </a:p>
          <a:p>
            <a:pPr algn="justLow">
              <a:buFont typeface="Wingdings" pitchFamily="2" charset="2"/>
              <a:buChar char="Ø"/>
            </a:pPr>
            <a:endParaRPr lang="en-US" sz="2400" b="1" i="1" dirty="0" smtClean="0">
              <a:solidFill>
                <a:srgbClr val="FF0000"/>
              </a:solidFill>
            </a:endParaRPr>
          </a:p>
          <a:p>
            <a:pPr algn="justLow">
              <a:buFont typeface="Wingdings" pitchFamily="2" charset="2"/>
              <a:buChar char="Ø"/>
            </a:pPr>
            <a:r>
              <a:rPr lang="en-US" sz="2400" b="1" i="1" dirty="0" smtClean="0">
                <a:solidFill>
                  <a:srgbClr val="FF0000"/>
                </a:solidFill>
              </a:rPr>
              <a:t>Find vector components parallel and perpendicular to line</a:t>
            </a:r>
          </a:p>
          <a:p>
            <a:pPr marL="0" indent="0" algn="justLow">
              <a:lnSpc>
                <a:spcPct val="150000"/>
              </a:lnSpc>
            </a:pP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19" name="Oval 18"/>
          <p:cNvSpPr>
            <a:spLocks noChangeAspect="1"/>
          </p:cNvSpPr>
          <p:nvPr/>
        </p:nvSpPr>
        <p:spPr>
          <a:xfrm>
            <a:off x="7833360" y="15240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3464</TotalTime>
  <Words>397</Words>
  <Application>Microsoft Office PowerPoint</Application>
  <PresentationFormat>On-screen Show (4:3)</PresentationFormat>
  <Paragraphs>98</Paragraphs>
  <Slides>10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Module</vt:lpstr>
      <vt:lpstr>Equation</vt:lpstr>
      <vt:lpstr>Slide 1</vt:lpstr>
      <vt:lpstr>Dot product</vt:lpstr>
      <vt:lpstr>Dot product</vt:lpstr>
      <vt:lpstr>Dot product</vt:lpstr>
      <vt:lpstr>Dot product</vt:lpstr>
      <vt:lpstr>Dot product</vt:lpstr>
      <vt:lpstr>Dot product</vt:lpstr>
      <vt:lpstr>Dot product</vt:lpstr>
      <vt:lpstr>Dot product</vt:lpstr>
      <vt:lpstr>Dot product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468</cp:revision>
  <dcterms:created xsi:type="dcterms:W3CDTF">2006-08-16T00:00:00Z</dcterms:created>
  <dcterms:modified xsi:type="dcterms:W3CDTF">2014-06-22T14:42:02Z</dcterms:modified>
</cp:coreProperties>
</file>