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9" r:id="rId3"/>
    <p:sldId id="281" r:id="rId4"/>
    <p:sldId id="280" r:id="rId5"/>
    <p:sldId id="277" r:id="rId6"/>
    <p:sldId id="278" r:id="rId7"/>
    <p:sldId id="279" r:id="rId8"/>
    <p:sldId id="27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785926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Chapter Ten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357290" y="2603248"/>
            <a:ext cx="7215238" cy="7543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Work principle </a:t>
            </a:r>
            <a:endParaRPr lang="en-US" sz="32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pSp>
        <p:nvGrpSpPr>
          <p:cNvPr id="120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121" name="Rounded Rectangle 120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2" name="Flowchart: Summing Junction 121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3" name="Flowchart: Or 122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Work principle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Example: work done by spring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071538" y="2044993"/>
            <a:ext cx="328614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err="1" smtClean="0"/>
              <a:t>dU</a:t>
            </a:r>
            <a:r>
              <a:rPr lang="en-US" dirty="0" smtClean="0"/>
              <a:t> = </a:t>
            </a:r>
            <a:r>
              <a:rPr lang="en-US" dirty="0" err="1" smtClean="0"/>
              <a:t>F.dr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      = </a:t>
            </a:r>
            <a:r>
              <a:rPr lang="en-US" dirty="0" err="1" smtClean="0"/>
              <a:t>kS.dS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/>
                <a:cs typeface="Times New Roman"/>
              </a:rPr>
              <a:t>→ integrate with respect to 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/>
                <a:cs typeface="Times New Roman"/>
              </a:rPr>
              <a:t>W = ½ kS</a:t>
            </a:r>
            <a:r>
              <a:rPr lang="en-US" baseline="30000" dirty="0" smtClean="0">
                <a:latin typeface="Times New Roman"/>
                <a:cs typeface="Times New Roman"/>
              </a:rPr>
              <a:t>2</a:t>
            </a:r>
            <a:endParaRPr lang="en-US" baseline="30000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1785926"/>
            <a:ext cx="3209940" cy="4407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Potential and Kinetics Energy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work done in cords  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1714488"/>
            <a:ext cx="5033986" cy="4645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1000100" y="1928802"/>
            <a:ext cx="27146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@ A: </a:t>
            </a:r>
            <a:r>
              <a:rPr lang="en-US" sz="2400" dirty="0" err="1" smtClean="0"/>
              <a:t>T.dS</a:t>
            </a:r>
            <a:endParaRPr lang="en-US" sz="2400" dirty="0" smtClean="0"/>
          </a:p>
          <a:p>
            <a:r>
              <a:rPr lang="en-US" sz="2400" dirty="0" smtClean="0"/>
              <a:t>@ B: -</a:t>
            </a:r>
            <a:r>
              <a:rPr lang="en-US" sz="2400" dirty="0" err="1" smtClean="0"/>
              <a:t>T.dS</a:t>
            </a:r>
            <a:r>
              <a:rPr lang="en-US" sz="2400" dirty="0" smtClean="0"/>
              <a:t> </a:t>
            </a:r>
          </a:p>
          <a:p>
            <a:endParaRPr lang="en-US" sz="2400" dirty="0" smtClean="0"/>
          </a:p>
          <a:p>
            <a:r>
              <a:rPr lang="en-US" sz="2400" dirty="0" smtClean="0"/>
              <a:t>So the resultant work equal </a:t>
            </a:r>
            <a:r>
              <a:rPr lang="en-US" sz="2400" dirty="0" smtClean="0">
                <a:solidFill>
                  <a:srgbClr val="FF0000"/>
                </a:solidFill>
              </a:rPr>
              <a:t>zero  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Work principle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11.2 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57224" y="1571612"/>
            <a:ext cx="7715304" cy="10156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Low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Determine the required force P in Figure, needed to maintain equilibrium of the scissors linkage when </a:t>
            </a: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=60</a:t>
            </a:r>
            <a:r>
              <a:rPr lang="en-US" sz="2000" b="1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The spring is un-stretched when </a:t>
            </a: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=30</a:t>
            </a:r>
            <a:r>
              <a:rPr lang="en-US" sz="2000" b="1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. Neglect the mass of the links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71538" y="5857892"/>
            <a:ext cx="7715304" cy="340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dirty="0" smtClean="0"/>
              <a:t>Engineering mechanics: static, 12</a:t>
            </a:r>
            <a:r>
              <a:rPr lang="en-US" sz="1200" baseline="30000" dirty="0" smtClean="0"/>
              <a:t>th</a:t>
            </a:r>
            <a:r>
              <a:rPr lang="en-US" sz="1200" dirty="0" smtClean="0"/>
              <a:t> edition in SI units, R.C. </a:t>
            </a:r>
            <a:r>
              <a:rPr lang="en-US" sz="1200" dirty="0" err="1" smtClean="0"/>
              <a:t>Hibbeler</a:t>
            </a:r>
            <a:r>
              <a:rPr lang="en-US" sz="1200" dirty="0" smtClean="0"/>
              <a:t>, 2010</a:t>
            </a:r>
            <a:endParaRPr lang="en-US" sz="1200" dirty="0"/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2643182"/>
            <a:ext cx="3486150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Work principle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11.2 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57224" y="1571612"/>
            <a:ext cx="1143008" cy="4001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Low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Solution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71538" y="5857892"/>
            <a:ext cx="7715304" cy="340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dirty="0" smtClean="0"/>
              <a:t>Engineering mechanics: static, 12</a:t>
            </a:r>
            <a:r>
              <a:rPr lang="en-US" sz="1200" baseline="30000" dirty="0" smtClean="0"/>
              <a:t>th</a:t>
            </a:r>
            <a:r>
              <a:rPr lang="en-US" sz="1200" dirty="0" smtClean="0"/>
              <a:t> edition in SI units, R.C. </a:t>
            </a:r>
            <a:r>
              <a:rPr lang="en-US" sz="1200" dirty="0" err="1" smtClean="0"/>
              <a:t>Hibbeler</a:t>
            </a:r>
            <a:r>
              <a:rPr lang="en-US" sz="1200" dirty="0" smtClean="0"/>
              <a:t>, 2010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857224" y="2071678"/>
            <a:ext cx="1143008" cy="4001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F.B.D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2256" y="1771667"/>
            <a:ext cx="4552950" cy="408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Work principle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11.2 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57224" y="1571612"/>
            <a:ext cx="1143008" cy="4001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Low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Solution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57224" y="2071678"/>
            <a:ext cx="2000264" cy="4001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Spring force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71538" y="2714620"/>
            <a:ext cx="7715304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r>
              <a:rPr lang="es-ES" sz="2000" dirty="0" err="1" smtClean="0"/>
              <a:t>F</a:t>
            </a:r>
            <a:r>
              <a:rPr lang="es-ES" sz="2000" baseline="-25000" dirty="0" err="1" smtClean="0"/>
              <a:t>s</a:t>
            </a:r>
            <a:r>
              <a:rPr lang="es-ES" sz="2000" dirty="0" smtClean="0"/>
              <a:t> = </a:t>
            </a:r>
            <a:r>
              <a:rPr lang="es-ES" sz="2000" dirty="0" err="1" smtClean="0"/>
              <a:t>k.s</a:t>
            </a:r>
            <a:r>
              <a:rPr lang="es-ES" sz="2000" dirty="0" smtClean="0"/>
              <a:t>= 5000 [(0.3 ) sin (</a:t>
            </a:r>
            <a:r>
              <a:rPr lang="el-GR" sz="2000" dirty="0" smtClean="0"/>
              <a:t>θ</a:t>
            </a:r>
            <a:r>
              <a:rPr lang="es-ES" sz="2000" dirty="0" smtClean="0"/>
              <a:t> - (0.3 ) sin 30°] = (1500 sin (</a:t>
            </a:r>
            <a:r>
              <a:rPr lang="el-GR" sz="2000" dirty="0" smtClean="0"/>
              <a:t>θ</a:t>
            </a:r>
            <a:r>
              <a:rPr lang="en-US" sz="2000" dirty="0" smtClean="0"/>
              <a:t>)</a:t>
            </a:r>
            <a:r>
              <a:rPr lang="es-ES" sz="2000" dirty="0" smtClean="0"/>
              <a:t>- 750) N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785786" y="3357562"/>
            <a:ext cx="2714644" cy="4001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Virtual Displacements.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857356" y="4000504"/>
            <a:ext cx="6286544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2400" dirty="0" err="1" smtClean="0"/>
              <a:t>x</a:t>
            </a:r>
            <a:r>
              <a:rPr lang="es-ES" sz="2400" baseline="-25000" dirty="0" err="1" smtClean="0"/>
              <a:t>D</a:t>
            </a:r>
            <a:r>
              <a:rPr lang="es-ES" sz="2400" dirty="0" smtClean="0"/>
              <a:t> = 3[(0.3 m) sin (</a:t>
            </a:r>
            <a:r>
              <a:rPr lang="el-GR" sz="2400" dirty="0" smtClean="0"/>
              <a:t>θ</a:t>
            </a:r>
            <a:r>
              <a:rPr lang="es-ES" sz="2400" dirty="0" smtClean="0"/>
              <a:t>)] = (0.9 m) sin (</a:t>
            </a:r>
            <a:r>
              <a:rPr lang="el-GR" sz="2400" dirty="0" smtClean="0"/>
              <a:t>θ</a:t>
            </a:r>
            <a:r>
              <a:rPr lang="es-ES" sz="2400" dirty="0" smtClean="0"/>
              <a:t>)</a:t>
            </a:r>
          </a:p>
          <a:p>
            <a:pPr algn="ctr"/>
            <a:endParaRPr lang="es-ES" sz="1000" dirty="0" smtClean="0"/>
          </a:p>
          <a:p>
            <a:pPr algn="ctr"/>
            <a:r>
              <a:rPr lang="es-ES" sz="2400" dirty="0" err="1" smtClean="0"/>
              <a:t>x</a:t>
            </a:r>
            <a:r>
              <a:rPr lang="es-ES" sz="2400" baseline="-25000" dirty="0" err="1" smtClean="0"/>
              <a:t>B</a:t>
            </a:r>
            <a:r>
              <a:rPr lang="es-ES" sz="2400" dirty="0" smtClean="0"/>
              <a:t> = (0.3 m) sin (</a:t>
            </a:r>
            <a:r>
              <a:rPr lang="el-GR" sz="2400" dirty="0" smtClean="0"/>
              <a:t>θ</a:t>
            </a:r>
            <a:r>
              <a:rPr lang="es-ES" sz="2400" dirty="0" smtClean="0"/>
              <a:t>)</a:t>
            </a:r>
            <a:endParaRPr lang="en-US" sz="2400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Work principle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11.2 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57224" y="1571612"/>
            <a:ext cx="1143008" cy="4001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Low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Solution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57224" y="2071678"/>
            <a:ext cx="3000396" cy="4001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Differential elements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285852" y="2571744"/>
            <a:ext cx="4214842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dU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= 0 → P 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)–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)= 0  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571604" y="3357562"/>
            <a:ext cx="7429552" cy="43088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r>
              <a:rPr lang="es-ES" sz="2200" i="1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s-ES" sz="2200" dirty="0" smtClean="0">
                <a:latin typeface="Times New Roman" pitchFamily="18" charset="0"/>
                <a:cs typeface="Times New Roman" pitchFamily="18" charset="0"/>
              </a:rPr>
              <a:t>(0.9 </a:t>
            </a:r>
            <a:r>
              <a:rPr lang="es-E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s-E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s-E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l-G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s-E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s-E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s-ES" sz="2200" dirty="0" smtClean="0">
                <a:latin typeface="Times New Roman" pitchFamily="18" charset="0"/>
                <a:cs typeface="Times New Roman" pitchFamily="18" charset="0"/>
              </a:rPr>
              <a:t>) – [1500 sin(</a:t>
            </a: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s-ES" sz="2200" dirty="0" smtClean="0">
                <a:latin typeface="Times New Roman" pitchFamily="18" charset="0"/>
                <a:cs typeface="Times New Roman" pitchFamily="18" charset="0"/>
              </a:rPr>
              <a:t>) – 750] (0.3 </a:t>
            </a:r>
            <a:r>
              <a:rPr lang="es-E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s-E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s-E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l-G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s-E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s-E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s-ES" sz="2200" dirty="0" smtClean="0">
                <a:latin typeface="Times New Roman" pitchFamily="18" charset="0"/>
                <a:cs typeface="Times New Roman" pitchFamily="18" charset="0"/>
              </a:rPr>
              <a:t>) = 0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Elbow Connector 22"/>
          <p:cNvCxnSpPr>
            <a:stCxn id="18" idx="1"/>
            <a:endCxn id="21" idx="1"/>
          </p:cNvCxnSpPr>
          <p:nvPr/>
        </p:nvCxnSpPr>
        <p:spPr>
          <a:xfrm rot="10800000" flipH="1" flipV="1">
            <a:off x="1285852" y="2802576"/>
            <a:ext cx="285752" cy="770429"/>
          </a:xfrm>
          <a:prstGeom prst="bentConnector3">
            <a:avLst>
              <a:gd name="adj1" fmla="val -79999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2000232" y="4069683"/>
            <a:ext cx="4929222" cy="43088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{0.9P +225 – 450 sin(</a:t>
            </a:r>
            <a:r>
              <a:rPr lang="el-GR" sz="2200" i="1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)} </a:t>
            </a:r>
            <a:r>
              <a:rPr lang="es-E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s-E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l-G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s-E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l-G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s-E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s-E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0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Elbow Connector 36"/>
          <p:cNvCxnSpPr>
            <a:stCxn id="21" idx="1"/>
            <a:endCxn id="35" idx="1"/>
          </p:cNvCxnSpPr>
          <p:nvPr/>
        </p:nvCxnSpPr>
        <p:spPr>
          <a:xfrm rot="10800000" flipH="1" flipV="1">
            <a:off x="1571604" y="3573005"/>
            <a:ext cx="428628" cy="712121"/>
          </a:xfrm>
          <a:prstGeom prst="bentConnector3">
            <a:avLst>
              <a:gd name="adj1" fmla="val -53333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3664166" y="4559866"/>
            <a:ext cx="2408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Because </a:t>
            </a:r>
            <a:r>
              <a:rPr lang="es-E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s-E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s-E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l-G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s-E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s-E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≠ 0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071670" y="5000636"/>
            <a:ext cx="6072230" cy="43088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{0.9P +225 – 450 sin(</a:t>
            </a:r>
            <a:r>
              <a:rPr lang="el-GR" sz="2200" i="1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s-E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0 </a:t>
            </a:r>
            <a:r>
              <a:rPr lang="es-ES" sz="2200" i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→</a:t>
            </a:r>
            <a:r>
              <a:rPr lang="en-US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 = 500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sin(</a:t>
            </a:r>
            <a:r>
              <a:rPr lang="el-GR" sz="2200" i="1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) – 250 </a:t>
            </a:r>
            <a:endParaRPr lang="es-ES" sz="2200" i="1" dirty="0" smtClean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42" name="Elbow Connector 41"/>
          <p:cNvCxnSpPr>
            <a:stCxn id="35" idx="1"/>
            <a:endCxn id="41" idx="1"/>
          </p:cNvCxnSpPr>
          <p:nvPr/>
        </p:nvCxnSpPr>
        <p:spPr>
          <a:xfrm rot="10800000" flipH="1" flipV="1">
            <a:off x="2000232" y="4285126"/>
            <a:ext cx="71438" cy="930953"/>
          </a:xfrm>
          <a:prstGeom prst="bentConnector3">
            <a:avLst>
              <a:gd name="adj1" fmla="val -319998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3851443" y="5500702"/>
            <a:ext cx="9348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= 60</a:t>
            </a:r>
            <a:r>
              <a:rPr lang="en-US" i="1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US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143108" y="6000768"/>
            <a:ext cx="6072230" cy="43088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r>
              <a:rPr lang="en-US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 = 500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sin(60) – 250 = 183 </a:t>
            </a:r>
            <a:endParaRPr lang="es-ES" sz="2200" i="1" dirty="0" smtClean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49" name="Elbow Connector 48"/>
          <p:cNvCxnSpPr>
            <a:stCxn id="41" idx="1"/>
            <a:endCxn id="48" idx="1"/>
          </p:cNvCxnSpPr>
          <p:nvPr/>
        </p:nvCxnSpPr>
        <p:spPr>
          <a:xfrm rot="10800000" flipH="1" flipV="1">
            <a:off x="2071670" y="5216080"/>
            <a:ext cx="71438" cy="1000132"/>
          </a:xfrm>
          <a:prstGeom prst="bentConnector3">
            <a:avLst>
              <a:gd name="adj1" fmla="val -319998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Work principle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End of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See you in the next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Don’t forget to answer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the quiz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1874</TotalTime>
  <Words>345</Words>
  <Application>Microsoft Office PowerPoint</Application>
  <PresentationFormat>On-screen Show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Laith Batarseh</cp:lastModifiedBy>
  <cp:revision>499</cp:revision>
  <dcterms:created xsi:type="dcterms:W3CDTF">2013-05-06T16:21:25Z</dcterms:created>
  <dcterms:modified xsi:type="dcterms:W3CDTF">2014-07-12T07:06:42Z</dcterms:modified>
</cp:coreProperties>
</file>