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80" r:id="rId3"/>
    <p:sldId id="277" r:id="rId4"/>
    <p:sldId id="278" r:id="rId5"/>
    <p:sldId id="279" r:id="rId6"/>
    <p:sldId id="27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39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ABF34-2BC1-473B-87C0-8E88AE821395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AFCB0-6134-47E1-BE4E-4821DD2DF0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06F84-8023-47C8-9124-E02C765911A4}" type="datetimeFigureOut">
              <a:rPr lang="en-US" smtClean="0"/>
              <a:pPr/>
              <a:t>8/20/2014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B7F41-00C5-4285-AB36-E0AF075D87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F18BD-0D06-471B-9EB2-9D27EBA77692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DAB64-F6C2-4545-ABD9-8E11665509A0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B4C64-8AB9-4927-92EB-D5081CD61AD1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1EA74-A2C4-47DC-BB4A-714E13492C46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99A7-4279-4BD8-AFEB-BE4EE285AADF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A88BE-78BC-40C8-8B75-2FBA2B0C7A19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11267-5607-40C2-8EB9-EFBB991A6307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179D6-DDC1-4FA0-87E5-7A127C70911D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E230D-0681-410D-BA04-0D43F99ED355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45A0C-6548-42FD-BFFC-106D921BB2E8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3A527-D86F-453B-AF27-A507A1D589B9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2DEF7-A956-4A6A-B0D8-71EDC7B65DBA}" type="datetime1">
              <a:rPr lang="en-US" smtClean="0"/>
              <a:pPr/>
              <a:t>8/20/2014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AC5C0-FED3-47A0-BD12-B7ED298DF2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357158" y="406748"/>
            <a:ext cx="108000" cy="6300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142844" y="559148"/>
            <a:ext cx="108000" cy="6156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00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1357290" y="1785926"/>
            <a:ext cx="3600000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Chapter Ten</a:t>
            </a:r>
            <a:endParaRPr lang="en-US" sz="4000" dirty="0"/>
          </a:p>
        </p:txBody>
      </p:sp>
      <p:sp>
        <p:nvSpPr>
          <p:cNvPr id="115" name="Rectangle 114"/>
          <p:cNvSpPr/>
          <p:nvPr/>
        </p:nvSpPr>
        <p:spPr>
          <a:xfrm>
            <a:off x="1357290" y="4214818"/>
            <a:ext cx="6500858" cy="540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Laith</a:t>
            </a:r>
            <a:r>
              <a:rPr lang="en-US" sz="4000" dirty="0" smtClean="0"/>
              <a:t> </a:t>
            </a:r>
            <a:r>
              <a:rPr lang="en-US" sz="4000" dirty="0" err="1" smtClean="0"/>
              <a:t>Batarseh</a:t>
            </a:r>
            <a:endParaRPr lang="en-US" sz="4000" dirty="0"/>
          </a:p>
        </p:txBody>
      </p:sp>
      <p:sp>
        <p:nvSpPr>
          <p:cNvPr id="117" name="Rectangle 116"/>
          <p:cNvSpPr/>
          <p:nvPr/>
        </p:nvSpPr>
        <p:spPr>
          <a:xfrm>
            <a:off x="3664486" y="142852"/>
            <a:ext cx="183620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</a:rPr>
              <a:t>Statics </a:t>
            </a:r>
            <a:endParaRPr lang="en-US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1357290" y="2603248"/>
            <a:ext cx="7215238" cy="75431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32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Work principle </a:t>
            </a:r>
            <a:endParaRPr lang="en-US" sz="32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4357686" y="3429000"/>
            <a:ext cx="6983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By </a:t>
            </a:r>
            <a:endParaRPr lang="en-US" sz="32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grpSp>
        <p:nvGrpSpPr>
          <p:cNvPr id="120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121" name="Rounded Rectangle 120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2" name="Flowchart: Summing Junction 121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3" name="Flowchart: Or 122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124" name="Rectangle 123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6" name="Rectangle 125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127" name="Rectangle 126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131" name="Oval 130"/>
          <p:cNvSpPr>
            <a:spLocks noChangeAspect="1"/>
          </p:cNvSpPr>
          <p:nvPr/>
        </p:nvSpPr>
        <p:spPr>
          <a:xfrm>
            <a:off x="8005762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001024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Work principle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11.3 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57224" y="1571612"/>
            <a:ext cx="7715304" cy="10156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If the box in Figure has a mass of 10 kg, determine the couple moment M needed to maintain equilibrium when </a:t>
            </a:r>
            <a:r>
              <a:rPr lang="el-GR" sz="2000" b="1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=60</a:t>
            </a:r>
            <a:r>
              <a:rPr lang="en-US" sz="2000" b="1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. Neglect the mass of the members.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57224" y="6241045"/>
            <a:ext cx="7715304" cy="340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dirty="0" smtClean="0"/>
              <a:t>Engineering mechanics: static, 12</a:t>
            </a:r>
            <a:r>
              <a:rPr lang="en-US" sz="1200" baseline="30000" dirty="0" smtClean="0"/>
              <a:t>th</a:t>
            </a:r>
            <a:r>
              <a:rPr lang="en-US" sz="1200" dirty="0" smtClean="0"/>
              <a:t> edition in SI units, R.C. </a:t>
            </a:r>
            <a:r>
              <a:rPr lang="en-US" sz="1200" dirty="0" err="1" smtClean="0"/>
              <a:t>Hibbeler</a:t>
            </a:r>
            <a:r>
              <a:rPr lang="en-US" sz="1200" dirty="0" smtClean="0"/>
              <a:t>, 2010</a:t>
            </a:r>
            <a:endParaRPr lang="en-US" sz="1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2714620"/>
            <a:ext cx="5114948" cy="3609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Work principle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11.2 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57224" y="1571612"/>
            <a:ext cx="1143008" cy="4001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Low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Solution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71538" y="5857892"/>
            <a:ext cx="7715304" cy="340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dirty="0" smtClean="0"/>
              <a:t>Engineering mechanics: static, 12</a:t>
            </a:r>
            <a:r>
              <a:rPr lang="en-US" sz="1200" baseline="30000" dirty="0" smtClean="0"/>
              <a:t>th</a:t>
            </a:r>
            <a:r>
              <a:rPr lang="en-US" sz="1200" dirty="0" smtClean="0"/>
              <a:t> edition in SI units, R.C. </a:t>
            </a:r>
            <a:r>
              <a:rPr lang="en-US" sz="1200" dirty="0" err="1" smtClean="0"/>
              <a:t>Hibbeler</a:t>
            </a:r>
            <a:r>
              <a:rPr lang="en-US" sz="1200" dirty="0" smtClean="0"/>
              <a:t>, 2010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857224" y="2071678"/>
            <a:ext cx="1143008" cy="4001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F.B.D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1772072"/>
            <a:ext cx="4700608" cy="415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Work principle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11.2 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57224" y="1571612"/>
            <a:ext cx="1143008" cy="4001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Low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Solution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5786" y="2214554"/>
            <a:ext cx="2714644" cy="4001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Virtual Displacements.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857356" y="2857496"/>
            <a:ext cx="6286544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2400" dirty="0" err="1" smtClean="0"/>
              <a:t>y</a:t>
            </a:r>
            <a:r>
              <a:rPr lang="es-ES" sz="2400" baseline="-25000" dirty="0" err="1" smtClean="0"/>
              <a:t>E</a:t>
            </a:r>
            <a:r>
              <a:rPr lang="es-ES" sz="2400" dirty="0" smtClean="0"/>
              <a:t> = 0.45  sin(</a:t>
            </a:r>
            <a:r>
              <a:rPr lang="el-GR" sz="2400" dirty="0" smtClean="0"/>
              <a:t>θ</a:t>
            </a:r>
            <a:r>
              <a:rPr lang="es-ES" sz="2400" dirty="0" smtClean="0"/>
              <a:t>)+ b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785786" y="3429000"/>
            <a:ext cx="3000396" cy="4001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Differential elements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857356" y="3929066"/>
            <a:ext cx="6286544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l-GR" sz="2400" dirty="0" smtClean="0"/>
              <a:t>δ</a:t>
            </a:r>
            <a:r>
              <a:rPr lang="es-ES" sz="2400" dirty="0" err="1" smtClean="0"/>
              <a:t>y</a:t>
            </a:r>
            <a:r>
              <a:rPr lang="es-ES" sz="2400" baseline="-25000" dirty="0" err="1" smtClean="0"/>
              <a:t>E</a:t>
            </a:r>
            <a:r>
              <a:rPr lang="es-ES" sz="2400" dirty="0" smtClean="0"/>
              <a:t> = 0.45  </a:t>
            </a:r>
            <a:r>
              <a:rPr lang="es-ES" sz="2400" dirty="0" err="1" smtClean="0"/>
              <a:t>cos</a:t>
            </a:r>
            <a:r>
              <a:rPr lang="es-ES" sz="2400" dirty="0" smtClean="0"/>
              <a:t>(</a:t>
            </a:r>
            <a:r>
              <a:rPr lang="el-GR" sz="2400" dirty="0" smtClean="0"/>
              <a:t>θ</a:t>
            </a:r>
            <a:r>
              <a:rPr lang="es-ES" sz="2400" dirty="0" smtClean="0"/>
              <a:t>) </a:t>
            </a:r>
            <a:r>
              <a:rPr lang="el-GR" sz="2400" dirty="0" smtClean="0"/>
              <a:t>δ</a:t>
            </a:r>
            <a:r>
              <a:rPr lang="en-US" sz="2400" dirty="0" smtClean="0"/>
              <a:t>(</a:t>
            </a:r>
            <a:r>
              <a:rPr lang="el-GR" sz="2400" dirty="0" smtClean="0"/>
              <a:t>θ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785786" y="4500570"/>
            <a:ext cx="2714644" cy="4001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Virtual work equation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857356" y="5214950"/>
            <a:ext cx="6286544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dU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= 0 → M 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s-ES" sz="2400" dirty="0" smtClean="0">
                <a:latin typeface="Times New Roman" pitchFamily="18" charset="0"/>
                <a:cs typeface="Times New Roman" pitchFamily="18" charset="0"/>
              </a:rPr>
              <a:t>)–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[10(9.81)]</a:t>
            </a:r>
            <a:r>
              <a:rPr lang="el-GR" sz="2400" dirty="0" smtClean="0"/>
              <a:t> δ</a:t>
            </a:r>
            <a:r>
              <a:rPr lang="es-ES" sz="2400" dirty="0" err="1" smtClean="0"/>
              <a:t>y</a:t>
            </a:r>
            <a:r>
              <a:rPr lang="es-ES" sz="2400" baseline="-25000" dirty="0" err="1" smtClean="0"/>
              <a:t>E</a:t>
            </a:r>
            <a:r>
              <a:rPr lang="es-ES" sz="2400" dirty="0" smtClean="0"/>
              <a:t> = 0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-32" y="878190"/>
            <a:ext cx="582211" cy="327269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Work principle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28662" y="1071546"/>
            <a:ext cx="3600000" cy="36000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Example 11.2 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Oval 32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57224" y="1571612"/>
            <a:ext cx="1143008" cy="4001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Low"/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Solution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285852" y="2285992"/>
            <a:ext cx="5214974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r>
              <a:rPr lang="es-ES" sz="2400" dirty="0" smtClean="0"/>
              <a:t>M</a:t>
            </a:r>
            <a:r>
              <a:rPr lang="el-GR" sz="2400" dirty="0" smtClean="0"/>
              <a:t>δ</a:t>
            </a:r>
            <a:r>
              <a:rPr lang="en-US" sz="2400" dirty="0" smtClean="0"/>
              <a:t>(</a:t>
            </a:r>
            <a:r>
              <a:rPr lang="el-GR" sz="2400" dirty="0" smtClean="0"/>
              <a:t>θ</a:t>
            </a:r>
            <a:r>
              <a:rPr lang="en-US" sz="2400" dirty="0" smtClean="0"/>
              <a:t>)</a:t>
            </a:r>
            <a:r>
              <a:rPr lang="es-ES" sz="2400" dirty="0" smtClean="0"/>
              <a:t> - 10(9.81) (0.45 </a:t>
            </a:r>
            <a:r>
              <a:rPr lang="es-ES" sz="2400" dirty="0" err="1" smtClean="0"/>
              <a:t>cos</a:t>
            </a:r>
            <a:r>
              <a:rPr lang="es-ES" sz="2400" dirty="0" smtClean="0"/>
              <a:t>(</a:t>
            </a:r>
            <a:r>
              <a:rPr lang="el-GR" sz="2400" dirty="0" smtClean="0"/>
              <a:t>θ</a:t>
            </a:r>
            <a:r>
              <a:rPr lang="en-US" sz="2400" dirty="0" smtClean="0"/>
              <a:t>) </a:t>
            </a:r>
            <a:r>
              <a:rPr lang="el-GR" sz="2400" dirty="0" smtClean="0"/>
              <a:t>δ</a:t>
            </a:r>
            <a:r>
              <a:rPr lang="en-US" sz="2400" dirty="0" smtClean="0"/>
              <a:t>(</a:t>
            </a:r>
            <a:r>
              <a:rPr lang="el-GR" sz="2400" dirty="0" smtClean="0"/>
              <a:t>θ</a:t>
            </a:r>
            <a:r>
              <a:rPr lang="en-US" sz="2400" dirty="0" smtClean="0"/>
              <a:t>)</a:t>
            </a:r>
            <a:r>
              <a:rPr lang="es-ES" sz="2400" dirty="0" smtClean="0"/>
              <a:t>) = 0</a:t>
            </a:r>
          </a:p>
          <a:p>
            <a:r>
              <a:rPr lang="es-ES" sz="2400" dirty="0" smtClean="0">
                <a:latin typeface="Times New Roman"/>
                <a:cs typeface="Times New Roman"/>
              </a:rPr>
              <a:t>→ {M-</a:t>
            </a:r>
            <a:r>
              <a:rPr lang="es-ES" sz="2400" dirty="0" smtClean="0"/>
              <a:t> 44.145 </a:t>
            </a:r>
            <a:r>
              <a:rPr lang="es-ES" sz="2400" dirty="0" err="1" smtClean="0"/>
              <a:t>cos</a:t>
            </a:r>
            <a:r>
              <a:rPr lang="es-ES" sz="2400" dirty="0" smtClean="0"/>
              <a:t>(</a:t>
            </a:r>
            <a:r>
              <a:rPr lang="el-GR" sz="2400" dirty="0" smtClean="0"/>
              <a:t>θ</a:t>
            </a:r>
            <a:r>
              <a:rPr lang="en-US" sz="2400" dirty="0" smtClean="0"/>
              <a:t>)</a:t>
            </a:r>
            <a:r>
              <a:rPr lang="es-ES" sz="2400" dirty="0" smtClean="0">
                <a:latin typeface="Times New Roman"/>
                <a:cs typeface="Times New Roman"/>
              </a:rPr>
              <a:t>}</a:t>
            </a:r>
            <a:r>
              <a:rPr lang="el-GR" sz="2000" dirty="0" smtClean="0"/>
              <a:t> δ</a:t>
            </a:r>
            <a:r>
              <a:rPr lang="en-US" sz="2000" dirty="0" smtClean="0"/>
              <a:t>(</a:t>
            </a:r>
            <a:r>
              <a:rPr lang="el-GR" sz="2000" dirty="0" smtClean="0"/>
              <a:t>θ</a:t>
            </a:r>
            <a:r>
              <a:rPr lang="en-US" sz="2000" dirty="0" smtClean="0"/>
              <a:t>)=0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949786" y="3271723"/>
            <a:ext cx="1763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Because </a:t>
            </a:r>
            <a:r>
              <a:rPr lang="el-G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es-E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s-E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" b="1" dirty="0" smtClean="0">
                <a:latin typeface="Times New Roman" pitchFamily="18" charset="0"/>
                <a:cs typeface="Times New Roman" pitchFamily="18" charset="0"/>
              </a:rPr>
              <a:t>≠ 0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357290" y="3712493"/>
            <a:ext cx="6072230" cy="40011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r>
              <a:rPr lang="es-ES" sz="2000" dirty="0" smtClean="0">
                <a:latin typeface="Times New Roman"/>
                <a:cs typeface="Times New Roman"/>
              </a:rPr>
              <a:t>M-</a:t>
            </a:r>
            <a:r>
              <a:rPr lang="es-ES" sz="2000" dirty="0" smtClean="0"/>
              <a:t> 44.145 </a:t>
            </a:r>
            <a:r>
              <a:rPr lang="es-ES" sz="2000" dirty="0" err="1" smtClean="0"/>
              <a:t>cos</a:t>
            </a:r>
            <a:r>
              <a:rPr lang="es-ES" sz="2000" dirty="0" smtClean="0"/>
              <a:t>(</a:t>
            </a:r>
            <a:r>
              <a:rPr lang="el-GR" sz="2000" dirty="0" smtClean="0"/>
              <a:t>θ</a:t>
            </a:r>
            <a:r>
              <a:rPr lang="en-US" sz="2000" dirty="0" smtClean="0"/>
              <a:t>)=0</a:t>
            </a:r>
            <a:endParaRPr lang="es-ES" sz="2200" i="1" dirty="0" smtClean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42" name="Elbow Connector 41"/>
          <p:cNvCxnSpPr>
            <a:stCxn id="35" idx="1"/>
            <a:endCxn id="41" idx="1"/>
          </p:cNvCxnSpPr>
          <p:nvPr/>
        </p:nvCxnSpPr>
        <p:spPr>
          <a:xfrm rot="10800000" flipH="1" flipV="1">
            <a:off x="1285852" y="2701490"/>
            <a:ext cx="71438" cy="1211057"/>
          </a:xfrm>
          <a:prstGeom prst="bentConnector3">
            <a:avLst>
              <a:gd name="adj1" fmla="val -319998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3137063" y="4212559"/>
            <a:ext cx="9348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θ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= 60</a:t>
            </a:r>
            <a:r>
              <a:rPr lang="en-US" i="1" baseline="300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US" baseline="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428728" y="4712625"/>
            <a:ext cx="607223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anchor="ctr" anchorCtr="0">
            <a:spAutoFit/>
          </a:bodyPr>
          <a:lstStyle/>
          <a:p>
            <a:r>
              <a:rPr lang="es-ES" sz="2400" dirty="0" smtClean="0">
                <a:latin typeface="Times New Roman"/>
                <a:cs typeface="Times New Roman"/>
              </a:rPr>
              <a:t>M=</a:t>
            </a:r>
            <a:r>
              <a:rPr lang="es-ES" sz="2400" dirty="0" smtClean="0"/>
              <a:t> 44.145 </a:t>
            </a:r>
            <a:r>
              <a:rPr lang="es-ES" sz="2400" dirty="0" err="1" smtClean="0"/>
              <a:t>cos</a:t>
            </a:r>
            <a:r>
              <a:rPr lang="es-ES" sz="2400" dirty="0" smtClean="0"/>
              <a:t>(</a:t>
            </a:r>
            <a:r>
              <a:rPr lang="en-US" sz="2400" dirty="0" smtClean="0"/>
              <a:t>60)</a:t>
            </a:r>
            <a:r>
              <a:rPr lang="es-ES" sz="2400" dirty="0" smtClean="0">
                <a:latin typeface="Times New Roman"/>
                <a:cs typeface="Times New Roman"/>
              </a:rPr>
              <a:t>=22.1 </a:t>
            </a:r>
            <a:r>
              <a:rPr lang="es-ES" sz="2400" dirty="0" err="1" smtClean="0">
                <a:latin typeface="Times New Roman"/>
                <a:cs typeface="Times New Roman"/>
              </a:rPr>
              <a:t>N.m</a:t>
            </a:r>
            <a:endParaRPr lang="es-ES" sz="2800" i="1" dirty="0" smtClean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cxnSp>
        <p:nvCxnSpPr>
          <p:cNvPr id="49" name="Elbow Connector 48"/>
          <p:cNvCxnSpPr>
            <a:stCxn id="41" idx="1"/>
            <a:endCxn id="48" idx="1"/>
          </p:cNvCxnSpPr>
          <p:nvPr/>
        </p:nvCxnSpPr>
        <p:spPr>
          <a:xfrm rot="10800000" flipH="1" flipV="1">
            <a:off x="1357290" y="3912548"/>
            <a:ext cx="71438" cy="1030910"/>
          </a:xfrm>
          <a:prstGeom prst="bentConnector3">
            <a:avLst>
              <a:gd name="adj1" fmla="val -319998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>
            <a:off x="571472" y="254348"/>
            <a:ext cx="108000" cy="644400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0">
                <a:schemeClr val="accent5">
                  <a:lumMod val="5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/>
          <p:nvPr/>
        </p:nvCxnSpPr>
        <p:spPr>
          <a:xfrm>
            <a:off x="757718" y="927082"/>
            <a:ext cx="7236000" cy="1588"/>
          </a:xfrm>
          <a:prstGeom prst="line">
            <a:avLst/>
          </a:prstGeom>
          <a:ln w="31750">
            <a:solidFill>
              <a:schemeClr val="accent5">
                <a:lumMod val="50000"/>
              </a:schemeClr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  <a:scene3d>
            <a:camera prst="orthographicFront"/>
            <a:lightRig rig="threePt" dir="t"/>
          </a:scene3d>
          <a:sp3d>
            <a:bevelB prst="angle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71406" y="878190"/>
            <a:ext cx="515975" cy="2742802"/>
          </a:xfrm>
          <a:prstGeom prst="rect">
            <a:avLst/>
          </a:prstGeom>
        </p:spPr>
        <p:txBody>
          <a:bodyPr vert="wordArtVert"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Statics </a:t>
            </a:r>
            <a:endParaRPr lang="en-US" sz="2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57224" y="214290"/>
            <a:ext cx="7000924" cy="57150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>
              <a:buClr>
                <a:schemeClr val="accent1"/>
              </a:buClr>
              <a:buSzPct val="80000"/>
            </a:pPr>
            <a:r>
              <a:rPr lang="en-US" sz="2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Work principle</a:t>
            </a:r>
            <a:endParaRPr lang="en-US" sz="2400" b="1" cap="all" dirty="0" smtClean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8062016" y="415028"/>
            <a:ext cx="1008000" cy="1008000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9"/>
          <p:cNvGrpSpPr>
            <a:grpSpLocks noChangeAspect="1"/>
          </p:cNvGrpSpPr>
          <p:nvPr/>
        </p:nvGrpSpPr>
        <p:grpSpPr>
          <a:xfrm>
            <a:off x="7572396" y="5286388"/>
            <a:ext cx="1440000" cy="1440000"/>
            <a:chOff x="357158" y="1000108"/>
            <a:chExt cx="1800000" cy="1800000"/>
          </a:xfrm>
        </p:grpSpPr>
        <p:sp>
          <p:nvSpPr>
            <p:cNvPr id="36" name="Rounded Rectangle 35"/>
            <p:cNvSpPr/>
            <p:nvPr/>
          </p:nvSpPr>
          <p:spPr>
            <a:xfrm>
              <a:off x="357158" y="1000108"/>
              <a:ext cx="1800000" cy="18000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7" name="Flowchart: Summing Junction 36"/>
            <p:cNvSpPr/>
            <p:nvPr/>
          </p:nvSpPr>
          <p:spPr>
            <a:xfrm>
              <a:off x="357158" y="1000108"/>
              <a:ext cx="1800000" cy="1800000"/>
            </a:xfrm>
            <a:prstGeom prst="flowChartSummingJunction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8" name="Flowchart: Or 37"/>
            <p:cNvSpPr/>
            <p:nvPr/>
          </p:nvSpPr>
          <p:spPr>
            <a:xfrm>
              <a:off x="714348" y="1357298"/>
              <a:ext cx="1080000" cy="1080000"/>
            </a:xfrm>
            <a:prstGeom prst="flowChartOr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400">
                <a:solidFill>
                  <a:schemeClr val="bg2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57224" y="1000108"/>
              <a:ext cx="78581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firstslide"/>
                </a:rPr>
                <a:t>Home 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 rot="16200000">
              <a:off x="35687" y="1678770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nextslide"/>
                </a:rPr>
                <a:t>Next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 rot="16200000">
              <a:off x="1393009" y="1678769"/>
              <a:ext cx="1071570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previousslide"/>
                </a:rPr>
                <a:t>Previous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785786" y="2357430"/>
              <a:ext cx="990608" cy="42862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>
                  <a:solidFill>
                    <a:schemeClr val="bg2"/>
                  </a:solidFill>
                  <a:hlinkClick r:id="" action="ppaction://hlinkshowjump?jump=lastslide"/>
                </a:rPr>
                <a:t>End</a:t>
              </a:r>
              <a:endParaRPr lang="en-US" sz="1400" b="1" dirty="0">
                <a:solidFill>
                  <a:schemeClr val="bg2"/>
                </a:solidFill>
              </a:endParaRPr>
            </a:p>
          </p:txBody>
        </p:sp>
      </p:grpSp>
      <p:sp>
        <p:nvSpPr>
          <p:cNvPr id="30" name="Oval 29"/>
          <p:cNvSpPr>
            <a:spLocks noChangeAspect="1"/>
          </p:cNvSpPr>
          <p:nvPr/>
        </p:nvSpPr>
        <p:spPr>
          <a:xfrm>
            <a:off x="8066754" y="422896"/>
            <a:ext cx="1005840" cy="1005840"/>
          </a:xfrm>
          <a:prstGeom prst="ellipse">
            <a:avLst/>
          </a:prstGeom>
          <a:blipFill>
            <a:blip r:embed="rId2" cstate="print"/>
            <a:stretch>
              <a:fillRect/>
            </a:stretch>
          </a:blip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5250" cmpd="thickThin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ontent Placeholder 6"/>
          <p:cNvSpPr txBox="1">
            <a:spLocks/>
          </p:cNvSpPr>
          <p:nvPr/>
        </p:nvSpPr>
        <p:spPr>
          <a:xfrm>
            <a:off x="1214414" y="1357298"/>
            <a:ext cx="6215106" cy="39147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 anchorCtr="0">
            <a:normAutofit fontScale="7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End of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See you in the next lecture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Don’t forget to answer </a:t>
            </a:r>
            <a:r>
              <a:rPr kumimoji="0" lang="en-US" sz="4800" b="1" i="0" u="none" strike="noStrike" kern="1200" cap="none" spc="0" normalizeH="0" baseline="0" noProof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the quiz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1891</TotalTime>
  <Words>223</Words>
  <Application>Microsoft Office PowerPoint</Application>
  <PresentationFormat>On-screen Show (4:3)</PresentationFormat>
  <Paragraphs>49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Laith Batarseh</dc:creator>
  <cp:lastModifiedBy>Laith Batarseh</cp:lastModifiedBy>
  <cp:revision>509</cp:revision>
  <dcterms:created xsi:type="dcterms:W3CDTF">2013-05-06T16:21:25Z</dcterms:created>
  <dcterms:modified xsi:type="dcterms:W3CDTF">2014-08-20T03:28:55Z</dcterms:modified>
</cp:coreProperties>
</file>