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82" r:id="rId3"/>
    <p:sldId id="284" r:id="rId4"/>
    <p:sldId id="285" r:id="rId5"/>
    <p:sldId id="286" r:id="rId6"/>
    <p:sldId id="27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085CBF-84D2-4656-9930-A689A957D2B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12DB41-6C74-42F5-A130-65FA0184CD8F}">
      <dgm:prSet phldrT="[Text]"/>
      <dgm:spPr/>
      <dgm:t>
        <a:bodyPr/>
        <a:lstStyle/>
        <a:p>
          <a:r>
            <a:rPr lang="en-US" b="1" dirty="0" smtClean="0">
              <a:latin typeface="Times New Roman" pitchFamily="18" charset="0"/>
              <a:cs typeface="Times New Roman" pitchFamily="18" charset="0"/>
            </a:rPr>
            <a:t>Potential energy</a:t>
          </a:r>
          <a:endParaRPr lang="en-US" dirty="0"/>
        </a:p>
      </dgm:t>
    </dgm:pt>
    <dgm:pt modelId="{3F077C1C-FCB8-4DDB-8700-FA3B1B12801E}" type="parTrans" cxnId="{20BF26EA-9334-4CDF-AE2D-055DAC203B21}">
      <dgm:prSet/>
      <dgm:spPr/>
      <dgm:t>
        <a:bodyPr/>
        <a:lstStyle/>
        <a:p>
          <a:endParaRPr lang="en-US"/>
        </a:p>
      </dgm:t>
    </dgm:pt>
    <dgm:pt modelId="{06362D8B-C0BE-46F6-AE7B-6F50ED8E9915}" type="sibTrans" cxnId="{20BF26EA-9334-4CDF-AE2D-055DAC203B21}">
      <dgm:prSet/>
      <dgm:spPr/>
      <dgm:t>
        <a:bodyPr/>
        <a:lstStyle/>
        <a:p>
          <a:endParaRPr lang="en-US"/>
        </a:p>
      </dgm:t>
    </dgm:pt>
    <dgm:pt modelId="{E472468F-FF0D-4AFA-96BB-DA057F7AA668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elastic effect</a:t>
          </a:r>
          <a:endParaRPr lang="en-US" dirty="0"/>
        </a:p>
      </dgm:t>
    </dgm:pt>
    <dgm:pt modelId="{B517F73B-A6CB-4A55-83C6-4550E891B980}" type="parTrans" cxnId="{D5599192-20C0-4940-BDC6-2C23D57FFD0B}">
      <dgm:prSet/>
      <dgm:spPr/>
      <dgm:t>
        <a:bodyPr/>
        <a:lstStyle/>
        <a:p>
          <a:endParaRPr lang="en-US"/>
        </a:p>
      </dgm:t>
    </dgm:pt>
    <dgm:pt modelId="{1F8C9F56-64C3-4078-9936-032DF1CF99FA}" type="sibTrans" cxnId="{D5599192-20C0-4940-BDC6-2C23D57FFD0B}">
      <dgm:prSet/>
      <dgm:spPr/>
      <dgm:t>
        <a:bodyPr/>
        <a:lstStyle/>
        <a:p>
          <a:endParaRPr lang="en-US"/>
        </a:p>
      </dgm:t>
    </dgm:pt>
    <dgm:pt modelId="{D15135AA-1297-4F8B-98E7-4171FD39A84C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gravitational effect </a:t>
          </a:r>
          <a:endParaRPr lang="en-US" dirty="0"/>
        </a:p>
      </dgm:t>
    </dgm:pt>
    <dgm:pt modelId="{BF78E08D-1ABB-4D81-B939-6E11928B5C3B}" type="parTrans" cxnId="{2704CD6F-9993-4C60-B000-C07DAF595E32}">
      <dgm:prSet/>
      <dgm:spPr/>
      <dgm:t>
        <a:bodyPr/>
        <a:lstStyle/>
        <a:p>
          <a:endParaRPr lang="en-US"/>
        </a:p>
      </dgm:t>
    </dgm:pt>
    <dgm:pt modelId="{A61B5837-4B4F-40B3-A2F8-3ACAFB4A7727}" type="sibTrans" cxnId="{2704CD6F-9993-4C60-B000-C07DAF595E32}">
      <dgm:prSet/>
      <dgm:spPr/>
      <dgm:t>
        <a:bodyPr/>
        <a:lstStyle/>
        <a:p>
          <a:endParaRPr lang="en-US"/>
        </a:p>
      </dgm:t>
    </dgm:pt>
    <dgm:pt modelId="{4F19BDDF-263D-492E-B586-3DC054A41314}" type="pres">
      <dgm:prSet presAssocID="{C8085CBF-84D2-4656-9930-A689A957D2B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D96D2DF-5A1B-4F57-BE47-80D081997FCF}" type="pres">
      <dgm:prSet presAssocID="{8212DB41-6C74-42F5-A130-65FA0184CD8F}" presName="hierRoot1" presStyleCnt="0"/>
      <dgm:spPr/>
    </dgm:pt>
    <dgm:pt modelId="{74F6FEF9-72CA-4753-A041-A1A9676D6C62}" type="pres">
      <dgm:prSet presAssocID="{8212DB41-6C74-42F5-A130-65FA0184CD8F}" presName="composite" presStyleCnt="0"/>
      <dgm:spPr/>
    </dgm:pt>
    <dgm:pt modelId="{2F1F4682-16D0-4240-A915-7EAD72134002}" type="pres">
      <dgm:prSet presAssocID="{8212DB41-6C74-42F5-A130-65FA0184CD8F}" presName="background" presStyleLbl="node0" presStyleIdx="0" presStyleCnt="1"/>
      <dgm:spPr/>
    </dgm:pt>
    <dgm:pt modelId="{448B4001-4B6D-4D8C-881A-8D1F187326C4}" type="pres">
      <dgm:prSet presAssocID="{8212DB41-6C74-42F5-A130-65FA0184CD8F}" presName="text" presStyleLbl="fgAcc0" presStyleIdx="0" presStyleCnt="1" custScaleX="1588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5DE07E1-68CD-409B-AE26-79A812CBDB6D}" type="pres">
      <dgm:prSet presAssocID="{8212DB41-6C74-42F5-A130-65FA0184CD8F}" presName="hierChild2" presStyleCnt="0"/>
      <dgm:spPr/>
    </dgm:pt>
    <dgm:pt modelId="{5D8B1AAA-AB8E-4D0C-B9DB-116A2E359D8F}" type="pres">
      <dgm:prSet presAssocID="{B517F73B-A6CB-4A55-83C6-4550E891B980}" presName="Name10" presStyleLbl="parChTrans1D2" presStyleIdx="0" presStyleCnt="2"/>
      <dgm:spPr/>
    </dgm:pt>
    <dgm:pt modelId="{DCC4EA07-F2A7-469A-8A59-B01F50390282}" type="pres">
      <dgm:prSet presAssocID="{E472468F-FF0D-4AFA-96BB-DA057F7AA668}" presName="hierRoot2" presStyleCnt="0"/>
      <dgm:spPr/>
    </dgm:pt>
    <dgm:pt modelId="{FA42BE9D-0FD5-4A64-BE6A-1765607EDCC5}" type="pres">
      <dgm:prSet presAssocID="{E472468F-FF0D-4AFA-96BB-DA057F7AA668}" presName="composite2" presStyleCnt="0"/>
      <dgm:spPr/>
    </dgm:pt>
    <dgm:pt modelId="{9BFBECC0-A418-41BD-AE4E-5EDAB615E5E5}" type="pres">
      <dgm:prSet presAssocID="{E472468F-FF0D-4AFA-96BB-DA057F7AA668}" presName="background2" presStyleLbl="node2" presStyleIdx="0" presStyleCnt="2"/>
      <dgm:spPr/>
    </dgm:pt>
    <dgm:pt modelId="{568D23CB-8D8B-47EF-9939-290A64C079D6}" type="pres">
      <dgm:prSet presAssocID="{E472468F-FF0D-4AFA-96BB-DA057F7AA66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6D8197-A64F-4576-BC46-A89C01619759}" type="pres">
      <dgm:prSet presAssocID="{E472468F-FF0D-4AFA-96BB-DA057F7AA668}" presName="hierChild3" presStyleCnt="0"/>
      <dgm:spPr/>
    </dgm:pt>
    <dgm:pt modelId="{A2946C48-8F28-4DD4-A710-C59A025A1A09}" type="pres">
      <dgm:prSet presAssocID="{BF78E08D-1ABB-4D81-B939-6E11928B5C3B}" presName="Name10" presStyleLbl="parChTrans1D2" presStyleIdx="1" presStyleCnt="2"/>
      <dgm:spPr/>
    </dgm:pt>
    <dgm:pt modelId="{35D76598-A107-493A-9684-24ABB990C028}" type="pres">
      <dgm:prSet presAssocID="{D15135AA-1297-4F8B-98E7-4171FD39A84C}" presName="hierRoot2" presStyleCnt="0"/>
      <dgm:spPr/>
    </dgm:pt>
    <dgm:pt modelId="{7820BF75-E723-4940-A1C0-7DBF74FA7CC7}" type="pres">
      <dgm:prSet presAssocID="{D15135AA-1297-4F8B-98E7-4171FD39A84C}" presName="composite2" presStyleCnt="0"/>
      <dgm:spPr/>
    </dgm:pt>
    <dgm:pt modelId="{18D5E1C9-9433-4A01-8E1D-C1EFDE500069}" type="pres">
      <dgm:prSet presAssocID="{D15135AA-1297-4F8B-98E7-4171FD39A84C}" presName="background2" presStyleLbl="node2" presStyleIdx="1" presStyleCnt="2"/>
      <dgm:spPr/>
    </dgm:pt>
    <dgm:pt modelId="{B84EC9F9-A33F-4962-A491-D4F9E91D4B0A}" type="pres">
      <dgm:prSet presAssocID="{D15135AA-1297-4F8B-98E7-4171FD39A84C}" presName="text2" presStyleLbl="fgAcc2" presStyleIdx="1" presStyleCnt="2">
        <dgm:presLayoutVars>
          <dgm:chPref val="3"/>
        </dgm:presLayoutVars>
      </dgm:prSet>
      <dgm:spPr/>
    </dgm:pt>
    <dgm:pt modelId="{ADD8EAA3-8861-410B-9D8C-821A6B376DFE}" type="pres">
      <dgm:prSet presAssocID="{D15135AA-1297-4F8B-98E7-4171FD39A84C}" presName="hierChild3" presStyleCnt="0"/>
      <dgm:spPr/>
    </dgm:pt>
  </dgm:ptLst>
  <dgm:cxnLst>
    <dgm:cxn modelId="{DA79C2ED-96FD-419D-8AD5-61A6FB914315}" type="presOf" srcId="{D15135AA-1297-4F8B-98E7-4171FD39A84C}" destId="{B84EC9F9-A33F-4962-A491-D4F9E91D4B0A}" srcOrd="0" destOrd="0" presId="urn:microsoft.com/office/officeart/2005/8/layout/hierarchy1"/>
    <dgm:cxn modelId="{B628A945-0286-43E9-A557-DA4C6BB21342}" type="presOf" srcId="{8212DB41-6C74-42F5-A130-65FA0184CD8F}" destId="{448B4001-4B6D-4D8C-881A-8D1F187326C4}" srcOrd="0" destOrd="0" presId="urn:microsoft.com/office/officeart/2005/8/layout/hierarchy1"/>
    <dgm:cxn modelId="{E3D64534-BD03-463E-9139-68AF6BBA499B}" type="presOf" srcId="{C8085CBF-84D2-4656-9930-A689A957D2B8}" destId="{4F19BDDF-263D-492E-B586-3DC054A41314}" srcOrd="0" destOrd="0" presId="urn:microsoft.com/office/officeart/2005/8/layout/hierarchy1"/>
    <dgm:cxn modelId="{88024A4C-9067-481C-A023-3112E91B7FEA}" type="presOf" srcId="{B517F73B-A6CB-4A55-83C6-4550E891B980}" destId="{5D8B1AAA-AB8E-4D0C-B9DB-116A2E359D8F}" srcOrd="0" destOrd="0" presId="urn:microsoft.com/office/officeart/2005/8/layout/hierarchy1"/>
    <dgm:cxn modelId="{20BF26EA-9334-4CDF-AE2D-055DAC203B21}" srcId="{C8085CBF-84D2-4656-9930-A689A957D2B8}" destId="{8212DB41-6C74-42F5-A130-65FA0184CD8F}" srcOrd="0" destOrd="0" parTransId="{3F077C1C-FCB8-4DDB-8700-FA3B1B12801E}" sibTransId="{06362D8B-C0BE-46F6-AE7B-6F50ED8E9915}"/>
    <dgm:cxn modelId="{D5599192-20C0-4940-BDC6-2C23D57FFD0B}" srcId="{8212DB41-6C74-42F5-A130-65FA0184CD8F}" destId="{E472468F-FF0D-4AFA-96BB-DA057F7AA668}" srcOrd="0" destOrd="0" parTransId="{B517F73B-A6CB-4A55-83C6-4550E891B980}" sibTransId="{1F8C9F56-64C3-4078-9936-032DF1CF99FA}"/>
    <dgm:cxn modelId="{193D9327-B6B7-4959-B8FF-A8F9D16B67D5}" type="presOf" srcId="{BF78E08D-1ABB-4D81-B939-6E11928B5C3B}" destId="{A2946C48-8F28-4DD4-A710-C59A025A1A09}" srcOrd="0" destOrd="0" presId="urn:microsoft.com/office/officeart/2005/8/layout/hierarchy1"/>
    <dgm:cxn modelId="{80BFD03E-EEF9-4830-9E5A-F53258548064}" type="presOf" srcId="{E472468F-FF0D-4AFA-96BB-DA057F7AA668}" destId="{568D23CB-8D8B-47EF-9939-290A64C079D6}" srcOrd="0" destOrd="0" presId="urn:microsoft.com/office/officeart/2005/8/layout/hierarchy1"/>
    <dgm:cxn modelId="{2704CD6F-9993-4C60-B000-C07DAF595E32}" srcId="{8212DB41-6C74-42F5-A130-65FA0184CD8F}" destId="{D15135AA-1297-4F8B-98E7-4171FD39A84C}" srcOrd="1" destOrd="0" parTransId="{BF78E08D-1ABB-4D81-B939-6E11928B5C3B}" sibTransId="{A61B5837-4B4F-40B3-A2F8-3ACAFB4A7727}"/>
    <dgm:cxn modelId="{10B3A08D-92ED-43CA-82AF-2EE64CDE329C}" type="presParOf" srcId="{4F19BDDF-263D-492E-B586-3DC054A41314}" destId="{AD96D2DF-5A1B-4F57-BE47-80D081997FCF}" srcOrd="0" destOrd="0" presId="urn:microsoft.com/office/officeart/2005/8/layout/hierarchy1"/>
    <dgm:cxn modelId="{ECED53D8-D2A1-483B-9C6E-BBBF212FC3EF}" type="presParOf" srcId="{AD96D2DF-5A1B-4F57-BE47-80D081997FCF}" destId="{74F6FEF9-72CA-4753-A041-A1A9676D6C62}" srcOrd="0" destOrd="0" presId="urn:microsoft.com/office/officeart/2005/8/layout/hierarchy1"/>
    <dgm:cxn modelId="{B6CD9033-785E-4E3F-8360-651D907FA330}" type="presParOf" srcId="{74F6FEF9-72CA-4753-A041-A1A9676D6C62}" destId="{2F1F4682-16D0-4240-A915-7EAD72134002}" srcOrd="0" destOrd="0" presId="urn:microsoft.com/office/officeart/2005/8/layout/hierarchy1"/>
    <dgm:cxn modelId="{FA647C53-8E98-43F4-BBFA-56DBB7673EBF}" type="presParOf" srcId="{74F6FEF9-72CA-4753-A041-A1A9676D6C62}" destId="{448B4001-4B6D-4D8C-881A-8D1F187326C4}" srcOrd="1" destOrd="0" presId="urn:microsoft.com/office/officeart/2005/8/layout/hierarchy1"/>
    <dgm:cxn modelId="{94DA9AAF-312C-4F7D-93F2-1E23D972861B}" type="presParOf" srcId="{AD96D2DF-5A1B-4F57-BE47-80D081997FCF}" destId="{85DE07E1-68CD-409B-AE26-79A812CBDB6D}" srcOrd="1" destOrd="0" presId="urn:microsoft.com/office/officeart/2005/8/layout/hierarchy1"/>
    <dgm:cxn modelId="{75F68EAB-56C9-4EC9-828B-68FFBB553C48}" type="presParOf" srcId="{85DE07E1-68CD-409B-AE26-79A812CBDB6D}" destId="{5D8B1AAA-AB8E-4D0C-B9DB-116A2E359D8F}" srcOrd="0" destOrd="0" presId="urn:microsoft.com/office/officeart/2005/8/layout/hierarchy1"/>
    <dgm:cxn modelId="{45F6B9ED-3D77-42F5-9C4F-B40E02744CB2}" type="presParOf" srcId="{85DE07E1-68CD-409B-AE26-79A812CBDB6D}" destId="{DCC4EA07-F2A7-469A-8A59-B01F50390282}" srcOrd="1" destOrd="0" presId="urn:microsoft.com/office/officeart/2005/8/layout/hierarchy1"/>
    <dgm:cxn modelId="{9C5F9FAD-5A2E-46A6-A42B-752E7D4B40A7}" type="presParOf" srcId="{DCC4EA07-F2A7-469A-8A59-B01F50390282}" destId="{FA42BE9D-0FD5-4A64-BE6A-1765607EDCC5}" srcOrd="0" destOrd="0" presId="urn:microsoft.com/office/officeart/2005/8/layout/hierarchy1"/>
    <dgm:cxn modelId="{8F36C818-0FE9-4482-B4E6-FF598D28564D}" type="presParOf" srcId="{FA42BE9D-0FD5-4A64-BE6A-1765607EDCC5}" destId="{9BFBECC0-A418-41BD-AE4E-5EDAB615E5E5}" srcOrd="0" destOrd="0" presId="urn:microsoft.com/office/officeart/2005/8/layout/hierarchy1"/>
    <dgm:cxn modelId="{D7BCB5F3-7CC0-4AD1-AF05-104CE356BE41}" type="presParOf" srcId="{FA42BE9D-0FD5-4A64-BE6A-1765607EDCC5}" destId="{568D23CB-8D8B-47EF-9939-290A64C079D6}" srcOrd="1" destOrd="0" presId="urn:microsoft.com/office/officeart/2005/8/layout/hierarchy1"/>
    <dgm:cxn modelId="{227F13FD-0E65-4565-BC3C-4D6E6E31F166}" type="presParOf" srcId="{DCC4EA07-F2A7-469A-8A59-B01F50390282}" destId="{9A6D8197-A64F-4576-BC46-A89C01619759}" srcOrd="1" destOrd="0" presId="urn:microsoft.com/office/officeart/2005/8/layout/hierarchy1"/>
    <dgm:cxn modelId="{BAA8D22A-9704-430A-986A-E212E4293456}" type="presParOf" srcId="{85DE07E1-68CD-409B-AE26-79A812CBDB6D}" destId="{A2946C48-8F28-4DD4-A710-C59A025A1A09}" srcOrd="2" destOrd="0" presId="urn:microsoft.com/office/officeart/2005/8/layout/hierarchy1"/>
    <dgm:cxn modelId="{26C0A536-17E4-43CD-9FAA-D520ED9471A2}" type="presParOf" srcId="{85DE07E1-68CD-409B-AE26-79A812CBDB6D}" destId="{35D76598-A107-493A-9684-24ABB990C028}" srcOrd="3" destOrd="0" presId="urn:microsoft.com/office/officeart/2005/8/layout/hierarchy1"/>
    <dgm:cxn modelId="{1BB99B16-8614-4D9B-827E-C403D823E663}" type="presParOf" srcId="{35D76598-A107-493A-9684-24ABB990C028}" destId="{7820BF75-E723-4940-A1C0-7DBF74FA7CC7}" srcOrd="0" destOrd="0" presId="urn:microsoft.com/office/officeart/2005/8/layout/hierarchy1"/>
    <dgm:cxn modelId="{76902EA1-227A-422F-AA83-956754245F48}" type="presParOf" srcId="{7820BF75-E723-4940-A1C0-7DBF74FA7CC7}" destId="{18D5E1C9-9433-4A01-8E1D-C1EFDE500069}" srcOrd="0" destOrd="0" presId="urn:microsoft.com/office/officeart/2005/8/layout/hierarchy1"/>
    <dgm:cxn modelId="{5760236B-F0EC-4B2B-BE5A-E39B366A91FA}" type="presParOf" srcId="{7820BF75-E723-4940-A1C0-7DBF74FA7CC7}" destId="{B84EC9F9-A33F-4962-A491-D4F9E91D4B0A}" srcOrd="1" destOrd="0" presId="urn:microsoft.com/office/officeart/2005/8/layout/hierarchy1"/>
    <dgm:cxn modelId="{EE25C5B3-FEF0-4F45-ACC8-764EE8B693F9}" type="presParOf" srcId="{35D76598-A107-493A-9684-24ABB990C028}" destId="{ADD8EAA3-8861-410B-9D8C-821A6B376DFE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785926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Ten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721523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Potential and Kinetic Energy 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Potential 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Energy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Definition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28662" y="1643050"/>
            <a:ext cx="7572428" cy="3571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Potential energy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capacity to do work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Diagram 13"/>
          <p:cNvGraphicFramePr/>
          <p:nvPr/>
        </p:nvGraphicFramePr>
        <p:xfrm>
          <a:off x="1524000" y="236539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Potential 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Energy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Elastic effect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28662" y="1643050"/>
            <a:ext cx="7572428" cy="3571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most common example on elastic effect is the spring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2428868"/>
            <a:ext cx="2928958" cy="402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14"/>
          <p:cNvSpPr/>
          <p:nvPr/>
        </p:nvSpPr>
        <p:spPr>
          <a:xfrm>
            <a:off x="857224" y="2285992"/>
            <a:ext cx="4786346" cy="20002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Because potential energy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represents the work capacity, it can be determined directly from the work equation for springs: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 err="1" smtClean="0">
                <a:latin typeface="Times New Roman"/>
                <a:cs typeface="Times New Roman"/>
              </a:rPr>
              <a:t>V</a:t>
            </a:r>
            <a:r>
              <a:rPr lang="en-US" sz="2400" b="1" i="1" baseline="-25000" dirty="0" err="1" smtClean="0">
                <a:latin typeface="Times New Roman"/>
                <a:cs typeface="Times New Roman"/>
              </a:rPr>
              <a:t>e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= ½ </a:t>
            </a:r>
            <a:r>
              <a:rPr lang="en-US" sz="2400" b="1" dirty="0" smtClean="0">
                <a:latin typeface="Times New Roman"/>
                <a:cs typeface="Times New Roman"/>
              </a:rPr>
              <a:t>kS</a:t>
            </a:r>
            <a:r>
              <a:rPr lang="en-US" sz="2400" b="1" baseline="30000" dirty="0" smtClean="0">
                <a:latin typeface="Times New Roman"/>
                <a:cs typeface="Times New Roman"/>
              </a:rPr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57224" y="4500570"/>
            <a:ext cx="4786346" cy="20002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</a:t>
            </a:r>
          </a:p>
          <a:p>
            <a:pPr algn="justLow"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Assume k=1000N/m and S=100mm 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 err="1" smtClean="0">
                <a:latin typeface="Times New Roman"/>
                <a:cs typeface="Times New Roman"/>
              </a:rPr>
              <a:t>V</a:t>
            </a:r>
            <a:r>
              <a:rPr lang="en-US" sz="2400" b="1" i="1" baseline="-25000" dirty="0" err="1" smtClean="0">
                <a:latin typeface="Times New Roman"/>
                <a:cs typeface="Times New Roman"/>
              </a:rPr>
              <a:t>e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= ½ </a:t>
            </a:r>
            <a:r>
              <a:rPr lang="en-US" sz="2400" b="1" dirty="0" smtClean="0">
                <a:latin typeface="Times New Roman"/>
                <a:cs typeface="Times New Roman"/>
              </a:rPr>
              <a:t>(1000N/m)(0.1m)</a:t>
            </a:r>
            <a:r>
              <a:rPr lang="en-US" sz="2400" b="1" baseline="30000" dirty="0" smtClean="0">
                <a:latin typeface="Times New Roman"/>
                <a:cs typeface="Times New Roman"/>
              </a:rPr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=5 Joule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Potential 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Energy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Elastic effect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928662" y="1857364"/>
            <a:ext cx="3571900" cy="25717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work done by gravity on a body is calculated as 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W.y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(force . distance) and this equation is applicable to represent the potential energy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b="1" i="1" dirty="0" smtClean="0">
                <a:latin typeface="Times New Roman"/>
                <a:cs typeface="Times New Roman"/>
              </a:rPr>
              <a:t>V</a:t>
            </a:r>
            <a:r>
              <a:rPr lang="en-US" sz="2400" b="1" i="1" baseline="-25000" dirty="0" smtClean="0">
                <a:latin typeface="Times New Roman"/>
                <a:cs typeface="Times New Roman"/>
              </a:rPr>
              <a:t>g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= </a:t>
            </a:r>
            <a:r>
              <a:rPr lang="en-US" sz="2400" b="1" dirty="0" smtClean="0">
                <a:latin typeface="Times New Roman"/>
                <a:cs typeface="Times New Roman"/>
              </a:rPr>
              <a:t>W . </a:t>
            </a:r>
            <a:r>
              <a:rPr lang="en-US" sz="2400" b="1" dirty="0" smtClean="0">
                <a:latin typeface="Times New Roman"/>
                <a:cs typeface="Times New Roman"/>
              </a:rPr>
              <a:t>y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62547" y="2357430"/>
            <a:ext cx="3600475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Rectangle 13"/>
          <p:cNvSpPr/>
          <p:nvPr/>
        </p:nvSpPr>
        <p:spPr>
          <a:xfrm>
            <a:off x="857224" y="4500570"/>
            <a:ext cx="4786346" cy="20002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</a:t>
            </a:r>
          </a:p>
          <a:p>
            <a:pPr algn="justLow"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Assume w=100N and y= 5m 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 err="1" smtClean="0">
                <a:latin typeface="Times New Roman"/>
                <a:cs typeface="Times New Roman"/>
              </a:rPr>
              <a:t>V</a:t>
            </a:r>
            <a:r>
              <a:rPr lang="en-US" sz="2400" b="1" i="1" baseline="-25000" dirty="0" err="1" smtClean="0">
                <a:latin typeface="Times New Roman"/>
                <a:cs typeface="Times New Roman"/>
              </a:rPr>
              <a:t>e</a:t>
            </a:r>
            <a:r>
              <a:rPr lang="en-US" sz="2400" b="1" dirty="0" smtClean="0">
                <a:latin typeface="Times New Roman"/>
                <a:cs typeface="Times New Roman"/>
              </a:rPr>
              <a:t> = (100N/m)(5m)</a:t>
            </a:r>
            <a:r>
              <a:rPr lang="en-US" sz="2400" b="1" baseline="30000" dirty="0" smtClean="0">
                <a:latin typeface="Times New Roman"/>
                <a:cs typeface="Times New Roman"/>
              </a:rPr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=2500 Joule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Kinetic energy 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Definition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928662" y="1857364"/>
            <a:ext cx="6786610" cy="25717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Kinetic energy is the energy is the energy of motion. The value of kinetic energy depends on body mass and velocity 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b="1" i="1" dirty="0" smtClean="0">
                <a:latin typeface="Times New Roman"/>
                <a:cs typeface="Times New Roman"/>
              </a:rPr>
              <a:t>K.E</a:t>
            </a:r>
            <a:r>
              <a:rPr lang="en-US" sz="2400" b="1" dirty="0" smtClean="0">
                <a:latin typeface="Times New Roman"/>
                <a:cs typeface="Times New Roman"/>
              </a:rPr>
              <a:t>= ½ m.V</a:t>
            </a:r>
            <a:r>
              <a:rPr lang="en-US" sz="2400" b="1" baseline="30000" dirty="0" smtClean="0">
                <a:latin typeface="Times New Roman"/>
                <a:cs typeface="Times New Roman"/>
              </a:rPr>
              <a:t>2</a:t>
            </a:r>
            <a:endParaRPr lang="en-US" sz="24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4643446"/>
            <a:ext cx="35528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12"/>
          <p:cNvSpPr/>
          <p:nvPr/>
        </p:nvSpPr>
        <p:spPr>
          <a:xfrm>
            <a:off x="857224" y="4500570"/>
            <a:ext cx="3786214" cy="20002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</a:t>
            </a:r>
          </a:p>
          <a:p>
            <a:pPr algn="justLow"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Assume m =5kg and V=2m/s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 smtClean="0">
                <a:latin typeface="Times New Roman"/>
                <a:cs typeface="Times New Roman"/>
              </a:rPr>
              <a:t>K.E</a:t>
            </a:r>
            <a:r>
              <a:rPr lang="en-US" sz="2400" b="1" dirty="0" smtClean="0">
                <a:latin typeface="Times New Roman"/>
                <a:cs typeface="Times New Roman"/>
              </a:rPr>
              <a:t>= </a:t>
            </a:r>
            <a:r>
              <a:rPr lang="en-US" sz="2400" b="1" dirty="0" smtClean="0">
                <a:latin typeface="Times New Roman"/>
                <a:cs typeface="Times New Roman"/>
              </a:rPr>
              <a:t>½ </a:t>
            </a:r>
            <a:r>
              <a:rPr lang="en-US" sz="2400" b="1" dirty="0" smtClean="0">
                <a:latin typeface="Times New Roman"/>
                <a:cs typeface="Times New Roman"/>
              </a:rPr>
              <a:t>(5)(2)</a:t>
            </a:r>
            <a:r>
              <a:rPr lang="en-US" sz="2400" b="1" baseline="30000" dirty="0" smtClean="0">
                <a:latin typeface="Times New Roman"/>
                <a:cs typeface="Times New Roman"/>
              </a:rPr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=10 Joule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Potential and Kinetics Energy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000100" y="1500174"/>
            <a:ext cx="7358114" cy="45005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ndalus" pitchFamily="18" charset="-78"/>
                <a:cs typeface="Andalus" pitchFamily="18" charset="-78"/>
              </a:rPr>
              <a:t>We reached the end of this course. I hope this course add new knowledge to you. See you in next courses  </a:t>
            </a:r>
            <a:endParaRPr kumimoji="0" lang="en-US" sz="4800" b="1" i="0" u="none" strike="noStrike" kern="1200" cap="all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66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66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1918</TotalTime>
  <Words>214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 Batarseh</cp:lastModifiedBy>
  <cp:revision>531</cp:revision>
  <dcterms:created xsi:type="dcterms:W3CDTF">2013-05-06T16:21:25Z</dcterms:created>
  <dcterms:modified xsi:type="dcterms:W3CDTF">2014-07-12T07:16:54Z</dcterms:modified>
</cp:coreProperties>
</file>