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75" r:id="rId3"/>
    <p:sldId id="260" r:id="rId4"/>
    <p:sldId id="261" r:id="rId5"/>
    <p:sldId id="262" r:id="rId6"/>
    <p:sldId id="27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09CB8-2F0A-4A83-81A3-72A0752A0B68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6B32C-C616-4AC6-8A9B-53414392A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2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9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1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1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8" y="6377460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98988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698988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9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8" y="1743134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9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3" y="155448"/>
            <a:ext cx="2525151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6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2" y="1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2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8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164592"/>
            <a:ext cx="6248400" cy="978408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/>
              <a:t>Statics </a:t>
            </a:r>
            <a:endParaRPr lang="en-US" sz="480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idx="1"/>
          </p:nvPr>
        </p:nvSpPr>
        <p:spPr/>
      </p:sp>
      <p:pic>
        <p:nvPicPr>
          <p:cNvPr id="13" name="Picture 2" descr="C:\Users\Laith Batarseh\AppData\Local\Microsoft\Windows\Temporary Internet Files\Content.IE5\0A8FNZFD\MP90039930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38136" y="1524000"/>
            <a:ext cx="6255277" cy="4114800"/>
          </a:xfrm>
          <a:prstGeom prst="rect">
            <a:avLst/>
          </a:prstGeom>
          <a:ln w="254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  <a:reflection blurRad="6350" stA="50000" endA="300" endPos="38500" dist="50800" dir="5400000" sy="-100000" algn="bl" rotWithShape="0"/>
          </a:effectLst>
        </p:spPr>
      </p:pic>
      <p:sp>
        <p:nvSpPr>
          <p:cNvPr id="5" name="Rectangle 4"/>
          <p:cNvSpPr/>
          <p:nvPr/>
        </p:nvSpPr>
        <p:spPr>
          <a:xfrm>
            <a:off x="5029200" y="5791201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en-US" sz="3200" b="1" i="0" u="none" strike="noStrike" kern="1200" spc="50" normalizeH="0" baseline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Eng.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Laith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Batarseh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lang="en-US" sz="32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Laith Batarseh\AppData\Local\Microsoft\Windows\Temporary Internet Files\Content.IE5\G2OS9D1C\MP90038608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19400" cy="1447800"/>
          </a:xfrm>
          <a:prstGeom prst="rect">
            <a:avLst/>
          </a:prstGeom>
          <a:noFill/>
        </p:spPr>
      </p:pic>
      <p:sp>
        <p:nvSpPr>
          <p:cNvPr id="9" name="Subtitle 2"/>
          <p:cNvSpPr txBox="1">
            <a:spLocks/>
          </p:cNvSpPr>
          <p:nvPr/>
        </p:nvSpPr>
        <p:spPr>
          <a:xfrm>
            <a:off x="533400" y="1600200"/>
            <a:ext cx="1981200" cy="5257800"/>
          </a:xfrm>
          <a:prstGeom prst="rect">
            <a:avLst/>
          </a:prstGeom>
        </p:spPr>
        <p:txBody>
          <a:bodyPr vert="wordArtVert" lIns="0" tIns="0" rIns="0" bIns="0" rtlCol="0" anchor="ctr" anchorCtr="0">
            <a:noAutofit/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</a:t>
            </a:r>
          </a:p>
          <a:p>
            <a:pPr lvl="0" algn="ctr">
              <a:buClr>
                <a:schemeClr val="accent1"/>
              </a:buClr>
              <a:buSzPct val="80000"/>
            </a:pPr>
            <a:r>
              <a:rPr kumimoji="0" lang="en-US" sz="24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For</a:t>
            </a:r>
            <a:r>
              <a:rPr kumimoji="0" lang="en-US" sz="2400" b="1" i="0" u="none" strike="noStrike" kern="1200" cap="none" spc="0" normalizeH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lvl="0" algn="ctr">
              <a:buClr>
                <a:schemeClr val="accent1"/>
              </a:buClr>
              <a:buSzPct val="80000"/>
            </a:pPr>
            <a:r>
              <a:rPr lang="en-US" sz="2400" b="1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Equilibrium </a:t>
            </a:r>
            <a:endParaRPr kumimoji="0" lang="en-US" sz="2400" b="1" i="0" u="none" strike="noStrike" kern="1200" cap="none" spc="0" normalizeH="0" baseline="0" noProof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790956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" dur="100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100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1000" autoRev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100"/>
                            </p:stCondLst>
                            <p:childTnLst>
                              <p:par>
                                <p:cTn id="14" presetID="20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5" dur="1000" autoRev="1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1000" autoRev="1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7" dur="1000" autoRev="1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500"/>
                            </p:stCondLst>
                            <p:childTnLst>
                              <p:par>
                                <p:cTn id="19" presetID="20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0" dur="1000" autoRev="1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1000" autoRev="1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" dur="1000" autoRev="1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Forces in Linear Springs</a:t>
            </a:r>
          </a:p>
          <a:p>
            <a:pPr>
              <a:buNone/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 algn="just"/>
            <a:r>
              <a:rPr lang="en-US" sz="2000" b="1" dirty="0" smtClean="0">
                <a:solidFill>
                  <a:srgbClr val="002060"/>
                </a:solidFill>
              </a:rPr>
              <a:t>As the load affects the spring, an internal resistance load creates.</a:t>
            </a:r>
          </a:p>
          <a:p>
            <a:pPr algn="just"/>
            <a:endParaRPr lang="en-US" sz="2000" b="1" dirty="0" smtClean="0">
              <a:solidFill>
                <a:srgbClr val="002060"/>
              </a:solidFill>
            </a:endParaRPr>
          </a:p>
          <a:p>
            <a:pPr algn="just"/>
            <a:r>
              <a:rPr lang="en-US" sz="2000" b="1" dirty="0" smtClean="0">
                <a:solidFill>
                  <a:srgbClr val="002060"/>
                </a:solidFill>
              </a:rPr>
              <a:t>The relation between the external load and the internal force of the spring is proportional and the proportional factor is the stiffness (K) </a:t>
            </a:r>
          </a:p>
          <a:p>
            <a:pPr algn="just"/>
            <a:endParaRPr lang="en-US" sz="2000" b="1" dirty="0" smtClean="0">
              <a:solidFill>
                <a:srgbClr val="002060"/>
              </a:solidFill>
            </a:endParaRPr>
          </a:p>
          <a:p>
            <a:pPr algn="just"/>
            <a:r>
              <a:rPr lang="en-US" sz="2000" b="1" dirty="0" smtClean="0">
                <a:solidFill>
                  <a:srgbClr val="002060"/>
                </a:solidFill>
              </a:rPr>
              <a:t>Linear springs could be:</a:t>
            </a:r>
          </a:p>
          <a:p>
            <a:pPr algn="just">
              <a:buNone/>
            </a:pPr>
            <a:endParaRPr lang="en-US" sz="2000" b="1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                          tension spring                                    compression springs                         </a:t>
            </a:r>
            <a:endParaRPr lang="en-US" sz="2800" b="1" dirty="0" smtClean="0">
              <a:solidFill>
                <a:srgbClr val="00206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5076825"/>
            <a:ext cx="2630066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0" y="5105400"/>
            <a:ext cx="1524000" cy="817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Oval 17"/>
          <p:cNvSpPr>
            <a:spLocks noChangeAspect="1"/>
          </p:cNvSpPr>
          <p:nvPr/>
        </p:nvSpPr>
        <p:spPr>
          <a:xfrm>
            <a:off x="7909560" y="213360"/>
            <a:ext cx="1005840" cy="1005840"/>
          </a:xfrm>
          <a:prstGeom prst="ellipse">
            <a:avLst/>
          </a:prstGeom>
          <a:blipFill>
            <a:blip r:embed="rId5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Equivalent of Linear Springs (parallel) </a:t>
            </a: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grpSp>
        <p:nvGrpSpPr>
          <p:cNvPr id="295" name="Group 294"/>
          <p:cNvGrpSpPr/>
          <p:nvPr/>
        </p:nvGrpSpPr>
        <p:grpSpPr>
          <a:xfrm>
            <a:off x="441960" y="2590800"/>
            <a:ext cx="3048000" cy="2971800"/>
            <a:chOff x="990600" y="2590800"/>
            <a:chExt cx="3048000" cy="2971800"/>
          </a:xfrm>
        </p:grpSpPr>
        <p:grpSp>
          <p:nvGrpSpPr>
            <p:cNvPr id="4098" name="Group 2"/>
            <p:cNvGrpSpPr>
              <a:grpSpLocks/>
            </p:cNvGrpSpPr>
            <p:nvPr/>
          </p:nvGrpSpPr>
          <p:grpSpPr bwMode="auto">
            <a:xfrm>
              <a:off x="990600" y="2667000"/>
              <a:ext cx="2328862" cy="2881313"/>
              <a:chOff x="3607" y="10217"/>
              <a:chExt cx="3667" cy="4537"/>
            </a:xfrm>
          </p:grpSpPr>
          <p:grpSp>
            <p:nvGrpSpPr>
              <p:cNvPr id="4099" name="Group 3"/>
              <p:cNvGrpSpPr>
                <a:grpSpLocks/>
              </p:cNvGrpSpPr>
              <p:nvPr/>
            </p:nvGrpSpPr>
            <p:grpSpPr bwMode="auto">
              <a:xfrm>
                <a:off x="3643" y="10287"/>
                <a:ext cx="3572" cy="542"/>
                <a:chOff x="5610" y="9452"/>
                <a:chExt cx="5647" cy="850"/>
              </a:xfrm>
            </p:grpSpPr>
            <p:sp>
              <p:nvSpPr>
                <p:cNvPr id="4100" name="AutoShape 4"/>
                <p:cNvSpPr>
                  <a:spLocks noChangeArrowheads="1"/>
                </p:cNvSpPr>
                <p:nvPr/>
              </p:nvSpPr>
              <p:spPr bwMode="auto">
                <a:xfrm rot="21000000" flipH="1">
                  <a:off x="6125" y="9868"/>
                  <a:ext cx="85" cy="414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404040"/>
                </a:solidFill>
                <a:ln w="0">
                  <a:solidFill>
                    <a:srgbClr val="FFFFFF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01" name="AutoShape 5"/>
                <p:cNvSpPr>
                  <a:spLocks noChangeArrowheads="1"/>
                </p:cNvSpPr>
                <p:nvPr/>
              </p:nvSpPr>
              <p:spPr bwMode="auto">
                <a:xfrm rot="600000">
                  <a:off x="10658" y="9887"/>
                  <a:ext cx="85" cy="414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808080"/>
                    </a:gs>
                    <a:gs pos="50000">
                      <a:srgbClr val="EAEAEA"/>
                    </a:gs>
                    <a:gs pos="100000">
                      <a:srgbClr val="808080"/>
                    </a:gs>
                  </a:gsLst>
                  <a:lin ang="5400000" scaled="1"/>
                </a:gra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4102" name="Group 6"/>
                <p:cNvGrpSpPr>
                  <a:grpSpLocks/>
                </p:cNvGrpSpPr>
                <p:nvPr/>
              </p:nvGrpSpPr>
              <p:grpSpPr bwMode="auto">
                <a:xfrm>
                  <a:off x="5610" y="9452"/>
                  <a:ext cx="5647" cy="850"/>
                  <a:chOff x="5610" y="9452"/>
                  <a:chExt cx="5647" cy="850"/>
                </a:xfrm>
              </p:grpSpPr>
              <p:sp>
                <p:nvSpPr>
                  <p:cNvPr id="4103" name="AutoShape 7"/>
                  <p:cNvSpPr>
                    <a:spLocks noChangeArrowheads="1"/>
                  </p:cNvSpPr>
                  <p:nvPr/>
                </p:nvSpPr>
                <p:spPr bwMode="auto">
                  <a:xfrm rot="-5400000">
                    <a:off x="5851" y="9630"/>
                    <a:ext cx="85" cy="567"/>
                  </a:xfrm>
                  <a:prstGeom prst="roundRect">
                    <a:avLst>
                      <a:gd name="adj" fmla="val 50000"/>
                    </a:avLst>
                  </a:prstGeom>
                  <a:gradFill rotWithShape="0">
                    <a:gsLst>
                      <a:gs pos="0">
                        <a:srgbClr val="808080"/>
                      </a:gs>
                      <a:gs pos="50000">
                        <a:srgbClr val="EAEAEA"/>
                      </a:gs>
                      <a:gs pos="100000">
                        <a:srgbClr val="808080"/>
                      </a:gs>
                    </a:gsLst>
                    <a:lin ang="5400000" scaled="1"/>
                  </a:gra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4104" name="Group 8"/>
                  <p:cNvGrpSpPr>
                    <a:grpSpLocks/>
                  </p:cNvGrpSpPr>
                  <p:nvPr/>
                </p:nvGrpSpPr>
                <p:grpSpPr bwMode="auto">
                  <a:xfrm>
                    <a:off x="6234" y="9452"/>
                    <a:ext cx="4406" cy="850"/>
                    <a:chOff x="6234" y="9452"/>
                    <a:chExt cx="4406" cy="850"/>
                  </a:xfrm>
                </p:grpSpPr>
                <p:grpSp>
                  <p:nvGrpSpPr>
                    <p:cNvPr id="4105" name="Group 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2179" cy="850"/>
                      <a:chOff x="6234" y="9452"/>
                      <a:chExt cx="2179" cy="850"/>
                    </a:xfrm>
                  </p:grpSpPr>
                  <p:grpSp>
                    <p:nvGrpSpPr>
                      <p:cNvPr id="4106" name="Group 1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1067" cy="850"/>
                        <a:chOff x="6234" y="9452"/>
                        <a:chExt cx="1067" cy="850"/>
                      </a:xfrm>
                    </p:grpSpPr>
                    <p:grpSp>
                      <p:nvGrpSpPr>
                        <p:cNvPr id="4107" name="Group 11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108" name="Group 12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109" name="AutoShape 13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10" name="AutoShape 14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111" name="Group 15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112" name="AutoShape 16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13" name="AutoShape 17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grpSp>
                      <p:nvGrpSpPr>
                        <p:cNvPr id="4114" name="Group 18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79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115" name="Group 19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116" name="AutoShape 20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17" name="AutoShape 21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118" name="Group 22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119" name="AutoShape 23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20" name="AutoShape 24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</p:grpSp>
                  <p:grpSp>
                    <p:nvGrpSpPr>
                      <p:cNvPr id="4121" name="Group 2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346" y="9452"/>
                        <a:ext cx="1067" cy="850"/>
                        <a:chOff x="6234" y="9452"/>
                        <a:chExt cx="1067" cy="850"/>
                      </a:xfrm>
                    </p:grpSpPr>
                    <p:grpSp>
                      <p:nvGrpSpPr>
                        <p:cNvPr id="4122" name="Group 26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123" name="Group 27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124" name="AutoShape 28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25" name="AutoShape 29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126" name="Group 30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127" name="AutoShape 31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28" name="AutoShape 32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grpSp>
                      <p:nvGrpSpPr>
                        <p:cNvPr id="4129" name="Group 33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79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130" name="Group 34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131" name="AutoShape 35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32" name="AutoShape 36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133" name="Group 37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134" name="AutoShape 38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35" name="AutoShape 39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</p:grpSp>
                </p:grpSp>
                <p:grpSp>
                  <p:nvGrpSpPr>
                    <p:cNvPr id="4136" name="Group 4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461" y="9452"/>
                      <a:ext cx="2179" cy="850"/>
                      <a:chOff x="6234" y="9452"/>
                      <a:chExt cx="2179" cy="850"/>
                    </a:xfrm>
                  </p:grpSpPr>
                  <p:grpSp>
                    <p:nvGrpSpPr>
                      <p:cNvPr id="4137" name="Group 4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1067" cy="850"/>
                        <a:chOff x="6234" y="9452"/>
                        <a:chExt cx="1067" cy="850"/>
                      </a:xfrm>
                    </p:grpSpPr>
                    <p:grpSp>
                      <p:nvGrpSpPr>
                        <p:cNvPr id="4138" name="Group 42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139" name="Group 43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140" name="AutoShape 44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41" name="AutoShape 45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142" name="Group 46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143" name="AutoShape 47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44" name="AutoShape 48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grpSp>
                      <p:nvGrpSpPr>
                        <p:cNvPr id="4145" name="Group 49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79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146" name="Group 50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147" name="AutoShape 51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48" name="AutoShape 52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149" name="Group 53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150" name="AutoShape 54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51" name="AutoShape 55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</p:grpSp>
                  <p:grpSp>
                    <p:nvGrpSpPr>
                      <p:cNvPr id="4152" name="Group 5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346" y="9452"/>
                        <a:ext cx="1067" cy="850"/>
                        <a:chOff x="6234" y="9452"/>
                        <a:chExt cx="1067" cy="850"/>
                      </a:xfrm>
                    </p:grpSpPr>
                    <p:grpSp>
                      <p:nvGrpSpPr>
                        <p:cNvPr id="4153" name="Group 57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154" name="Group 58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155" name="AutoShape 59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56" name="AutoShape 60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157" name="Group 61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158" name="AutoShape 62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59" name="AutoShape 63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grpSp>
                      <p:nvGrpSpPr>
                        <p:cNvPr id="4160" name="Group 64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79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161" name="Group 65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162" name="AutoShape 66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63" name="AutoShape 67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164" name="Group 68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165" name="AutoShape 69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66" name="AutoShape 70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</p:grpSp>
                </p:grpSp>
              </p:grpSp>
              <p:sp>
                <p:nvSpPr>
                  <p:cNvPr id="4167" name="AutoShape 71"/>
                  <p:cNvSpPr>
                    <a:spLocks noChangeArrowheads="1"/>
                  </p:cNvSpPr>
                  <p:nvPr/>
                </p:nvSpPr>
                <p:spPr bwMode="auto">
                  <a:xfrm rot="-5400000">
                    <a:off x="10931" y="9646"/>
                    <a:ext cx="85" cy="567"/>
                  </a:xfrm>
                  <a:prstGeom prst="roundRect">
                    <a:avLst>
                      <a:gd name="adj" fmla="val 50000"/>
                    </a:avLst>
                  </a:prstGeom>
                  <a:gradFill rotWithShape="0">
                    <a:gsLst>
                      <a:gs pos="0">
                        <a:srgbClr val="808080"/>
                      </a:gs>
                      <a:gs pos="50000">
                        <a:srgbClr val="EAEAEA"/>
                      </a:gs>
                      <a:gs pos="100000">
                        <a:srgbClr val="808080"/>
                      </a:gs>
                    </a:gsLst>
                    <a:lin ang="5400000" scaled="1"/>
                  </a:gra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168" name="Group 72"/>
              <p:cNvGrpSpPr>
                <a:grpSpLocks/>
              </p:cNvGrpSpPr>
              <p:nvPr/>
            </p:nvGrpSpPr>
            <p:grpSpPr bwMode="auto">
              <a:xfrm>
                <a:off x="3645" y="11227"/>
                <a:ext cx="3572" cy="542"/>
                <a:chOff x="5610" y="9452"/>
                <a:chExt cx="5647" cy="850"/>
              </a:xfrm>
            </p:grpSpPr>
            <p:sp>
              <p:nvSpPr>
                <p:cNvPr id="4169" name="AutoShape 73"/>
                <p:cNvSpPr>
                  <a:spLocks noChangeArrowheads="1"/>
                </p:cNvSpPr>
                <p:nvPr/>
              </p:nvSpPr>
              <p:spPr bwMode="auto">
                <a:xfrm rot="21000000" flipH="1">
                  <a:off x="6125" y="9868"/>
                  <a:ext cx="85" cy="414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404040"/>
                </a:solidFill>
                <a:ln w="0">
                  <a:solidFill>
                    <a:srgbClr val="FFFFFF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70" name="AutoShape 74"/>
                <p:cNvSpPr>
                  <a:spLocks noChangeArrowheads="1"/>
                </p:cNvSpPr>
                <p:nvPr/>
              </p:nvSpPr>
              <p:spPr bwMode="auto">
                <a:xfrm rot="600000">
                  <a:off x="10658" y="9887"/>
                  <a:ext cx="85" cy="414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808080"/>
                    </a:gs>
                    <a:gs pos="50000">
                      <a:srgbClr val="EAEAEA"/>
                    </a:gs>
                    <a:gs pos="100000">
                      <a:srgbClr val="808080"/>
                    </a:gs>
                  </a:gsLst>
                  <a:lin ang="5400000" scaled="1"/>
                </a:gra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4171" name="Group 75"/>
                <p:cNvGrpSpPr>
                  <a:grpSpLocks/>
                </p:cNvGrpSpPr>
                <p:nvPr/>
              </p:nvGrpSpPr>
              <p:grpSpPr bwMode="auto">
                <a:xfrm>
                  <a:off x="5610" y="9452"/>
                  <a:ext cx="5647" cy="850"/>
                  <a:chOff x="5610" y="9452"/>
                  <a:chExt cx="5647" cy="850"/>
                </a:xfrm>
              </p:grpSpPr>
              <p:sp>
                <p:nvSpPr>
                  <p:cNvPr id="4172" name="AutoShape 76"/>
                  <p:cNvSpPr>
                    <a:spLocks noChangeArrowheads="1"/>
                  </p:cNvSpPr>
                  <p:nvPr/>
                </p:nvSpPr>
                <p:spPr bwMode="auto">
                  <a:xfrm rot="-5400000">
                    <a:off x="5851" y="9630"/>
                    <a:ext cx="85" cy="567"/>
                  </a:xfrm>
                  <a:prstGeom prst="roundRect">
                    <a:avLst>
                      <a:gd name="adj" fmla="val 50000"/>
                    </a:avLst>
                  </a:prstGeom>
                  <a:gradFill rotWithShape="0">
                    <a:gsLst>
                      <a:gs pos="0">
                        <a:srgbClr val="808080"/>
                      </a:gs>
                      <a:gs pos="50000">
                        <a:srgbClr val="EAEAEA"/>
                      </a:gs>
                      <a:gs pos="100000">
                        <a:srgbClr val="808080"/>
                      </a:gs>
                    </a:gsLst>
                    <a:lin ang="5400000" scaled="1"/>
                  </a:gra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4173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6234" y="9452"/>
                    <a:ext cx="4406" cy="850"/>
                    <a:chOff x="6234" y="9452"/>
                    <a:chExt cx="4406" cy="850"/>
                  </a:xfrm>
                </p:grpSpPr>
                <p:grpSp>
                  <p:nvGrpSpPr>
                    <p:cNvPr id="4174" name="Group 7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2179" cy="850"/>
                      <a:chOff x="6234" y="9452"/>
                      <a:chExt cx="2179" cy="850"/>
                    </a:xfrm>
                  </p:grpSpPr>
                  <p:grpSp>
                    <p:nvGrpSpPr>
                      <p:cNvPr id="4175" name="Group 7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1067" cy="850"/>
                        <a:chOff x="6234" y="9452"/>
                        <a:chExt cx="1067" cy="850"/>
                      </a:xfrm>
                    </p:grpSpPr>
                    <p:grpSp>
                      <p:nvGrpSpPr>
                        <p:cNvPr id="4176" name="Group 80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177" name="Group 81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178" name="AutoShape 82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79" name="AutoShape 83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180" name="Group 84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181" name="AutoShape 85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82" name="AutoShape 86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grpSp>
                      <p:nvGrpSpPr>
                        <p:cNvPr id="4183" name="Group 87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79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184" name="Group 88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185" name="AutoShape 89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86" name="AutoShape 90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187" name="Group 91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188" name="AutoShape 92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89" name="AutoShape 93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</p:grpSp>
                  <p:grpSp>
                    <p:nvGrpSpPr>
                      <p:cNvPr id="4190" name="Group 9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346" y="9452"/>
                        <a:ext cx="1067" cy="850"/>
                        <a:chOff x="6234" y="9452"/>
                        <a:chExt cx="1067" cy="850"/>
                      </a:xfrm>
                    </p:grpSpPr>
                    <p:grpSp>
                      <p:nvGrpSpPr>
                        <p:cNvPr id="4191" name="Group 95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192" name="Group 96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193" name="AutoShape 97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94" name="AutoShape 98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195" name="Group 99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196" name="AutoShape 100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197" name="AutoShape 101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grpSp>
                      <p:nvGrpSpPr>
                        <p:cNvPr id="4198" name="Group 102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79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199" name="Group 103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00" name="AutoShape 104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01" name="AutoShape 105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202" name="Group 106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03" name="AutoShape 107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04" name="AutoShape 108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</p:grpSp>
                </p:grpSp>
                <p:grpSp>
                  <p:nvGrpSpPr>
                    <p:cNvPr id="4205" name="Group 10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461" y="9452"/>
                      <a:ext cx="2179" cy="850"/>
                      <a:chOff x="6234" y="9452"/>
                      <a:chExt cx="2179" cy="850"/>
                    </a:xfrm>
                  </p:grpSpPr>
                  <p:grpSp>
                    <p:nvGrpSpPr>
                      <p:cNvPr id="4206" name="Group 11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1067" cy="850"/>
                        <a:chOff x="6234" y="9452"/>
                        <a:chExt cx="1067" cy="850"/>
                      </a:xfrm>
                    </p:grpSpPr>
                    <p:grpSp>
                      <p:nvGrpSpPr>
                        <p:cNvPr id="4207" name="Group 111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208" name="Group 112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09" name="AutoShape 113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10" name="AutoShape 114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211" name="Group 115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12" name="AutoShape 116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13" name="AutoShape 117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grpSp>
                      <p:nvGrpSpPr>
                        <p:cNvPr id="4214" name="Group 118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79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215" name="Group 119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16" name="AutoShape 120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17" name="AutoShape 121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218" name="Group 122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19" name="AutoShape 123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20" name="AutoShape 124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</p:grpSp>
                  <p:grpSp>
                    <p:nvGrpSpPr>
                      <p:cNvPr id="4221" name="Group 12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346" y="9452"/>
                        <a:ext cx="1067" cy="850"/>
                        <a:chOff x="6234" y="9452"/>
                        <a:chExt cx="1067" cy="850"/>
                      </a:xfrm>
                    </p:grpSpPr>
                    <p:grpSp>
                      <p:nvGrpSpPr>
                        <p:cNvPr id="4222" name="Group 126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223" name="Group 127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24" name="AutoShape 128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25" name="AutoShape 129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226" name="Group 130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27" name="AutoShape 131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28" name="AutoShape 132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grpSp>
                      <p:nvGrpSpPr>
                        <p:cNvPr id="4229" name="Group 133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79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230" name="Group 134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31" name="AutoShape 135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32" name="AutoShape 136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233" name="Group 137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34" name="AutoShape 138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35" name="AutoShape 139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</p:grpSp>
                </p:grpSp>
              </p:grpSp>
              <p:sp>
                <p:nvSpPr>
                  <p:cNvPr id="4236" name="AutoShape 140"/>
                  <p:cNvSpPr>
                    <a:spLocks noChangeArrowheads="1"/>
                  </p:cNvSpPr>
                  <p:nvPr/>
                </p:nvSpPr>
                <p:spPr bwMode="auto">
                  <a:xfrm rot="-5400000">
                    <a:off x="10931" y="9646"/>
                    <a:ext cx="85" cy="567"/>
                  </a:xfrm>
                  <a:prstGeom prst="roundRect">
                    <a:avLst>
                      <a:gd name="adj" fmla="val 50000"/>
                    </a:avLst>
                  </a:prstGeom>
                  <a:gradFill rotWithShape="0">
                    <a:gsLst>
                      <a:gs pos="0">
                        <a:srgbClr val="808080"/>
                      </a:gs>
                      <a:gs pos="50000">
                        <a:srgbClr val="EAEAEA"/>
                      </a:gs>
                      <a:gs pos="100000">
                        <a:srgbClr val="808080"/>
                      </a:gs>
                    </a:gsLst>
                    <a:lin ang="5400000" scaled="1"/>
                  </a:gra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237" name="Group 141"/>
              <p:cNvGrpSpPr>
                <a:grpSpLocks/>
              </p:cNvGrpSpPr>
              <p:nvPr/>
            </p:nvGrpSpPr>
            <p:grpSpPr bwMode="auto">
              <a:xfrm>
                <a:off x="3673" y="12137"/>
                <a:ext cx="3572" cy="542"/>
                <a:chOff x="5610" y="9452"/>
                <a:chExt cx="5647" cy="850"/>
              </a:xfrm>
            </p:grpSpPr>
            <p:sp>
              <p:nvSpPr>
                <p:cNvPr id="4238" name="AutoShape 142"/>
                <p:cNvSpPr>
                  <a:spLocks noChangeArrowheads="1"/>
                </p:cNvSpPr>
                <p:nvPr/>
              </p:nvSpPr>
              <p:spPr bwMode="auto">
                <a:xfrm rot="21000000" flipH="1">
                  <a:off x="6125" y="9868"/>
                  <a:ext cx="85" cy="414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404040"/>
                </a:solidFill>
                <a:ln w="0">
                  <a:solidFill>
                    <a:srgbClr val="FFFFFF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39" name="AutoShape 143"/>
                <p:cNvSpPr>
                  <a:spLocks noChangeArrowheads="1"/>
                </p:cNvSpPr>
                <p:nvPr/>
              </p:nvSpPr>
              <p:spPr bwMode="auto">
                <a:xfrm rot="600000">
                  <a:off x="10658" y="9887"/>
                  <a:ext cx="85" cy="414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808080"/>
                    </a:gs>
                    <a:gs pos="50000">
                      <a:srgbClr val="EAEAEA"/>
                    </a:gs>
                    <a:gs pos="100000">
                      <a:srgbClr val="808080"/>
                    </a:gs>
                  </a:gsLst>
                  <a:lin ang="5400000" scaled="1"/>
                </a:gra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4240" name="Group 144"/>
                <p:cNvGrpSpPr>
                  <a:grpSpLocks/>
                </p:cNvGrpSpPr>
                <p:nvPr/>
              </p:nvGrpSpPr>
              <p:grpSpPr bwMode="auto">
                <a:xfrm>
                  <a:off x="5610" y="9452"/>
                  <a:ext cx="5647" cy="850"/>
                  <a:chOff x="5610" y="9452"/>
                  <a:chExt cx="5647" cy="850"/>
                </a:xfrm>
              </p:grpSpPr>
              <p:sp>
                <p:nvSpPr>
                  <p:cNvPr id="4241" name="AutoShape 145"/>
                  <p:cNvSpPr>
                    <a:spLocks noChangeArrowheads="1"/>
                  </p:cNvSpPr>
                  <p:nvPr/>
                </p:nvSpPr>
                <p:spPr bwMode="auto">
                  <a:xfrm rot="-5400000">
                    <a:off x="5851" y="9630"/>
                    <a:ext cx="85" cy="567"/>
                  </a:xfrm>
                  <a:prstGeom prst="roundRect">
                    <a:avLst>
                      <a:gd name="adj" fmla="val 50000"/>
                    </a:avLst>
                  </a:prstGeom>
                  <a:gradFill rotWithShape="0">
                    <a:gsLst>
                      <a:gs pos="0">
                        <a:srgbClr val="808080"/>
                      </a:gs>
                      <a:gs pos="50000">
                        <a:srgbClr val="EAEAEA"/>
                      </a:gs>
                      <a:gs pos="100000">
                        <a:srgbClr val="808080"/>
                      </a:gs>
                    </a:gsLst>
                    <a:lin ang="5400000" scaled="1"/>
                  </a:gra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4242" name="Group 146"/>
                  <p:cNvGrpSpPr>
                    <a:grpSpLocks/>
                  </p:cNvGrpSpPr>
                  <p:nvPr/>
                </p:nvGrpSpPr>
                <p:grpSpPr bwMode="auto">
                  <a:xfrm>
                    <a:off x="6234" y="9452"/>
                    <a:ext cx="4406" cy="850"/>
                    <a:chOff x="6234" y="9452"/>
                    <a:chExt cx="4406" cy="850"/>
                  </a:xfrm>
                </p:grpSpPr>
                <p:grpSp>
                  <p:nvGrpSpPr>
                    <p:cNvPr id="4243" name="Group 14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2179" cy="850"/>
                      <a:chOff x="6234" y="9452"/>
                      <a:chExt cx="2179" cy="850"/>
                    </a:xfrm>
                  </p:grpSpPr>
                  <p:grpSp>
                    <p:nvGrpSpPr>
                      <p:cNvPr id="4244" name="Group 14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1067" cy="850"/>
                        <a:chOff x="6234" y="9452"/>
                        <a:chExt cx="1067" cy="850"/>
                      </a:xfrm>
                    </p:grpSpPr>
                    <p:grpSp>
                      <p:nvGrpSpPr>
                        <p:cNvPr id="4245" name="Group 149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246" name="Group 150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47" name="AutoShape 151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48" name="AutoShape 152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249" name="Group 153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50" name="AutoShape 154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51" name="AutoShape 155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grpSp>
                      <p:nvGrpSpPr>
                        <p:cNvPr id="4252" name="Group 156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79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253" name="Group 157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54" name="AutoShape 158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55" name="AutoShape 159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256" name="Group 160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57" name="AutoShape 161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58" name="AutoShape 162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</p:grpSp>
                  <p:grpSp>
                    <p:nvGrpSpPr>
                      <p:cNvPr id="4259" name="Group 16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346" y="9452"/>
                        <a:ext cx="1067" cy="850"/>
                        <a:chOff x="6234" y="9452"/>
                        <a:chExt cx="1067" cy="850"/>
                      </a:xfrm>
                    </p:grpSpPr>
                    <p:grpSp>
                      <p:nvGrpSpPr>
                        <p:cNvPr id="4260" name="Group 164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261" name="Group 165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62" name="AutoShape 166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63" name="AutoShape 167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264" name="Group 168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65" name="AutoShape 169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66" name="AutoShape 170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grpSp>
                      <p:nvGrpSpPr>
                        <p:cNvPr id="4267" name="Group 171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79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268" name="Group 172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69" name="AutoShape 173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70" name="AutoShape 174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271" name="Group 175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72" name="AutoShape 176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73" name="AutoShape 177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</p:grpSp>
                </p:grpSp>
                <p:grpSp>
                  <p:nvGrpSpPr>
                    <p:cNvPr id="4274" name="Group 17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461" y="9452"/>
                      <a:ext cx="2179" cy="850"/>
                      <a:chOff x="6234" y="9452"/>
                      <a:chExt cx="2179" cy="850"/>
                    </a:xfrm>
                  </p:grpSpPr>
                  <p:grpSp>
                    <p:nvGrpSpPr>
                      <p:cNvPr id="4275" name="Group 17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1067" cy="850"/>
                        <a:chOff x="6234" y="9452"/>
                        <a:chExt cx="1067" cy="850"/>
                      </a:xfrm>
                    </p:grpSpPr>
                    <p:grpSp>
                      <p:nvGrpSpPr>
                        <p:cNvPr id="4276" name="Group 180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277" name="Group 181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78" name="AutoShape 182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79" name="AutoShape 183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280" name="Group 184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81" name="AutoShape 185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82" name="AutoShape 186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grpSp>
                      <p:nvGrpSpPr>
                        <p:cNvPr id="4283" name="Group 187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79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284" name="Group 188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85" name="AutoShape 189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86" name="AutoShape 190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287" name="Group 191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88" name="AutoShape 192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89" name="AutoShape 193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</p:grpSp>
                  <p:grpSp>
                    <p:nvGrpSpPr>
                      <p:cNvPr id="4290" name="Group 19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346" y="9452"/>
                        <a:ext cx="1067" cy="850"/>
                        <a:chOff x="6234" y="9452"/>
                        <a:chExt cx="1067" cy="850"/>
                      </a:xfrm>
                    </p:grpSpPr>
                    <p:grpSp>
                      <p:nvGrpSpPr>
                        <p:cNvPr id="4291" name="Group 195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292" name="Group 196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93" name="AutoShape 197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94" name="AutoShape 198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295" name="Group 199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296" name="AutoShape 200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297" name="AutoShape 201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grpSp>
                      <p:nvGrpSpPr>
                        <p:cNvPr id="4298" name="Group 202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79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299" name="Group 203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300" name="AutoShape 204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301" name="AutoShape 205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302" name="Group 206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303" name="AutoShape 207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304" name="AutoShape 208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</p:grpSp>
                </p:grpSp>
              </p:grpSp>
              <p:sp>
                <p:nvSpPr>
                  <p:cNvPr id="4305" name="AutoShape 209"/>
                  <p:cNvSpPr>
                    <a:spLocks noChangeArrowheads="1"/>
                  </p:cNvSpPr>
                  <p:nvPr/>
                </p:nvSpPr>
                <p:spPr bwMode="auto">
                  <a:xfrm rot="-5400000">
                    <a:off x="10931" y="9646"/>
                    <a:ext cx="85" cy="567"/>
                  </a:xfrm>
                  <a:prstGeom prst="roundRect">
                    <a:avLst>
                      <a:gd name="adj" fmla="val 50000"/>
                    </a:avLst>
                  </a:prstGeom>
                  <a:gradFill rotWithShape="0">
                    <a:gsLst>
                      <a:gs pos="0">
                        <a:srgbClr val="808080"/>
                      </a:gs>
                      <a:gs pos="50000">
                        <a:srgbClr val="EAEAEA"/>
                      </a:gs>
                      <a:gs pos="100000">
                        <a:srgbClr val="808080"/>
                      </a:gs>
                    </a:gsLst>
                    <a:lin ang="5400000" scaled="1"/>
                  </a:gra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4306" name="Group 210"/>
              <p:cNvGrpSpPr>
                <a:grpSpLocks/>
              </p:cNvGrpSpPr>
              <p:nvPr/>
            </p:nvGrpSpPr>
            <p:grpSpPr bwMode="auto">
              <a:xfrm>
                <a:off x="3661" y="14015"/>
                <a:ext cx="3572" cy="542"/>
                <a:chOff x="5610" y="9452"/>
                <a:chExt cx="5647" cy="850"/>
              </a:xfrm>
            </p:grpSpPr>
            <p:sp>
              <p:nvSpPr>
                <p:cNvPr id="4307" name="AutoShape 211"/>
                <p:cNvSpPr>
                  <a:spLocks noChangeArrowheads="1"/>
                </p:cNvSpPr>
                <p:nvPr/>
              </p:nvSpPr>
              <p:spPr bwMode="auto">
                <a:xfrm rot="21000000" flipH="1">
                  <a:off x="6125" y="9868"/>
                  <a:ext cx="85" cy="414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404040"/>
                </a:solidFill>
                <a:ln w="0">
                  <a:solidFill>
                    <a:srgbClr val="FFFFFF"/>
                  </a:solidFill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08" name="AutoShape 212"/>
                <p:cNvSpPr>
                  <a:spLocks noChangeArrowheads="1"/>
                </p:cNvSpPr>
                <p:nvPr/>
              </p:nvSpPr>
              <p:spPr bwMode="auto">
                <a:xfrm rot="600000">
                  <a:off x="10658" y="9887"/>
                  <a:ext cx="85" cy="414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808080"/>
                    </a:gs>
                    <a:gs pos="50000">
                      <a:srgbClr val="EAEAEA"/>
                    </a:gs>
                    <a:gs pos="100000">
                      <a:srgbClr val="808080"/>
                    </a:gs>
                  </a:gsLst>
                  <a:lin ang="5400000" scaled="1"/>
                </a:gra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4309" name="Group 213"/>
                <p:cNvGrpSpPr>
                  <a:grpSpLocks/>
                </p:cNvGrpSpPr>
                <p:nvPr/>
              </p:nvGrpSpPr>
              <p:grpSpPr bwMode="auto">
                <a:xfrm>
                  <a:off x="5610" y="9452"/>
                  <a:ext cx="5647" cy="850"/>
                  <a:chOff x="5610" y="9452"/>
                  <a:chExt cx="5647" cy="850"/>
                </a:xfrm>
              </p:grpSpPr>
              <p:sp>
                <p:nvSpPr>
                  <p:cNvPr id="4310" name="AutoShape 214"/>
                  <p:cNvSpPr>
                    <a:spLocks noChangeArrowheads="1"/>
                  </p:cNvSpPr>
                  <p:nvPr/>
                </p:nvSpPr>
                <p:spPr bwMode="auto">
                  <a:xfrm rot="-5400000">
                    <a:off x="5851" y="9630"/>
                    <a:ext cx="85" cy="567"/>
                  </a:xfrm>
                  <a:prstGeom prst="roundRect">
                    <a:avLst>
                      <a:gd name="adj" fmla="val 50000"/>
                    </a:avLst>
                  </a:prstGeom>
                  <a:gradFill rotWithShape="0">
                    <a:gsLst>
                      <a:gs pos="0">
                        <a:srgbClr val="808080"/>
                      </a:gs>
                      <a:gs pos="50000">
                        <a:srgbClr val="EAEAEA"/>
                      </a:gs>
                      <a:gs pos="100000">
                        <a:srgbClr val="808080"/>
                      </a:gs>
                    </a:gsLst>
                    <a:lin ang="5400000" scaled="1"/>
                  </a:gra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4311" name="Group 215"/>
                  <p:cNvGrpSpPr>
                    <a:grpSpLocks/>
                  </p:cNvGrpSpPr>
                  <p:nvPr/>
                </p:nvGrpSpPr>
                <p:grpSpPr bwMode="auto">
                  <a:xfrm>
                    <a:off x="6234" y="9452"/>
                    <a:ext cx="4406" cy="850"/>
                    <a:chOff x="6234" y="9452"/>
                    <a:chExt cx="4406" cy="850"/>
                  </a:xfrm>
                </p:grpSpPr>
                <p:grpSp>
                  <p:nvGrpSpPr>
                    <p:cNvPr id="4312" name="Group 21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2179" cy="850"/>
                      <a:chOff x="6234" y="9452"/>
                      <a:chExt cx="2179" cy="850"/>
                    </a:xfrm>
                  </p:grpSpPr>
                  <p:grpSp>
                    <p:nvGrpSpPr>
                      <p:cNvPr id="4313" name="Group 21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1067" cy="850"/>
                        <a:chOff x="6234" y="9452"/>
                        <a:chExt cx="1067" cy="850"/>
                      </a:xfrm>
                    </p:grpSpPr>
                    <p:grpSp>
                      <p:nvGrpSpPr>
                        <p:cNvPr id="4314" name="Group 218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315" name="Group 219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316" name="AutoShape 220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317" name="AutoShape 221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318" name="Group 222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319" name="AutoShape 223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320" name="AutoShape 224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grpSp>
                      <p:nvGrpSpPr>
                        <p:cNvPr id="4321" name="Group 225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79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322" name="Group 226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323" name="AutoShape 227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324" name="AutoShape 228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325" name="Group 229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326" name="AutoShape 230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327" name="AutoShape 231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</p:grpSp>
                  <p:grpSp>
                    <p:nvGrpSpPr>
                      <p:cNvPr id="4328" name="Group 23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346" y="9452"/>
                        <a:ext cx="1067" cy="850"/>
                        <a:chOff x="6234" y="9452"/>
                        <a:chExt cx="1067" cy="850"/>
                      </a:xfrm>
                    </p:grpSpPr>
                    <p:grpSp>
                      <p:nvGrpSpPr>
                        <p:cNvPr id="4329" name="Group 233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330" name="Group 234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331" name="AutoShape 235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332" name="AutoShape 236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333" name="Group 237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334" name="AutoShape 238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335" name="AutoShape 239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grpSp>
                      <p:nvGrpSpPr>
                        <p:cNvPr id="4336" name="Group 240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79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337" name="Group 241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338" name="AutoShape 242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339" name="AutoShape 243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340" name="Group 244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341" name="AutoShape 245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342" name="AutoShape 246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</p:grpSp>
                </p:grpSp>
                <p:grpSp>
                  <p:nvGrpSpPr>
                    <p:cNvPr id="4343" name="Group 24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461" y="9452"/>
                      <a:ext cx="2179" cy="850"/>
                      <a:chOff x="6234" y="9452"/>
                      <a:chExt cx="2179" cy="850"/>
                    </a:xfrm>
                  </p:grpSpPr>
                  <p:grpSp>
                    <p:nvGrpSpPr>
                      <p:cNvPr id="4344" name="Group 24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1067" cy="850"/>
                        <a:chOff x="6234" y="9452"/>
                        <a:chExt cx="1067" cy="850"/>
                      </a:xfrm>
                    </p:grpSpPr>
                    <p:grpSp>
                      <p:nvGrpSpPr>
                        <p:cNvPr id="4345" name="Group 249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346" name="Group 250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347" name="AutoShape 251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348" name="AutoShape 252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349" name="Group 253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350" name="AutoShape 254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351" name="AutoShape 255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grpSp>
                      <p:nvGrpSpPr>
                        <p:cNvPr id="4352" name="Group 256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79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353" name="Group 257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354" name="AutoShape 258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355" name="AutoShape 259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356" name="Group 260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357" name="AutoShape 261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358" name="AutoShape 262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</p:grpSp>
                  <p:grpSp>
                    <p:nvGrpSpPr>
                      <p:cNvPr id="4359" name="Group 26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346" y="9452"/>
                        <a:ext cx="1067" cy="850"/>
                        <a:chOff x="6234" y="9452"/>
                        <a:chExt cx="1067" cy="850"/>
                      </a:xfrm>
                    </p:grpSpPr>
                    <p:grpSp>
                      <p:nvGrpSpPr>
                        <p:cNvPr id="4360" name="Group 264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361" name="Group 265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362" name="AutoShape 266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363" name="AutoShape 267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364" name="Group 268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365" name="AutoShape 269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366" name="AutoShape 270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  <p:grpSp>
                      <p:nvGrpSpPr>
                        <p:cNvPr id="4367" name="Group 271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6794" y="9452"/>
                          <a:ext cx="507" cy="850"/>
                          <a:chOff x="6234" y="9452"/>
                          <a:chExt cx="507" cy="850"/>
                        </a:xfrm>
                      </p:grpSpPr>
                      <p:grpSp>
                        <p:nvGrpSpPr>
                          <p:cNvPr id="4368" name="Group 272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23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369" name="AutoShape 273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370" name="AutoShape 274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  <p:grpSp>
                        <p:nvGrpSpPr>
                          <p:cNvPr id="4371" name="Group 275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6514" y="9452"/>
                            <a:ext cx="227" cy="850"/>
                            <a:chOff x="6234" y="9452"/>
                            <a:chExt cx="227" cy="850"/>
                          </a:xfrm>
                        </p:grpSpPr>
                        <p:sp>
                          <p:nvSpPr>
                            <p:cNvPr id="4372" name="AutoShape 276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21000000" flipH="1">
                              <a:off x="6376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solidFill>
                              <a:srgbClr val="404040"/>
                            </a:solidFill>
                            <a:ln w="0">
                              <a:solidFill>
                                <a:srgbClr val="FFFFFF"/>
                              </a:solidFill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  <p:sp>
                          <p:nvSpPr>
                            <p:cNvPr id="4373" name="AutoShape 277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 rot="600000">
                              <a:off x="6234" y="9452"/>
                              <a:ext cx="85" cy="850"/>
                            </a:xfrm>
                            <a:prstGeom prst="roundRect">
                              <a:avLst>
                                <a:gd name="adj" fmla="val 50000"/>
                              </a:avLst>
                            </a:prstGeom>
                            <a:gradFill rotWithShape="0">
                              <a:gsLst>
                                <a:gs pos="0">
                                  <a:srgbClr val="808080"/>
                                </a:gs>
                                <a:gs pos="50000">
                                  <a:srgbClr val="EAEAEA"/>
                                </a:gs>
                                <a:gs pos="100000">
                                  <a:srgbClr val="808080"/>
                                </a:gs>
                              </a:gsLst>
                              <a:lin ang="5400000" scaled="1"/>
                            </a:gradFill>
                            <a:ln w="12700">
                              <a:noFill/>
                              <a:round/>
                              <a:headEnd/>
                              <a:tailEnd/>
                            </a:ln>
                            <a:effectLst/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/>
                            </a:p>
                          </p:txBody>
                        </p:sp>
                      </p:grpSp>
                    </p:grpSp>
                  </p:grpSp>
                </p:grpSp>
              </p:grpSp>
              <p:sp>
                <p:nvSpPr>
                  <p:cNvPr id="4374" name="AutoShape 278"/>
                  <p:cNvSpPr>
                    <a:spLocks noChangeArrowheads="1"/>
                  </p:cNvSpPr>
                  <p:nvPr/>
                </p:nvSpPr>
                <p:spPr bwMode="auto">
                  <a:xfrm rot="-5400000">
                    <a:off x="10931" y="9646"/>
                    <a:ext cx="85" cy="567"/>
                  </a:xfrm>
                  <a:prstGeom prst="roundRect">
                    <a:avLst>
                      <a:gd name="adj" fmla="val 50000"/>
                    </a:avLst>
                  </a:prstGeom>
                  <a:gradFill rotWithShape="0">
                    <a:gsLst>
                      <a:gs pos="0">
                        <a:srgbClr val="808080"/>
                      </a:gs>
                      <a:gs pos="50000">
                        <a:srgbClr val="EAEAEA"/>
                      </a:gs>
                      <a:gs pos="100000">
                        <a:srgbClr val="808080"/>
                      </a:gs>
                    </a:gsLst>
                    <a:lin ang="5400000" scaled="1"/>
                  </a:gradFill>
                  <a:ln w="12700">
                    <a:noFill/>
                    <a:round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4375" name="Rectangle 279"/>
              <p:cNvSpPr>
                <a:spLocks noChangeArrowheads="1"/>
              </p:cNvSpPr>
              <p:nvPr/>
            </p:nvSpPr>
            <p:spPr bwMode="auto">
              <a:xfrm>
                <a:off x="7161" y="10217"/>
                <a:ext cx="113" cy="4535"/>
              </a:xfrm>
              <a:prstGeom prst="rect">
                <a:avLst/>
              </a:prstGeom>
              <a:gradFill rotWithShape="0">
                <a:gsLst>
                  <a:gs pos="0">
                    <a:srgbClr val="666666"/>
                  </a:gs>
                  <a:gs pos="50000">
                    <a:srgbClr val="CCCCCC"/>
                  </a:gs>
                  <a:gs pos="100000">
                    <a:srgbClr val="666666"/>
                  </a:gs>
                </a:gsLst>
                <a:lin ang="18900000" scaled="1"/>
              </a:gradFill>
              <a:ln w="12700" algn="ctr">
                <a:solidFill>
                  <a:srgbClr val="666666"/>
                </a:solidFill>
                <a:miter lim="800000"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76" name="Rectangle 280"/>
              <p:cNvSpPr>
                <a:spLocks noChangeArrowheads="1"/>
              </p:cNvSpPr>
              <p:nvPr/>
            </p:nvSpPr>
            <p:spPr bwMode="auto">
              <a:xfrm>
                <a:off x="3607" y="10219"/>
                <a:ext cx="113" cy="4535"/>
              </a:xfrm>
              <a:prstGeom prst="rect">
                <a:avLst/>
              </a:prstGeom>
              <a:gradFill rotWithShape="0">
                <a:gsLst>
                  <a:gs pos="0">
                    <a:srgbClr val="666666"/>
                  </a:gs>
                  <a:gs pos="50000">
                    <a:srgbClr val="CCCCCC"/>
                  </a:gs>
                  <a:gs pos="100000">
                    <a:srgbClr val="666666"/>
                  </a:gs>
                </a:gsLst>
                <a:lin ang="18900000" scaled="1"/>
              </a:gradFill>
              <a:ln w="12700" algn="ctr">
                <a:solidFill>
                  <a:srgbClr val="666666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77" name="Oval 281"/>
              <p:cNvSpPr>
                <a:spLocks noChangeArrowheads="1"/>
              </p:cNvSpPr>
              <p:nvPr/>
            </p:nvSpPr>
            <p:spPr bwMode="auto">
              <a:xfrm>
                <a:off x="5408" y="12972"/>
                <a:ext cx="28" cy="28"/>
              </a:xfrm>
              <a:prstGeom prst="ellipse">
                <a:avLst/>
              </a:prstGeom>
              <a:solidFill>
                <a:srgbClr val="000000"/>
              </a:solidFill>
              <a:ln w="31750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78" name="Oval 282"/>
              <p:cNvSpPr>
                <a:spLocks noChangeArrowheads="1"/>
              </p:cNvSpPr>
              <p:nvPr/>
            </p:nvSpPr>
            <p:spPr bwMode="auto">
              <a:xfrm>
                <a:off x="5410" y="13212"/>
                <a:ext cx="28" cy="28"/>
              </a:xfrm>
              <a:prstGeom prst="ellipse">
                <a:avLst/>
              </a:prstGeom>
              <a:solidFill>
                <a:srgbClr val="000000"/>
              </a:solidFill>
              <a:ln w="31750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79" name="Oval 283"/>
              <p:cNvSpPr>
                <a:spLocks noChangeArrowheads="1"/>
              </p:cNvSpPr>
              <p:nvPr/>
            </p:nvSpPr>
            <p:spPr bwMode="auto">
              <a:xfrm>
                <a:off x="5412" y="13452"/>
                <a:ext cx="28" cy="28"/>
              </a:xfrm>
              <a:prstGeom prst="ellipse">
                <a:avLst/>
              </a:prstGeom>
              <a:solidFill>
                <a:srgbClr val="000000"/>
              </a:solidFill>
              <a:ln w="31750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80" name="Oval 284"/>
              <p:cNvSpPr>
                <a:spLocks noChangeArrowheads="1"/>
              </p:cNvSpPr>
              <p:nvPr/>
            </p:nvSpPr>
            <p:spPr bwMode="auto">
              <a:xfrm>
                <a:off x="5414" y="13692"/>
                <a:ext cx="28" cy="28"/>
              </a:xfrm>
              <a:prstGeom prst="ellipse">
                <a:avLst/>
              </a:prstGeom>
              <a:solidFill>
                <a:srgbClr val="000000"/>
              </a:solidFill>
              <a:ln w="31750" algn="ctr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290" name="Rectangle 289"/>
            <p:cNvSpPr/>
            <p:nvPr/>
          </p:nvSpPr>
          <p:spPr>
            <a:xfrm>
              <a:off x="3048000" y="2590800"/>
              <a:ext cx="9906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i="1" dirty="0" smtClean="0">
                  <a:solidFill>
                    <a:srgbClr val="002060"/>
                  </a:solidFill>
                </a:rPr>
                <a:t>K1</a:t>
              </a:r>
              <a:endParaRPr lang="en-US" b="1" i="1" dirty="0">
                <a:solidFill>
                  <a:srgbClr val="002060"/>
                </a:solidFill>
              </a:endParaRPr>
            </a:p>
          </p:txBody>
        </p:sp>
        <p:sp>
          <p:nvSpPr>
            <p:cNvPr id="292" name="Rectangle 291"/>
            <p:cNvSpPr/>
            <p:nvPr/>
          </p:nvSpPr>
          <p:spPr>
            <a:xfrm>
              <a:off x="3048000" y="3200400"/>
              <a:ext cx="9906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i="1" dirty="0" smtClean="0">
                  <a:solidFill>
                    <a:srgbClr val="002060"/>
                  </a:solidFill>
                </a:rPr>
                <a:t>K2</a:t>
              </a:r>
              <a:endParaRPr lang="en-US" b="1" i="1" dirty="0">
                <a:solidFill>
                  <a:srgbClr val="002060"/>
                </a:solidFill>
              </a:endParaRPr>
            </a:p>
          </p:txBody>
        </p:sp>
        <p:sp>
          <p:nvSpPr>
            <p:cNvPr id="293" name="Rectangle 292"/>
            <p:cNvSpPr/>
            <p:nvPr/>
          </p:nvSpPr>
          <p:spPr>
            <a:xfrm>
              <a:off x="3048000" y="3733800"/>
              <a:ext cx="9906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i="1" dirty="0" smtClean="0">
                  <a:solidFill>
                    <a:srgbClr val="002060"/>
                  </a:solidFill>
                </a:rPr>
                <a:t>K3</a:t>
              </a:r>
              <a:endParaRPr lang="en-US" b="1" i="1" dirty="0">
                <a:solidFill>
                  <a:srgbClr val="002060"/>
                </a:solidFill>
              </a:endParaRPr>
            </a:p>
          </p:txBody>
        </p:sp>
        <p:sp>
          <p:nvSpPr>
            <p:cNvPr id="294" name="Rectangle 293"/>
            <p:cNvSpPr/>
            <p:nvPr/>
          </p:nvSpPr>
          <p:spPr>
            <a:xfrm>
              <a:off x="3048000" y="5029200"/>
              <a:ext cx="9906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i="1" dirty="0" err="1" smtClean="0">
                  <a:solidFill>
                    <a:srgbClr val="002060"/>
                  </a:solidFill>
                </a:rPr>
                <a:t>Kn</a:t>
              </a:r>
              <a:endParaRPr lang="en-US" b="1" i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296" name="Right Arrow 295"/>
          <p:cNvSpPr/>
          <p:nvPr/>
        </p:nvSpPr>
        <p:spPr>
          <a:xfrm>
            <a:off x="2804160" y="4191000"/>
            <a:ext cx="914400" cy="2286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7" name="Rectangle 296"/>
          <p:cNvSpPr/>
          <p:nvPr/>
        </p:nvSpPr>
        <p:spPr>
          <a:xfrm>
            <a:off x="3566160" y="4038600"/>
            <a:ext cx="9906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FF0000"/>
                </a:solidFill>
              </a:rPr>
              <a:t>Force </a:t>
            </a:r>
            <a:endParaRPr lang="en-US" b="1" i="1" dirty="0">
              <a:solidFill>
                <a:srgbClr val="FF0000"/>
              </a:solidFill>
            </a:endParaRPr>
          </a:p>
        </p:txBody>
      </p:sp>
      <p:grpSp>
        <p:nvGrpSpPr>
          <p:cNvPr id="4381" name="Group 285"/>
          <p:cNvGrpSpPr>
            <a:grpSpLocks/>
          </p:cNvGrpSpPr>
          <p:nvPr/>
        </p:nvGrpSpPr>
        <p:grpSpPr bwMode="auto">
          <a:xfrm>
            <a:off x="4861560" y="4114800"/>
            <a:ext cx="2268537" cy="344488"/>
            <a:chOff x="5610" y="9452"/>
            <a:chExt cx="5647" cy="850"/>
          </a:xfrm>
        </p:grpSpPr>
        <p:sp>
          <p:nvSpPr>
            <p:cNvPr id="4382" name="AutoShape 286"/>
            <p:cNvSpPr>
              <a:spLocks noChangeArrowheads="1"/>
            </p:cNvSpPr>
            <p:nvPr/>
          </p:nvSpPr>
          <p:spPr bwMode="auto">
            <a:xfrm rot="21000000" flipH="1">
              <a:off x="6125" y="9868"/>
              <a:ext cx="85" cy="414"/>
            </a:xfrm>
            <a:prstGeom prst="roundRect">
              <a:avLst>
                <a:gd name="adj" fmla="val 50000"/>
              </a:avLst>
            </a:prstGeom>
            <a:solidFill>
              <a:srgbClr val="404040"/>
            </a:solidFill>
            <a:ln w="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83" name="AutoShape 287"/>
            <p:cNvSpPr>
              <a:spLocks noChangeArrowheads="1"/>
            </p:cNvSpPr>
            <p:nvPr/>
          </p:nvSpPr>
          <p:spPr bwMode="auto">
            <a:xfrm rot="600000">
              <a:off x="10658" y="9887"/>
              <a:ext cx="85" cy="414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808080"/>
                </a:gs>
                <a:gs pos="50000">
                  <a:srgbClr val="EAEAEA"/>
                </a:gs>
                <a:gs pos="100000">
                  <a:srgbClr val="808080"/>
                </a:gs>
              </a:gsLst>
              <a:lin ang="5400000" scaled="1"/>
            </a:gradFill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384" name="Group 288"/>
            <p:cNvGrpSpPr>
              <a:grpSpLocks/>
            </p:cNvGrpSpPr>
            <p:nvPr/>
          </p:nvGrpSpPr>
          <p:grpSpPr bwMode="auto">
            <a:xfrm>
              <a:off x="5610" y="9452"/>
              <a:ext cx="5647" cy="850"/>
              <a:chOff x="5610" y="9452"/>
              <a:chExt cx="5647" cy="850"/>
            </a:xfrm>
          </p:grpSpPr>
          <p:sp>
            <p:nvSpPr>
              <p:cNvPr id="4385" name="AutoShape 289"/>
              <p:cNvSpPr>
                <a:spLocks noChangeArrowheads="1"/>
              </p:cNvSpPr>
              <p:nvPr/>
            </p:nvSpPr>
            <p:spPr bwMode="auto">
              <a:xfrm rot="-5400000">
                <a:off x="5851" y="9630"/>
                <a:ext cx="85" cy="567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808080"/>
                  </a:gs>
                  <a:gs pos="50000">
                    <a:srgbClr val="EAEAEA"/>
                  </a:gs>
                  <a:gs pos="100000">
                    <a:srgbClr val="808080"/>
                  </a:gs>
                </a:gsLst>
                <a:lin ang="5400000" scaled="1"/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386" name="Group 290"/>
              <p:cNvGrpSpPr>
                <a:grpSpLocks/>
              </p:cNvGrpSpPr>
              <p:nvPr/>
            </p:nvGrpSpPr>
            <p:grpSpPr bwMode="auto">
              <a:xfrm>
                <a:off x="6234" y="9452"/>
                <a:ext cx="4406" cy="850"/>
                <a:chOff x="6234" y="9452"/>
                <a:chExt cx="4406" cy="850"/>
              </a:xfrm>
            </p:grpSpPr>
            <p:grpSp>
              <p:nvGrpSpPr>
                <p:cNvPr id="4387" name="Group 291"/>
                <p:cNvGrpSpPr>
                  <a:grpSpLocks/>
                </p:cNvGrpSpPr>
                <p:nvPr/>
              </p:nvGrpSpPr>
              <p:grpSpPr bwMode="auto">
                <a:xfrm>
                  <a:off x="6234" y="9452"/>
                  <a:ext cx="2179" cy="850"/>
                  <a:chOff x="6234" y="9452"/>
                  <a:chExt cx="2179" cy="850"/>
                </a:xfrm>
              </p:grpSpPr>
              <p:grpSp>
                <p:nvGrpSpPr>
                  <p:cNvPr id="4388" name="Group 292"/>
                  <p:cNvGrpSpPr>
                    <a:grpSpLocks/>
                  </p:cNvGrpSpPr>
                  <p:nvPr/>
                </p:nvGrpSpPr>
                <p:grpSpPr bwMode="auto">
                  <a:xfrm>
                    <a:off x="6234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4389" name="Group 29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4390" name="Group 29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391" name="AutoShape 29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392" name="AutoShape 29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4393" name="Group 29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394" name="AutoShape 29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395" name="AutoShape 29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4396" name="Group 30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4397" name="Group 30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398" name="AutoShape 30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399" name="AutoShape 30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4400" name="Group 30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01" name="AutoShape 30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02" name="AutoShape 30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  <p:grpSp>
                <p:nvGrpSpPr>
                  <p:cNvPr id="4403" name="Group 307"/>
                  <p:cNvGrpSpPr>
                    <a:grpSpLocks/>
                  </p:cNvGrpSpPr>
                  <p:nvPr/>
                </p:nvGrpSpPr>
                <p:grpSpPr bwMode="auto">
                  <a:xfrm>
                    <a:off x="7346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4404" name="Group 30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4405" name="Group 30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06" name="AutoShape 31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07" name="AutoShape 31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4408" name="Group 31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09" name="AutoShape 31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10" name="AutoShape 31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4411" name="Group 3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4412" name="Group 3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13" name="AutoShape 31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14" name="AutoShape 31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4415" name="Group 31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16" name="AutoShape 32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17" name="AutoShape 32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  <p:grpSp>
              <p:nvGrpSpPr>
                <p:cNvPr id="4418" name="Group 322"/>
                <p:cNvGrpSpPr>
                  <a:grpSpLocks/>
                </p:cNvGrpSpPr>
                <p:nvPr/>
              </p:nvGrpSpPr>
              <p:grpSpPr bwMode="auto">
                <a:xfrm>
                  <a:off x="8461" y="9452"/>
                  <a:ext cx="2179" cy="850"/>
                  <a:chOff x="6234" y="9452"/>
                  <a:chExt cx="2179" cy="850"/>
                </a:xfrm>
              </p:grpSpPr>
              <p:grpSp>
                <p:nvGrpSpPr>
                  <p:cNvPr id="4419" name="Group 323"/>
                  <p:cNvGrpSpPr>
                    <a:grpSpLocks/>
                  </p:cNvGrpSpPr>
                  <p:nvPr/>
                </p:nvGrpSpPr>
                <p:grpSpPr bwMode="auto">
                  <a:xfrm>
                    <a:off x="6234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4420" name="Group 32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4421" name="Group 32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22" name="AutoShape 32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23" name="AutoShape 32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4424" name="Group 32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25" name="AutoShape 32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26" name="AutoShape 33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4427" name="Group 33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4428" name="Group 33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29" name="AutoShape 33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30" name="AutoShape 33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4431" name="Group 33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32" name="AutoShape 33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33" name="AutoShape 33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  <p:grpSp>
                <p:nvGrpSpPr>
                  <p:cNvPr id="4434" name="Group 338"/>
                  <p:cNvGrpSpPr>
                    <a:grpSpLocks/>
                  </p:cNvGrpSpPr>
                  <p:nvPr/>
                </p:nvGrpSpPr>
                <p:grpSpPr bwMode="auto">
                  <a:xfrm>
                    <a:off x="7346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4435" name="Group 33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4436" name="Group 34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37" name="AutoShape 34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38" name="AutoShape 34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4439" name="Group 34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40" name="AutoShape 34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41" name="AutoShape 34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4442" name="Group 34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4443" name="Group 34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44" name="AutoShape 34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45" name="AutoShape 34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4446" name="Group 35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47" name="AutoShape 35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48" name="AutoShape 35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sp>
            <p:nvSpPr>
              <p:cNvPr id="4449" name="AutoShape 353"/>
              <p:cNvSpPr>
                <a:spLocks noChangeArrowheads="1"/>
              </p:cNvSpPr>
              <p:nvPr/>
            </p:nvSpPr>
            <p:spPr bwMode="auto">
              <a:xfrm rot="-5400000">
                <a:off x="10931" y="9646"/>
                <a:ext cx="85" cy="567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808080"/>
                  </a:gs>
                  <a:gs pos="50000">
                    <a:srgbClr val="EAEAEA"/>
                  </a:gs>
                  <a:gs pos="100000">
                    <a:srgbClr val="808080"/>
                  </a:gs>
                </a:gsLst>
                <a:lin ang="5400000" scaled="1"/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4450" name="Rectangle 354"/>
          <p:cNvSpPr>
            <a:spLocks noChangeArrowheads="1"/>
          </p:cNvSpPr>
          <p:nvPr/>
        </p:nvSpPr>
        <p:spPr bwMode="auto">
          <a:xfrm>
            <a:off x="4785360" y="4023360"/>
            <a:ext cx="71437" cy="548640"/>
          </a:xfrm>
          <a:prstGeom prst="rect">
            <a:avLst/>
          </a:prstGeom>
          <a:gradFill rotWithShape="0">
            <a:gsLst>
              <a:gs pos="0">
                <a:srgbClr val="666666"/>
              </a:gs>
              <a:gs pos="50000">
                <a:srgbClr val="CCCCCC"/>
              </a:gs>
              <a:gs pos="100000">
                <a:srgbClr val="666666"/>
              </a:gs>
            </a:gsLst>
            <a:lin ang="18900000" scaled="1"/>
          </a:gradFill>
          <a:ln w="12700" algn="ctr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" name="Right Arrow 367"/>
          <p:cNvSpPr/>
          <p:nvPr/>
        </p:nvSpPr>
        <p:spPr>
          <a:xfrm>
            <a:off x="7223760" y="4191000"/>
            <a:ext cx="914400" cy="2286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9" name="Rectangle 368"/>
          <p:cNvSpPr/>
          <p:nvPr/>
        </p:nvSpPr>
        <p:spPr>
          <a:xfrm>
            <a:off x="7985760" y="4038600"/>
            <a:ext cx="9906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FF0000"/>
                </a:solidFill>
              </a:rPr>
              <a:t>Force </a:t>
            </a: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370" name="Rectangle 369"/>
          <p:cNvSpPr/>
          <p:nvPr/>
        </p:nvSpPr>
        <p:spPr>
          <a:xfrm>
            <a:off x="4937760" y="3657600"/>
            <a:ext cx="38100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i="1" dirty="0" err="1" smtClean="0">
                <a:solidFill>
                  <a:schemeClr val="tx1"/>
                </a:solidFill>
              </a:rPr>
              <a:t>Keq</a:t>
            </a:r>
            <a:r>
              <a:rPr lang="en-US" b="1" i="1" dirty="0" smtClean="0">
                <a:solidFill>
                  <a:schemeClr val="tx1"/>
                </a:solidFill>
              </a:rPr>
              <a:t> = K1 + K2 + …. + </a:t>
            </a:r>
            <a:r>
              <a:rPr lang="en-US" b="1" i="1" dirty="0" err="1" smtClean="0">
                <a:solidFill>
                  <a:schemeClr val="tx1"/>
                </a:solidFill>
              </a:rPr>
              <a:t>Kn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endParaRPr lang="en-US" sz="1600" b="1" i="1" dirty="0">
              <a:solidFill>
                <a:schemeClr val="tx1"/>
              </a:solidFill>
            </a:endParaRPr>
          </a:p>
        </p:txBody>
      </p:sp>
      <p:sp>
        <p:nvSpPr>
          <p:cNvPr id="379" name="Oval 378"/>
          <p:cNvSpPr>
            <a:spLocks noChangeAspect="1"/>
          </p:cNvSpPr>
          <p:nvPr/>
        </p:nvSpPr>
        <p:spPr>
          <a:xfrm>
            <a:off x="790956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762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Equivalent of Linear Springs (series) </a:t>
            </a: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296" name="Right Arrow 295"/>
          <p:cNvSpPr/>
          <p:nvPr/>
        </p:nvSpPr>
        <p:spPr>
          <a:xfrm>
            <a:off x="6553200" y="2819400"/>
            <a:ext cx="914400" cy="2286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7" name="Rectangle 296"/>
          <p:cNvSpPr/>
          <p:nvPr/>
        </p:nvSpPr>
        <p:spPr>
          <a:xfrm>
            <a:off x="7315200" y="2667000"/>
            <a:ext cx="9906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FF0000"/>
                </a:solidFill>
              </a:rPr>
              <a:t>Force </a:t>
            </a:r>
            <a:endParaRPr lang="en-US" b="1" i="1" dirty="0">
              <a:solidFill>
                <a:srgbClr val="FF0000"/>
              </a:solidFill>
            </a:endParaRPr>
          </a:p>
        </p:txBody>
      </p:sp>
      <p:grpSp>
        <p:nvGrpSpPr>
          <p:cNvPr id="4108" name="Group 285"/>
          <p:cNvGrpSpPr>
            <a:grpSpLocks/>
          </p:cNvGrpSpPr>
          <p:nvPr/>
        </p:nvGrpSpPr>
        <p:grpSpPr bwMode="auto">
          <a:xfrm>
            <a:off x="2514600" y="4953000"/>
            <a:ext cx="2268537" cy="344488"/>
            <a:chOff x="5610" y="9452"/>
            <a:chExt cx="5647" cy="850"/>
          </a:xfrm>
        </p:grpSpPr>
        <p:sp>
          <p:nvSpPr>
            <p:cNvPr id="4382" name="AutoShape 286"/>
            <p:cNvSpPr>
              <a:spLocks noChangeArrowheads="1"/>
            </p:cNvSpPr>
            <p:nvPr/>
          </p:nvSpPr>
          <p:spPr bwMode="auto">
            <a:xfrm rot="21000000" flipH="1">
              <a:off x="6125" y="9868"/>
              <a:ext cx="85" cy="414"/>
            </a:xfrm>
            <a:prstGeom prst="roundRect">
              <a:avLst>
                <a:gd name="adj" fmla="val 50000"/>
              </a:avLst>
            </a:prstGeom>
            <a:solidFill>
              <a:srgbClr val="404040"/>
            </a:solidFill>
            <a:ln w="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83" name="AutoShape 287"/>
            <p:cNvSpPr>
              <a:spLocks noChangeArrowheads="1"/>
            </p:cNvSpPr>
            <p:nvPr/>
          </p:nvSpPr>
          <p:spPr bwMode="auto">
            <a:xfrm rot="600000">
              <a:off x="10658" y="9887"/>
              <a:ext cx="85" cy="414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808080"/>
                </a:gs>
                <a:gs pos="50000">
                  <a:srgbClr val="EAEAEA"/>
                </a:gs>
                <a:gs pos="100000">
                  <a:srgbClr val="808080"/>
                </a:gs>
              </a:gsLst>
              <a:lin ang="5400000" scaled="1"/>
            </a:gradFill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111" name="Group 288"/>
            <p:cNvGrpSpPr>
              <a:grpSpLocks/>
            </p:cNvGrpSpPr>
            <p:nvPr/>
          </p:nvGrpSpPr>
          <p:grpSpPr bwMode="auto">
            <a:xfrm>
              <a:off x="5610" y="9452"/>
              <a:ext cx="5647" cy="850"/>
              <a:chOff x="5610" y="9452"/>
              <a:chExt cx="5647" cy="850"/>
            </a:xfrm>
          </p:grpSpPr>
          <p:sp>
            <p:nvSpPr>
              <p:cNvPr id="4385" name="AutoShape 289"/>
              <p:cNvSpPr>
                <a:spLocks noChangeArrowheads="1"/>
              </p:cNvSpPr>
              <p:nvPr/>
            </p:nvSpPr>
            <p:spPr bwMode="auto">
              <a:xfrm rot="-5400000">
                <a:off x="5851" y="9630"/>
                <a:ext cx="85" cy="567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808080"/>
                  </a:gs>
                  <a:gs pos="50000">
                    <a:srgbClr val="EAEAEA"/>
                  </a:gs>
                  <a:gs pos="100000">
                    <a:srgbClr val="808080"/>
                  </a:gs>
                </a:gsLst>
                <a:lin ang="5400000" scaled="1"/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4114" name="Group 290"/>
              <p:cNvGrpSpPr>
                <a:grpSpLocks/>
              </p:cNvGrpSpPr>
              <p:nvPr/>
            </p:nvGrpSpPr>
            <p:grpSpPr bwMode="auto">
              <a:xfrm>
                <a:off x="6234" y="9452"/>
                <a:ext cx="4406" cy="850"/>
                <a:chOff x="6234" y="9452"/>
                <a:chExt cx="4406" cy="850"/>
              </a:xfrm>
            </p:grpSpPr>
            <p:grpSp>
              <p:nvGrpSpPr>
                <p:cNvPr id="4115" name="Group 291"/>
                <p:cNvGrpSpPr>
                  <a:grpSpLocks/>
                </p:cNvGrpSpPr>
                <p:nvPr/>
              </p:nvGrpSpPr>
              <p:grpSpPr bwMode="auto">
                <a:xfrm>
                  <a:off x="6234" y="9452"/>
                  <a:ext cx="2179" cy="850"/>
                  <a:chOff x="6234" y="9452"/>
                  <a:chExt cx="2179" cy="850"/>
                </a:xfrm>
              </p:grpSpPr>
              <p:grpSp>
                <p:nvGrpSpPr>
                  <p:cNvPr id="4118" name="Group 292"/>
                  <p:cNvGrpSpPr>
                    <a:grpSpLocks/>
                  </p:cNvGrpSpPr>
                  <p:nvPr/>
                </p:nvGrpSpPr>
                <p:grpSpPr bwMode="auto">
                  <a:xfrm>
                    <a:off x="6234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4121" name="Group 29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4122" name="Group 29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391" name="AutoShape 29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392" name="AutoShape 29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4123" name="Group 29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394" name="AutoShape 29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395" name="AutoShape 29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4126" name="Group 30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4129" name="Group 30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398" name="AutoShape 30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399" name="AutoShape 30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4130" name="Group 30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01" name="AutoShape 30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02" name="AutoShape 30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  <p:grpSp>
                <p:nvGrpSpPr>
                  <p:cNvPr id="4133" name="Group 307"/>
                  <p:cNvGrpSpPr>
                    <a:grpSpLocks/>
                  </p:cNvGrpSpPr>
                  <p:nvPr/>
                </p:nvGrpSpPr>
                <p:grpSpPr bwMode="auto">
                  <a:xfrm>
                    <a:off x="7346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4136" name="Group 30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4137" name="Group 30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06" name="AutoShape 31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07" name="AutoShape 31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4138" name="Group 31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09" name="AutoShape 31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10" name="AutoShape 31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4139" name="Group 31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4142" name="Group 3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13" name="AutoShape 31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14" name="AutoShape 31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4145" name="Group 31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16" name="AutoShape 32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17" name="AutoShape 32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  <p:grpSp>
              <p:nvGrpSpPr>
                <p:cNvPr id="4146" name="Group 322"/>
                <p:cNvGrpSpPr>
                  <a:grpSpLocks/>
                </p:cNvGrpSpPr>
                <p:nvPr/>
              </p:nvGrpSpPr>
              <p:grpSpPr bwMode="auto">
                <a:xfrm>
                  <a:off x="8461" y="9452"/>
                  <a:ext cx="2179" cy="850"/>
                  <a:chOff x="6234" y="9452"/>
                  <a:chExt cx="2179" cy="850"/>
                </a:xfrm>
              </p:grpSpPr>
              <p:grpSp>
                <p:nvGrpSpPr>
                  <p:cNvPr id="4149" name="Group 323"/>
                  <p:cNvGrpSpPr>
                    <a:grpSpLocks/>
                  </p:cNvGrpSpPr>
                  <p:nvPr/>
                </p:nvGrpSpPr>
                <p:grpSpPr bwMode="auto">
                  <a:xfrm>
                    <a:off x="6234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4152" name="Group 32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4153" name="Group 32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22" name="AutoShape 32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23" name="AutoShape 32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4154" name="Group 32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25" name="AutoShape 32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26" name="AutoShape 33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4157" name="Group 33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4160" name="Group 33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29" name="AutoShape 33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30" name="AutoShape 33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4161" name="Group 33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32" name="AutoShape 33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33" name="AutoShape 33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  <p:grpSp>
                <p:nvGrpSpPr>
                  <p:cNvPr id="4164" name="Group 338"/>
                  <p:cNvGrpSpPr>
                    <a:grpSpLocks/>
                  </p:cNvGrpSpPr>
                  <p:nvPr/>
                </p:nvGrpSpPr>
                <p:grpSpPr bwMode="auto">
                  <a:xfrm>
                    <a:off x="7346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4168" name="Group 33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4171" name="Group 34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37" name="AutoShape 34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38" name="AutoShape 34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4173" name="Group 34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40" name="AutoShape 34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41" name="AutoShape 34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4174" name="Group 34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4175" name="Group 34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44" name="AutoShape 34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45" name="AutoShape 34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4176" name="Group 35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4447" name="AutoShape 35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4448" name="AutoShape 35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sp>
            <p:nvSpPr>
              <p:cNvPr id="4449" name="AutoShape 353"/>
              <p:cNvSpPr>
                <a:spLocks noChangeArrowheads="1"/>
              </p:cNvSpPr>
              <p:nvPr/>
            </p:nvSpPr>
            <p:spPr bwMode="auto">
              <a:xfrm rot="-5400000">
                <a:off x="10931" y="9646"/>
                <a:ext cx="85" cy="567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808080"/>
                  </a:gs>
                  <a:gs pos="50000">
                    <a:srgbClr val="EAEAEA"/>
                  </a:gs>
                  <a:gs pos="100000">
                    <a:srgbClr val="808080"/>
                  </a:gs>
                </a:gsLst>
                <a:lin ang="5400000" scaled="1"/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4450" name="Rectangle 354"/>
          <p:cNvSpPr>
            <a:spLocks noChangeArrowheads="1"/>
          </p:cNvSpPr>
          <p:nvPr/>
        </p:nvSpPr>
        <p:spPr bwMode="auto">
          <a:xfrm>
            <a:off x="838200" y="2590800"/>
            <a:ext cx="71437" cy="548640"/>
          </a:xfrm>
          <a:prstGeom prst="rect">
            <a:avLst/>
          </a:prstGeom>
          <a:gradFill rotWithShape="0">
            <a:gsLst>
              <a:gs pos="0">
                <a:srgbClr val="666666"/>
              </a:gs>
              <a:gs pos="50000">
                <a:srgbClr val="CCCCCC"/>
              </a:gs>
              <a:gs pos="100000">
                <a:srgbClr val="666666"/>
              </a:gs>
            </a:gsLst>
            <a:lin ang="18900000" scaled="1"/>
          </a:gradFill>
          <a:ln w="12700" algn="ctr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" name="Right Arrow 367"/>
          <p:cNvSpPr/>
          <p:nvPr/>
        </p:nvSpPr>
        <p:spPr>
          <a:xfrm>
            <a:off x="4876800" y="5029200"/>
            <a:ext cx="914400" cy="22860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9" name="Rectangle 368"/>
          <p:cNvSpPr/>
          <p:nvPr/>
        </p:nvSpPr>
        <p:spPr>
          <a:xfrm>
            <a:off x="5638800" y="4876800"/>
            <a:ext cx="9906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FF0000"/>
                </a:solidFill>
              </a:rPr>
              <a:t>Force </a:t>
            </a:r>
            <a:endParaRPr lang="en-US" b="1" i="1" dirty="0">
              <a:solidFill>
                <a:srgbClr val="FF0000"/>
              </a:solidFill>
            </a:endParaRPr>
          </a:p>
        </p:txBody>
      </p:sp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914400" y="2743200"/>
            <a:ext cx="1727200" cy="288925"/>
            <a:chOff x="5610" y="9452"/>
            <a:chExt cx="5647" cy="850"/>
          </a:xfrm>
        </p:grpSpPr>
        <p:sp>
          <p:nvSpPr>
            <p:cNvPr id="5123" name="AutoShape 3"/>
            <p:cNvSpPr>
              <a:spLocks noChangeArrowheads="1"/>
            </p:cNvSpPr>
            <p:nvPr/>
          </p:nvSpPr>
          <p:spPr bwMode="auto">
            <a:xfrm rot="21000000" flipH="1">
              <a:off x="6125" y="9868"/>
              <a:ext cx="85" cy="414"/>
            </a:xfrm>
            <a:prstGeom prst="roundRect">
              <a:avLst>
                <a:gd name="adj" fmla="val 50000"/>
              </a:avLst>
            </a:prstGeom>
            <a:solidFill>
              <a:srgbClr val="404040"/>
            </a:solidFill>
            <a:ln w="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4" name="AutoShape 4"/>
            <p:cNvSpPr>
              <a:spLocks noChangeArrowheads="1"/>
            </p:cNvSpPr>
            <p:nvPr/>
          </p:nvSpPr>
          <p:spPr bwMode="auto">
            <a:xfrm rot="600000">
              <a:off x="10658" y="9887"/>
              <a:ext cx="85" cy="414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808080"/>
                </a:gs>
                <a:gs pos="50000">
                  <a:srgbClr val="EAEAEA"/>
                </a:gs>
                <a:gs pos="100000">
                  <a:srgbClr val="808080"/>
                </a:gs>
              </a:gsLst>
              <a:lin ang="5400000" scaled="1"/>
            </a:gradFill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125" name="Group 5"/>
            <p:cNvGrpSpPr>
              <a:grpSpLocks/>
            </p:cNvGrpSpPr>
            <p:nvPr/>
          </p:nvGrpSpPr>
          <p:grpSpPr bwMode="auto">
            <a:xfrm>
              <a:off x="5610" y="9452"/>
              <a:ext cx="5647" cy="850"/>
              <a:chOff x="5610" y="9452"/>
              <a:chExt cx="5647" cy="850"/>
            </a:xfrm>
          </p:grpSpPr>
          <p:sp>
            <p:nvSpPr>
              <p:cNvPr id="5126" name="AutoShape 6"/>
              <p:cNvSpPr>
                <a:spLocks noChangeArrowheads="1"/>
              </p:cNvSpPr>
              <p:nvPr/>
            </p:nvSpPr>
            <p:spPr bwMode="auto">
              <a:xfrm rot="-5400000">
                <a:off x="5851" y="9630"/>
                <a:ext cx="85" cy="567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808080"/>
                  </a:gs>
                  <a:gs pos="50000">
                    <a:srgbClr val="EAEAEA"/>
                  </a:gs>
                  <a:gs pos="100000">
                    <a:srgbClr val="808080"/>
                  </a:gs>
                </a:gsLst>
                <a:lin ang="5400000" scaled="1"/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5127" name="Group 7"/>
              <p:cNvGrpSpPr>
                <a:grpSpLocks/>
              </p:cNvGrpSpPr>
              <p:nvPr/>
            </p:nvGrpSpPr>
            <p:grpSpPr bwMode="auto">
              <a:xfrm>
                <a:off x="6234" y="9452"/>
                <a:ext cx="4406" cy="850"/>
                <a:chOff x="6234" y="9452"/>
                <a:chExt cx="4406" cy="850"/>
              </a:xfrm>
            </p:grpSpPr>
            <p:grpSp>
              <p:nvGrpSpPr>
                <p:cNvPr id="5128" name="Group 8"/>
                <p:cNvGrpSpPr>
                  <a:grpSpLocks/>
                </p:cNvGrpSpPr>
                <p:nvPr/>
              </p:nvGrpSpPr>
              <p:grpSpPr bwMode="auto">
                <a:xfrm>
                  <a:off x="6234" y="9452"/>
                  <a:ext cx="2179" cy="850"/>
                  <a:chOff x="6234" y="9452"/>
                  <a:chExt cx="2179" cy="850"/>
                </a:xfrm>
              </p:grpSpPr>
              <p:grpSp>
                <p:nvGrpSpPr>
                  <p:cNvPr id="5129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6234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5130" name="Group 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131" name="Group 1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132" name="AutoShape 1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33" name="AutoShape 1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134" name="Group 1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135" name="AutoShape 1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36" name="AutoShape 1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5137" name="Group 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138" name="Group 1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139" name="AutoShape 1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40" name="AutoShape 2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141" name="Group 2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142" name="AutoShape 2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43" name="AutoShape 2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  <p:grpSp>
                <p:nvGrpSpPr>
                  <p:cNvPr id="5144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7346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5145" name="Group 2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146" name="Group 2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147" name="AutoShape 2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48" name="AutoShape 2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149" name="Group 2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150" name="AutoShape 3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51" name="AutoShape 3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5152" name="Group 3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153" name="Group 3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154" name="AutoShape 3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55" name="AutoShape 3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156" name="Group 3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157" name="AutoShape 3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58" name="AutoShape 3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  <p:grpSp>
              <p:nvGrpSpPr>
                <p:cNvPr id="5159" name="Group 39"/>
                <p:cNvGrpSpPr>
                  <a:grpSpLocks/>
                </p:cNvGrpSpPr>
                <p:nvPr/>
              </p:nvGrpSpPr>
              <p:grpSpPr bwMode="auto">
                <a:xfrm>
                  <a:off x="8461" y="9452"/>
                  <a:ext cx="2179" cy="850"/>
                  <a:chOff x="6234" y="9452"/>
                  <a:chExt cx="2179" cy="850"/>
                </a:xfrm>
              </p:grpSpPr>
              <p:grpSp>
                <p:nvGrpSpPr>
                  <p:cNvPr id="5160" name="Group 40"/>
                  <p:cNvGrpSpPr>
                    <a:grpSpLocks/>
                  </p:cNvGrpSpPr>
                  <p:nvPr/>
                </p:nvGrpSpPr>
                <p:grpSpPr bwMode="auto">
                  <a:xfrm>
                    <a:off x="6234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5161" name="Group 4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162" name="Group 4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163" name="AutoShape 4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64" name="AutoShape 4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165" name="Group 4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166" name="AutoShape 4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67" name="AutoShape 4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5168" name="Group 4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169" name="Group 4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170" name="AutoShape 5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71" name="AutoShape 5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172" name="Group 5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173" name="AutoShape 5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74" name="AutoShape 5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  <p:grpSp>
                <p:nvGrpSpPr>
                  <p:cNvPr id="5175" name="Group 55"/>
                  <p:cNvGrpSpPr>
                    <a:grpSpLocks/>
                  </p:cNvGrpSpPr>
                  <p:nvPr/>
                </p:nvGrpSpPr>
                <p:grpSpPr bwMode="auto">
                  <a:xfrm>
                    <a:off x="7346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5176" name="Group 5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177" name="Group 5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178" name="AutoShape 5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79" name="AutoShape 5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180" name="Group 6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181" name="AutoShape 6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82" name="AutoShape 6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5183" name="Group 6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184" name="Group 6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185" name="AutoShape 6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86" name="AutoShape 6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187" name="Group 6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188" name="AutoShape 6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189" name="AutoShape 6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sp>
            <p:nvSpPr>
              <p:cNvPr id="5190" name="AutoShape 70"/>
              <p:cNvSpPr>
                <a:spLocks noChangeArrowheads="1"/>
              </p:cNvSpPr>
              <p:nvPr/>
            </p:nvSpPr>
            <p:spPr bwMode="auto">
              <a:xfrm rot="-5400000">
                <a:off x="10931" y="9646"/>
                <a:ext cx="85" cy="567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808080"/>
                  </a:gs>
                  <a:gs pos="50000">
                    <a:srgbClr val="EAEAEA"/>
                  </a:gs>
                  <a:gs pos="100000">
                    <a:srgbClr val="808080"/>
                  </a:gs>
                </a:gsLst>
                <a:lin ang="5400000" scaled="1"/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191" name="Group 71"/>
          <p:cNvGrpSpPr>
            <a:grpSpLocks/>
          </p:cNvGrpSpPr>
          <p:nvPr/>
        </p:nvGrpSpPr>
        <p:grpSpPr bwMode="auto">
          <a:xfrm>
            <a:off x="2503488" y="2751138"/>
            <a:ext cx="1727200" cy="288925"/>
            <a:chOff x="5610" y="9452"/>
            <a:chExt cx="5647" cy="850"/>
          </a:xfrm>
        </p:grpSpPr>
        <p:sp>
          <p:nvSpPr>
            <p:cNvPr id="5192" name="AutoShape 72"/>
            <p:cNvSpPr>
              <a:spLocks noChangeArrowheads="1"/>
            </p:cNvSpPr>
            <p:nvPr/>
          </p:nvSpPr>
          <p:spPr bwMode="auto">
            <a:xfrm rot="21000000" flipH="1">
              <a:off x="6125" y="9868"/>
              <a:ext cx="85" cy="414"/>
            </a:xfrm>
            <a:prstGeom prst="roundRect">
              <a:avLst>
                <a:gd name="adj" fmla="val 50000"/>
              </a:avLst>
            </a:prstGeom>
            <a:solidFill>
              <a:srgbClr val="404040"/>
            </a:solidFill>
            <a:ln w="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93" name="AutoShape 73"/>
            <p:cNvSpPr>
              <a:spLocks noChangeArrowheads="1"/>
            </p:cNvSpPr>
            <p:nvPr/>
          </p:nvSpPr>
          <p:spPr bwMode="auto">
            <a:xfrm rot="600000">
              <a:off x="10658" y="9887"/>
              <a:ext cx="85" cy="414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808080"/>
                </a:gs>
                <a:gs pos="50000">
                  <a:srgbClr val="EAEAEA"/>
                </a:gs>
                <a:gs pos="100000">
                  <a:srgbClr val="808080"/>
                </a:gs>
              </a:gsLst>
              <a:lin ang="5400000" scaled="1"/>
            </a:gradFill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194" name="Group 74"/>
            <p:cNvGrpSpPr>
              <a:grpSpLocks/>
            </p:cNvGrpSpPr>
            <p:nvPr/>
          </p:nvGrpSpPr>
          <p:grpSpPr bwMode="auto">
            <a:xfrm>
              <a:off x="5610" y="9452"/>
              <a:ext cx="5647" cy="850"/>
              <a:chOff x="5610" y="9452"/>
              <a:chExt cx="5647" cy="850"/>
            </a:xfrm>
          </p:grpSpPr>
          <p:sp>
            <p:nvSpPr>
              <p:cNvPr id="5195" name="AutoShape 75"/>
              <p:cNvSpPr>
                <a:spLocks noChangeArrowheads="1"/>
              </p:cNvSpPr>
              <p:nvPr/>
            </p:nvSpPr>
            <p:spPr bwMode="auto">
              <a:xfrm rot="-5400000">
                <a:off x="5851" y="9630"/>
                <a:ext cx="85" cy="567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808080"/>
                  </a:gs>
                  <a:gs pos="50000">
                    <a:srgbClr val="EAEAEA"/>
                  </a:gs>
                  <a:gs pos="100000">
                    <a:srgbClr val="808080"/>
                  </a:gs>
                </a:gsLst>
                <a:lin ang="5400000" scaled="1"/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5196" name="Group 76"/>
              <p:cNvGrpSpPr>
                <a:grpSpLocks/>
              </p:cNvGrpSpPr>
              <p:nvPr/>
            </p:nvGrpSpPr>
            <p:grpSpPr bwMode="auto">
              <a:xfrm>
                <a:off x="6234" y="9452"/>
                <a:ext cx="4406" cy="850"/>
                <a:chOff x="6234" y="9452"/>
                <a:chExt cx="4406" cy="850"/>
              </a:xfrm>
            </p:grpSpPr>
            <p:grpSp>
              <p:nvGrpSpPr>
                <p:cNvPr id="5197" name="Group 77"/>
                <p:cNvGrpSpPr>
                  <a:grpSpLocks/>
                </p:cNvGrpSpPr>
                <p:nvPr/>
              </p:nvGrpSpPr>
              <p:grpSpPr bwMode="auto">
                <a:xfrm>
                  <a:off x="6234" y="9452"/>
                  <a:ext cx="2179" cy="850"/>
                  <a:chOff x="6234" y="9452"/>
                  <a:chExt cx="2179" cy="850"/>
                </a:xfrm>
              </p:grpSpPr>
              <p:grpSp>
                <p:nvGrpSpPr>
                  <p:cNvPr id="5198" name="Group 78"/>
                  <p:cNvGrpSpPr>
                    <a:grpSpLocks/>
                  </p:cNvGrpSpPr>
                  <p:nvPr/>
                </p:nvGrpSpPr>
                <p:grpSpPr bwMode="auto">
                  <a:xfrm>
                    <a:off x="6234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5199" name="Group 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200" name="Group 8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01" name="AutoShape 8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02" name="AutoShape 8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203" name="Group 8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04" name="AutoShape 8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05" name="AutoShape 8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5206" name="Group 8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207" name="Group 8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08" name="AutoShape 8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09" name="AutoShape 8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210" name="Group 9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11" name="AutoShape 9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12" name="AutoShape 9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  <p:grpSp>
                <p:nvGrpSpPr>
                  <p:cNvPr id="5213" name="Group 93"/>
                  <p:cNvGrpSpPr>
                    <a:grpSpLocks/>
                  </p:cNvGrpSpPr>
                  <p:nvPr/>
                </p:nvGrpSpPr>
                <p:grpSpPr bwMode="auto">
                  <a:xfrm>
                    <a:off x="7346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5214" name="Group 9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215" name="Group 9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16" name="AutoShape 9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17" name="AutoShape 9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218" name="Group 9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19" name="AutoShape 9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20" name="AutoShape 10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5221" name="Group 10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222" name="Group 10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23" name="AutoShape 10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24" name="AutoShape 10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225" name="Group 10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26" name="AutoShape 10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27" name="AutoShape 10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  <p:grpSp>
              <p:nvGrpSpPr>
                <p:cNvPr id="5228" name="Group 108"/>
                <p:cNvGrpSpPr>
                  <a:grpSpLocks/>
                </p:cNvGrpSpPr>
                <p:nvPr/>
              </p:nvGrpSpPr>
              <p:grpSpPr bwMode="auto">
                <a:xfrm>
                  <a:off x="8461" y="9452"/>
                  <a:ext cx="2179" cy="850"/>
                  <a:chOff x="6234" y="9452"/>
                  <a:chExt cx="2179" cy="850"/>
                </a:xfrm>
              </p:grpSpPr>
              <p:grpSp>
                <p:nvGrpSpPr>
                  <p:cNvPr id="5229" name="Group 109"/>
                  <p:cNvGrpSpPr>
                    <a:grpSpLocks/>
                  </p:cNvGrpSpPr>
                  <p:nvPr/>
                </p:nvGrpSpPr>
                <p:grpSpPr bwMode="auto">
                  <a:xfrm>
                    <a:off x="6234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5230" name="Group 1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231" name="Group 11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32" name="AutoShape 11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33" name="AutoShape 11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234" name="Group 11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35" name="AutoShape 11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36" name="AutoShape 11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5237" name="Group 1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238" name="Group 11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39" name="AutoShape 11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40" name="AutoShape 12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241" name="Group 12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42" name="AutoShape 12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43" name="AutoShape 12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  <p:grpSp>
                <p:nvGrpSpPr>
                  <p:cNvPr id="5244" name="Group 124"/>
                  <p:cNvGrpSpPr>
                    <a:grpSpLocks/>
                  </p:cNvGrpSpPr>
                  <p:nvPr/>
                </p:nvGrpSpPr>
                <p:grpSpPr bwMode="auto">
                  <a:xfrm>
                    <a:off x="7346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5245" name="Group 12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246" name="Group 12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47" name="AutoShape 12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48" name="AutoShape 12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249" name="Group 12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50" name="AutoShape 13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51" name="AutoShape 13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5252" name="Group 13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253" name="Group 13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54" name="AutoShape 13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55" name="AutoShape 13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256" name="Group 13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57" name="AutoShape 13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58" name="AutoShape 13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sp>
            <p:nvSpPr>
              <p:cNvPr id="5259" name="AutoShape 139"/>
              <p:cNvSpPr>
                <a:spLocks noChangeArrowheads="1"/>
              </p:cNvSpPr>
              <p:nvPr/>
            </p:nvSpPr>
            <p:spPr bwMode="auto">
              <a:xfrm rot="-5400000">
                <a:off x="10931" y="9646"/>
                <a:ext cx="85" cy="567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808080"/>
                  </a:gs>
                  <a:gs pos="50000">
                    <a:srgbClr val="EAEAEA"/>
                  </a:gs>
                  <a:gs pos="100000">
                    <a:srgbClr val="808080"/>
                  </a:gs>
                </a:gsLst>
                <a:lin ang="5400000" scaled="1"/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260" name="Group 140"/>
          <p:cNvGrpSpPr>
            <a:grpSpLocks/>
          </p:cNvGrpSpPr>
          <p:nvPr/>
        </p:nvGrpSpPr>
        <p:grpSpPr bwMode="auto">
          <a:xfrm>
            <a:off x="4695825" y="2765425"/>
            <a:ext cx="1728788" cy="287338"/>
            <a:chOff x="5610" y="9452"/>
            <a:chExt cx="5647" cy="850"/>
          </a:xfrm>
        </p:grpSpPr>
        <p:sp>
          <p:nvSpPr>
            <p:cNvPr id="5261" name="AutoShape 141"/>
            <p:cNvSpPr>
              <a:spLocks noChangeArrowheads="1"/>
            </p:cNvSpPr>
            <p:nvPr/>
          </p:nvSpPr>
          <p:spPr bwMode="auto">
            <a:xfrm rot="21000000" flipH="1">
              <a:off x="6125" y="9868"/>
              <a:ext cx="85" cy="414"/>
            </a:xfrm>
            <a:prstGeom prst="roundRect">
              <a:avLst>
                <a:gd name="adj" fmla="val 50000"/>
              </a:avLst>
            </a:prstGeom>
            <a:solidFill>
              <a:srgbClr val="404040"/>
            </a:solidFill>
            <a:ln w="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62" name="AutoShape 142"/>
            <p:cNvSpPr>
              <a:spLocks noChangeArrowheads="1"/>
            </p:cNvSpPr>
            <p:nvPr/>
          </p:nvSpPr>
          <p:spPr bwMode="auto">
            <a:xfrm rot="600000">
              <a:off x="10658" y="9887"/>
              <a:ext cx="85" cy="414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808080"/>
                </a:gs>
                <a:gs pos="50000">
                  <a:srgbClr val="EAEAEA"/>
                </a:gs>
                <a:gs pos="100000">
                  <a:srgbClr val="808080"/>
                </a:gs>
              </a:gsLst>
              <a:lin ang="5400000" scaled="1"/>
            </a:gradFill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263" name="Group 143"/>
            <p:cNvGrpSpPr>
              <a:grpSpLocks/>
            </p:cNvGrpSpPr>
            <p:nvPr/>
          </p:nvGrpSpPr>
          <p:grpSpPr bwMode="auto">
            <a:xfrm>
              <a:off x="5610" y="9452"/>
              <a:ext cx="5647" cy="850"/>
              <a:chOff x="5610" y="9452"/>
              <a:chExt cx="5647" cy="850"/>
            </a:xfrm>
          </p:grpSpPr>
          <p:sp>
            <p:nvSpPr>
              <p:cNvPr id="5264" name="AutoShape 144"/>
              <p:cNvSpPr>
                <a:spLocks noChangeArrowheads="1"/>
              </p:cNvSpPr>
              <p:nvPr/>
            </p:nvSpPr>
            <p:spPr bwMode="auto">
              <a:xfrm rot="-5400000">
                <a:off x="5851" y="9630"/>
                <a:ext cx="85" cy="567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808080"/>
                  </a:gs>
                  <a:gs pos="50000">
                    <a:srgbClr val="EAEAEA"/>
                  </a:gs>
                  <a:gs pos="100000">
                    <a:srgbClr val="808080"/>
                  </a:gs>
                </a:gsLst>
                <a:lin ang="5400000" scaled="1"/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5265" name="Group 145"/>
              <p:cNvGrpSpPr>
                <a:grpSpLocks/>
              </p:cNvGrpSpPr>
              <p:nvPr/>
            </p:nvGrpSpPr>
            <p:grpSpPr bwMode="auto">
              <a:xfrm>
                <a:off x="6234" y="9452"/>
                <a:ext cx="4406" cy="850"/>
                <a:chOff x="6234" y="9452"/>
                <a:chExt cx="4406" cy="850"/>
              </a:xfrm>
            </p:grpSpPr>
            <p:grpSp>
              <p:nvGrpSpPr>
                <p:cNvPr id="5266" name="Group 146"/>
                <p:cNvGrpSpPr>
                  <a:grpSpLocks/>
                </p:cNvGrpSpPr>
                <p:nvPr/>
              </p:nvGrpSpPr>
              <p:grpSpPr bwMode="auto">
                <a:xfrm>
                  <a:off x="6234" y="9452"/>
                  <a:ext cx="2179" cy="850"/>
                  <a:chOff x="6234" y="9452"/>
                  <a:chExt cx="2179" cy="850"/>
                </a:xfrm>
              </p:grpSpPr>
              <p:grpSp>
                <p:nvGrpSpPr>
                  <p:cNvPr id="5267" name="Group 147"/>
                  <p:cNvGrpSpPr>
                    <a:grpSpLocks/>
                  </p:cNvGrpSpPr>
                  <p:nvPr/>
                </p:nvGrpSpPr>
                <p:grpSpPr bwMode="auto">
                  <a:xfrm>
                    <a:off x="6234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5268" name="Group 14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269" name="Group 14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70" name="AutoShape 15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71" name="AutoShape 15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272" name="Group 15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73" name="AutoShape 15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74" name="AutoShape 15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5275" name="Group 15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276" name="Group 15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77" name="AutoShape 15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78" name="AutoShape 15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279" name="Group 15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80" name="AutoShape 16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81" name="AutoShape 16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  <p:grpSp>
                <p:nvGrpSpPr>
                  <p:cNvPr id="5282" name="Group 162"/>
                  <p:cNvGrpSpPr>
                    <a:grpSpLocks/>
                  </p:cNvGrpSpPr>
                  <p:nvPr/>
                </p:nvGrpSpPr>
                <p:grpSpPr bwMode="auto">
                  <a:xfrm>
                    <a:off x="7346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5283" name="Group 16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284" name="Group 16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85" name="AutoShape 16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86" name="AutoShape 16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287" name="Group 16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88" name="AutoShape 16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89" name="AutoShape 16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5290" name="Group 17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291" name="Group 17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92" name="AutoShape 17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93" name="AutoShape 17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294" name="Group 17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295" name="AutoShape 17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296" name="AutoShape 17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  <p:grpSp>
              <p:nvGrpSpPr>
                <p:cNvPr id="5297" name="Group 177"/>
                <p:cNvGrpSpPr>
                  <a:grpSpLocks/>
                </p:cNvGrpSpPr>
                <p:nvPr/>
              </p:nvGrpSpPr>
              <p:grpSpPr bwMode="auto">
                <a:xfrm>
                  <a:off x="8461" y="9452"/>
                  <a:ext cx="2179" cy="850"/>
                  <a:chOff x="6234" y="9452"/>
                  <a:chExt cx="2179" cy="850"/>
                </a:xfrm>
              </p:grpSpPr>
              <p:grpSp>
                <p:nvGrpSpPr>
                  <p:cNvPr id="5298" name="Group 178"/>
                  <p:cNvGrpSpPr>
                    <a:grpSpLocks/>
                  </p:cNvGrpSpPr>
                  <p:nvPr/>
                </p:nvGrpSpPr>
                <p:grpSpPr bwMode="auto">
                  <a:xfrm>
                    <a:off x="6234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5299" name="Group 17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300" name="Group 18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301" name="AutoShape 18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302" name="AutoShape 18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303" name="Group 18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304" name="AutoShape 18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305" name="AutoShape 18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5306" name="Group 18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307" name="Group 18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308" name="AutoShape 18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309" name="AutoShape 18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310" name="Group 19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311" name="AutoShape 19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312" name="AutoShape 19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  <p:grpSp>
                <p:nvGrpSpPr>
                  <p:cNvPr id="5313" name="Group 193"/>
                  <p:cNvGrpSpPr>
                    <a:grpSpLocks/>
                  </p:cNvGrpSpPr>
                  <p:nvPr/>
                </p:nvGrpSpPr>
                <p:grpSpPr bwMode="auto">
                  <a:xfrm>
                    <a:off x="7346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5314" name="Group 19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315" name="Group 19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316" name="AutoShape 19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317" name="AutoShape 19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318" name="Group 19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319" name="AutoShape 19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320" name="AutoShape 20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5321" name="Group 20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5322" name="Group 20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323" name="AutoShape 20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324" name="AutoShape 20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5325" name="Group 20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5326" name="AutoShape 20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5327" name="AutoShape 20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sp>
            <p:nvSpPr>
              <p:cNvPr id="5328" name="AutoShape 208"/>
              <p:cNvSpPr>
                <a:spLocks noChangeArrowheads="1"/>
              </p:cNvSpPr>
              <p:nvPr/>
            </p:nvSpPr>
            <p:spPr bwMode="auto">
              <a:xfrm rot="-5400000">
                <a:off x="10931" y="9646"/>
                <a:ext cx="85" cy="567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808080"/>
                  </a:gs>
                  <a:gs pos="50000">
                    <a:srgbClr val="EAEAEA"/>
                  </a:gs>
                  <a:gs pos="100000">
                    <a:srgbClr val="808080"/>
                  </a:gs>
                </a:gsLst>
                <a:lin ang="5400000" scaled="1"/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5329" name="Oval 209"/>
          <p:cNvSpPr>
            <a:spLocks noChangeArrowheads="1"/>
          </p:cNvSpPr>
          <p:nvPr/>
        </p:nvSpPr>
        <p:spPr bwMode="auto">
          <a:xfrm>
            <a:off x="4273550" y="2895600"/>
            <a:ext cx="17463" cy="17463"/>
          </a:xfrm>
          <a:prstGeom prst="ellipse">
            <a:avLst/>
          </a:prstGeom>
          <a:solidFill>
            <a:srgbClr val="000000"/>
          </a:solidFill>
          <a:ln w="317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30" name="Oval 210"/>
          <p:cNvSpPr>
            <a:spLocks noChangeArrowheads="1"/>
          </p:cNvSpPr>
          <p:nvPr/>
        </p:nvSpPr>
        <p:spPr bwMode="auto">
          <a:xfrm>
            <a:off x="4425950" y="2898775"/>
            <a:ext cx="17463" cy="17463"/>
          </a:xfrm>
          <a:prstGeom prst="ellipse">
            <a:avLst/>
          </a:prstGeom>
          <a:solidFill>
            <a:srgbClr val="000000"/>
          </a:solidFill>
          <a:ln w="317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31" name="Oval 211"/>
          <p:cNvSpPr>
            <a:spLocks noChangeArrowheads="1"/>
          </p:cNvSpPr>
          <p:nvPr/>
        </p:nvSpPr>
        <p:spPr bwMode="auto">
          <a:xfrm>
            <a:off x="4578350" y="2901950"/>
            <a:ext cx="17463" cy="19050"/>
          </a:xfrm>
          <a:prstGeom prst="ellipse">
            <a:avLst/>
          </a:prstGeom>
          <a:solidFill>
            <a:srgbClr val="000000"/>
          </a:solidFill>
          <a:ln w="3175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1" name="Rectangle 580"/>
          <p:cNvSpPr/>
          <p:nvPr/>
        </p:nvSpPr>
        <p:spPr>
          <a:xfrm>
            <a:off x="1219200" y="2286000"/>
            <a:ext cx="9906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rgbClr val="002060"/>
                </a:solidFill>
              </a:rPr>
              <a:t>K1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582" name="Rectangle 581"/>
          <p:cNvSpPr/>
          <p:nvPr/>
        </p:nvSpPr>
        <p:spPr>
          <a:xfrm>
            <a:off x="2895600" y="2286000"/>
            <a:ext cx="9906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smtClean="0">
                <a:solidFill>
                  <a:srgbClr val="002060"/>
                </a:solidFill>
              </a:rPr>
              <a:t>K2</a:t>
            </a:r>
            <a:endParaRPr lang="en-US" b="1" i="1" dirty="0">
              <a:solidFill>
                <a:srgbClr val="002060"/>
              </a:solidFill>
            </a:endParaRPr>
          </a:p>
        </p:txBody>
      </p:sp>
      <p:sp>
        <p:nvSpPr>
          <p:cNvPr id="584" name="Rectangle 583"/>
          <p:cNvSpPr/>
          <p:nvPr/>
        </p:nvSpPr>
        <p:spPr>
          <a:xfrm>
            <a:off x="5029200" y="2362200"/>
            <a:ext cx="9906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 smtClean="0">
                <a:solidFill>
                  <a:srgbClr val="002060"/>
                </a:solidFill>
              </a:rPr>
              <a:t>Kn</a:t>
            </a:r>
            <a:endParaRPr lang="en-US" b="1" i="1" dirty="0">
              <a:solidFill>
                <a:srgbClr val="002060"/>
              </a:solidFill>
            </a:endParaRPr>
          </a:p>
        </p:txBody>
      </p:sp>
      <p:graphicFrame>
        <p:nvGraphicFramePr>
          <p:cNvPr id="867" name="Object 866"/>
          <p:cNvGraphicFramePr>
            <a:graphicFrameLocks noChangeAspect="1"/>
          </p:cNvGraphicFramePr>
          <p:nvPr/>
        </p:nvGraphicFramePr>
        <p:xfrm>
          <a:off x="2362200" y="4114800"/>
          <a:ext cx="2697162" cy="749300"/>
        </p:xfrm>
        <a:graphic>
          <a:graphicData uri="http://schemas.openxmlformats.org/presentationml/2006/ole">
            <p:oleObj spid="_x0000_s5332" name="Equation" r:id="rId4" imgW="1600200" imgH="444240" progId="Equation.3">
              <p:embed/>
            </p:oleObj>
          </a:graphicData>
        </a:graphic>
      </p:graphicFrame>
      <p:sp>
        <p:nvSpPr>
          <p:cNvPr id="304" name="Oval 303"/>
          <p:cNvSpPr>
            <a:spLocks noChangeAspect="1"/>
          </p:cNvSpPr>
          <p:nvPr/>
        </p:nvSpPr>
        <p:spPr>
          <a:xfrm>
            <a:off x="7909560" y="213360"/>
            <a:ext cx="1005840" cy="1005840"/>
          </a:xfrm>
          <a:prstGeom prst="ellipse">
            <a:avLst/>
          </a:prstGeom>
          <a:blipFill>
            <a:blip r:embed="rId5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38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Connection types: cables and pulleys  </a:t>
            </a: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190" name="Rectangle 189"/>
          <p:cNvSpPr/>
          <p:nvPr/>
        </p:nvSpPr>
        <p:spPr>
          <a:xfrm>
            <a:off x="5273040" y="2743200"/>
            <a:ext cx="2971800" cy="289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just">
              <a:lnSpc>
                <a:spcPct val="110000"/>
              </a:lnSpc>
              <a:buFont typeface="Wingdings" pitchFamily="2" charset="2"/>
              <a:buChar char="q"/>
            </a:pPr>
            <a:r>
              <a:rPr lang="en-US" sz="2000" b="1" dirty="0" smtClean="0">
                <a:solidFill>
                  <a:schemeClr val="tx1"/>
                </a:solidFill>
              </a:rPr>
              <a:t>  it has always tension force in the direction of the cable.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q"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10000"/>
              </a:lnSpc>
              <a:buFont typeface="Wingdings" pitchFamily="2" charset="2"/>
              <a:buChar char="q"/>
            </a:pPr>
            <a:r>
              <a:rPr lang="en-US" sz="2000" b="1" dirty="0" smtClean="0">
                <a:solidFill>
                  <a:schemeClr val="tx1"/>
                </a:solidFill>
              </a:rPr>
              <a:t>In most of engineering problems, cables are assumed </a:t>
            </a:r>
            <a:r>
              <a:rPr lang="en-US" sz="2000" b="1" dirty="0" err="1" smtClean="0">
                <a:solidFill>
                  <a:schemeClr val="tx1"/>
                </a:solidFill>
              </a:rPr>
              <a:t>massless</a:t>
            </a:r>
            <a:r>
              <a:rPr lang="en-US" sz="2000" b="1" dirty="0" smtClean="0">
                <a:solidFill>
                  <a:schemeClr val="tx1"/>
                </a:solidFill>
              </a:rPr>
              <a:t> and unable to stretch. </a:t>
            </a:r>
          </a:p>
        </p:txBody>
      </p:sp>
      <p:pic>
        <p:nvPicPr>
          <p:cNvPr id="6154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82090" y="2438400"/>
            <a:ext cx="2952750" cy="364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3672840" y="3505200"/>
            <a:ext cx="9906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rgbClr val="002060"/>
                </a:solidFill>
              </a:rPr>
              <a:t>T</a:t>
            </a:r>
            <a:endParaRPr lang="en-US" sz="2400" b="1" i="1" dirty="0">
              <a:solidFill>
                <a:srgbClr val="00206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15440" y="5105400"/>
            <a:ext cx="9906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i="1" dirty="0" smtClean="0">
                <a:solidFill>
                  <a:srgbClr val="002060"/>
                </a:solidFill>
              </a:rPr>
              <a:t>T</a:t>
            </a:r>
            <a:endParaRPr lang="en-US" sz="2400" b="1" i="1" dirty="0">
              <a:solidFill>
                <a:srgbClr val="002060"/>
              </a:solidFill>
            </a:endParaRPr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790956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0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Example[3] </a:t>
            </a: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2819399"/>
            <a:ext cx="7153275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" name="Rectangle 36"/>
          <p:cNvSpPr/>
          <p:nvPr/>
        </p:nvSpPr>
        <p:spPr>
          <a:xfrm>
            <a:off x="1447800" y="4114799"/>
            <a:ext cx="9906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T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790956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487680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</a:t>
            </a:r>
            <a:endParaRPr lang="en-US" sz="4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 smtClean="0">
                <a:solidFill>
                  <a:srgbClr val="0070C0"/>
                </a:solidFill>
              </a:rPr>
              <a:t>Summary </a:t>
            </a:r>
          </a:p>
          <a:p>
            <a:pPr marL="0" indent="0">
              <a:buNone/>
            </a:pPr>
            <a:endParaRPr lang="en-US" sz="2200" b="1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50000"/>
              </a:lnSpc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Equilibrium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condition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∑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 =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pPr marL="0" indent="0" algn="justLow">
              <a:lnSpc>
                <a:spcPct val="150000"/>
              </a:lnSpc>
              <a:tabLst>
                <a:tab pos="1949450" algn="l"/>
              </a:tabLst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F.B.D is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diagram for a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particle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or a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body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isolated from its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surrounding and shows 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all the forces acting on the particle </a:t>
            </a:r>
            <a:endParaRPr lang="en-U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Low">
              <a:lnSpc>
                <a:spcPct val="150000"/>
              </a:lnSpc>
              <a:tabLst>
                <a:tab pos="1949450" algn="l"/>
              </a:tabLst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relation between the external load and the internal force of the spring is proportional and the proportional factor is the stiffness (K) </a:t>
            </a:r>
          </a:p>
          <a:p>
            <a:pPr marL="0" indent="0" algn="justLow">
              <a:lnSpc>
                <a:spcPct val="150000"/>
              </a:lnSpc>
              <a:tabLst>
                <a:tab pos="1949450" algn="l"/>
              </a:tabLst>
            </a:pPr>
            <a:endParaRPr lang="en-US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7909560" y="21336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487680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</a:t>
            </a:r>
            <a:endParaRPr lang="en-US" sz="4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38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 smtClean="0">
                <a:solidFill>
                  <a:srgbClr val="0070C0"/>
                </a:solidFill>
              </a:rPr>
              <a:t>Summary </a:t>
            </a:r>
            <a:r>
              <a:rPr lang="en-US" sz="2200" b="1" baseline="30000" dirty="0" smtClean="0">
                <a:solidFill>
                  <a:srgbClr val="0070C0"/>
                </a:solidFill>
              </a:rPr>
              <a:t> cont</a:t>
            </a:r>
          </a:p>
          <a:p>
            <a:pPr marL="0" indent="0">
              <a:buNone/>
            </a:pPr>
            <a:endParaRPr lang="en-US" sz="2200" b="1" dirty="0" smtClean="0">
              <a:solidFill>
                <a:srgbClr val="0070C0"/>
              </a:solidFill>
            </a:endParaRP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For parallel </a:t>
            </a:r>
            <a:r>
              <a:rPr lang="en-US" sz="2200" b="1" dirty="0" smtClean="0">
                <a:solidFill>
                  <a:srgbClr val="0070C0"/>
                </a:solidFill>
              </a:rPr>
              <a:t>connected springs </a:t>
            </a:r>
            <a:endParaRPr lang="en-US" sz="2200" b="1" dirty="0" smtClean="0">
              <a:solidFill>
                <a:schemeClr val="tx1"/>
              </a:solidFill>
            </a:endParaRPr>
          </a:p>
          <a:p>
            <a:pPr marL="0" indent="0" algn="justLow">
              <a:lnSpc>
                <a:spcPct val="30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For </a:t>
            </a:r>
            <a:r>
              <a:rPr lang="en-US" sz="2200" b="1" dirty="0" smtClean="0">
                <a:solidFill>
                  <a:srgbClr val="0070C0"/>
                </a:solidFill>
              </a:rPr>
              <a:t>series connected springs </a:t>
            </a:r>
          </a:p>
          <a:p>
            <a:pPr marL="0" indent="0" algn="justLow">
              <a:lnSpc>
                <a:spcPct val="200000"/>
              </a:lnSpc>
            </a:pP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 most of engineering problems, cables are assumed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massless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and unable to stretch. </a:t>
            </a:r>
          </a:p>
          <a:p>
            <a:pPr marL="0" indent="0" algn="justLow">
              <a:lnSpc>
                <a:spcPct val="300000"/>
              </a:lnSpc>
            </a:pPr>
            <a:endParaRPr lang="en-US" sz="2200" b="1" dirty="0" smtClean="0">
              <a:solidFill>
                <a:schemeClr val="tx1"/>
              </a:solidFill>
            </a:endParaRPr>
          </a:p>
          <a:p>
            <a:pPr marL="0" indent="0" algn="justLow">
              <a:lnSpc>
                <a:spcPct val="150000"/>
              </a:lnSpc>
            </a:pPr>
            <a:endParaRPr lang="en-US" sz="2200" b="1" dirty="0" smtClean="0">
              <a:solidFill>
                <a:srgbClr val="0070C0"/>
              </a:solidFill>
            </a:endParaRPr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790956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267200" y="2514600"/>
            <a:ext cx="38100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i="1" dirty="0" err="1" smtClean="0">
                <a:solidFill>
                  <a:schemeClr val="tx1"/>
                </a:solidFill>
              </a:rPr>
              <a:t>Keq</a:t>
            </a:r>
            <a:r>
              <a:rPr lang="en-US" b="1" i="1" dirty="0" smtClean="0">
                <a:solidFill>
                  <a:schemeClr val="tx1"/>
                </a:solidFill>
              </a:rPr>
              <a:t> = K1 + K2 + …. + </a:t>
            </a:r>
            <a:r>
              <a:rPr lang="en-US" b="1" i="1" dirty="0" err="1" smtClean="0">
                <a:solidFill>
                  <a:schemeClr val="tx1"/>
                </a:solidFill>
              </a:rPr>
              <a:t>Kn</a:t>
            </a:r>
            <a:r>
              <a:rPr lang="en-US" b="1" i="1" dirty="0" smtClean="0">
                <a:solidFill>
                  <a:schemeClr val="tx1"/>
                </a:solidFill>
              </a:rPr>
              <a:t> </a:t>
            </a:r>
            <a:endParaRPr lang="en-US" sz="1600" b="1" i="1" dirty="0">
              <a:solidFill>
                <a:schemeClr val="tx1"/>
              </a:solidFill>
            </a:endParaRPr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4038600" y="3276600"/>
          <a:ext cx="2697163" cy="749300"/>
        </p:xfrm>
        <a:graphic>
          <a:graphicData uri="http://schemas.openxmlformats.org/presentationml/2006/ole">
            <p:oleObj spid="_x0000_s38914" name="Equation" r:id="rId4" imgW="160020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487680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</a:t>
            </a:r>
            <a:endParaRPr lang="en-US" sz="4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End of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See you in the next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Don’t forget to answer the quiz  </a:t>
            </a:r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7909560" y="21336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</a:t>
            </a:r>
            <a:endParaRPr lang="en-US" sz="4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00200"/>
            <a:ext cx="865632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this lecture </a:t>
            </a:r>
          </a:p>
          <a:p>
            <a:pPr>
              <a:buNone/>
            </a:pPr>
            <a:endParaRPr lang="en-US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3525" indent="-263525">
              <a:buNone/>
            </a:pPr>
            <a:r>
              <a:rPr lang="en-US" sz="2800" dirty="0" smtClean="0">
                <a:solidFill>
                  <a:srgbClr val="002060"/>
                </a:solidFill>
                <a:latin typeface="Swis721 BlkEx BT" pitchFamily="34" charset="0"/>
                <a:cs typeface="Times New Roman" pitchFamily="18" charset="0"/>
              </a:rPr>
              <a:t>  We will </a:t>
            </a:r>
            <a:endParaRPr lang="en-US" sz="2400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 marL="263525" lvl="1" indent="-263525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2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Define the concept of equilibrium </a:t>
            </a:r>
            <a:endParaRPr lang="en-US" sz="2200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 marL="263525" lvl="1" indent="-263525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200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Learn the concept of free body diagram </a:t>
            </a:r>
            <a:endParaRPr lang="en-US" sz="2200" b="1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 marL="263525" lvl="1" indent="-263525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2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Learn the connection types </a:t>
            </a:r>
            <a:endParaRPr lang="en-US" sz="2200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endParaRPr lang="en-US" sz="2400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  <a:p>
            <a:pPr lvl="1">
              <a:lnSpc>
                <a:spcPct val="150000"/>
              </a:lnSpc>
              <a:buFont typeface="Wingdings" pitchFamily="2" charset="2"/>
              <a:buChar char="q"/>
            </a:pPr>
            <a:endParaRPr lang="en-US" sz="2400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790956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33800" y="2209800"/>
            <a:ext cx="1600200" cy="838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Equilibrium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562600" y="3352800"/>
            <a:ext cx="1600200" cy="1371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Moves at constant velocity </a:t>
            </a:r>
          </a:p>
          <a:p>
            <a:pPr lvl="0"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 =C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905000" y="3352800"/>
            <a:ext cx="1600200" cy="1371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At rest </a:t>
            </a:r>
          </a:p>
          <a:p>
            <a:pPr lvl="0"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V = 0 </a:t>
            </a:r>
          </a:p>
        </p:txBody>
      </p:sp>
      <p:cxnSp>
        <p:nvCxnSpPr>
          <p:cNvPr id="18" name="Elbow Connector 17"/>
          <p:cNvCxnSpPr>
            <a:stCxn id="8" idx="2"/>
            <a:endCxn id="16" idx="0"/>
          </p:cNvCxnSpPr>
          <p:nvPr/>
        </p:nvCxnSpPr>
        <p:spPr>
          <a:xfrm rot="5400000">
            <a:off x="3467100" y="2286000"/>
            <a:ext cx="304800" cy="182880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8" idx="2"/>
            <a:endCxn id="12" idx="0"/>
          </p:cNvCxnSpPr>
          <p:nvPr/>
        </p:nvCxnSpPr>
        <p:spPr>
          <a:xfrm rot="16200000" flipH="1">
            <a:off x="5295900" y="2286000"/>
            <a:ext cx="304800" cy="1828800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76800"/>
            <a:ext cx="19673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9" name="Group 18"/>
          <p:cNvGrpSpPr/>
          <p:nvPr/>
        </p:nvGrpSpPr>
        <p:grpSpPr>
          <a:xfrm>
            <a:off x="4572000" y="5029200"/>
            <a:ext cx="3505200" cy="1069777"/>
            <a:chOff x="609600" y="4572000"/>
            <a:chExt cx="5181600" cy="1603177"/>
          </a:xfrm>
        </p:grpSpPr>
        <p:sp>
          <p:nvSpPr>
            <p:cNvPr id="21" name="TextBox 20"/>
            <p:cNvSpPr txBox="1"/>
            <p:nvPr/>
          </p:nvSpPr>
          <p:spPr>
            <a:xfrm>
              <a:off x="1295400" y="5867400"/>
              <a:ext cx="2971800" cy="30777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Constant  Velocity</a:t>
              </a:r>
            </a:p>
          </p:txBody>
        </p:sp>
        <p:grpSp>
          <p:nvGrpSpPr>
            <p:cNvPr id="26" name="Group 56"/>
            <p:cNvGrpSpPr/>
            <p:nvPr/>
          </p:nvGrpSpPr>
          <p:grpSpPr>
            <a:xfrm>
              <a:off x="609600" y="4572000"/>
              <a:ext cx="5181600" cy="1143000"/>
              <a:chOff x="1752600" y="5105400"/>
              <a:chExt cx="5181600" cy="914400"/>
            </a:xfrm>
          </p:grpSpPr>
          <p:sp>
            <p:nvSpPr>
              <p:cNvPr id="30" name="Rectangle 29"/>
              <p:cNvSpPr/>
              <p:nvPr/>
            </p:nvSpPr>
            <p:spPr>
              <a:xfrm>
                <a:off x="1752600" y="5105400"/>
                <a:ext cx="5181600" cy="914400"/>
              </a:xfrm>
              <a:prstGeom prst="rect">
                <a:avLst/>
              </a:prstGeom>
              <a:solidFill>
                <a:schemeClr val="bg2">
                  <a:lumMod val="75000"/>
                </a:schemeClr>
              </a:solidFill>
              <a:ln cmpd="sng">
                <a:solidFill>
                  <a:schemeClr val="tx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1752600" y="5486400"/>
                <a:ext cx="914400" cy="152400"/>
              </a:xfrm>
              <a:prstGeom prst="rect">
                <a:avLst/>
              </a:prstGeom>
              <a:solidFill>
                <a:schemeClr val="bg1"/>
              </a:solidFill>
              <a:ln cmpd="sng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971800" y="5486400"/>
                <a:ext cx="990600" cy="152400"/>
              </a:xfrm>
              <a:prstGeom prst="rect">
                <a:avLst/>
              </a:prstGeom>
              <a:solidFill>
                <a:schemeClr val="bg1"/>
              </a:solidFill>
              <a:ln cmpd="sng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4114800" y="5486400"/>
                <a:ext cx="990600" cy="152400"/>
              </a:xfrm>
              <a:prstGeom prst="rect">
                <a:avLst/>
              </a:prstGeom>
              <a:solidFill>
                <a:schemeClr val="bg1"/>
              </a:solidFill>
              <a:ln cmpd="sng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5334000" y="5486400"/>
                <a:ext cx="990600" cy="152400"/>
              </a:xfrm>
              <a:prstGeom prst="rect">
                <a:avLst/>
              </a:prstGeom>
              <a:solidFill>
                <a:schemeClr val="bg1"/>
              </a:solidFill>
              <a:ln cmpd="sng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6477000" y="5486400"/>
                <a:ext cx="457200" cy="152400"/>
              </a:xfrm>
              <a:prstGeom prst="rect">
                <a:avLst/>
              </a:prstGeom>
              <a:solidFill>
                <a:schemeClr val="bg1"/>
              </a:solidFill>
              <a:ln cmpd="sng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27" name="Picture 6" descr="C:\Users\Laith Batarseh\AppData\Local\Microsoft\Windows\Temporary Internet Files\Content.IE5\GGVROBLJ\MC900439998[1]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2000" y="5219814"/>
              <a:ext cx="1295172" cy="647586"/>
            </a:xfrm>
            <a:prstGeom prst="rect">
              <a:avLst/>
            </a:prstGeom>
            <a:noFill/>
          </p:spPr>
        </p:pic>
        <p:cxnSp>
          <p:nvCxnSpPr>
            <p:cNvPr id="29" name="Straight Arrow Connector 28"/>
            <p:cNvCxnSpPr/>
            <p:nvPr/>
          </p:nvCxnSpPr>
          <p:spPr>
            <a:xfrm>
              <a:off x="2133600" y="5562600"/>
              <a:ext cx="2590800" cy="1588"/>
            </a:xfrm>
            <a:prstGeom prst="straightConnector1">
              <a:avLst/>
            </a:prstGeom>
            <a:ln w="25400">
              <a:solidFill>
                <a:schemeClr val="accent6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Oval 39"/>
          <p:cNvSpPr>
            <a:spLocks noChangeAspect="1"/>
          </p:cNvSpPr>
          <p:nvPr/>
        </p:nvSpPr>
        <p:spPr>
          <a:xfrm>
            <a:off x="7909560" y="213360"/>
            <a:ext cx="1005840" cy="1005840"/>
          </a:xfrm>
          <a:prstGeom prst="ellipse">
            <a:avLst/>
          </a:prstGeom>
          <a:blipFill>
            <a:blip r:embed="rId5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5448"/>
            <a:ext cx="8229600" cy="1252728"/>
          </a:xfrm>
        </p:spPr>
        <p:txBody>
          <a:bodyPr>
            <a:normAutofit/>
          </a:bodyPr>
          <a:lstStyle/>
          <a:p>
            <a:pPr lvl="0"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Equilibrium condition</a:t>
            </a:r>
          </a:p>
          <a:p>
            <a:pPr>
              <a:buNone/>
            </a:pPr>
            <a:endParaRPr lang="en-US" b="1" dirty="0" smtClean="0">
              <a:solidFill>
                <a:srgbClr val="002060"/>
              </a:solidFill>
            </a:endParaRPr>
          </a:p>
          <a:p>
            <a:pPr algn="justLow"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</a:rPr>
              <a:t>Satisfying Newtown’s 1</a:t>
            </a:r>
            <a:r>
              <a:rPr lang="en-US" sz="2800" b="1" baseline="30000" dirty="0" smtClean="0">
                <a:solidFill>
                  <a:srgbClr val="002060"/>
                </a:solidFill>
              </a:rPr>
              <a:t>st</a:t>
            </a:r>
            <a:r>
              <a:rPr lang="en-US" sz="2800" b="1" dirty="0" smtClean="0">
                <a:solidFill>
                  <a:srgbClr val="002060"/>
                </a:solidFill>
              </a:rPr>
              <a:t> Law of Motion: ∑ F = 0 </a:t>
            </a:r>
          </a:p>
          <a:p>
            <a:pPr algn="justLow">
              <a:lnSpc>
                <a:spcPct val="150000"/>
              </a:lnSpc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  <a:p>
            <a:pPr algn="justLow">
              <a:lnSpc>
                <a:spcPct val="150000"/>
              </a:lnSpc>
            </a:pPr>
            <a:r>
              <a:rPr lang="en-US" sz="2800" b="1" dirty="0" smtClean="0">
                <a:solidFill>
                  <a:srgbClr val="002060"/>
                </a:solidFill>
              </a:rPr>
              <a:t>This condition implies that ma = 0. here m could not equal zero and so a = 0 (i.e. not accelerating or decelerating)   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17" name="Oval 16"/>
          <p:cNvSpPr>
            <a:spLocks noChangeAspect="1"/>
          </p:cNvSpPr>
          <p:nvPr/>
        </p:nvSpPr>
        <p:spPr>
          <a:xfrm>
            <a:off x="790956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5448"/>
            <a:ext cx="8229600" cy="1252728"/>
          </a:xfrm>
        </p:spPr>
        <p:txBody>
          <a:bodyPr>
            <a:normAutofit/>
          </a:bodyPr>
          <a:lstStyle/>
          <a:p>
            <a:pPr lvl="0"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Free Body Diagram (FBD)</a:t>
            </a: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rgbClr val="002060"/>
                </a:solidFill>
              </a:rPr>
              <a:t>Definition:</a:t>
            </a:r>
          </a:p>
          <a:p>
            <a:pPr marL="1828800" indent="0" algn="justLow">
              <a:lnSpc>
                <a:spcPct val="150000"/>
              </a:lnSpc>
              <a:tabLst>
                <a:tab pos="1949450" algn="l"/>
              </a:tabLst>
            </a:pP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600" b="1" dirty="0" smtClean="0">
                <a:solidFill>
                  <a:schemeClr val="tx1"/>
                </a:solidFill>
              </a:rPr>
              <a:t>Is a diagram for a </a:t>
            </a:r>
            <a:r>
              <a:rPr lang="en-US" sz="2600" b="1" dirty="0" smtClean="0">
                <a:solidFill>
                  <a:srgbClr val="FF0000"/>
                </a:solidFill>
              </a:rPr>
              <a:t>particle</a:t>
            </a:r>
            <a:r>
              <a:rPr lang="en-US" sz="2600" b="1" dirty="0" smtClean="0">
                <a:solidFill>
                  <a:schemeClr val="tx1"/>
                </a:solidFill>
              </a:rPr>
              <a:t> or a </a:t>
            </a:r>
            <a:r>
              <a:rPr lang="en-US" sz="2600" b="1" dirty="0" smtClean="0">
                <a:solidFill>
                  <a:srgbClr val="FF0000"/>
                </a:solidFill>
              </a:rPr>
              <a:t>body</a:t>
            </a:r>
            <a:r>
              <a:rPr lang="en-US" sz="2600" b="1" dirty="0" smtClean="0">
                <a:solidFill>
                  <a:schemeClr val="tx1"/>
                </a:solidFill>
              </a:rPr>
              <a:t>  isolated from its surrounding. </a:t>
            </a:r>
          </a:p>
          <a:p>
            <a:pPr marL="1828800" indent="0" algn="justLow">
              <a:lnSpc>
                <a:spcPct val="150000"/>
              </a:lnSpc>
              <a:tabLst>
                <a:tab pos="1949450" algn="l"/>
              </a:tabLst>
            </a:pPr>
            <a:endParaRPr lang="en-US" sz="2600" b="1" dirty="0" smtClean="0">
              <a:solidFill>
                <a:schemeClr val="tx1"/>
              </a:solidFill>
            </a:endParaRPr>
          </a:p>
          <a:p>
            <a:pPr marL="1828800" indent="0" algn="justLow">
              <a:lnSpc>
                <a:spcPct val="150000"/>
              </a:lnSpc>
              <a:tabLst>
                <a:tab pos="1949450" algn="l"/>
              </a:tabLst>
            </a:pPr>
            <a:r>
              <a:rPr lang="en-US" sz="2600" b="1" dirty="0" smtClean="0">
                <a:solidFill>
                  <a:schemeClr val="tx1"/>
                </a:solidFill>
              </a:rPr>
              <a:t>It shows all the forces acting on the particle </a:t>
            </a:r>
          </a:p>
          <a:p>
            <a:pPr marL="0" indent="0" algn="justLow">
              <a:buNone/>
              <a:tabLst>
                <a:tab pos="1949450" algn="l"/>
              </a:tabLst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17" name="Oval 16"/>
          <p:cNvSpPr>
            <a:spLocks noChangeAspect="1"/>
          </p:cNvSpPr>
          <p:nvPr/>
        </p:nvSpPr>
        <p:spPr>
          <a:xfrm>
            <a:off x="790956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Procedures to draw FBD</a:t>
            </a:r>
          </a:p>
          <a:p>
            <a:pPr>
              <a:buNone/>
            </a:pPr>
            <a:endParaRPr lang="en-US" sz="2400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2060"/>
                </a:solidFill>
              </a:rPr>
              <a:t>Drawing outlined shapes</a:t>
            </a:r>
          </a:p>
          <a:p>
            <a:pPr>
              <a:buFont typeface="Wingdings" pitchFamily="2" charset="2"/>
              <a:buChar char="q"/>
            </a:pPr>
            <a:endParaRPr lang="en-US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2060"/>
                </a:solidFill>
              </a:rPr>
              <a:t>Show all the forces </a:t>
            </a:r>
          </a:p>
          <a:p>
            <a:pPr>
              <a:buFont typeface="Wingdings" pitchFamily="2" charset="2"/>
              <a:buChar char="q"/>
            </a:pPr>
            <a:endParaRPr lang="en-US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n-US" b="1" dirty="0" smtClean="0">
                <a:solidFill>
                  <a:srgbClr val="002060"/>
                </a:solidFill>
              </a:rPr>
              <a:t>Identify each force  </a:t>
            </a:r>
          </a:p>
          <a:p>
            <a:pPr>
              <a:buNone/>
            </a:pPr>
            <a:endParaRPr lang="en-US" sz="3600" b="1" dirty="0" smtClean="0">
              <a:solidFill>
                <a:srgbClr val="002060"/>
              </a:solidFill>
            </a:endParaRPr>
          </a:p>
        </p:txBody>
      </p:sp>
      <p:sp>
        <p:nvSpPr>
          <p:cNvPr id="17" name="Oval 16"/>
          <p:cNvSpPr>
            <a:spLocks noChangeAspect="1"/>
          </p:cNvSpPr>
          <p:nvPr/>
        </p:nvSpPr>
        <p:spPr>
          <a:xfrm>
            <a:off x="790956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Example[1] </a:t>
            </a: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4419600" y="4038600"/>
            <a:ext cx="1219200" cy="3810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6942875" y="3776607"/>
            <a:ext cx="179388" cy="179388"/>
          </a:xfrm>
          <a:custGeom>
            <a:avLst/>
            <a:gdLst>
              <a:gd name="G0" fmla="+- 4961 0 0"/>
              <a:gd name="G1" fmla="+- 21600 0 4961"/>
              <a:gd name="G2" fmla="+- 21600 0 4961"/>
              <a:gd name="G3" fmla="*/ G0 2929 10000"/>
              <a:gd name="G4" fmla="+- 21600 0 G3"/>
              <a:gd name="G5" fmla="+- 21600 0 G3"/>
              <a:gd name="T0" fmla="*/ 10800 w 21600"/>
              <a:gd name="T1" fmla="*/ 0 h 21600"/>
              <a:gd name="T2" fmla="*/ 3163 w 21600"/>
              <a:gd name="T3" fmla="*/ 3163 h 21600"/>
              <a:gd name="T4" fmla="*/ 0 w 21600"/>
              <a:gd name="T5" fmla="*/ 10800 h 21600"/>
              <a:gd name="T6" fmla="*/ 3163 w 21600"/>
              <a:gd name="T7" fmla="*/ 18437 h 21600"/>
              <a:gd name="T8" fmla="*/ 10800 w 21600"/>
              <a:gd name="T9" fmla="*/ 21600 h 21600"/>
              <a:gd name="T10" fmla="*/ 18437 w 21600"/>
              <a:gd name="T11" fmla="*/ 18437 h 21600"/>
              <a:gd name="T12" fmla="*/ 21600 w 21600"/>
              <a:gd name="T13" fmla="*/ 10800 h 21600"/>
              <a:gd name="T14" fmla="*/ 18437 w 21600"/>
              <a:gd name="T15" fmla="*/ 3163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4961" y="10800"/>
                </a:moveTo>
                <a:cubicBezTo>
                  <a:pt x="4961" y="14025"/>
                  <a:pt x="7575" y="16639"/>
                  <a:pt x="10800" y="16639"/>
                </a:cubicBezTo>
                <a:cubicBezTo>
                  <a:pt x="14025" y="16639"/>
                  <a:pt x="16639" y="14025"/>
                  <a:pt x="16639" y="10800"/>
                </a:cubicBezTo>
                <a:cubicBezTo>
                  <a:pt x="16639" y="7575"/>
                  <a:pt x="14025" y="4961"/>
                  <a:pt x="10800" y="4961"/>
                </a:cubicBezTo>
                <a:cubicBezTo>
                  <a:pt x="7575" y="4961"/>
                  <a:pt x="4961" y="7575"/>
                  <a:pt x="4961" y="10800"/>
                </a:cubicBezTo>
                <a:close/>
              </a:path>
            </a:pathLst>
          </a:custGeom>
          <a:gradFill rotWithShape="0">
            <a:gsLst>
              <a:gs pos="0">
                <a:srgbClr val="272727"/>
              </a:gs>
              <a:gs pos="50000">
                <a:srgbClr val="FFFFFF"/>
              </a:gs>
              <a:gs pos="100000">
                <a:srgbClr val="272727"/>
              </a:gs>
            </a:gsLst>
            <a:lin ang="2700000" scaled="1"/>
          </a:gradFill>
          <a:ln w="12700">
            <a:solidFill>
              <a:srgbClr val="666666"/>
            </a:solidFill>
            <a:round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052" name="AutoShape 4"/>
          <p:cNvCxnSpPr>
            <a:cxnSpLocks noChangeShapeType="1"/>
          </p:cNvCxnSpPr>
          <p:nvPr/>
        </p:nvCxnSpPr>
        <p:spPr bwMode="auto">
          <a:xfrm rot="18900000" flipV="1">
            <a:off x="6954781" y="3518639"/>
            <a:ext cx="900113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none" w="lg" len="lg"/>
            <a:tailEnd type="stealth" w="lg" len="lg"/>
          </a:ln>
        </p:spPr>
      </p:cxnSp>
      <p:cxnSp>
        <p:nvCxnSpPr>
          <p:cNvPr id="2053" name="AutoShape 5"/>
          <p:cNvCxnSpPr>
            <a:cxnSpLocks noChangeShapeType="1"/>
          </p:cNvCxnSpPr>
          <p:nvPr/>
        </p:nvCxnSpPr>
        <p:spPr bwMode="auto">
          <a:xfrm rot="12600000" flipV="1">
            <a:off x="6136425" y="3611507"/>
            <a:ext cx="898525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none" w="lg" len="lg"/>
            <a:tailEnd type="stealth" w="lg" len="lg"/>
          </a:ln>
        </p:spPr>
      </p:cxnSp>
      <p:cxnSp>
        <p:nvCxnSpPr>
          <p:cNvPr id="2054" name="AutoShape 6"/>
          <p:cNvCxnSpPr>
            <a:cxnSpLocks noChangeShapeType="1"/>
          </p:cNvCxnSpPr>
          <p:nvPr/>
        </p:nvCxnSpPr>
        <p:spPr bwMode="auto">
          <a:xfrm rot="5400000" flipV="1">
            <a:off x="6584894" y="4361601"/>
            <a:ext cx="900112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 type="none" w="lg" len="lg"/>
            <a:tailEnd type="stealth" w="lg" len="lg"/>
          </a:ln>
        </p:spPr>
      </p:cxnSp>
      <p:sp>
        <p:nvSpPr>
          <p:cNvPr id="14" name="Rectangle 13"/>
          <p:cNvSpPr/>
          <p:nvPr/>
        </p:nvSpPr>
        <p:spPr>
          <a:xfrm>
            <a:off x="6705600" y="3581400"/>
            <a:ext cx="6858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696200" y="2590800"/>
            <a:ext cx="6858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 w="1905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F1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638800" y="2971800"/>
            <a:ext cx="6858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 w="1905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F2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705600" y="4953000"/>
            <a:ext cx="6858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 w="1905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Mg</a:t>
            </a:r>
            <a:endParaRPr lang="en-US" sz="2000" b="1" dirty="0">
              <a:solidFill>
                <a:srgbClr val="002060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762000" y="2590800"/>
            <a:ext cx="3638550" cy="3590925"/>
            <a:chOff x="990600" y="2590800"/>
            <a:chExt cx="3638550" cy="3590925"/>
          </a:xfrm>
        </p:grpSpPr>
        <p:pic>
          <p:nvPicPr>
            <p:cNvPr id="21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90600" y="2590800"/>
              <a:ext cx="3638550" cy="3590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22" name="Rectangle 21"/>
            <p:cNvSpPr/>
            <p:nvPr/>
          </p:nvSpPr>
          <p:spPr>
            <a:xfrm>
              <a:off x="1295400" y="4495800"/>
              <a:ext cx="685800" cy="609600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 w="19050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002060"/>
                  </a:solidFill>
                </a:rPr>
                <a:t>M</a:t>
              </a:r>
              <a:endParaRPr lang="en-US" sz="24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23" name="Rectangle 22"/>
          <p:cNvSpPr/>
          <p:nvPr/>
        </p:nvSpPr>
        <p:spPr>
          <a:xfrm>
            <a:off x="2362200" y="3657600"/>
            <a:ext cx="6858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>
            <a:spLocks noChangeAspect="1"/>
          </p:cNvSpPr>
          <p:nvPr/>
        </p:nvSpPr>
        <p:spPr>
          <a:xfrm>
            <a:off x="790956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</a:rPr>
              <a:t>Example[2] </a:t>
            </a: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sp>
        <p:nvSpPr>
          <p:cNvPr id="20" name="Left Brace 19"/>
          <p:cNvSpPr/>
          <p:nvPr/>
        </p:nvSpPr>
        <p:spPr>
          <a:xfrm>
            <a:off x="4648200" y="2590800"/>
            <a:ext cx="609600" cy="3048000"/>
          </a:xfrm>
          <a:prstGeom prst="leftBrace">
            <a:avLst>
              <a:gd name="adj1" fmla="val 123770"/>
              <a:gd name="adj2" fmla="val 49508"/>
            </a:avLst>
          </a:prstGeom>
          <a:noFill/>
          <a:ln w="25400">
            <a:solidFill>
              <a:srgbClr val="002060"/>
            </a:solidFill>
            <a:headEnd type="stealth" w="med" len="lg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5" name="Group 54"/>
          <p:cNvGrpSpPr/>
          <p:nvPr/>
        </p:nvGrpSpPr>
        <p:grpSpPr>
          <a:xfrm>
            <a:off x="457200" y="2524125"/>
            <a:ext cx="3775110" cy="3190875"/>
            <a:chOff x="381000" y="2514600"/>
            <a:chExt cx="3775110" cy="3190875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85800" y="2590800"/>
              <a:ext cx="3470310" cy="3114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41" name="Rectangle 40"/>
            <p:cNvSpPr/>
            <p:nvPr/>
          </p:nvSpPr>
          <p:spPr>
            <a:xfrm>
              <a:off x="381000" y="2667000"/>
              <a:ext cx="685800" cy="609600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 w="19050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rgbClr val="002060"/>
                  </a:solidFill>
                </a:rPr>
                <a:t>A</a:t>
              </a:r>
              <a:endParaRPr lang="en-US" sz="2000" b="1" dirty="0">
                <a:solidFill>
                  <a:srgbClr val="002060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1524000" y="2971800"/>
              <a:ext cx="685800" cy="609600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 w="19050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rgbClr val="002060"/>
                  </a:solidFill>
                </a:rPr>
                <a:t>B</a:t>
              </a:r>
              <a:endParaRPr lang="en-US" sz="2000" b="1" dirty="0">
                <a:solidFill>
                  <a:srgbClr val="002060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667000" y="3048000"/>
              <a:ext cx="685800" cy="609600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 w="19050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rgbClr val="002060"/>
                  </a:solidFill>
                </a:rPr>
                <a:t>C</a:t>
              </a:r>
              <a:endParaRPr lang="en-US" sz="2000" b="1" dirty="0">
                <a:solidFill>
                  <a:srgbClr val="002060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352800" y="2514600"/>
              <a:ext cx="685800" cy="609600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 w="19050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rgbClr val="002060"/>
                  </a:solidFill>
                </a:rPr>
                <a:t>D</a:t>
              </a:r>
              <a:endParaRPr lang="en-US" sz="20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4876800" y="1600200"/>
            <a:ext cx="3810000" cy="2514600"/>
            <a:chOff x="4800600" y="1600200"/>
            <a:chExt cx="3810000" cy="2514600"/>
          </a:xfrm>
        </p:grpSpPr>
        <p:grpSp>
          <p:nvGrpSpPr>
            <p:cNvPr id="40" name="Group 39"/>
            <p:cNvGrpSpPr/>
            <p:nvPr/>
          </p:nvGrpSpPr>
          <p:grpSpPr>
            <a:xfrm>
              <a:off x="5334000" y="1828800"/>
              <a:ext cx="2743200" cy="1844040"/>
              <a:chOff x="5334000" y="2209800"/>
              <a:chExt cx="2743200" cy="1844040"/>
            </a:xfrm>
          </p:grpSpPr>
          <p:cxnSp>
            <p:nvCxnSpPr>
              <p:cNvPr id="2054" name="AutoShape 6"/>
              <p:cNvCxnSpPr>
                <a:cxnSpLocks noChangeShapeType="1"/>
              </p:cNvCxnSpPr>
              <p:nvPr/>
            </p:nvCxnSpPr>
            <p:spPr bwMode="auto">
              <a:xfrm rot="5400000" flipV="1">
                <a:off x="6355080" y="3779520"/>
                <a:ext cx="548640" cy="0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 type="none" w="lg" len="lg"/>
                <a:tailEnd type="stealth" w="lg" len="lg"/>
              </a:ln>
            </p:spPr>
          </p:cxnSp>
          <p:pic>
            <p:nvPicPr>
              <p:cNvPr id="1029" name="Picture 5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6019800" y="2286000"/>
                <a:ext cx="1295400" cy="11906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cxnSp>
            <p:nvCxnSpPr>
              <p:cNvPr id="26" name="AutoShape 6"/>
              <p:cNvCxnSpPr>
                <a:cxnSpLocks noChangeShapeType="1"/>
              </p:cNvCxnSpPr>
              <p:nvPr/>
            </p:nvCxnSpPr>
            <p:spPr bwMode="auto">
              <a:xfrm rot="10800000">
                <a:off x="5334000" y="2209800"/>
                <a:ext cx="609600" cy="228600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 type="none" w="lg" len="lg"/>
                <a:tailEnd type="stealth" w="lg" len="lg"/>
              </a:ln>
            </p:spPr>
          </p:cxnSp>
          <p:cxnSp>
            <p:nvCxnSpPr>
              <p:cNvPr id="28" name="AutoShape 6"/>
              <p:cNvCxnSpPr>
                <a:cxnSpLocks noChangeShapeType="1"/>
              </p:cNvCxnSpPr>
              <p:nvPr/>
            </p:nvCxnSpPr>
            <p:spPr bwMode="auto">
              <a:xfrm>
                <a:off x="7391400" y="2895600"/>
                <a:ext cx="685800" cy="76200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 type="none" w="lg" len="lg"/>
                <a:tailEnd type="stealth" w="lg" len="lg"/>
              </a:ln>
            </p:spPr>
          </p:cxnSp>
        </p:grpSp>
        <p:grpSp>
          <p:nvGrpSpPr>
            <p:cNvPr id="52" name="Group 51"/>
            <p:cNvGrpSpPr/>
            <p:nvPr/>
          </p:nvGrpSpPr>
          <p:grpSpPr>
            <a:xfrm>
              <a:off x="4800600" y="1600200"/>
              <a:ext cx="3810000" cy="2514600"/>
              <a:chOff x="4800600" y="1600200"/>
              <a:chExt cx="3810000" cy="25146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4800600" y="1600200"/>
                <a:ext cx="685800" cy="609600"/>
              </a:xfrm>
              <a:prstGeom prst="rect">
                <a:avLst/>
              </a:prstGeom>
              <a:solidFill>
                <a:schemeClr val="bg1">
                  <a:alpha val="0"/>
                </a:schemeClr>
              </a:solidFill>
              <a:ln w="19050">
                <a:noFill/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>
                    <a:solidFill>
                      <a:srgbClr val="002060"/>
                    </a:solidFill>
                  </a:rPr>
                  <a:t>T1</a:t>
                </a:r>
                <a:endParaRPr lang="en-US" sz="2000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6248400" y="3505200"/>
                <a:ext cx="685800" cy="609600"/>
              </a:xfrm>
              <a:prstGeom prst="rect">
                <a:avLst/>
              </a:prstGeom>
              <a:solidFill>
                <a:schemeClr val="bg1">
                  <a:alpha val="0"/>
                </a:schemeClr>
              </a:solidFill>
              <a:ln w="19050">
                <a:noFill/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>
                    <a:solidFill>
                      <a:srgbClr val="002060"/>
                    </a:solidFill>
                  </a:rPr>
                  <a:t>M1g</a:t>
                </a:r>
                <a:endParaRPr lang="en-US" sz="2000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6400800" y="1905000"/>
                <a:ext cx="685800" cy="609600"/>
              </a:xfrm>
              <a:prstGeom prst="rect">
                <a:avLst/>
              </a:prstGeom>
              <a:solidFill>
                <a:schemeClr val="bg1">
                  <a:alpha val="0"/>
                </a:schemeClr>
              </a:solidFill>
              <a:ln w="19050">
                <a:noFill/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>
                    <a:solidFill>
                      <a:srgbClr val="002060"/>
                    </a:solidFill>
                  </a:rPr>
                  <a:t>B</a:t>
                </a:r>
                <a:endParaRPr lang="en-US" sz="2000" b="1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7924800" y="2286000"/>
                <a:ext cx="685800" cy="609600"/>
              </a:xfrm>
              <a:prstGeom prst="rect">
                <a:avLst/>
              </a:prstGeom>
              <a:solidFill>
                <a:schemeClr val="bg1">
                  <a:alpha val="0"/>
                </a:schemeClr>
              </a:solidFill>
              <a:ln w="19050">
                <a:noFill/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>
                    <a:solidFill>
                      <a:srgbClr val="002060"/>
                    </a:solidFill>
                  </a:rPr>
                  <a:t>T2</a:t>
                </a:r>
                <a:endParaRPr lang="en-US" sz="2000" b="1" dirty="0">
                  <a:solidFill>
                    <a:srgbClr val="002060"/>
                  </a:solidFill>
                </a:endParaRPr>
              </a:p>
            </p:txBody>
          </p:sp>
        </p:grpSp>
      </p:grpSp>
      <p:grpSp>
        <p:nvGrpSpPr>
          <p:cNvPr id="54" name="Group 53"/>
          <p:cNvGrpSpPr/>
          <p:nvPr/>
        </p:nvGrpSpPr>
        <p:grpSpPr>
          <a:xfrm>
            <a:off x="5181600" y="3581400"/>
            <a:ext cx="3429000" cy="2971800"/>
            <a:chOff x="5105400" y="3581400"/>
            <a:chExt cx="3429000" cy="2971800"/>
          </a:xfrm>
        </p:grpSpPr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410200" y="3962400"/>
              <a:ext cx="2705100" cy="2428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47" name="Rectangle 46"/>
            <p:cNvSpPr/>
            <p:nvPr/>
          </p:nvSpPr>
          <p:spPr>
            <a:xfrm>
              <a:off x="6781800" y="4876800"/>
              <a:ext cx="685800" cy="609600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 w="19050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rgbClr val="002060"/>
                  </a:solidFill>
                </a:rPr>
                <a:t>C</a:t>
              </a:r>
              <a:endParaRPr lang="en-US" sz="2000" b="1" dirty="0">
                <a:solidFill>
                  <a:srgbClr val="002060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6172200" y="5943600"/>
              <a:ext cx="685800" cy="609600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 w="19050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rgbClr val="002060"/>
                  </a:solidFill>
                </a:rPr>
                <a:t>M2g</a:t>
              </a:r>
              <a:endParaRPr lang="en-US" sz="2000" b="1" dirty="0">
                <a:solidFill>
                  <a:srgbClr val="002060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5105400" y="4267200"/>
              <a:ext cx="685800" cy="609600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 w="19050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rgbClr val="002060"/>
                  </a:solidFill>
                </a:rPr>
                <a:t>T2</a:t>
              </a:r>
              <a:endParaRPr lang="en-US" sz="2000" b="1" dirty="0">
                <a:solidFill>
                  <a:srgbClr val="002060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848600" y="3581400"/>
              <a:ext cx="685800" cy="609600"/>
            </a:xfrm>
            <a:prstGeom prst="rect">
              <a:avLst/>
            </a:prstGeom>
            <a:solidFill>
              <a:schemeClr val="bg1">
                <a:alpha val="0"/>
              </a:schemeClr>
            </a:solidFill>
            <a:ln w="19050"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rgbClr val="002060"/>
                  </a:solidFill>
                </a:rPr>
                <a:t>T3</a:t>
              </a:r>
              <a:endParaRPr lang="en-US" sz="20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58" name="Rectangle 57"/>
          <p:cNvSpPr/>
          <p:nvPr/>
        </p:nvSpPr>
        <p:spPr>
          <a:xfrm>
            <a:off x="1524000" y="3124200"/>
            <a:ext cx="6858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2743200" y="3200400"/>
            <a:ext cx="6858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447800" y="5029200"/>
            <a:ext cx="6858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 w="1905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M1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895600" y="5486400"/>
            <a:ext cx="685800" cy="609600"/>
          </a:xfrm>
          <a:prstGeom prst="rect">
            <a:avLst/>
          </a:prstGeom>
          <a:solidFill>
            <a:schemeClr val="bg1">
              <a:alpha val="0"/>
            </a:schemeClr>
          </a:solidFill>
          <a:ln w="1905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</a:rPr>
              <a:t>M2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7909560" y="213360"/>
            <a:ext cx="1005840" cy="1005840"/>
          </a:xfrm>
          <a:prstGeom prst="ellipse">
            <a:avLst/>
          </a:prstGeom>
          <a:blipFill>
            <a:blip r:embed="rId6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58" grpId="0" animBg="1"/>
      <p:bldP spid="59" grpId="0" animBg="1"/>
      <p:bldP spid="32" grpId="0" animBg="1"/>
      <p:bldP spid="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Condition For Equilibrium 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Connection types: linear springs </a:t>
            </a:r>
          </a:p>
          <a:p>
            <a:pPr>
              <a:buNone/>
            </a:pPr>
            <a:endParaRPr lang="en-US" sz="2800" b="1" dirty="0" smtClean="0">
              <a:solidFill>
                <a:srgbClr val="002060"/>
              </a:solidFill>
            </a:endParaRPr>
          </a:p>
        </p:txBody>
      </p:sp>
      <p:grpSp>
        <p:nvGrpSpPr>
          <p:cNvPr id="188" name="Group 187"/>
          <p:cNvGrpSpPr/>
          <p:nvPr/>
        </p:nvGrpSpPr>
        <p:grpSpPr>
          <a:xfrm>
            <a:off x="533400" y="2362200"/>
            <a:ext cx="936625" cy="2538413"/>
            <a:chOff x="685800" y="2362200"/>
            <a:chExt cx="936625" cy="2538413"/>
          </a:xfrm>
        </p:grpSpPr>
        <p:grpSp>
          <p:nvGrpSpPr>
            <p:cNvPr id="2050" name="Group 2"/>
            <p:cNvGrpSpPr>
              <a:grpSpLocks noChangeAspect="1"/>
            </p:cNvGrpSpPr>
            <p:nvPr/>
          </p:nvGrpSpPr>
          <p:grpSpPr bwMode="auto">
            <a:xfrm rot="5400000">
              <a:off x="19843" y="3577432"/>
              <a:ext cx="2303463" cy="342900"/>
              <a:chOff x="5610" y="9452"/>
              <a:chExt cx="5647" cy="850"/>
            </a:xfrm>
          </p:grpSpPr>
          <p:sp>
            <p:nvSpPr>
              <p:cNvPr id="2051" name="AutoShape 3"/>
              <p:cNvSpPr>
                <a:spLocks noChangeAspect="1" noChangeArrowheads="1"/>
              </p:cNvSpPr>
              <p:nvPr/>
            </p:nvSpPr>
            <p:spPr bwMode="auto">
              <a:xfrm rot="21000000" flipH="1">
                <a:off x="6125" y="9868"/>
                <a:ext cx="85" cy="414"/>
              </a:xfrm>
              <a:prstGeom prst="roundRect">
                <a:avLst>
                  <a:gd name="adj" fmla="val 50000"/>
                </a:avLst>
              </a:prstGeom>
              <a:solidFill>
                <a:srgbClr val="404040"/>
              </a:solidFill>
              <a:ln w="0">
                <a:solidFill>
                  <a:srgbClr val="FFFFFF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2" name="AutoShape 4"/>
              <p:cNvSpPr>
                <a:spLocks noChangeAspect="1" noChangeArrowheads="1"/>
              </p:cNvSpPr>
              <p:nvPr/>
            </p:nvSpPr>
            <p:spPr bwMode="auto">
              <a:xfrm rot="600000">
                <a:off x="10658" y="9887"/>
                <a:ext cx="85" cy="414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808080"/>
                  </a:gs>
                  <a:gs pos="50000">
                    <a:srgbClr val="EAEAEA"/>
                  </a:gs>
                  <a:gs pos="100000">
                    <a:srgbClr val="808080"/>
                  </a:gs>
                </a:gsLst>
                <a:lin ang="5400000" scaled="1"/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053" name="Group 5"/>
              <p:cNvGrpSpPr>
                <a:grpSpLocks noChangeAspect="1"/>
              </p:cNvGrpSpPr>
              <p:nvPr/>
            </p:nvGrpSpPr>
            <p:grpSpPr bwMode="auto">
              <a:xfrm>
                <a:off x="5610" y="9452"/>
                <a:ext cx="5647" cy="850"/>
                <a:chOff x="5610" y="9452"/>
                <a:chExt cx="5647" cy="850"/>
              </a:xfrm>
            </p:grpSpPr>
            <p:sp>
              <p:nvSpPr>
                <p:cNvPr id="10" name="AutoShape 6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5851" y="9630"/>
                  <a:ext cx="85" cy="567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808080"/>
                    </a:gs>
                    <a:gs pos="50000">
                      <a:srgbClr val="EAEAEA"/>
                    </a:gs>
                    <a:gs pos="100000">
                      <a:srgbClr val="808080"/>
                    </a:gs>
                  </a:gsLst>
                  <a:lin ang="5400000" scaled="1"/>
                </a:gra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2055" name="Group 7"/>
                <p:cNvGrpSpPr>
                  <a:grpSpLocks noChangeAspect="1"/>
                </p:cNvGrpSpPr>
                <p:nvPr/>
              </p:nvGrpSpPr>
              <p:grpSpPr bwMode="auto">
                <a:xfrm>
                  <a:off x="6234" y="9452"/>
                  <a:ext cx="4406" cy="850"/>
                  <a:chOff x="6234" y="9452"/>
                  <a:chExt cx="4406" cy="850"/>
                </a:xfrm>
              </p:grpSpPr>
              <p:grpSp>
                <p:nvGrpSpPr>
                  <p:cNvPr id="2056" name="Group 8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6234" y="9452"/>
                    <a:ext cx="2179" cy="850"/>
                    <a:chOff x="6234" y="9452"/>
                    <a:chExt cx="2179" cy="850"/>
                  </a:xfrm>
                </p:grpSpPr>
                <p:grpSp>
                  <p:nvGrpSpPr>
                    <p:cNvPr id="2057" name="Group 9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6234" y="9452"/>
                      <a:ext cx="1067" cy="850"/>
                      <a:chOff x="6234" y="9452"/>
                      <a:chExt cx="1067" cy="850"/>
                    </a:xfrm>
                  </p:grpSpPr>
                  <p:grpSp>
                    <p:nvGrpSpPr>
                      <p:cNvPr id="2058" name="Group 10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6234" y="9452"/>
                        <a:ext cx="507" cy="850"/>
                        <a:chOff x="6234" y="9452"/>
                        <a:chExt cx="507" cy="850"/>
                      </a:xfrm>
                    </p:grpSpPr>
                    <p:grpSp>
                      <p:nvGrpSpPr>
                        <p:cNvPr id="2059" name="Group 11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2060" name="AutoShape 12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061" name="AutoShape 13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2062" name="Group 14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51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2063" name="AutoShape 15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064" name="AutoShape 16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2065" name="Group 17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6794" y="9452"/>
                        <a:ext cx="507" cy="850"/>
                        <a:chOff x="6234" y="9452"/>
                        <a:chExt cx="507" cy="850"/>
                      </a:xfrm>
                    </p:grpSpPr>
                    <p:grpSp>
                      <p:nvGrpSpPr>
                        <p:cNvPr id="2066" name="Group 18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2067" name="AutoShape 19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068" name="AutoShape 20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2069" name="Group 21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51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2070" name="AutoShape 22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071" name="AutoShape 23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2072" name="Group 24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7346" y="9452"/>
                      <a:ext cx="1067" cy="850"/>
                      <a:chOff x="6234" y="9452"/>
                      <a:chExt cx="1067" cy="850"/>
                    </a:xfrm>
                  </p:grpSpPr>
                  <p:grpSp>
                    <p:nvGrpSpPr>
                      <p:cNvPr id="2073" name="Group 25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6234" y="9452"/>
                        <a:ext cx="507" cy="850"/>
                        <a:chOff x="6234" y="9452"/>
                        <a:chExt cx="507" cy="850"/>
                      </a:xfrm>
                    </p:grpSpPr>
                    <p:grpSp>
                      <p:nvGrpSpPr>
                        <p:cNvPr id="2074" name="Group 26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2075" name="AutoShape 27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076" name="AutoShape 28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2077" name="Group 29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51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2078" name="AutoShape 30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079" name="AutoShape 31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2080" name="Group 32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6794" y="9452"/>
                        <a:ext cx="507" cy="850"/>
                        <a:chOff x="6234" y="9452"/>
                        <a:chExt cx="507" cy="850"/>
                      </a:xfrm>
                    </p:grpSpPr>
                    <p:grpSp>
                      <p:nvGrpSpPr>
                        <p:cNvPr id="2081" name="Group 33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2082" name="AutoShape 34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083" name="AutoShape 35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2084" name="Group 36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51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2085" name="AutoShape 37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086" name="AutoShape 38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</p:grpSp>
              </p:grpSp>
              <p:grpSp>
                <p:nvGrpSpPr>
                  <p:cNvPr id="2087" name="Group 39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8461" y="9452"/>
                    <a:ext cx="2179" cy="850"/>
                    <a:chOff x="6234" y="9452"/>
                    <a:chExt cx="2179" cy="850"/>
                  </a:xfrm>
                </p:grpSpPr>
                <p:grpSp>
                  <p:nvGrpSpPr>
                    <p:cNvPr id="2088" name="Group 40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6234" y="9452"/>
                      <a:ext cx="1067" cy="850"/>
                      <a:chOff x="6234" y="9452"/>
                      <a:chExt cx="1067" cy="850"/>
                    </a:xfrm>
                  </p:grpSpPr>
                  <p:grpSp>
                    <p:nvGrpSpPr>
                      <p:cNvPr id="2089" name="Group 41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6234" y="9452"/>
                        <a:ext cx="507" cy="850"/>
                        <a:chOff x="6234" y="9452"/>
                        <a:chExt cx="507" cy="850"/>
                      </a:xfrm>
                    </p:grpSpPr>
                    <p:grpSp>
                      <p:nvGrpSpPr>
                        <p:cNvPr id="2090" name="Group 42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2091" name="AutoShape 43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092" name="AutoShape 44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2093" name="Group 45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51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2094" name="AutoShape 46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095" name="AutoShape 47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2096" name="Group 48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6794" y="9452"/>
                        <a:ext cx="507" cy="850"/>
                        <a:chOff x="6234" y="9452"/>
                        <a:chExt cx="507" cy="850"/>
                      </a:xfrm>
                    </p:grpSpPr>
                    <p:grpSp>
                      <p:nvGrpSpPr>
                        <p:cNvPr id="2097" name="Group 49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2098" name="AutoShape 50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099" name="AutoShape 51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2100" name="Group 52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51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2101" name="AutoShape 53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102" name="AutoShape 54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2103" name="Group 55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7346" y="9452"/>
                      <a:ext cx="1067" cy="850"/>
                      <a:chOff x="6234" y="9452"/>
                      <a:chExt cx="1067" cy="850"/>
                    </a:xfrm>
                  </p:grpSpPr>
                  <p:grpSp>
                    <p:nvGrpSpPr>
                      <p:cNvPr id="2104" name="Group 56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6234" y="9452"/>
                        <a:ext cx="507" cy="850"/>
                        <a:chOff x="6234" y="9452"/>
                        <a:chExt cx="507" cy="850"/>
                      </a:xfrm>
                    </p:grpSpPr>
                    <p:grpSp>
                      <p:nvGrpSpPr>
                        <p:cNvPr id="2105" name="Group 57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2106" name="AutoShape 58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107" name="AutoShape 59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2108" name="Group 60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51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2109" name="AutoShape 61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110" name="AutoShape 62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2111" name="Group 63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6794" y="9452"/>
                        <a:ext cx="507" cy="850"/>
                        <a:chOff x="6234" y="9452"/>
                        <a:chExt cx="507" cy="850"/>
                      </a:xfrm>
                    </p:grpSpPr>
                    <p:grpSp>
                      <p:nvGrpSpPr>
                        <p:cNvPr id="2112" name="Group 64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2113" name="AutoShape 65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114" name="AutoShape 66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2115" name="Group 67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51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2116" name="AutoShape 68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117" name="AutoShape 69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</p:grpSp>
              </p:grpSp>
            </p:grpSp>
            <p:sp>
              <p:nvSpPr>
                <p:cNvPr id="2118" name="AutoShape 70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10931" y="9646"/>
                  <a:ext cx="85" cy="567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808080"/>
                    </a:gs>
                    <a:gs pos="50000">
                      <a:srgbClr val="EAEAEA"/>
                    </a:gs>
                    <a:gs pos="100000">
                      <a:srgbClr val="808080"/>
                    </a:gs>
                  </a:gsLst>
                  <a:lin ang="5400000" scaled="1"/>
                </a:gra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119" name="AutoShape 71"/>
            <p:cNvSpPr>
              <a:spLocks noChangeAspect="1" noEditPoints="1" noChangeArrowheads="1"/>
            </p:cNvSpPr>
            <p:nvPr/>
          </p:nvSpPr>
          <p:spPr bwMode="auto">
            <a:xfrm flipV="1">
              <a:off x="685800" y="2362200"/>
              <a:ext cx="936625" cy="287338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060 w 21600"/>
                <a:gd name="T7" fmla="*/ 10800 h 21600"/>
                <a:gd name="T8" fmla="*/ 21060 w 21600"/>
                <a:gd name="T9" fmla="*/ 21600 h 21600"/>
                <a:gd name="T10" fmla="*/ 10800 w 21600"/>
                <a:gd name="T11" fmla="*/ 21600 h 21600"/>
                <a:gd name="T12" fmla="*/ 540 w 21600"/>
                <a:gd name="T13" fmla="*/ 21600 h 21600"/>
                <a:gd name="T14" fmla="*/ 540 w 21600"/>
                <a:gd name="T15" fmla="*/ 10800 h 21600"/>
                <a:gd name="T16" fmla="*/ 761 w 21600"/>
                <a:gd name="T17" fmla="*/ 22454 h 21600"/>
                <a:gd name="T18" fmla="*/ 21069 w 21600"/>
                <a:gd name="T19" fmla="*/ 3228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540" y="4628"/>
                  </a:moveTo>
                  <a:lnTo>
                    <a:pt x="0" y="4628"/>
                  </a:lnTo>
                  <a:lnTo>
                    <a:pt x="0" y="0"/>
                  </a:lnTo>
                  <a:lnTo>
                    <a:pt x="21600" y="0"/>
                  </a:lnTo>
                  <a:lnTo>
                    <a:pt x="21600" y="4628"/>
                  </a:lnTo>
                  <a:lnTo>
                    <a:pt x="21060" y="4628"/>
                  </a:lnTo>
                  <a:lnTo>
                    <a:pt x="21060" y="21600"/>
                  </a:lnTo>
                  <a:lnTo>
                    <a:pt x="540" y="21600"/>
                  </a:lnTo>
                  <a:lnTo>
                    <a:pt x="540" y="4628"/>
                  </a:lnTo>
                  <a:close/>
                </a:path>
                <a:path w="21600" h="21600" extrusionOk="0">
                  <a:moveTo>
                    <a:pt x="540" y="4628"/>
                  </a:moveTo>
                  <a:lnTo>
                    <a:pt x="540" y="6171"/>
                  </a:lnTo>
                  <a:lnTo>
                    <a:pt x="2700" y="6171"/>
                  </a:lnTo>
                  <a:lnTo>
                    <a:pt x="2700" y="4628"/>
                  </a:lnTo>
                  <a:lnTo>
                    <a:pt x="540" y="4628"/>
                  </a:lnTo>
                  <a:close/>
                </a:path>
                <a:path w="21600" h="21600" extrusionOk="0">
                  <a:moveTo>
                    <a:pt x="2700" y="4628"/>
                  </a:moveTo>
                  <a:lnTo>
                    <a:pt x="2700" y="6171"/>
                  </a:lnTo>
                  <a:lnTo>
                    <a:pt x="4860" y="6171"/>
                  </a:lnTo>
                  <a:lnTo>
                    <a:pt x="4860" y="4628"/>
                  </a:lnTo>
                  <a:lnTo>
                    <a:pt x="2700" y="4628"/>
                  </a:lnTo>
                  <a:close/>
                </a:path>
                <a:path w="21600" h="21600" extrusionOk="0">
                  <a:moveTo>
                    <a:pt x="4860" y="4628"/>
                  </a:moveTo>
                  <a:lnTo>
                    <a:pt x="4860" y="6171"/>
                  </a:lnTo>
                  <a:lnTo>
                    <a:pt x="7020" y="6171"/>
                  </a:lnTo>
                  <a:lnTo>
                    <a:pt x="7020" y="4628"/>
                  </a:lnTo>
                  <a:lnTo>
                    <a:pt x="4860" y="4628"/>
                  </a:lnTo>
                  <a:close/>
                </a:path>
                <a:path w="21600" h="21600" extrusionOk="0">
                  <a:moveTo>
                    <a:pt x="7020" y="4628"/>
                  </a:moveTo>
                  <a:lnTo>
                    <a:pt x="7020" y="6171"/>
                  </a:lnTo>
                  <a:lnTo>
                    <a:pt x="9180" y="6171"/>
                  </a:lnTo>
                  <a:lnTo>
                    <a:pt x="9180" y="4628"/>
                  </a:lnTo>
                  <a:lnTo>
                    <a:pt x="7020" y="4628"/>
                  </a:lnTo>
                  <a:close/>
                </a:path>
                <a:path w="21600" h="21600" extrusionOk="0">
                  <a:moveTo>
                    <a:pt x="9180" y="4628"/>
                  </a:moveTo>
                  <a:lnTo>
                    <a:pt x="9180" y="6171"/>
                  </a:lnTo>
                  <a:lnTo>
                    <a:pt x="11340" y="6171"/>
                  </a:lnTo>
                  <a:lnTo>
                    <a:pt x="11340" y="4628"/>
                  </a:lnTo>
                  <a:lnTo>
                    <a:pt x="9180" y="4628"/>
                  </a:lnTo>
                  <a:close/>
                </a:path>
                <a:path w="21600" h="21600" extrusionOk="0">
                  <a:moveTo>
                    <a:pt x="11340" y="4628"/>
                  </a:moveTo>
                  <a:lnTo>
                    <a:pt x="11340" y="6171"/>
                  </a:lnTo>
                  <a:lnTo>
                    <a:pt x="13500" y="6171"/>
                  </a:lnTo>
                  <a:lnTo>
                    <a:pt x="13500" y="4628"/>
                  </a:lnTo>
                  <a:lnTo>
                    <a:pt x="11340" y="4628"/>
                  </a:lnTo>
                  <a:close/>
                </a:path>
                <a:path w="21600" h="21600" extrusionOk="0">
                  <a:moveTo>
                    <a:pt x="13500" y="4628"/>
                  </a:moveTo>
                  <a:lnTo>
                    <a:pt x="13500" y="6171"/>
                  </a:lnTo>
                  <a:lnTo>
                    <a:pt x="15660" y="6171"/>
                  </a:lnTo>
                  <a:lnTo>
                    <a:pt x="15660" y="4628"/>
                  </a:lnTo>
                  <a:lnTo>
                    <a:pt x="13500" y="4628"/>
                  </a:lnTo>
                  <a:close/>
                </a:path>
                <a:path w="21600" h="21600" extrusionOk="0">
                  <a:moveTo>
                    <a:pt x="15660" y="4628"/>
                  </a:moveTo>
                  <a:lnTo>
                    <a:pt x="15660" y="6171"/>
                  </a:lnTo>
                  <a:lnTo>
                    <a:pt x="17820" y="6171"/>
                  </a:lnTo>
                  <a:lnTo>
                    <a:pt x="17820" y="4628"/>
                  </a:lnTo>
                  <a:lnTo>
                    <a:pt x="15660" y="4628"/>
                  </a:lnTo>
                  <a:close/>
                </a:path>
                <a:path w="21600" h="21600" extrusionOk="0">
                  <a:moveTo>
                    <a:pt x="17820" y="4628"/>
                  </a:moveTo>
                  <a:lnTo>
                    <a:pt x="17820" y="6171"/>
                  </a:lnTo>
                  <a:lnTo>
                    <a:pt x="19980" y="6171"/>
                  </a:lnTo>
                  <a:lnTo>
                    <a:pt x="19980" y="4628"/>
                  </a:lnTo>
                  <a:lnTo>
                    <a:pt x="17820" y="4628"/>
                  </a:lnTo>
                  <a:close/>
                </a:path>
                <a:path w="21600" h="21600" extrusionOk="0">
                  <a:moveTo>
                    <a:pt x="1620" y="6171"/>
                  </a:moveTo>
                  <a:lnTo>
                    <a:pt x="1620" y="7714"/>
                  </a:lnTo>
                  <a:lnTo>
                    <a:pt x="3779" y="7714"/>
                  </a:lnTo>
                  <a:lnTo>
                    <a:pt x="3779" y="6171"/>
                  </a:lnTo>
                  <a:lnTo>
                    <a:pt x="1620" y="6171"/>
                  </a:lnTo>
                  <a:close/>
                </a:path>
                <a:path w="21600" h="21600" extrusionOk="0">
                  <a:moveTo>
                    <a:pt x="3779" y="6171"/>
                  </a:moveTo>
                  <a:lnTo>
                    <a:pt x="3779" y="7714"/>
                  </a:lnTo>
                  <a:lnTo>
                    <a:pt x="5940" y="7714"/>
                  </a:lnTo>
                  <a:lnTo>
                    <a:pt x="5940" y="6171"/>
                  </a:lnTo>
                  <a:lnTo>
                    <a:pt x="3779" y="6171"/>
                  </a:lnTo>
                  <a:close/>
                </a:path>
                <a:path w="21600" h="21600" extrusionOk="0">
                  <a:moveTo>
                    <a:pt x="5940" y="6171"/>
                  </a:moveTo>
                  <a:lnTo>
                    <a:pt x="5940" y="7714"/>
                  </a:lnTo>
                  <a:lnTo>
                    <a:pt x="8100" y="7714"/>
                  </a:lnTo>
                  <a:lnTo>
                    <a:pt x="8100" y="6171"/>
                  </a:lnTo>
                  <a:lnTo>
                    <a:pt x="5940" y="6171"/>
                  </a:lnTo>
                  <a:close/>
                </a:path>
                <a:path w="21600" h="21600" extrusionOk="0">
                  <a:moveTo>
                    <a:pt x="8100" y="6171"/>
                  </a:moveTo>
                  <a:lnTo>
                    <a:pt x="8100" y="7714"/>
                  </a:lnTo>
                  <a:lnTo>
                    <a:pt x="10260" y="7714"/>
                  </a:lnTo>
                  <a:lnTo>
                    <a:pt x="10260" y="6171"/>
                  </a:lnTo>
                  <a:lnTo>
                    <a:pt x="8100" y="6171"/>
                  </a:lnTo>
                  <a:close/>
                </a:path>
                <a:path w="21600" h="21600" extrusionOk="0">
                  <a:moveTo>
                    <a:pt x="10260" y="6171"/>
                  </a:moveTo>
                  <a:lnTo>
                    <a:pt x="10260" y="7714"/>
                  </a:lnTo>
                  <a:lnTo>
                    <a:pt x="12419" y="7714"/>
                  </a:lnTo>
                  <a:lnTo>
                    <a:pt x="12419" y="6171"/>
                  </a:lnTo>
                  <a:lnTo>
                    <a:pt x="10260" y="6171"/>
                  </a:lnTo>
                  <a:close/>
                </a:path>
                <a:path w="21600" h="21600" extrusionOk="0">
                  <a:moveTo>
                    <a:pt x="12419" y="6171"/>
                  </a:moveTo>
                  <a:lnTo>
                    <a:pt x="12419" y="7714"/>
                  </a:lnTo>
                  <a:lnTo>
                    <a:pt x="14580" y="7714"/>
                  </a:lnTo>
                  <a:lnTo>
                    <a:pt x="14580" y="6171"/>
                  </a:lnTo>
                  <a:lnTo>
                    <a:pt x="12419" y="6171"/>
                  </a:lnTo>
                  <a:close/>
                </a:path>
                <a:path w="21600" h="21600" extrusionOk="0">
                  <a:moveTo>
                    <a:pt x="14580" y="6171"/>
                  </a:moveTo>
                  <a:lnTo>
                    <a:pt x="14580" y="7714"/>
                  </a:lnTo>
                  <a:lnTo>
                    <a:pt x="16740" y="7714"/>
                  </a:lnTo>
                  <a:lnTo>
                    <a:pt x="16740" y="6171"/>
                  </a:lnTo>
                  <a:lnTo>
                    <a:pt x="14580" y="6171"/>
                  </a:lnTo>
                  <a:close/>
                </a:path>
                <a:path w="21600" h="21600" extrusionOk="0">
                  <a:moveTo>
                    <a:pt x="16740" y="6171"/>
                  </a:moveTo>
                  <a:lnTo>
                    <a:pt x="16740" y="7714"/>
                  </a:lnTo>
                  <a:lnTo>
                    <a:pt x="18900" y="7714"/>
                  </a:lnTo>
                  <a:lnTo>
                    <a:pt x="18900" y="6171"/>
                  </a:lnTo>
                  <a:lnTo>
                    <a:pt x="16740" y="6171"/>
                  </a:lnTo>
                  <a:close/>
                </a:path>
                <a:path w="21600" h="21600" extrusionOk="0">
                  <a:moveTo>
                    <a:pt x="18900" y="6171"/>
                  </a:moveTo>
                  <a:lnTo>
                    <a:pt x="18900" y="7714"/>
                  </a:lnTo>
                  <a:lnTo>
                    <a:pt x="21060" y="7714"/>
                  </a:lnTo>
                  <a:lnTo>
                    <a:pt x="21060" y="6171"/>
                  </a:lnTo>
                  <a:lnTo>
                    <a:pt x="18900" y="6171"/>
                  </a:lnTo>
                  <a:close/>
                </a:path>
                <a:path w="21600" h="21600" extrusionOk="0">
                  <a:moveTo>
                    <a:pt x="540" y="7714"/>
                  </a:moveTo>
                  <a:lnTo>
                    <a:pt x="540" y="9257"/>
                  </a:lnTo>
                  <a:lnTo>
                    <a:pt x="2700" y="9257"/>
                  </a:lnTo>
                  <a:lnTo>
                    <a:pt x="2700" y="7714"/>
                  </a:lnTo>
                  <a:lnTo>
                    <a:pt x="540" y="7714"/>
                  </a:lnTo>
                  <a:close/>
                </a:path>
                <a:path w="21600" h="21600" extrusionOk="0">
                  <a:moveTo>
                    <a:pt x="2700" y="7714"/>
                  </a:moveTo>
                  <a:lnTo>
                    <a:pt x="2700" y="9257"/>
                  </a:lnTo>
                  <a:lnTo>
                    <a:pt x="4860" y="9257"/>
                  </a:lnTo>
                  <a:lnTo>
                    <a:pt x="4860" y="7714"/>
                  </a:lnTo>
                  <a:lnTo>
                    <a:pt x="2700" y="7714"/>
                  </a:lnTo>
                  <a:close/>
                </a:path>
                <a:path w="21600" h="21600" extrusionOk="0">
                  <a:moveTo>
                    <a:pt x="4860" y="7714"/>
                  </a:moveTo>
                  <a:lnTo>
                    <a:pt x="4860" y="9257"/>
                  </a:lnTo>
                  <a:lnTo>
                    <a:pt x="7020" y="9257"/>
                  </a:lnTo>
                  <a:lnTo>
                    <a:pt x="7020" y="7714"/>
                  </a:lnTo>
                  <a:lnTo>
                    <a:pt x="4860" y="7714"/>
                  </a:lnTo>
                  <a:close/>
                </a:path>
                <a:path w="21600" h="21600" extrusionOk="0">
                  <a:moveTo>
                    <a:pt x="7020" y="7714"/>
                  </a:moveTo>
                  <a:lnTo>
                    <a:pt x="7020" y="9257"/>
                  </a:lnTo>
                  <a:lnTo>
                    <a:pt x="9180" y="9257"/>
                  </a:lnTo>
                  <a:lnTo>
                    <a:pt x="9180" y="7714"/>
                  </a:lnTo>
                  <a:lnTo>
                    <a:pt x="7020" y="7714"/>
                  </a:lnTo>
                  <a:close/>
                </a:path>
                <a:path w="21600" h="21600" extrusionOk="0">
                  <a:moveTo>
                    <a:pt x="9180" y="7714"/>
                  </a:moveTo>
                  <a:lnTo>
                    <a:pt x="9180" y="9257"/>
                  </a:lnTo>
                  <a:lnTo>
                    <a:pt x="11340" y="9257"/>
                  </a:lnTo>
                  <a:lnTo>
                    <a:pt x="11340" y="7714"/>
                  </a:lnTo>
                  <a:lnTo>
                    <a:pt x="9180" y="7714"/>
                  </a:lnTo>
                  <a:close/>
                </a:path>
                <a:path w="21600" h="21600" extrusionOk="0">
                  <a:moveTo>
                    <a:pt x="11340" y="7714"/>
                  </a:moveTo>
                  <a:lnTo>
                    <a:pt x="11340" y="9257"/>
                  </a:lnTo>
                  <a:lnTo>
                    <a:pt x="13500" y="9257"/>
                  </a:lnTo>
                  <a:lnTo>
                    <a:pt x="13500" y="7714"/>
                  </a:lnTo>
                  <a:lnTo>
                    <a:pt x="11340" y="7714"/>
                  </a:lnTo>
                  <a:close/>
                </a:path>
                <a:path w="21600" h="21600" extrusionOk="0">
                  <a:moveTo>
                    <a:pt x="13500" y="7714"/>
                  </a:moveTo>
                  <a:lnTo>
                    <a:pt x="13500" y="9257"/>
                  </a:lnTo>
                  <a:lnTo>
                    <a:pt x="15660" y="9257"/>
                  </a:lnTo>
                  <a:lnTo>
                    <a:pt x="15660" y="7714"/>
                  </a:lnTo>
                  <a:lnTo>
                    <a:pt x="13500" y="7714"/>
                  </a:lnTo>
                  <a:close/>
                </a:path>
                <a:path w="21600" h="21600" extrusionOk="0">
                  <a:moveTo>
                    <a:pt x="15660" y="7714"/>
                  </a:moveTo>
                  <a:lnTo>
                    <a:pt x="15660" y="9257"/>
                  </a:lnTo>
                  <a:lnTo>
                    <a:pt x="17820" y="9257"/>
                  </a:lnTo>
                  <a:lnTo>
                    <a:pt x="17820" y="7714"/>
                  </a:lnTo>
                  <a:lnTo>
                    <a:pt x="15660" y="7714"/>
                  </a:lnTo>
                  <a:close/>
                </a:path>
                <a:path w="21600" h="21600" extrusionOk="0">
                  <a:moveTo>
                    <a:pt x="17820" y="7714"/>
                  </a:moveTo>
                  <a:lnTo>
                    <a:pt x="17820" y="9257"/>
                  </a:lnTo>
                  <a:lnTo>
                    <a:pt x="19980" y="9257"/>
                  </a:lnTo>
                  <a:lnTo>
                    <a:pt x="19980" y="7714"/>
                  </a:lnTo>
                  <a:lnTo>
                    <a:pt x="17820" y="7714"/>
                  </a:lnTo>
                  <a:close/>
                </a:path>
                <a:path w="21600" h="21600" extrusionOk="0">
                  <a:moveTo>
                    <a:pt x="1620" y="9257"/>
                  </a:moveTo>
                  <a:lnTo>
                    <a:pt x="1620" y="10800"/>
                  </a:lnTo>
                  <a:lnTo>
                    <a:pt x="3779" y="10800"/>
                  </a:lnTo>
                  <a:lnTo>
                    <a:pt x="3779" y="9257"/>
                  </a:lnTo>
                  <a:lnTo>
                    <a:pt x="1620" y="9257"/>
                  </a:lnTo>
                  <a:close/>
                </a:path>
                <a:path w="21600" h="21600" extrusionOk="0">
                  <a:moveTo>
                    <a:pt x="3779" y="9257"/>
                  </a:moveTo>
                  <a:lnTo>
                    <a:pt x="3779" y="10800"/>
                  </a:lnTo>
                  <a:lnTo>
                    <a:pt x="5940" y="10800"/>
                  </a:lnTo>
                  <a:lnTo>
                    <a:pt x="5940" y="9257"/>
                  </a:lnTo>
                  <a:lnTo>
                    <a:pt x="3779" y="9257"/>
                  </a:lnTo>
                  <a:close/>
                </a:path>
                <a:path w="21600" h="21600" extrusionOk="0">
                  <a:moveTo>
                    <a:pt x="5940" y="9257"/>
                  </a:moveTo>
                  <a:lnTo>
                    <a:pt x="5940" y="10800"/>
                  </a:lnTo>
                  <a:lnTo>
                    <a:pt x="8100" y="10800"/>
                  </a:lnTo>
                  <a:lnTo>
                    <a:pt x="8100" y="9257"/>
                  </a:lnTo>
                  <a:lnTo>
                    <a:pt x="5940" y="9257"/>
                  </a:lnTo>
                  <a:close/>
                </a:path>
                <a:path w="21600" h="21600" extrusionOk="0">
                  <a:moveTo>
                    <a:pt x="8100" y="9257"/>
                  </a:moveTo>
                  <a:lnTo>
                    <a:pt x="8100" y="10800"/>
                  </a:lnTo>
                  <a:lnTo>
                    <a:pt x="10260" y="10800"/>
                  </a:lnTo>
                  <a:lnTo>
                    <a:pt x="10260" y="9257"/>
                  </a:lnTo>
                  <a:lnTo>
                    <a:pt x="8100" y="9257"/>
                  </a:lnTo>
                  <a:close/>
                </a:path>
                <a:path w="21600" h="21600" extrusionOk="0">
                  <a:moveTo>
                    <a:pt x="10260" y="9257"/>
                  </a:moveTo>
                  <a:lnTo>
                    <a:pt x="10260" y="10800"/>
                  </a:lnTo>
                  <a:lnTo>
                    <a:pt x="12419" y="10800"/>
                  </a:lnTo>
                  <a:lnTo>
                    <a:pt x="12419" y="9257"/>
                  </a:lnTo>
                  <a:lnTo>
                    <a:pt x="10260" y="9257"/>
                  </a:lnTo>
                  <a:close/>
                </a:path>
                <a:path w="21600" h="21600" extrusionOk="0">
                  <a:moveTo>
                    <a:pt x="12419" y="9257"/>
                  </a:moveTo>
                  <a:lnTo>
                    <a:pt x="12419" y="10800"/>
                  </a:lnTo>
                  <a:lnTo>
                    <a:pt x="14580" y="10800"/>
                  </a:lnTo>
                  <a:lnTo>
                    <a:pt x="14580" y="9257"/>
                  </a:lnTo>
                  <a:lnTo>
                    <a:pt x="12419" y="9257"/>
                  </a:lnTo>
                  <a:close/>
                </a:path>
                <a:path w="21600" h="21600" extrusionOk="0">
                  <a:moveTo>
                    <a:pt x="14580" y="9257"/>
                  </a:moveTo>
                  <a:lnTo>
                    <a:pt x="14580" y="10800"/>
                  </a:lnTo>
                  <a:lnTo>
                    <a:pt x="16740" y="10800"/>
                  </a:lnTo>
                  <a:lnTo>
                    <a:pt x="16740" y="9257"/>
                  </a:lnTo>
                  <a:lnTo>
                    <a:pt x="14580" y="9257"/>
                  </a:lnTo>
                  <a:close/>
                </a:path>
                <a:path w="21600" h="21600" extrusionOk="0">
                  <a:moveTo>
                    <a:pt x="16740" y="9257"/>
                  </a:moveTo>
                  <a:lnTo>
                    <a:pt x="16740" y="10800"/>
                  </a:lnTo>
                  <a:lnTo>
                    <a:pt x="18900" y="10800"/>
                  </a:lnTo>
                  <a:lnTo>
                    <a:pt x="18900" y="9257"/>
                  </a:lnTo>
                  <a:lnTo>
                    <a:pt x="16740" y="9257"/>
                  </a:lnTo>
                  <a:close/>
                </a:path>
                <a:path w="21600" h="21600" extrusionOk="0">
                  <a:moveTo>
                    <a:pt x="18900" y="9257"/>
                  </a:moveTo>
                  <a:lnTo>
                    <a:pt x="18900" y="10800"/>
                  </a:lnTo>
                  <a:lnTo>
                    <a:pt x="21060" y="10800"/>
                  </a:lnTo>
                  <a:lnTo>
                    <a:pt x="21060" y="9257"/>
                  </a:lnTo>
                  <a:lnTo>
                    <a:pt x="18900" y="9257"/>
                  </a:lnTo>
                  <a:close/>
                </a:path>
                <a:path w="21600" h="21600" extrusionOk="0">
                  <a:moveTo>
                    <a:pt x="540" y="10800"/>
                  </a:moveTo>
                  <a:lnTo>
                    <a:pt x="540" y="12342"/>
                  </a:lnTo>
                  <a:lnTo>
                    <a:pt x="2700" y="12342"/>
                  </a:lnTo>
                  <a:lnTo>
                    <a:pt x="2700" y="10800"/>
                  </a:lnTo>
                  <a:lnTo>
                    <a:pt x="540" y="10800"/>
                  </a:lnTo>
                  <a:close/>
                </a:path>
                <a:path w="21600" h="21600" extrusionOk="0">
                  <a:moveTo>
                    <a:pt x="2700" y="10800"/>
                  </a:moveTo>
                  <a:lnTo>
                    <a:pt x="2700" y="12342"/>
                  </a:lnTo>
                  <a:lnTo>
                    <a:pt x="4860" y="12342"/>
                  </a:lnTo>
                  <a:lnTo>
                    <a:pt x="4860" y="10800"/>
                  </a:lnTo>
                  <a:lnTo>
                    <a:pt x="2700" y="10800"/>
                  </a:lnTo>
                  <a:close/>
                </a:path>
                <a:path w="21600" h="21600" extrusionOk="0">
                  <a:moveTo>
                    <a:pt x="4860" y="10800"/>
                  </a:moveTo>
                  <a:lnTo>
                    <a:pt x="4860" y="12342"/>
                  </a:lnTo>
                  <a:lnTo>
                    <a:pt x="7020" y="12342"/>
                  </a:lnTo>
                  <a:lnTo>
                    <a:pt x="7020" y="10800"/>
                  </a:lnTo>
                  <a:lnTo>
                    <a:pt x="4860" y="10800"/>
                  </a:lnTo>
                  <a:close/>
                </a:path>
                <a:path w="21600" h="21600" extrusionOk="0">
                  <a:moveTo>
                    <a:pt x="7020" y="10800"/>
                  </a:moveTo>
                  <a:lnTo>
                    <a:pt x="7020" y="12342"/>
                  </a:lnTo>
                  <a:lnTo>
                    <a:pt x="9180" y="12342"/>
                  </a:lnTo>
                  <a:lnTo>
                    <a:pt x="9180" y="10800"/>
                  </a:lnTo>
                  <a:lnTo>
                    <a:pt x="7020" y="10800"/>
                  </a:lnTo>
                  <a:close/>
                </a:path>
                <a:path w="21600" h="21600" extrusionOk="0">
                  <a:moveTo>
                    <a:pt x="9180" y="10800"/>
                  </a:moveTo>
                  <a:lnTo>
                    <a:pt x="9180" y="12342"/>
                  </a:lnTo>
                  <a:lnTo>
                    <a:pt x="11340" y="12342"/>
                  </a:lnTo>
                  <a:lnTo>
                    <a:pt x="11340" y="10800"/>
                  </a:lnTo>
                  <a:lnTo>
                    <a:pt x="9180" y="10800"/>
                  </a:lnTo>
                  <a:close/>
                </a:path>
                <a:path w="21600" h="21600" extrusionOk="0">
                  <a:moveTo>
                    <a:pt x="11340" y="10800"/>
                  </a:moveTo>
                  <a:lnTo>
                    <a:pt x="11340" y="12342"/>
                  </a:lnTo>
                  <a:lnTo>
                    <a:pt x="13500" y="12342"/>
                  </a:lnTo>
                  <a:lnTo>
                    <a:pt x="13500" y="10800"/>
                  </a:lnTo>
                  <a:lnTo>
                    <a:pt x="11340" y="10800"/>
                  </a:lnTo>
                  <a:close/>
                </a:path>
                <a:path w="21600" h="21600" extrusionOk="0">
                  <a:moveTo>
                    <a:pt x="13500" y="10800"/>
                  </a:moveTo>
                  <a:lnTo>
                    <a:pt x="13500" y="12342"/>
                  </a:lnTo>
                  <a:lnTo>
                    <a:pt x="15660" y="12342"/>
                  </a:lnTo>
                  <a:lnTo>
                    <a:pt x="15660" y="10800"/>
                  </a:lnTo>
                  <a:lnTo>
                    <a:pt x="13500" y="10800"/>
                  </a:lnTo>
                  <a:close/>
                </a:path>
                <a:path w="21600" h="21600" extrusionOk="0">
                  <a:moveTo>
                    <a:pt x="15660" y="10800"/>
                  </a:moveTo>
                  <a:lnTo>
                    <a:pt x="15660" y="12342"/>
                  </a:lnTo>
                  <a:lnTo>
                    <a:pt x="17820" y="12342"/>
                  </a:lnTo>
                  <a:lnTo>
                    <a:pt x="17820" y="10800"/>
                  </a:lnTo>
                  <a:lnTo>
                    <a:pt x="15660" y="10800"/>
                  </a:lnTo>
                  <a:close/>
                </a:path>
                <a:path w="21600" h="21600" extrusionOk="0">
                  <a:moveTo>
                    <a:pt x="17820" y="10800"/>
                  </a:moveTo>
                  <a:lnTo>
                    <a:pt x="17820" y="12342"/>
                  </a:lnTo>
                  <a:lnTo>
                    <a:pt x="19980" y="12342"/>
                  </a:lnTo>
                  <a:lnTo>
                    <a:pt x="19980" y="10800"/>
                  </a:lnTo>
                  <a:lnTo>
                    <a:pt x="17820" y="10800"/>
                  </a:lnTo>
                  <a:close/>
                </a:path>
                <a:path w="21600" h="21600" extrusionOk="0">
                  <a:moveTo>
                    <a:pt x="1620" y="12342"/>
                  </a:moveTo>
                  <a:lnTo>
                    <a:pt x="1620" y="13885"/>
                  </a:lnTo>
                  <a:lnTo>
                    <a:pt x="3779" y="13885"/>
                  </a:lnTo>
                  <a:lnTo>
                    <a:pt x="3779" y="12342"/>
                  </a:lnTo>
                  <a:lnTo>
                    <a:pt x="1620" y="12342"/>
                  </a:lnTo>
                  <a:close/>
                </a:path>
                <a:path w="21600" h="21600" extrusionOk="0">
                  <a:moveTo>
                    <a:pt x="3779" y="12342"/>
                  </a:moveTo>
                  <a:lnTo>
                    <a:pt x="3779" y="13885"/>
                  </a:lnTo>
                  <a:lnTo>
                    <a:pt x="5940" y="13885"/>
                  </a:lnTo>
                  <a:lnTo>
                    <a:pt x="5940" y="12342"/>
                  </a:lnTo>
                  <a:lnTo>
                    <a:pt x="3779" y="12342"/>
                  </a:lnTo>
                  <a:close/>
                </a:path>
                <a:path w="21600" h="21600" extrusionOk="0">
                  <a:moveTo>
                    <a:pt x="5940" y="12342"/>
                  </a:moveTo>
                  <a:lnTo>
                    <a:pt x="5940" y="13885"/>
                  </a:lnTo>
                  <a:lnTo>
                    <a:pt x="8100" y="13885"/>
                  </a:lnTo>
                  <a:lnTo>
                    <a:pt x="8100" y="12342"/>
                  </a:lnTo>
                  <a:lnTo>
                    <a:pt x="5940" y="12342"/>
                  </a:lnTo>
                  <a:close/>
                </a:path>
                <a:path w="21600" h="21600" extrusionOk="0">
                  <a:moveTo>
                    <a:pt x="8100" y="12342"/>
                  </a:moveTo>
                  <a:lnTo>
                    <a:pt x="8100" y="13885"/>
                  </a:lnTo>
                  <a:lnTo>
                    <a:pt x="10260" y="13885"/>
                  </a:lnTo>
                  <a:lnTo>
                    <a:pt x="10260" y="12342"/>
                  </a:lnTo>
                  <a:lnTo>
                    <a:pt x="8100" y="12342"/>
                  </a:lnTo>
                  <a:close/>
                </a:path>
                <a:path w="21600" h="21600" extrusionOk="0">
                  <a:moveTo>
                    <a:pt x="10260" y="12342"/>
                  </a:moveTo>
                  <a:lnTo>
                    <a:pt x="10260" y="13885"/>
                  </a:lnTo>
                  <a:lnTo>
                    <a:pt x="12419" y="13885"/>
                  </a:lnTo>
                  <a:lnTo>
                    <a:pt x="12419" y="12342"/>
                  </a:lnTo>
                  <a:lnTo>
                    <a:pt x="10260" y="12342"/>
                  </a:lnTo>
                  <a:close/>
                </a:path>
                <a:path w="21600" h="21600" extrusionOk="0">
                  <a:moveTo>
                    <a:pt x="12419" y="12342"/>
                  </a:moveTo>
                  <a:lnTo>
                    <a:pt x="12419" y="13885"/>
                  </a:lnTo>
                  <a:lnTo>
                    <a:pt x="14580" y="13885"/>
                  </a:lnTo>
                  <a:lnTo>
                    <a:pt x="14580" y="12342"/>
                  </a:lnTo>
                  <a:lnTo>
                    <a:pt x="12419" y="12342"/>
                  </a:lnTo>
                  <a:close/>
                </a:path>
                <a:path w="21600" h="21600" extrusionOk="0">
                  <a:moveTo>
                    <a:pt x="14580" y="12342"/>
                  </a:moveTo>
                  <a:lnTo>
                    <a:pt x="14580" y="13885"/>
                  </a:lnTo>
                  <a:lnTo>
                    <a:pt x="16740" y="13885"/>
                  </a:lnTo>
                  <a:lnTo>
                    <a:pt x="16740" y="12342"/>
                  </a:lnTo>
                  <a:lnTo>
                    <a:pt x="14580" y="12342"/>
                  </a:lnTo>
                  <a:close/>
                </a:path>
                <a:path w="21600" h="21600" extrusionOk="0">
                  <a:moveTo>
                    <a:pt x="16740" y="12342"/>
                  </a:moveTo>
                  <a:lnTo>
                    <a:pt x="16740" y="13885"/>
                  </a:lnTo>
                  <a:lnTo>
                    <a:pt x="18900" y="13885"/>
                  </a:lnTo>
                  <a:lnTo>
                    <a:pt x="18900" y="12342"/>
                  </a:lnTo>
                  <a:lnTo>
                    <a:pt x="16740" y="12342"/>
                  </a:lnTo>
                  <a:close/>
                </a:path>
                <a:path w="21600" h="21600" extrusionOk="0">
                  <a:moveTo>
                    <a:pt x="18900" y="12342"/>
                  </a:moveTo>
                  <a:lnTo>
                    <a:pt x="18900" y="13885"/>
                  </a:lnTo>
                  <a:lnTo>
                    <a:pt x="21060" y="13885"/>
                  </a:lnTo>
                  <a:lnTo>
                    <a:pt x="21060" y="12342"/>
                  </a:lnTo>
                  <a:lnTo>
                    <a:pt x="18900" y="12342"/>
                  </a:lnTo>
                  <a:close/>
                </a:path>
                <a:path w="21600" h="21600" extrusionOk="0">
                  <a:moveTo>
                    <a:pt x="540" y="13885"/>
                  </a:moveTo>
                  <a:lnTo>
                    <a:pt x="540" y="15428"/>
                  </a:lnTo>
                  <a:lnTo>
                    <a:pt x="2700" y="15428"/>
                  </a:lnTo>
                  <a:lnTo>
                    <a:pt x="2700" y="13885"/>
                  </a:lnTo>
                  <a:lnTo>
                    <a:pt x="540" y="13885"/>
                  </a:lnTo>
                  <a:close/>
                </a:path>
                <a:path w="21600" h="21600" extrusionOk="0">
                  <a:moveTo>
                    <a:pt x="2700" y="13885"/>
                  </a:moveTo>
                  <a:lnTo>
                    <a:pt x="2700" y="15428"/>
                  </a:lnTo>
                  <a:lnTo>
                    <a:pt x="4860" y="15428"/>
                  </a:lnTo>
                  <a:lnTo>
                    <a:pt x="4860" y="13885"/>
                  </a:lnTo>
                  <a:lnTo>
                    <a:pt x="2700" y="13885"/>
                  </a:lnTo>
                  <a:close/>
                </a:path>
                <a:path w="21600" h="21600" extrusionOk="0">
                  <a:moveTo>
                    <a:pt x="4860" y="13885"/>
                  </a:moveTo>
                  <a:lnTo>
                    <a:pt x="4860" y="15428"/>
                  </a:lnTo>
                  <a:lnTo>
                    <a:pt x="7020" y="15428"/>
                  </a:lnTo>
                  <a:lnTo>
                    <a:pt x="7020" y="13885"/>
                  </a:lnTo>
                  <a:lnTo>
                    <a:pt x="4860" y="13885"/>
                  </a:lnTo>
                  <a:close/>
                </a:path>
                <a:path w="21600" h="21600" extrusionOk="0">
                  <a:moveTo>
                    <a:pt x="7020" y="13885"/>
                  </a:moveTo>
                  <a:lnTo>
                    <a:pt x="7020" y="15428"/>
                  </a:lnTo>
                  <a:lnTo>
                    <a:pt x="9180" y="15428"/>
                  </a:lnTo>
                  <a:lnTo>
                    <a:pt x="9180" y="13885"/>
                  </a:lnTo>
                  <a:lnTo>
                    <a:pt x="7020" y="13885"/>
                  </a:lnTo>
                  <a:close/>
                </a:path>
                <a:path w="21600" h="21600" extrusionOk="0">
                  <a:moveTo>
                    <a:pt x="9180" y="13885"/>
                  </a:moveTo>
                  <a:lnTo>
                    <a:pt x="9180" y="15428"/>
                  </a:lnTo>
                  <a:lnTo>
                    <a:pt x="11340" y="15428"/>
                  </a:lnTo>
                  <a:lnTo>
                    <a:pt x="11340" y="13885"/>
                  </a:lnTo>
                  <a:lnTo>
                    <a:pt x="9180" y="13885"/>
                  </a:lnTo>
                  <a:close/>
                </a:path>
                <a:path w="21600" h="21600" extrusionOk="0">
                  <a:moveTo>
                    <a:pt x="11340" y="13885"/>
                  </a:moveTo>
                  <a:lnTo>
                    <a:pt x="11340" y="15428"/>
                  </a:lnTo>
                  <a:lnTo>
                    <a:pt x="13500" y="15428"/>
                  </a:lnTo>
                  <a:lnTo>
                    <a:pt x="13500" y="13885"/>
                  </a:lnTo>
                  <a:lnTo>
                    <a:pt x="11340" y="13885"/>
                  </a:lnTo>
                  <a:close/>
                </a:path>
                <a:path w="21600" h="21600" extrusionOk="0">
                  <a:moveTo>
                    <a:pt x="13500" y="13885"/>
                  </a:moveTo>
                  <a:lnTo>
                    <a:pt x="13500" y="15428"/>
                  </a:lnTo>
                  <a:lnTo>
                    <a:pt x="15660" y="15428"/>
                  </a:lnTo>
                  <a:lnTo>
                    <a:pt x="15660" y="13885"/>
                  </a:lnTo>
                  <a:lnTo>
                    <a:pt x="13500" y="13885"/>
                  </a:lnTo>
                  <a:close/>
                </a:path>
                <a:path w="21600" h="21600" extrusionOk="0">
                  <a:moveTo>
                    <a:pt x="15660" y="13885"/>
                  </a:moveTo>
                  <a:lnTo>
                    <a:pt x="15660" y="15428"/>
                  </a:lnTo>
                  <a:lnTo>
                    <a:pt x="17820" y="15428"/>
                  </a:lnTo>
                  <a:lnTo>
                    <a:pt x="17820" y="13885"/>
                  </a:lnTo>
                  <a:lnTo>
                    <a:pt x="15660" y="13885"/>
                  </a:lnTo>
                  <a:close/>
                </a:path>
                <a:path w="21600" h="21600" extrusionOk="0">
                  <a:moveTo>
                    <a:pt x="17820" y="13885"/>
                  </a:moveTo>
                  <a:lnTo>
                    <a:pt x="17820" y="15428"/>
                  </a:lnTo>
                  <a:lnTo>
                    <a:pt x="19980" y="15428"/>
                  </a:lnTo>
                  <a:lnTo>
                    <a:pt x="19980" y="13885"/>
                  </a:lnTo>
                  <a:lnTo>
                    <a:pt x="17820" y="13885"/>
                  </a:lnTo>
                  <a:close/>
                </a:path>
                <a:path w="21600" h="21600" extrusionOk="0">
                  <a:moveTo>
                    <a:pt x="1620" y="15428"/>
                  </a:moveTo>
                  <a:lnTo>
                    <a:pt x="1620" y="16971"/>
                  </a:lnTo>
                  <a:lnTo>
                    <a:pt x="3779" y="16971"/>
                  </a:lnTo>
                  <a:lnTo>
                    <a:pt x="3779" y="15428"/>
                  </a:lnTo>
                  <a:lnTo>
                    <a:pt x="1620" y="15428"/>
                  </a:lnTo>
                  <a:close/>
                </a:path>
                <a:path w="21600" h="21600" extrusionOk="0">
                  <a:moveTo>
                    <a:pt x="3779" y="15428"/>
                  </a:moveTo>
                  <a:lnTo>
                    <a:pt x="3779" y="16971"/>
                  </a:lnTo>
                  <a:lnTo>
                    <a:pt x="5940" y="16971"/>
                  </a:lnTo>
                  <a:lnTo>
                    <a:pt x="5940" y="15428"/>
                  </a:lnTo>
                  <a:lnTo>
                    <a:pt x="3779" y="15428"/>
                  </a:lnTo>
                  <a:close/>
                </a:path>
                <a:path w="21600" h="21600" extrusionOk="0">
                  <a:moveTo>
                    <a:pt x="5940" y="15428"/>
                  </a:moveTo>
                  <a:lnTo>
                    <a:pt x="5940" y="16971"/>
                  </a:lnTo>
                  <a:lnTo>
                    <a:pt x="8100" y="16971"/>
                  </a:lnTo>
                  <a:lnTo>
                    <a:pt x="8100" y="15428"/>
                  </a:lnTo>
                  <a:lnTo>
                    <a:pt x="5940" y="15428"/>
                  </a:lnTo>
                  <a:close/>
                </a:path>
                <a:path w="21600" h="21600" extrusionOk="0">
                  <a:moveTo>
                    <a:pt x="8100" y="15428"/>
                  </a:moveTo>
                  <a:lnTo>
                    <a:pt x="8100" y="16971"/>
                  </a:lnTo>
                  <a:lnTo>
                    <a:pt x="10260" y="16971"/>
                  </a:lnTo>
                  <a:lnTo>
                    <a:pt x="10260" y="15428"/>
                  </a:lnTo>
                  <a:lnTo>
                    <a:pt x="8100" y="15428"/>
                  </a:lnTo>
                  <a:close/>
                </a:path>
                <a:path w="21600" h="21600" extrusionOk="0">
                  <a:moveTo>
                    <a:pt x="10260" y="15428"/>
                  </a:moveTo>
                  <a:lnTo>
                    <a:pt x="10260" y="16971"/>
                  </a:lnTo>
                  <a:lnTo>
                    <a:pt x="12419" y="16971"/>
                  </a:lnTo>
                  <a:lnTo>
                    <a:pt x="12419" y="15428"/>
                  </a:lnTo>
                  <a:lnTo>
                    <a:pt x="10260" y="15428"/>
                  </a:lnTo>
                  <a:close/>
                </a:path>
                <a:path w="21600" h="21600" extrusionOk="0">
                  <a:moveTo>
                    <a:pt x="12419" y="15428"/>
                  </a:moveTo>
                  <a:lnTo>
                    <a:pt x="12419" y="16971"/>
                  </a:lnTo>
                  <a:lnTo>
                    <a:pt x="14580" y="16971"/>
                  </a:lnTo>
                  <a:lnTo>
                    <a:pt x="14580" y="15428"/>
                  </a:lnTo>
                  <a:lnTo>
                    <a:pt x="12419" y="15428"/>
                  </a:lnTo>
                  <a:close/>
                </a:path>
                <a:path w="21600" h="21600" extrusionOk="0">
                  <a:moveTo>
                    <a:pt x="14580" y="15428"/>
                  </a:moveTo>
                  <a:lnTo>
                    <a:pt x="14580" y="16971"/>
                  </a:lnTo>
                  <a:lnTo>
                    <a:pt x="16740" y="16971"/>
                  </a:lnTo>
                  <a:lnTo>
                    <a:pt x="16740" y="15428"/>
                  </a:lnTo>
                  <a:lnTo>
                    <a:pt x="14580" y="15428"/>
                  </a:lnTo>
                  <a:close/>
                </a:path>
                <a:path w="21600" h="21600" extrusionOk="0">
                  <a:moveTo>
                    <a:pt x="16740" y="15428"/>
                  </a:moveTo>
                  <a:lnTo>
                    <a:pt x="16740" y="16971"/>
                  </a:lnTo>
                  <a:lnTo>
                    <a:pt x="18900" y="16971"/>
                  </a:lnTo>
                  <a:lnTo>
                    <a:pt x="18900" y="15428"/>
                  </a:lnTo>
                  <a:lnTo>
                    <a:pt x="16740" y="15428"/>
                  </a:lnTo>
                  <a:close/>
                </a:path>
                <a:path w="21600" h="21600" extrusionOk="0">
                  <a:moveTo>
                    <a:pt x="18900" y="15428"/>
                  </a:moveTo>
                  <a:lnTo>
                    <a:pt x="18900" y="16971"/>
                  </a:lnTo>
                  <a:lnTo>
                    <a:pt x="21060" y="16971"/>
                  </a:lnTo>
                  <a:lnTo>
                    <a:pt x="21060" y="15428"/>
                  </a:lnTo>
                  <a:lnTo>
                    <a:pt x="18900" y="15428"/>
                  </a:lnTo>
                  <a:close/>
                </a:path>
                <a:path w="21600" h="21600" extrusionOk="0">
                  <a:moveTo>
                    <a:pt x="540" y="16971"/>
                  </a:moveTo>
                  <a:lnTo>
                    <a:pt x="540" y="18514"/>
                  </a:lnTo>
                  <a:lnTo>
                    <a:pt x="2700" y="18514"/>
                  </a:lnTo>
                  <a:lnTo>
                    <a:pt x="2700" y="16971"/>
                  </a:lnTo>
                  <a:lnTo>
                    <a:pt x="540" y="16971"/>
                  </a:lnTo>
                  <a:close/>
                </a:path>
                <a:path w="21600" h="21600" extrusionOk="0">
                  <a:moveTo>
                    <a:pt x="2700" y="16971"/>
                  </a:moveTo>
                  <a:lnTo>
                    <a:pt x="2700" y="18514"/>
                  </a:lnTo>
                  <a:lnTo>
                    <a:pt x="4860" y="18514"/>
                  </a:lnTo>
                  <a:lnTo>
                    <a:pt x="4860" y="16971"/>
                  </a:lnTo>
                  <a:lnTo>
                    <a:pt x="2700" y="16971"/>
                  </a:lnTo>
                  <a:close/>
                </a:path>
                <a:path w="21600" h="21600" extrusionOk="0">
                  <a:moveTo>
                    <a:pt x="4860" y="16971"/>
                  </a:moveTo>
                  <a:lnTo>
                    <a:pt x="4860" y="18514"/>
                  </a:lnTo>
                  <a:lnTo>
                    <a:pt x="7020" y="18514"/>
                  </a:lnTo>
                  <a:lnTo>
                    <a:pt x="7020" y="16971"/>
                  </a:lnTo>
                  <a:lnTo>
                    <a:pt x="4860" y="16971"/>
                  </a:lnTo>
                  <a:close/>
                </a:path>
                <a:path w="21600" h="21600" extrusionOk="0">
                  <a:moveTo>
                    <a:pt x="7020" y="16971"/>
                  </a:moveTo>
                  <a:lnTo>
                    <a:pt x="7020" y="18514"/>
                  </a:lnTo>
                  <a:lnTo>
                    <a:pt x="9180" y="18514"/>
                  </a:lnTo>
                  <a:lnTo>
                    <a:pt x="9180" y="16971"/>
                  </a:lnTo>
                  <a:lnTo>
                    <a:pt x="7020" y="16971"/>
                  </a:lnTo>
                  <a:close/>
                </a:path>
                <a:path w="21600" h="21600" extrusionOk="0">
                  <a:moveTo>
                    <a:pt x="9180" y="16971"/>
                  </a:moveTo>
                  <a:lnTo>
                    <a:pt x="9180" y="18514"/>
                  </a:lnTo>
                  <a:lnTo>
                    <a:pt x="11340" y="18514"/>
                  </a:lnTo>
                  <a:lnTo>
                    <a:pt x="11340" y="16971"/>
                  </a:lnTo>
                  <a:lnTo>
                    <a:pt x="9180" y="16971"/>
                  </a:lnTo>
                  <a:close/>
                </a:path>
                <a:path w="21600" h="21600" extrusionOk="0">
                  <a:moveTo>
                    <a:pt x="11340" y="16971"/>
                  </a:moveTo>
                  <a:lnTo>
                    <a:pt x="11340" y="18514"/>
                  </a:lnTo>
                  <a:lnTo>
                    <a:pt x="13500" y="18514"/>
                  </a:lnTo>
                  <a:lnTo>
                    <a:pt x="13500" y="16971"/>
                  </a:lnTo>
                  <a:lnTo>
                    <a:pt x="11340" y="16971"/>
                  </a:lnTo>
                  <a:close/>
                </a:path>
                <a:path w="21600" h="21600" extrusionOk="0">
                  <a:moveTo>
                    <a:pt x="13500" y="16971"/>
                  </a:moveTo>
                  <a:lnTo>
                    <a:pt x="13500" y="18514"/>
                  </a:lnTo>
                  <a:lnTo>
                    <a:pt x="15660" y="18514"/>
                  </a:lnTo>
                  <a:lnTo>
                    <a:pt x="15660" y="16971"/>
                  </a:lnTo>
                  <a:lnTo>
                    <a:pt x="13500" y="16971"/>
                  </a:lnTo>
                  <a:close/>
                </a:path>
                <a:path w="21600" h="21600" extrusionOk="0">
                  <a:moveTo>
                    <a:pt x="15660" y="16971"/>
                  </a:moveTo>
                  <a:lnTo>
                    <a:pt x="15660" y="18514"/>
                  </a:lnTo>
                  <a:lnTo>
                    <a:pt x="17820" y="18514"/>
                  </a:lnTo>
                  <a:lnTo>
                    <a:pt x="17820" y="16971"/>
                  </a:lnTo>
                  <a:lnTo>
                    <a:pt x="15660" y="16971"/>
                  </a:lnTo>
                  <a:close/>
                </a:path>
                <a:path w="21600" h="21600" extrusionOk="0">
                  <a:moveTo>
                    <a:pt x="17820" y="16971"/>
                  </a:moveTo>
                  <a:lnTo>
                    <a:pt x="17820" y="18514"/>
                  </a:lnTo>
                  <a:lnTo>
                    <a:pt x="19980" y="18514"/>
                  </a:lnTo>
                  <a:lnTo>
                    <a:pt x="19980" y="16971"/>
                  </a:lnTo>
                  <a:lnTo>
                    <a:pt x="17820" y="16971"/>
                  </a:lnTo>
                  <a:close/>
                </a:path>
                <a:path w="21600" h="21600" extrusionOk="0">
                  <a:moveTo>
                    <a:pt x="1620" y="18514"/>
                  </a:moveTo>
                  <a:lnTo>
                    <a:pt x="1620" y="20057"/>
                  </a:lnTo>
                  <a:lnTo>
                    <a:pt x="3779" y="20057"/>
                  </a:lnTo>
                  <a:lnTo>
                    <a:pt x="3779" y="18514"/>
                  </a:lnTo>
                  <a:lnTo>
                    <a:pt x="1620" y="18514"/>
                  </a:lnTo>
                  <a:close/>
                </a:path>
                <a:path w="21600" h="21600" extrusionOk="0">
                  <a:moveTo>
                    <a:pt x="3779" y="18514"/>
                  </a:moveTo>
                  <a:lnTo>
                    <a:pt x="3779" y="20057"/>
                  </a:lnTo>
                  <a:lnTo>
                    <a:pt x="5940" y="20057"/>
                  </a:lnTo>
                  <a:lnTo>
                    <a:pt x="5940" y="18514"/>
                  </a:lnTo>
                  <a:lnTo>
                    <a:pt x="3779" y="18514"/>
                  </a:lnTo>
                  <a:close/>
                </a:path>
                <a:path w="21600" h="21600" extrusionOk="0">
                  <a:moveTo>
                    <a:pt x="5940" y="18514"/>
                  </a:moveTo>
                  <a:lnTo>
                    <a:pt x="5940" y="20057"/>
                  </a:lnTo>
                  <a:lnTo>
                    <a:pt x="8100" y="20057"/>
                  </a:lnTo>
                  <a:lnTo>
                    <a:pt x="8100" y="18514"/>
                  </a:lnTo>
                  <a:lnTo>
                    <a:pt x="5940" y="18514"/>
                  </a:lnTo>
                  <a:close/>
                </a:path>
                <a:path w="21600" h="21600" extrusionOk="0">
                  <a:moveTo>
                    <a:pt x="8100" y="18514"/>
                  </a:moveTo>
                  <a:lnTo>
                    <a:pt x="8100" y="20057"/>
                  </a:lnTo>
                  <a:lnTo>
                    <a:pt x="10260" y="20057"/>
                  </a:lnTo>
                  <a:lnTo>
                    <a:pt x="10260" y="18514"/>
                  </a:lnTo>
                  <a:lnTo>
                    <a:pt x="8100" y="18514"/>
                  </a:lnTo>
                  <a:close/>
                </a:path>
                <a:path w="21600" h="21600" extrusionOk="0">
                  <a:moveTo>
                    <a:pt x="10260" y="18514"/>
                  </a:moveTo>
                  <a:lnTo>
                    <a:pt x="10260" y="20057"/>
                  </a:lnTo>
                  <a:lnTo>
                    <a:pt x="12419" y="20057"/>
                  </a:lnTo>
                  <a:lnTo>
                    <a:pt x="12419" y="18514"/>
                  </a:lnTo>
                  <a:lnTo>
                    <a:pt x="10260" y="18514"/>
                  </a:lnTo>
                  <a:close/>
                </a:path>
                <a:path w="21600" h="21600" extrusionOk="0">
                  <a:moveTo>
                    <a:pt x="12419" y="18514"/>
                  </a:moveTo>
                  <a:lnTo>
                    <a:pt x="12419" y="20057"/>
                  </a:lnTo>
                  <a:lnTo>
                    <a:pt x="14580" y="20057"/>
                  </a:lnTo>
                  <a:lnTo>
                    <a:pt x="14580" y="18514"/>
                  </a:lnTo>
                  <a:lnTo>
                    <a:pt x="12419" y="18514"/>
                  </a:lnTo>
                  <a:close/>
                </a:path>
                <a:path w="21600" h="21600" extrusionOk="0">
                  <a:moveTo>
                    <a:pt x="14580" y="18514"/>
                  </a:moveTo>
                  <a:lnTo>
                    <a:pt x="14580" y="20057"/>
                  </a:lnTo>
                  <a:lnTo>
                    <a:pt x="16740" y="20057"/>
                  </a:lnTo>
                  <a:lnTo>
                    <a:pt x="16740" y="18514"/>
                  </a:lnTo>
                  <a:lnTo>
                    <a:pt x="14580" y="18514"/>
                  </a:lnTo>
                  <a:close/>
                </a:path>
                <a:path w="21600" h="21600" extrusionOk="0">
                  <a:moveTo>
                    <a:pt x="16740" y="18514"/>
                  </a:moveTo>
                  <a:lnTo>
                    <a:pt x="16740" y="20057"/>
                  </a:lnTo>
                  <a:lnTo>
                    <a:pt x="18900" y="20057"/>
                  </a:lnTo>
                  <a:lnTo>
                    <a:pt x="18900" y="18514"/>
                  </a:lnTo>
                  <a:lnTo>
                    <a:pt x="16740" y="18514"/>
                  </a:lnTo>
                  <a:close/>
                </a:path>
                <a:path w="21600" h="21600" extrusionOk="0">
                  <a:moveTo>
                    <a:pt x="18900" y="18514"/>
                  </a:moveTo>
                  <a:lnTo>
                    <a:pt x="18900" y="20057"/>
                  </a:lnTo>
                  <a:lnTo>
                    <a:pt x="21060" y="20057"/>
                  </a:lnTo>
                  <a:lnTo>
                    <a:pt x="21060" y="18514"/>
                  </a:lnTo>
                  <a:lnTo>
                    <a:pt x="18900" y="18514"/>
                  </a:lnTo>
                  <a:close/>
                </a:path>
                <a:path w="21600" h="21600" extrusionOk="0">
                  <a:moveTo>
                    <a:pt x="540" y="20057"/>
                  </a:moveTo>
                  <a:lnTo>
                    <a:pt x="540" y="21600"/>
                  </a:lnTo>
                  <a:lnTo>
                    <a:pt x="2700" y="21600"/>
                  </a:lnTo>
                  <a:lnTo>
                    <a:pt x="2700" y="20057"/>
                  </a:lnTo>
                  <a:lnTo>
                    <a:pt x="540" y="20057"/>
                  </a:lnTo>
                  <a:close/>
                </a:path>
                <a:path w="21600" h="21600" extrusionOk="0">
                  <a:moveTo>
                    <a:pt x="2700" y="20057"/>
                  </a:moveTo>
                  <a:lnTo>
                    <a:pt x="2700" y="21600"/>
                  </a:lnTo>
                  <a:lnTo>
                    <a:pt x="4860" y="21600"/>
                  </a:lnTo>
                  <a:lnTo>
                    <a:pt x="4860" y="20057"/>
                  </a:lnTo>
                  <a:lnTo>
                    <a:pt x="2700" y="20057"/>
                  </a:lnTo>
                  <a:close/>
                </a:path>
                <a:path w="21600" h="21600" extrusionOk="0">
                  <a:moveTo>
                    <a:pt x="4860" y="20057"/>
                  </a:moveTo>
                  <a:lnTo>
                    <a:pt x="4860" y="21600"/>
                  </a:lnTo>
                  <a:lnTo>
                    <a:pt x="7020" y="21600"/>
                  </a:lnTo>
                  <a:lnTo>
                    <a:pt x="7020" y="20057"/>
                  </a:lnTo>
                  <a:lnTo>
                    <a:pt x="4860" y="20057"/>
                  </a:lnTo>
                  <a:close/>
                </a:path>
                <a:path w="21600" h="21600" extrusionOk="0">
                  <a:moveTo>
                    <a:pt x="7020" y="20057"/>
                  </a:moveTo>
                  <a:lnTo>
                    <a:pt x="7020" y="21600"/>
                  </a:lnTo>
                  <a:lnTo>
                    <a:pt x="9180" y="21600"/>
                  </a:lnTo>
                  <a:lnTo>
                    <a:pt x="9180" y="20057"/>
                  </a:lnTo>
                  <a:lnTo>
                    <a:pt x="7020" y="20057"/>
                  </a:lnTo>
                  <a:close/>
                </a:path>
                <a:path w="21600" h="21600" extrusionOk="0">
                  <a:moveTo>
                    <a:pt x="9180" y="20057"/>
                  </a:moveTo>
                  <a:lnTo>
                    <a:pt x="9180" y="21600"/>
                  </a:lnTo>
                  <a:lnTo>
                    <a:pt x="11340" y="21600"/>
                  </a:lnTo>
                  <a:lnTo>
                    <a:pt x="11340" y="20057"/>
                  </a:lnTo>
                  <a:lnTo>
                    <a:pt x="9180" y="20057"/>
                  </a:lnTo>
                  <a:close/>
                </a:path>
                <a:path w="21600" h="21600" extrusionOk="0">
                  <a:moveTo>
                    <a:pt x="11340" y="20057"/>
                  </a:moveTo>
                  <a:lnTo>
                    <a:pt x="11340" y="21600"/>
                  </a:lnTo>
                  <a:lnTo>
                    <a:pt x="13500" y="21600"/>
                  </a:lnTo>
                  <a:lnTo>
                    <a:pt x="13500" y="20057"/>
                  </a:lnTo>
                  <a:lnTo>
                    <a:pt x="11340" y="20057"/>
                  </a:lnTo>
                  <a:close/>
                </a:path>
                <a:path w="21600" h="21600" extrusionOk="0">
                  <a:moveTo>
                    <a:pt x="13500" y="20057"/>
                  </a:moveTo>
                  <a:lnTo>
                    <a:pt x="13500" y="21600"/>
                  </a:lnTo>
                  <a:lnTo>
                    <a:pt x="15660" y="21600"/>
                  </a:lnTo>
                  <a:lnTo>
                    <a:pt x="15660" y="20057"/>
                  </a:lnTo>
                  <a:lnTo>
                    <a:pt x="13500" y="20057"/>
                  </a:lnTo>
                  <a:close/>
                </a:path>
                <a:path w="21600" h="21600" extrusionOk="0">
                  <a:moveTo>
                    <a:pt x="15660" y="20057"/>
                  </a:moveTo>
                  <a:lnTo>
                    <a:pt x="15660" y="21600"/>
                  </a:lnTo>
                  <a:lnTo>
                    <a:pt x="17820" y="21600"/>
                  </a:lnTo>
                  <a:lnTo>
                    <a:pt x="17820" y="20057"/>
                  </a:lnTo>
                  <a:lnTo>
                    <a:pt x="15660" y="20057"/>
                  </a:lnTo>
                  <a:close/>
                </a:path>
                <a:path w="21600" h="21600" extrusionOk="0">
                  <a:moveTo>
                    <a:pt x="17820" y="20057"/>
                  </a:moveTo>
                  <a:lnTo>
                    <a:pt x="17820" y="21600"/>
                  </a:lnTo>
                  <a:lnTo>
                    <a:pt x="19980" y="21600"/>
                  </a:lnTo>
                  <a:lnTo>
                    <a:pt x="19980" y="20057"/>
                  </a:lnTo>
                  <a:lnTo>
                    <a:pt x="17820" y="20057"/>
                  </a:lnTo>
                  <a:close/>
                </a:path>
                <a:path w="21600" h="21600" extrusionOk="0">
                  <a:moveTo>
                    <a:pt x="19980" y="4628"/>
                  </a:moveTo>
                  <a:lnTo>
                    <a:pt x="21060" y="4628"/>
                  </a:lnTo>
                  <a:lnTo>
                    <a:pt x="21060" y="6171"/>
                  </a:lnTo>
                  <a:lnTo>
                    <a:pt x="19980" y="6171"/>
                  </a:lnTo>
                  <a:lnTo>
                    <a:pt x="19980" y="4628"/>
                  </a:ln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2120" name="AutoShape 72"/>
          <p:cNvCxnSpPr>
            <a:cxnSpLocks noChangeShapeType="1"/>
          </p:cNvCxnSpPr>
          <p:nvPr/>
        </p:nvCxnSpPr>
        <p:spPr bwMode="auto">
          <a:xfrm>
            <a:off x="1470025" y="2649538"/>
            <a:ext cx="242887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121" name="AutoShape 73"/>
          <p:cNvCxnSpPr>
            <a:cxnSpLocks noChangeShapeType="1"/>
          </p:cNvCxnSpPr>
          <p:nvPr/>
        </p:nvCxnSpPr>
        <p:spPr bwMode="auto">
          <a:xfrm>
            <a:off x="938212" y="4900613"/>
            <a:ext cx="75565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122" name="AutoShape 74"/>
          <p:cNvCxnSpPr>
            <a:cxnSpLocks noChangeShapeType="1"/>
          </p:cNvCxnSpPr>
          <p:nvPr/>
        </p:nvCxnSpPr>
        <p:spPr bwMode="auto">
          <a:xfrm>
            <a:off x="1620837" y="2649538"/>
            <a:ext cx="0" cy="22510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stealth" w="lg" len="lg"/>
            <a:tailEnd type="stealth" w="lg" len="lg"/>
          </a:ln>
          <a:effectLst/>
        </p:spPr>
      </p:cxnSp>
      <p:grpSp>
        <p:nvGrpSpPr>
          <p:cNvPr id="2123" name="Group 75"/>
          <p:cNvGrpSpPr>
            <a:grpSpLocks/>
          </p:cNvGrpSpPr>
          <p:nvPr/>
        </p:nvGrpSpPr>
        <p:grpSpPr bwMode="auto">
          <a:xfrm rot="5400000">
            <a:off x="2728912" y="3984625"/>
            <a:ext cx="3132138" cy="344488"/>
            <a:chOff x="5610" y="9452"/>
            <a:chExt cx="5647" cy="850"/>
          </a:xfrm>
        </p:grpSpPr>
        <p:sp>
          <p:nvSpPr>
            <p:cNvPr id="2124" name="AutoShape 76"/>
            <p:cNvSpPr>
              <a:spLocks noChangeArrowheads="1"/>
            </p:cNvSpPr>
            <p:nvPr/>
          </p:nvSpPr>
          <p:spPr bwMode="auto">
            <a:xfrm rot="21000000" flipH="1">
              <a:off x="6125" y="9868"/>
              <a:ext cx="85" cy="414"/>
            </a:xfrm>
            <a:prstGeom prst="roundRect">
              <a:avLst>
                <a:gd name="adj" fmla="val 50000"/>
              </a:avLst>
            </a:prstGeom>
            <a:solidFill>
              <a:srgbClr val="404040"/>
            </a:solidFill>
            <a:ln w="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5" name="AutoShape 77"/>
            <p:cNvSpPr>
              <a:spLocks noChangeArrowheads="1"/>
            </p:cNvSpPr>
            <p:nvPr/>
          </p:nvSpPr>
          <p:spPr bwMode="auto">
            <a:xfrm rot="600000">
              <a:off x="10658" y="9887"/>
              <a:ext cx="85" cy="414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808080"/>
                </a:gs>
                <a:gs pos="50000">
                  <a:srgbClr val="EAEAEA"/>
                </a:gs>
                <a:gs pos="100000">
                  <a:srgbClr val="808080"/>
                </a:gs>
              </a:gsLst>
              <a:lin ang="5400000" scaled="1"/>
            </a:gradFill>
            <a:ln w="12700">
              <a:noFill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126" name="Group 78"/>
            <p:cNvGrpSpPr>
              <a:grpSpLocks/>
            </p:cNvGrpSpPr>
            <p:nvPr/>
          </p:nvGrpSpPr>
          <p:grpSpPr bwMode="auto">
            <a:xfrm>
              <a:off x="5610" y="9452"/>
              <a:ext cx="5647" cy="850"/>
              <a:chOff x="5610" y="9452"/>
              <a:chExt cx="5647" cy="850"/>
            </a:xfrm>
          </p:grpSpPr>
          <p:sp>
            <p:nvSpPr>
              <p:cNvPr id="2127" name="AutoShape 79"/>
              <p:cNvSpPr>
                <a:spLocks noChangeArrowheads="1"/>
              </p:cNvSpPr>
              <p:nvPr/>
            </p:nvSpPr>
            <p:spPr bwMode="auto">
              <a:xfrm rot="-5400000">
                <a:off x="5851" y="9630"/>
                <a:ext cx="85" cy="567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808080"/>
                  </a:gs>
                  <a:gs pos="50000">
                    <a:srgbClr val="EAEAEA"/>
                  </a:gs>
                  <a:gs pos="100000">
                    <a:srgbClr val="808080"/>
                  </a:gs>
                </a:gsLst>
                <a:lin ang="5400000" scaled="1"/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128" name="Group 80"/>
              <p:cNvGrpSpPr>
                <a:grpSpLocks/>
              </p:cNvGrpSpPr>
              <p:nvPr/>
            </p:nvGrpSpPr>
            <p:grpSpPr bwMode="auto">
              <a:xfrm>
                <a:off x="6234" y="9452"/>
                <a:ext cx="4406" cy="850"/>
                <a:chOff x="6234" y="9452"/>
                <a:chExt cx="4406" cy="850"/>
              </a:xfrm>
            </p:grpSpPr>
            <p:grpSp>
              <p:nvGrpSpPr>
                <p:cNvPr id="2129" name="Group 81"/>
                <p:cNvGrpSpPr>
                  <a:grpSpLocks/>
                </p:cNvGrpSpPr>
                <p:nvPr/>
              </p:nvGrpSpPr>
              <p:grpSpPr bwMode="auto">
                <a:xfrm>
                  <a:off x="6234" y="9452"/>
                  <a:ext cx="2179" cy="850"/>
                  <a:chOff x="6234" y="9452"/>
                  <a:chExt cx="2179" cy="850"/>
                </a:xfrm>
              </p:grpSpPr>
              <p:grpSp>
                <p:nvGrpSpPr>
                  <p:cNvPr id="2130" name="Group 82"/>
                  <p:cNvGrpSpPr>
                    <a:grpSpLocks/>
                  </p:cNvGrpSpPr>
                  <p:nvPr/>
                </p:nvGrpSpPr>
                <p:grpSpPr bwMode="auto">
                  <a:xfrm>
                    <a:off x="6234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2131" name="Group 8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2132" name="Group 8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2133" name="AutoShape 8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134" name="AutoShape 8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135" name="Group 8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2136" name="AutoShape 8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137" name="AutoShape 8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2138" name="Group 9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2139" name="Group 9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2140" name="AutoShape 9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141" name="AutoShape 9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142" name="Group 9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2143" name="AutoShape 9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144" name="AutoShape 9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  <p:grpSp>
                <p:nvGrpSpPr>
                  <p:cNvPr id="2145" name="Group 97"/>
                  <p:cNvGrpSpPr>
                    <a:grpSpLocks/>
                  </p:cNvGrpSpPr>
                  <p:nvPr/>
                </p:nvGrpSpPr>
                <p:grpSpPr bwMode="auto">
                  <a:xfrm>
                    <a:off x="7346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2146" name="Group 9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2147" name="Group 9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2148" name="AutoShape 10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149" name="AutoShape 10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150" name="Group 10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2151" name="AutoShape 10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152" name="AutoShape 10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2153" name="Group 105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2154" name="Group 10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2155" name="AutoShape 10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156" name="AutoShape 10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157" name="Group 10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2158" name="AutoShape 11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159" name="AutoShape 11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  <p:grpSp>
              <p:nvGrpSpPr>
                <p:cNvPr id="2160" name="Group 112"/>
                <p:cNvGrpSpPr>
                  <a:grpSpLocks/>
                </p:cNvGrpSpPr>
                <p:nvPr/>
              </p:nvGrpSpPr>
              <p:grpSpPr bwMode="auto">
                <a:xfrm>
                  <a:off x="8461" y="9452"/>
                  <a:ext cx="2179" cy="850"/>
                  <a:chOff x="6234" y="9452"/>
                  <a:chExt cx="2179" cy="850"/>
                </a:xfrm>
              </p:grpSpPr>
              <p:grpSp>
                <p:nvGrpSpPr>
                  <p:cNvPr id="2161" name="Group 113"/>
                  <p:cNvGrpSpPr>
                    <a:grpSpLocks/>
                  </p:cNvGrpSpPr>
                  <p:nvPr/>
                </p:nvGrpSpPr>
                <p:grpSpPr bwMode="auto">
                  <a:xfrm>
                    <a:off x="6234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2162" name="Group 11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2163" name="Group 11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2164" name="AutoShape 11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165" name="AutoShape 11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166" name="Group 11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2167" name="AutoShape 11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168" name="AutoShape 120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2169" name="Group 12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2170" name="Group 12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2171" name="AutoShape 123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172" name="AutoShape 12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173" name="Group 12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2174" name="AutoShape 12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175" name="AutoShape 127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  <p:grpSp>
                <p:nvGrpSpPr>
                  <p:cNvPr id="2176" name="Group 128"/>
                  <p:cNvGrpSpPr>
                    <a:grpSpLocks/>
                  </p:cNvGrpSpPr>
                  <p:nvPr/>
                </p:nvGrpSpPr>
                <p:grpSpPr bwMode="auto">
                  <a:xfrm>
                    <a:off x="7346" y="9452"/>
                    <a:ext cx="1067" cy="850"/>
                    <a:chOff x="6234" y="9452"/>
                    <a:chExt cx="1067" cy="850"/>
                  </a:xfrm>
                </p:grpSpPr>
                <p:grpSp>
                  <p:nvGrpSpPr>
                    <p:cNvPr id="2177" name="Group 12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23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2178" name="Group 13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2179" name="AutoShape 13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180" name="AutoShape 13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181" name="Group 13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2182" name="AutoShape 134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183" name="AutoShape 135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2184" name="Group 13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794" y="9452"/>
                      <a:ext cx="507" cy="850"/>
                      <a:chOff x="6234" y="9452"/>
                      <a:chExt cx="507" cy="850"/>
                    </a:xfrm>
                  </p:grpSpPr>
                  <p:grpSp>
                    <p:nvGrpSpPr>
                      <p:cNvPr id="2185" name="Group 13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23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2186" name="AutoShape 138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187" name="AutoShape 139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2188" name="Group 14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6514" y="9452"/>
                        <a:ext cx="227" cy="850"/>
                        <a:chOff x="6234" y="9452"/>
                        <a:chExt cx="227" cy="850"/>
                      </a:xfrm>
                    </p:grpSpPr>
                    <p:sp>
                      <p:nvSpPr>
                        <p:cNvPr id="2189" name="AutoShape 141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21000000" flipH="1">
                          <a:off x="6376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solidFill>
                          <a:srgbClr val="404040"/>
                        </a:solidFill>
                        <a:ln w="0">
                          <a:solidFill>
                            <a:srgbClr val="FFFFFF"/>
                          </a:solidFill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190" name="AutoShape 142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 rot="600000">
                          <a:off x="6234" y="9452"/>
                          <a:ext cx="85" cy="850"/>
                        </a:xfrm>
                        <a:prstGeom prst="roundRect">
                          <a:avLst>
                            <a:gd name="adj" fmla="val 50000"/>
                          </a:avLst>
                        </a:prstGeom>
                        <a:gradFill rotWithShape="0">
                          <a:gsLst>
                            <a:gs pos="0">
                              <a:srgbClr val="808080"/>
                            </a:gs>
                            <a:gs pos="50000">
                              <a:srgbClr val="EAEAEA"/>
                            </a:gs>
                            <a:gs pos="100000">
                              <a:srgbClr val="808080"/>
                            </a:gs>
                          </a:gsLst>
                          <a:lin ang="5400000" scaled="1"/>
                        </a:gradFill>
                        <a:ln w="12700">
                          <a:noFill/>
                          <a:round/>
                          <a:headEnd/>
                          <a:tailEnd/>
                        </a:ln>
                        <a:effectLst/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sp>
            <p:nvSpPr>
              <p:cNvPr id="2191" name="AutoShape 143"/>
              <p:cNvSpPr>
                <a:spLocks noChangeArrowheads="1"/>
              </p:cNvSpPr>
              <p:nvPr/>
            </p:nvSpPr>
            <p:spPr bwMode="auto">
              <a:xfrm rot="-5400000">
                <a:off x="10931" y="9646"/>
                <a:ext cx="85" cy="567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808080"/>
                  </a:gs>
                  <a:gs pos="50000">
                    <a:srgbClr val="EAEAEA"/>
                  </a:gs>
                  <a:gs pos="100000">
                    <a:srgbClr val="808080"/>
                  </a:gs>
                </a:gsLst>
                <a:lin ang="5400000" scaled="1"/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cxnSp>
        <p:nvCxnSpPr>
          <p:cNvPr id="2192" name="AutoShape 144"/>
          <p:cNvCxnSpPr>
            <a:cxnSpLocks noChangeShapeType="1"/>
          </p:cNvCxnSpPr>
          <p:nvPr/>
        </p:nvCxnSpPr>
        <p:spPr bwMode="auto">
          <a:xfrm rot="5400000">
            <a:off x="3930649" y="6161088"/>
            <a:ext cx="682625" cy="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</p:spPr>
      </p:cxnSp>
      <p:sp>
        <p:nvSpPr>
          <p:cNvPr id="2193" name="AutoShape 145"/>
          <p:cNvSpPr>
            <a:spLocks noChangeAspect="1" noEditPoints="1" noChangeArrowheads="1"/>
          </p:cNvSpPr>
          <p:nvPr/>
        </p:nvSpPr>
        <p:spPr bwMode="auto">
          <a:xfrm flipV="1">
            <a:off x="3810000" y="2357438"/>
            <a:ext cx="935037" cy="287337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060 w 21600"/>
              <a:gd name="T7" fmla="*/ 10800 h 21600"/>
              <a:gd name="T8" fmla="*/ 21060 w 21600"/>
              <a:gd name="T9" fmla="*/ 21600 h 21600"/>
              <a:gd name="T10" fmla="*/ 10800 w 21600"/>
              <a:gd name="T11" fmla="*/ 21600 h 21600"/>
              <a:gd name="T12" fmla="*/ 540 w 21600"/>
              <a:gd name="T13" fmla="*/ 21600 h 21600"/>
              <a:gd name="T14" fmla="*/ 540 w 21600"/>
              <a:gd name="T15" fmla="*/ 10800 h 21600"/>
              <a:gd name="T16" fmla="*/ 761 w 21600"/>
              <a:gd name="T17" fmla="*/ 22454 h 21600"/>
              <a:gd name="T18" fmla="*/ 21069 w 21600"/>
              <a:gd name="T19" fmla="*/ 32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540" y="4628"/>
                </a:moveTo>
                <a:lnTo>
                  <a:pt x="0" y="4628"/>
                </a:lnTo>
                <a:lnTo>
                  <a:pt x="0" y="0"/>
                </a:lnTo>
                <a:lnTo>
                  <a:pt x="21600" y="0"/>
                </a:lnTo>
                <a:lnTo>
                  <a:pt x="21600" y="4628"/>
                </a:lnTo>
                <a:lnTo>
                  <a:pt x="21060" y="4628"/>
                </a:lnTo>
                <a:lnTo>
                  <a:pt x="21060" y="21600"/>
                </a:lnTo>
                <a:lnTo>
                  <a:pt x="540" y="21600"/>
                </a:lnTo>
                <a:lnTo>
                  <a:pt x="540" y="4628"/>
                </a:lnTo>
                <a:close/>
              </a:path>
              <a:path w="21600" h="21600" extrusionOk="0">
                <a:moveTo>
                  <a:pt x="540" y="4628"/>
                </a:moveTo>
                <a:lnTo>
                  <a:pt x="540" y="6171"/>
                </a:lnTo>
                <a:lnTo>
                  <a:pt x="2700" y="6171"/>
                </a:lnTo>
                <a:lnTo>
                  <a:pt x="2700" y="4628"/>
                </a:lnTo>
                <a:lnTo>
                  <a:pt x="540" y="4628"/>
                </a:lnTo>
                <a:close/>
              </a:path>
              <a:path w="21600" h="21600" extrusionOk="0">
                <a:moveTo>
                  <a:pt x="2700" y="4628"/>
                </a:moveTo>
                <a:lnTo>
                  <a:pt x="2700" y="6171"/>
                </a:lnTo>
                <a:lnTo>
                  <a:pt x="4860" y="6171"/>
                </a:lnTo>
                <a:lnTo>
                  <a:pt x="4860" y="4628"/>
                </a:lnTo>
                <a:lnTo>
                  <a:pt x="2700" y="4628"/>
                </a:lnTo>
                <a:close/>
              </a:path>
              <a:path w="21600" h="21600" extrusionOk="0">
                <a:moveTo>
                  <a:pt x="4860" y="4628"/>
                </a:moveTo>
                <a:lnTo>
                  <a:pt x="4860" y="6171"/>
                </a:lnTo>
                <a:lnTo>
                  <a:pt x="7020" y="6171"/>
                </a:lnTo>
                <a:lnTo>
                  <a:pt x="7020" y="4628"/>
                </a:lnTo>
                <a:lnTo>
                  <a:pt x="4860" y="4628"/>
                </a:lnTo>
                <a:close/>
              </a:path>
              <a:path w="21600" h="21600" extrusionOk="0">
                <a:moveTo>
                  <a:pt x="7020" y="4628"/>
                </a:moveTo>
                <a:lnTo>
                  <a:pt x="7020" y="6171"/>
                </a:lnTo>
                <a:lnTo>
                  <a:pt x="9180" y="6171"/>
                </a:lnTo>
                <a:lnTo>
                  <a:pt x="9180" y="4628"/>
                </a:lnTo>
                <a:lnTo>
                  <a:pt x="7020" y="4628"/>
                </a:lnTo>
                <a:close/>
              </a:path>
              <a:path w="21600" h="21600" extrusionOk="0">
                <a:moveTo>
                  <a:pt x="9180" y="4628"/>
                </a:moveTo>
                <a:lnTo>
                  <a:pt x="9180" y="6171"/>
                </a:lnTo>
                <a:lnTo>
                  <a:pt x="11340" y="6171"/>
                </a:lnTo>
                <a:lnTo>
                  <a:pt x="11340" y="4628"/>
                </a:lnTo>
                <a:lnTo>
                  <a:pt x="9180" y="4628"/>
                </a:lnTo>
                <a:close/>
              </a:path>
              <a:path w="21600" h="21600" extrusionOk="0">
                <a:moveTo>
                  <a:pt x="11340" y="4628"/>
                </a:moveTo>
                <a:lnTo>
                  <a:pt x="11340" y="6171"/>
                </a:lnTo>
                <a:lnTo>
                  <a:pt x="13500" y="6171"/>
                </a:lnTo>
                <a:lnTo>
                  <a:pt x="13500" y="4628"/>
                </a:lnTo>
                <a:lnTo>
                  <a:pt x="11340" y="4628"/>
                </a:lnTo>
                <a:close/>
              </a:path>
              <a:path w="21600" h="21600" extrusionOk="0">
                <a:moveTo>
                  <a:pt x="13500" y="4628"/>
                </a:moveTo>
                <a:lnTo>
                  <a:pt x="13500" y="6171"/>
                </a:lnTo>
                <a:lnTo>
                  <a:pt x="15660" y="6171"/>
                </a:lnTo>
                <a:lnTo>
                  <a:pt x="15660" y="4628"/>
                </a:lnTo>
                <a:lnTo>
                  <a:pt x="13500" y="4628"/>
                </a:lnTo>
                <a:close/>
              </a:path>
              <a:path w="21600" h="21600" extrusionOk="0">
                <a:moveTo>
                  <a:pt x="15660" y="4628"/>
                </a:moveTo>
                <a:lnTo>
                  <a:pt x="15660" y="6171"/>
                </a:lnTo>
                <a:lnTo>
                  <a:pt x="17820" y="6171"/>
                </a:lnTo>
                <a:lnTo>
                  <a:pt x="17820" y="4628"/>
                </a:lnTo>
                <a:lnTo>
                  <a:pt x="15660" y="4628"/>
                </a:lnTo>
                <a:close/>
              </a:path>
              <a:path w="21600" h="21600" extrusionOk="0">
                <a:moveTo>
                  <a:pt x="17820" y="4628"/>
                </a:moveTo>
                <a:lnTo>
                  <a:pt x="17820" y="6171"/>
                </a:lnTo>
                <a:lnTo>
                  <a:pt x="19980" y="6171"/>
                </a:lnTo>
                <a:lnTo>
                  <a:pt x="19980" y="4628"/>
                </a:lnTo>
                <a:lnTo>
                  <a:pt x="17820" y="4628"/>
                </a:lnTo>
                <a:close/>
              </a:path>
              <a:path w="21600" h="21600" extrusionOk="0">
                <a:moveTo>
                  <a:pt x="1620" y="6171"/>
                </a:moveTo>
                <a:lnTo>
                  <a:pt x="1620" y="7714"/>
                </a:lnTo>
                <a:lnTo>
                  <a:pt x="3779" y="7714"/>
                </a:lnTo>
                <a:lnTo>
                  <a:pt x="3779" y="6171"/>
                </a:lnTo>
                <a:lnTo>
                  <a:pt x="1620" y="6171"/>
                </a:lnTo>
                <a:close/>
              </a:path>
              <a:path w="21600" h="21600" extrusionOk="0">
                <a:moveTo>
                  <a:pt x="3779" y="6171"/>
                </a:moveTo>
                <a:lnTo>
                  <a:pt x="3779" y="7714"/>
                </a:lnTo>
                <a:lnTo>
                  <a:pt x="5940" y="7714"/>
                </a:lnTo>
                <a:lnTo>
                  <a:pt x="5940" y="6171"/>
                </a:lnTo>
                <a:lnTo>
                  <a:pt x="3779" y="6171"/>
                </a:lnTo>
                <a:close/>
              </a:path>
              <a:path w="21600" h="21600" extrusionOk="0">
                <a:moveTo>
                  <a:pt x="5940" y="6171"/>
                </a:moveTo>
                <a:lnTo>
                  <a:pt x="5940" y="7714"/>
                </a:lnTo>
                <a:lnTo>
                  <a:pt x="8100" y="7714"/>
                </a:lnTo>
                <a:lnTo>
                  <a:pt x="8100" y="6171"/>
                </a:lnTo>
                <a:lnTo>
                  <a:pt x="5940" y="6171"/>
                </a:lnTo>
                <a:close/>
              </a:path>
              <a:path w="21600" h="21600" extrusionOk="0">
                <a:moveTo>
                  <a:pt x="8100" y="6171"/>
                </a:moveTo>
                <a:lnTo>
                  <a:pt x="8100" y="7714"/>
                </a:lnTo>
                <a:lnTo>
                  <a:pt x="10260" y="7714"/>
                </a:lnTo>
                <a:lnTo>
                  <a:pt x="10260" y="6171"/>
                </a:lnTo>
                <a:lnTo>
                  <a:pt x="8100" y="6171"/>
                </a:lnTo>
                <a:close/>
              </a:path>
              <a:path w="21600" h="21600" extrusionOk="0">
                <a:moveTo>
                  <a:pt x="10260" y="6171"/>
                </a:moveTo>
                <a:lnTo>
                  <a:pt x="10260" y="7714"/>
                </a:lnTo>
                <a:lnTo>
                  <a:pt x="12419" y="7714"/>
                </a:lnTo>
                <a:lnTo>
                  <a:pt x="12419" y="6171"/>
                </a:lnTo>
                <a:lnTo>
                  <a:pt x="10260" y="6171"/>
                </a:lnTo>
                <a:close/>
              </a:path>
              <a:path w="21600" h="21600" extrusionOk="0">
                <a:moveTo>
                  <a:pt x="12419" y="6171"/>
                </a:moveTo>
                <a:lnTo>
                  <a:pt x="12419" y="7714"/>
                </a:lnTo>
                <a:lnTo>
                  <a:pt x="14580" y="7714"/>
                </a:lnTo>
                <a:lnTo>
                  <a:pt x="14580" y="6171"/>
                </a:lnTo>
                <a:lnTo>
                  <a:pt x="12419" y="6171"/>
                </a:lnTo>
                <a:close/>
              </a:path>
              <a:path w="21600" h="21600" extrusionOk="0">
                <a:moveTo>
                  <a:pt x="14580" y="6171"/>
                </a:moveTo>
                <a:lnTo>
                  <a:pt x="14580" y="7714"/>
                </a:lnTo>
                <a:lnTo>
                  <a:pt x="16740" y="7714"/>
                </a:lnTo>
                <a:lnTo>
                  <a:pt x="16740" y="6171"/>
                </a:lnTo>
                <a:lnTo>
                  <a:pt x="14580" y="6171"/>
                </a:lnTo>
                <a:close/>
              </a:path>
              <a:path w="21600" h="21600" extrusionOk="0">
                <a:moveTo>
                  <a:pt x="16740" y="6171"/>
                </a:moveTo>
                <a:lnTo>
                  <a:pt x="16740" y="7714"/>
                </a:lnTo>
                <a:lnTo>
                  <a:pt x="18900" y="7714"/>
                </a:lnTo>
                <a:lnTo>
                  <a:pt x="18900" y="6171"/>
                </a:lnTo>
                <a:lnTo>
                  <a:pt x="16740" y="6171"/>
                </a:lnTo>
                <a:close/>
              </a:path>
              <a:path w="21600" h="21600" extrusionOk="0">
                <a:moveTo>
                  <a:pt x="18900" y="6171"/>
                </a:moveTo>
                <a:lnTo>
                  <a:pt x="18900" y="7714"/>
                </a:lnTo>
                <a:lnTo>
                  <a:pt x="21060" y="7714"/>
                </a:lnTo>
                <a:lnTo>
                  <a:pt x="21060" y="6171"/>
                </a:lnTo>
                <a:lnTo>
                  <a:pt x="18900" y="6171"/>
                </a:lnTo>
                <a:close/>
              </a:path>
              <a:path w="21600" h="21600" extrusionOk="0">
                <a:moveTo>
                  <a:pt x="540" y="7714"/>
                </a:moveTo>
                <a:lnTo>
                  <a:pt x="540" y="9257"/>
                </a:lnTo>
                <a:lnTo>
                  <a:pt x="2700" y="9257"/>
                </a:lnTo>
                <a:lnTo>
                  <a:pt x="2700" y="7714"/>
                </a:lnTo>
                <a:lnTo>
                  <a:pt x="540" y="7714"/>
                </a:lnTo>
                <a:close/>
              </a:path>
              <a:path w="21600" h="21600" extrusionOk="0">
                <a:moveTo>
                  <a:pt x="2700" y="7714"/>
                </a:moveTo>
                <a:lnTo>
                  <a:pt x="2700" y="9257"/>
                </a:lnTo>
                <a:lnTo>
                  <a:pt x="4860" y="9257"/>
                </a:lnTo>
                <a:lnTo>
                  <a:pt x="4860" y="7714"/>
                </a:lnTo>
                <a:lnTo>
                  <a:pt x="2700" y="7714"/>
                </a:lnTo>
                <a:close/>
              </a:path>
              <a:path w="21600" h="21600" extrusionOk="0">
                <a:moveTo>
                  <a:pt x="4860" y="7714"/>
                </a:moveTo>
                <a:lnTo>
                  <a:pt x="4860" y="9257"/>
                </a:lnTo>
                <a:lnTo>
                  <a:pt x="7020" y="9257"/>
                </a:lnTo>
                <a:lnTo>
                  <a:pt x="7020" y="7714"/>
                </a:lnTo>
                <a:lnTo>
                  <a:pt x="4860" y="7714"/>
                </a:lnTo>
                <a:close/>
              </a:path>
              <a:path w="21600" h="21600" extrusionOk="0">
                <a:moveTo>
                  <a:pt x="7020" y="7714"/>
                </a:moveTo>
                <a:lnTo>
                  <a:pt x="7020" y="9257"/>
                </a:lnTo>
                <a:lnTo>
                  <a:pt x="9180" y="9257"/>
                </a:lnTo>
                <a:lnTo>
                  <a:pt x="9180" y="7714"/>
                </a:lnTo>
                <a:lnTo>
                  <a:pt x="7020" y="7714"/>
                </a:lnTo>
                <a:close/>
              </a:path>
              <a:path w="21600" h="21600" extrusionOk="0">
                <a:moveTo>
                  <a:pt x="9180" y="7714"/>
                </a:moveTo>
                <a:lnTo>
                  <a:pt x="9180" y="9257"/>
                </a:lnTo>
                <a:lnTo>
                  <a:pt x="11340" y="9257"/>
                </a:lnTo>
                <a:lnTo>
                  <a:pt x="11340" y="7714"/>
                </a:lnTo>
                <a:lnTo>
                  <a:pt x="9180" y="7714"/>
                </a:lnTo>
                <a:close/>
              </a:path>
              <a:path w="21600" h="21600" extrusionOk="0">
                <a:moveTo>
                  <a:pt x="11340" y="7714"/>
                </a:moveTo>
                <a:lnTo>
                  <a:pt x="11340" y="9257"/>
                </a:lnTo>
                <a:lnTo>
                  <a:pt x="13500" y="9257"/>
                </a:lnTo>
                <a:lnTo>
                  <a:pt x="13500" y="7714"/>
                </a:lnTo>
                <a:lnTo>
                  <a:pt x="11340" y="7714"/>
                </a:lnTo>
                <a:close/>
              </a:path>
              <a:path w="21600" h="21600" extrusionOk="0">
                <a:moveTo>
                  <a:pt x="13500" y="7714"/>
                </a:moveTo>
                <a:lnTo>
                  <a:pt x="13500" y="9257"/>
                </a:lnTo>
                <a:lnTo>
                  <a:pt x="15660" y="9257"/>
                </a:lnTo>
                <a:lnTo>
                  <a:pt x="15660" y="7714"/>
                </a:lnTo>
                <a:lnTo>
                  <a:pt x="13500" y="7714"/>
                </a:lnTo>
                <a:close/>
              </a:path>
              <a:path w="21600" h="21600" extrusionOk="0">
                <a:moveTo>
                  <a:pt x="15660" y="7714"/>
                </a:moveTo>
                <a:lnTo>
                  <a:pt x="15660" y="9257"/>
                </a:lnTo>
                <a:lnTo>
                  <a:pt x="17820" y="9257"/>
                </a:lnTo>
                <a:lnTo>
                  <a:pt x="17820" y="7714"/>
                </a:lnTo>
                <a:lnTo>
                  <a:pt x="15660" y="7714"/>
                </a:lnTo>
                <a:close/>
              </a:path>
              <a:path w="21600" h="21600" extrusionOk="0">
                <a:moveTo>
                  <a:pt x="17820" y="7714"/>
                </a:moveTo>
                <a:lnTo>
                  <a:pt x="17820" y="9257"/>
                </a:lnTo>
                <a:lnTo>
                  <a:pt x="19980" y="9257"/>
                </a:lnTo>
                <a:lnTo>
                  <a:pt x="19980" y="7714"/>
                </a:lnTo>
                <a:lnTo>
                  <a:pt x="17820" y="7714"/>
                </a:lnTo>
                <a:close/>
              </a:path>
              <a:path w="21600" h="21600" extrusionOk="0">
                <a:moveTo>
                  <a:pt x="1620" y="9257"/>
                </a:moveTo>
                <a:lnTo>
                  <a:pt x="1620" y="10800"/>
                </a:lnTo>
                <a:lnTo>
                  <a:pt x="3779" y="10800"/>
                </a:lnTo>
                <a:lnTo>
                  <a:pt x="3779" y="9257"/>
                </a:lnTo>
                <a:lnTo>
                  <a:pt x="1620" y="9257"/>
                </a:lnTo>
                <a:close/>
              </a:path>
              <a:path w="21600" h="21600" extrusionOk="0">
                <a:moveTo>
                  <a:pt x="3779" y="9257"/>
                </a:moveTo>
                <a:lnTo>
                  <a:pt x="3779" y="10800"/>
                </a:lnTo>
                <a:lnTo>
                  <a:pt x="5940" y="10800"/>
                </a:lnTo>
                <a:lnTo>
                  <a:pt x="5940" y="9257"/>
                </a:lnTo>
                <a:lnTo>
                  <a:pt x="3779" y="9257"/>
                </a:lnTo>
                <a:close/>
              </a:path>
              <a:path w="21600" h="21600" extrusionOk="0">
                <a:moveTo>
                  <a:pt x="5940" y="9257"/>
                </a:moveTo>
                <a:lnTo>
                  <a:pt x="5940" y="10800"/>
                </a:lnTo>
                <a:lnTo>
                  <a:pt x="8100" y="10800"/>
                </a:lnTo>
                <a:lnTo>
                  <a:pt x="8100" y="9257"/>
                </a:lnTo>
                <a:lnTo>
                  <a:pt x="5940" y="9257"/>
                </a:lnTo>
                <a:close/>
              </a:path>
              <a:path w="21600" h="21600" extrusionOk="0">
                <a:moveTo>
                  <a:pt x="8100" y="9257"/>
                </a:moveTo>
                <a:lnTo>
                  <a:pt x="8100" y="10800"/>
                </a:lnTo>
                <a:lnTo>
                  <a:pt x="10260" y="10800"/>
                </a:lnTo>
                <a:lnTo>
                  <a:pt x="10260" y="9257"/>
                </a:lnTo>
                <a:lnTo>
                  <a:pt x="8100" y="9257"/>
                </a:lnTo>
                <a:close/>
              </a:path>
              <a:path w="21600" h="21600" extrusionOk="0">
                <a:moveTo>
                  <a:pt x="10260" y="9257"/>
                </a:moveTo>
                <a:lnTo>
                  <a:pt x="10260" y="10800"/>
                </a:lnTo>
                <a:lnTo>
                  <a:pt x="12419" y="10800"/>
                </a:lnTo>
                <a:lnTo>
                  <a:pt x="12419" y="9257"/>
                </a:lnTo>
                <a:lnTo>
                  <a:pt x="10260" y="9257"/>
                </a:lnTo>
                <a:close/>
              </a:path>
              <a:path w="21600" h="21600" extrusionOk="0">
                <a:moveTo>
                  <a:pt x="12419" y="9257"/>
                </a:moveTo>
                <a:lnTo>
                  <a:pt x="12419" y="10800"/>
                </a:lnTo>
                <a:lnTo>
                  <a:pt x="14580" y="10800"/>
                </a:lnTo>
                <a:lnTo>
                  <a:pt x="14580" y="9257"/>
                </a:lnTo>
                <a:lnTo>
                  <a:pt x="12419" y="9257"/>
                </a:lnTo>
                <a:close/>
              </a:path>
              <a:path w="21600" h="21600" extrusionOk="0">
                <a:moveTo>
                  <a:pt x="14580" y="9257"/>
                </a:moveTo>
                <a:lnTo>
                  <a:pt x="14580" y="10800"/>
                </a:lnTo>
                <a:lnTo>
                  <a:pt x="16740" y="10800"/>
                </a:lnTo>
                <a:lnTo>
                  <a:pt x="16740" y="9257"/>
                </a:lnTo>
                <a:lnTo>
                  <a:pt x="14580" y="9257"/>
                </a:lnTo>
                <a:close/>
              </a:path>
              <a:path w="21600" h="21600" extrusionOk="0">
                <a:moveTo>
                  <a:pt x="16740" y="9257"/>
                </a:moveTo>
                <a:lnTo>
                  <a:pt x="16740" y="10800"/>
                </a:lnTo>
                <a:lnTo>
                  <a:pt x="18900" y="10800"/>
                </a:lnTo>
                <a:lnTo>
                  <a:pt x="18900" y="9257"/>
                </a:lnTo>
                <a:lnTo>
                  <a:pt x="16740" y="9257"/>
                </a:lnTo>
                <a:close/>
              </a:path>
              <a:path w="21600" h="21600" extrusionOk="0">
                <a:moveTo>
                  <a:pt x="18900" y="9257"/>
                </a:moveTo>
                <a:lnTo>
                  <a:pt x="18900" y="10800"/>
                </a:lnTo>
                <a:lnTo>
                  <a:pt x="21060" y="10800"/>
                </a:lnTo>
                <a:lnTo>
                  <a:pt x="21060" y="9257"/>
                </a:lnTo>
                <a:lnTo>
                  <a:pt x="18900" y="9257"/>
                </a:lnTo>
                <a:close/>
              </a:path>
              <a:path w="21600" h="21600" extrusionOk="0">
                <a:moveTo>
                  <a:pt x="540" y="10800"/>
                </a:moveTo>
                <a:lnTo>
                  <a:pt x="540" y="12342"/>
                </a:lnTo>
                <a:lnTo>
                  <a:pt x="2700" y="12342"/>
                </a:lnTo>
                <a:lnTo>
                  <a:pt x="2700" y="10800"/>
                </a:lnTo>
                <a:lnTo>
                  <a:pt x="540" y="10800"/>
                </a:lnTo>
                <a:close/>
              </a:path>
              <a:path w="21600" h="21600" extrusionOk="0">
                <a:moveTo>
                  <a:pt x="2700" y="10800"/>
                </a:moveTo>
                <a:lnTo>
                  <a:pt x="2700" y="12342"/>
                </a:lnTo>
                <a:lnTo>
                  <a:pt x="4860" y="12342"/>
                </a:lnTo>
                <a:lnTo>
                  <a:pt x="4860" y="10800"/>
                </a:lnTo>
                <a:lnTo>
                  <a:pt x="2700" y="10800"/>
                </a:lnTo>
                <a:close/>
              </a:path>
              <a:path w="21600" h="21600" extrusionOk="0">
                <a:moveTo>
                  <a:pt x="4860" y="10800"/>
                </a:moveTo>
                <a:lnTo>
                  <a:pt x="4860" y="12342"/>
                </a:lnTo>
                <a:lnTo>
                  <a:pt x="7020" y="12342"/>
                </a:lnTo>
                <a:lnTo>
                  <a:pt x="7020" y="10800"/>
                </a:lnTo>
                <a:lnTo>
                  <a:pt x="4860" y="10800"/>
                </a:lnTo>
                <a:close/>
              </a:path>
              <a:path w="21600" h="21600" extrusionOk="0">
                <a:moveTo>
                  <a:pt x="7020" y="10800"/>
                </a:moveTo>
                <a:lnTo>
                  <a:pt x="7020" y="12342"/>
                </a:lnTo>
                <a:lnTo>
                  <a:pt x="9180" y="12342"/>
                </a:lnTo>
                <a:lnTo>
                  <a:pt x="9180" y="10800"/>
                </a:lnTo>
                <a:lnTo>
                  <a:pt x="7020" y="10800"/>
                </a:lnTo>
                <a:close/>
              </a:path>
              <a:path w="21600" h="21600" extrusionOk="0">
                <a:moveTo>
                  <a:pt x="9180" y="10800"/>
                </a:moveTo>
                <a:lnTo>
                  <a:pt x="9180" y="12342"/>
                </a:lnTo>
                <a:lnTo>
                  <a:pt x="11340" y="12342"/>
                </a:lnTo>
                <a:lnTo>
                  <a:pt x="11340" y="10800"/>
                </a:lnTo>
                <a:lnTo>
                  <a:pt x="9180" y="10800"/>
                </a:lnTo>
                <a:close/>
              </a:path>
              <a:path w="21600" h="21600" extrusionOk="0">
                <a:moveTo>
                  <a:pt x="11340" y="10800"/>
                </a:moveTo>
                <a:lnTo>
                  <a:pt x="11340" y="12342"/>
                </a:lnTo>
                <a:lnTo>
                  <a:pt x="13500" y="12342"/>
                </a:lnTo>
                <a:lnTo>
                  <a:pt x="13500" y="10800"/>
                </a:lnTo>
                <a:lnTo>
                  <a:pt x="11340" y="10800"/>
                </a:lnTo>
                <a:close/>
              </a:path>
              <a:path w="21600" h="21600" extrusionOk="0">
                <a:moveTo>
                  <a:pt x="13500" y="10800"/>
                </a:moveTo>
                <a:lnTo>
                  <a:pt x="13500" y="12342"/>
                </a:lnTo>
                <a:lnTo>
                  <a:pt x="15660" y="12342"/>
                </a:lnTo>
                <a:lnTo>
                  <a:pt x="15660" y="10800"/>
                </a:lnTo>
                <a:lnTo>
                  <a:pt x="13500" y="10800"/>
                </a:lnTo>
                <a:close/>
              </a:path>
              <a:path w="21600" h="21600" extrusionOk="0">
                <a:moveTo>
                  <a:pt x="15660" y="10800"/>
                </a:moveTo>
                <a:lnTo>
                  <a:pt x="15660" y="12342"/>
                </a:lnTo>
                <a:lnTo>
                  <a:pt x="17820" y="12342"/>
                </a:lnTo>
                <a:lnTo>
                  <a:pt x="17820" y="10800"/>
                </a:lnTo>
                <a:lnTo>
                  <a:pt x="15660" y="10800"/>
                </a:lnTo>
                <a:close/>
              </a:path>
              <a:path w="21600" h="21600" extrusionOk="0">
                <a:moveTo>
                  <a:pt x="17820" y="10800"/>
                </a:moveTo>
                <a:lnTo>
                  <a:pt x="17820" y="12342"/>
                </a:lnTo>
                <a:lnTo>
                  <a:pt x="19980" y="12342"/>
                </a:lnTo>
                <a:lnTo>
                  <a:pt x="19980" y="10800"/>
                </a:lnTo>
                <a:lnTo>
                  <a:pt x="17820" y="10800"/>
                </a:lnTo>
                <a:close/>
              </a:path>
              <a:path w="21600" h="21600" extrusionOk="0">
                <a:moveTo>
                  <a:pt x="1620" y="12342"/>
                </a:moveTo>
                <a:lnTo>
                  <a:pt x="1620" y="13885"/>
                </a:lnTo>
                <a:lnTo>
                  <a:pt x="3779" y="13885"/>
                </a:lnTo>
                <a:lnTo>
                  <a:pt x="3779" y="12342"/>
                </a:lnTo>
                <a:lnTo>
                  <a:pt x="1620" y="12342"/>
                </a:lnTo>
                <a:close/>
              </a:path>
              <a:path w="21600" h="21600" extrusionOk="0">
                <a:moveTo>
                  <a:pt x="3779" y="12342"/>
                </a:moveTo>
                <a:lnTo>
                  <a:pt x="3779" y="13885"/>
                </a:lnTo>
                <a:lnTo>
                  <a:pt x="5940" y="13885"/>
                </a:lnTo>
                <a:lnTo>
                  <a:pt x="5940" y="12342"/>
                </a:lnTo>
                <a:lnTo>
                  <a:pt x="3779" y="12342"/>
                </a:lnTo>
                <a:close/>
              </a:path>
              <a:path w="21600" h="21600" extrusionOk="0">
                <a:moveTo>
                  <a:pt x="5940" y="12342"/>
                </a:moveTo>
                <a:lnTo>
                  <a:pt x="5940" y="13885"/>
                </a:lnTo>
                <a:lnTo>
                  <a:pt x="8100" y="13885"/>
                </a:lnTo>
                <a:lnTo>
                  <a:pt x="8100" y="12342"/>
                </a:lnTo>
                <a:lnTo>
                  <a:pt x="5940" y="12342"/>
                </a:lnTo>
                <a:close/>
              </a:path>
              <a:path w="21600" h="21600" extrusionOk="0">
                <a:moveTo>
                  <a:pt x="8100" y="12342"/>
                </a:moveTo>
                <a:lnTo>
                  <a:pt x="8100" y="13885"/>
                </a:lnTo>
                <a:lnTo>
                  <a:pt x="10260" y="13885"/>
                </a:lnTo>
                <a:lnTo>
                  <a:pt x="10260" y="12342"/>
                </a:lnTo>
                <a:lnTo>
                  <a:pt x="8100" y="12342"/>
                </a:lnTo>
                <a:close/>
              </a:path>
              <a:path w="21600" h="21600" extrusionOk="0">
                <a:moveTo>
                  <a:pt x="10260" y="12342"/>
                </a:moveTo>
                <a:lnTo>
                  <a:pt x="10260" y="13885"/>
                </a:lnTo>
                <a:lnTo>
                  <a:pt x="12419" y="13885"/>
                </a:lnTo>
                <a:lnTo>
                  <a:pt x="12419" y="12342"/>
                </a:lnTo>
                <a:lnTo>
                  <a:pt x="10260" y="12342"/>
                </a:lnTo>
                <a:close/>
              </a:path>
              <a:path w="21600" h="21600" extrusionOk="0">
                <a:moveTo>
                  <a:pt x="12419" y="12342"/>
                </a:moveTo>
                <a:lnTo>
                  <a:pt x="12419" y="13885"/>
                </a:lnTo>
                <a:lnTo>
                  <a:pt x="14580" y="13885"/>
                </a:lnTo>
                <a:lnTo>
                  <a:pt x="14580" y="12342"/>
                </a:lnTo>
                <a:lnTo>
                  <a:pt x="12419" y="12342"/>
                </a:lnTo>
                <a:close/>
              </a:path>
              <a:path w="21600" h="21600" extrusionOk="0">
                <a:moveTo>
                  <a:pt x="14580" y="12342"/>
                </a:moveTo>
                <a:lnTo>
                  <a:pt x="14580" y="13885"/>
                </a:lnTo>
                <a:lnTo>
                  <a:pt x="16740" y="13885"/>
                </a:lnTo>
                <a:lnTo>
                  <a:pt x="16740" y="12342"/>
                </a:lnTo>
                <a:lnTo>
                  <a:pt x="14580" y="12342"/>
                </a:lnTo>
                <a:close/>
              </a:path>
              <a:path w="21600" h="21600" extrusionOk="0">
                <a:moveTo>
                  <a:pt x="16740" y="12342"/>
                </a:moveTo>
                <a:lnTo>
                  <a:pt x="16740" y="13885"/>
                </a:lnTo>
                <a:lnTo>
                  <a:pt x="18900" y="13885"/>
                </a:lnTo>
                <a:lnTo>
                  <a:pt x="18900" y="12342"/>
                </a:lnTo>
                <a:lnTo>
                  <a:pt x="16740" y="12342"/>
                </a:lnTo>
                <a:close/>
              </a:path>
              <a:path w="21600" h="21600" extrusionOk="0">
                <a:moveTo>
                  <a:pt x="18900" y="12342"/>
                </a:moveTo>
                <a:lnTo>
                  <a:pt x="18900" y="13885"/>
                </a:lnTo>
                <a:lnTo>
                  <a:pt x="21060" y="13885"/>
                </a:lnTo>
                <a:lnTo>
                  <a:pt x="21060" y="12342"/>
                </a:lnTo>
                <a:lnTo>
                  <a:pt x="18900" y="12342"/>
                </a:lnTo>
                <a:close/>
              </a:path>
              <a:path w="21600" h="21600" extrusionOk="0">
                <a:moveTo>
                  <a:pt x="540" y="13885"/>
                </a:moveTo>
                <a:lnTo>
                  <a:pt x="540" y="15428"/>
                </a:lnTo>
                <a:lnTo>
                  <a:pt x="2700" y="15428"/>
                </a:lnTo>
                <a:lnTo>
                  <a:pt x="2700" y="13885"/>
                </a:lnTo>
                <a:lnTo>
                  <a:pt x="540" y="13885"/>
                </a:lnTo>
                <a:close/>
              </a:path>
              <a:path w="21600" h="21600" extrusionOk="0">
                <a:moveTo>
                  <a:pt x="2700" y="13885"/>
                </a:moveTo>
                <a:lnTo>
                  <a:pt x="2700" y="15428"/>
                </a:lnTo>
                <a:lnTo>
                  <a:pt x="4860" y="15428"/>
                </a:lnTo>
                <a:lnTo>
                  <a:pt x="4860" y="13885"/>
                </a:lnTo>
                <a:lnTo>
                  <a:pt x="2700" y="13885"/>
                </a:lnTo>
                <a:close/>
              </a:path>
              <a:path w="21600" h="21600" extrusionOk="0">
                <a:moveTo>
                  <a:pt x="4860" y="13885"/>
                </a:moveTo>
                <a:lnTo>
                  <a:pt x="4860" y="15428"/>
                </a:lnTo>
                <a:lnTo>
                  <a:pt x="7020" y="15428"/>
                </a:lnTo>
                <a:lnTo>
                  <a:pt x="7020" y="13885"/>
                </a:lnTo>
                <a:lnTo>
                  <a:pt x="4860" y="13885"/>
                </a:lnTo>
                <a:close/>
              </a:path>
              <a:path w="21600" h="21600" extrusionOk="0">
                <a:moveTo>
                  <a:pt x="7020" y="13885"/>
                </a:moveTo>
                <a:lnTo>
                  <a:pt x="7020" y="15428"/>
                </a:lnTo>
                <a:lnTo>
                  <a:pt x="9180" y="15428"/>
                </a:lnTo>
                <a:lnTo>
                  <a:pt x="9180" y="13885"/>
                </a:lnTo>
                <a:lnTo>
                  <a:pt x="7020" y="13885"/>
                </a:lnTo>
                <a:close/>
              </a:path>
              <a:path w="21600" h="21600" extrusionOk="0">
                <a:moveTo>
                  <a:pt x="9180" y="13885"/>
                </a:moveTo>
                <a:lnTo>
                  <a:pt x="9180" y="15428"/>
                </a:lnTo>
                <a:lnTo>
                  <a:pt x="11340" y="15428"/>
                </a:lnTo>
                <a:lnTo>
                  <a:pt x="11340" y="13885"/>
                </a:lnTo>
                <a:lnTo>
                  <a:pt x="9180" y="13885"/>
                </a:lnTo>
                <a:close/>
              </a:path>
              <a:path w="21600" h="21600" extrusionOk="0">
                <a:moveTo>
                  <a:pt x="11340" y="13885"/>
                </a:moveTo>
                <a:lnTo>
                  <a:pt x="11340" y="15428"/>
                </a:lnTo>
                <a:lnTo>
                  <a:pt x="13500" y="15428"/>
                </a:lnTo>
                <a:lnTo>
                  <a:pt x="13500" y="13885"/>
                </a:lnTo>
                <a:lnTo>
                  <a:pt x="11340" y="13885"/>
                </a:lnTo>
                <a:close/>
              </a:path>
              <a:path w="21600" h="21600" extrusionOk="0">
                <a:moveTo>
                  <a:pt x="13500" y="13885"/>
                </a:moveTo>
                <a:lnTo>
                  <a:pt x="13500" y="15428"/>
                </a:lnTo>
                <a:lnTo>
                  <a:pt x="15660" y="15428"/>
                </a:lnTo>
                <a:lnTo>
                  <a:pt x="15660" y="13885"/>
                </a:lnTo>
                <a:lnTo>
                  <a:pt x="13500" y="13885"/>
                </a:lnTo>
                <a:close/>
              </a:path>
              <a:path w="21600" h="21600" extrusionOk="0">
                <a:moveTo>
                  <a:pt x="15660" y="13885"/>
                </a:moveTo>
                <a:lnTo>
                  <a:pt x="15660" y="15428"/>
                </a:lnTo>
                <a:lnTo>
                  <a:pt x="17820" y="15428"/>
                </a:lnTo>
                <a:lnTo>
                  <a:pt x="17820" y="13885"/>
                </a:lnTo>
                <a:lnTo>
                  <a:pt x="15660" y="13885"/>
                </a:lnTo>
                <a:close/>
              </a:path>
              <a:path w="21600" h="21600" extrusionOk="0">
                <a:moveTo>
                  <a:pt x="17820" y="13885"/>
                </a:moveTo>
                <a:lnTo>
                  <a:pt x="17820" y="15428"/>
                </a:lnTo>
                <a:lnTo>
                  <a:pt x="19980" y="15428"/>
                </a:lnTo>
                <a:lnTo>
                  <a:pt x="19980" y="13885"/>
                </a:lnTo>
                <a:lnTo>
                  <a:pt x="17820" y="13885"/>
                </a:lnTo>
                <a:close/>
              </a:path>
              <a:path w="21600" h="21600" extrusionOk="0">
                <a:moveTo>
                  <a:pt x="1620" y="15428"/>
                </a:moveTo>
                <a:lnTo>
                  <a:pt x="1620" y="16971"/>
                </a:lnTo>
                <a:lnTo>
                  <a:pt x="3779" y="16971"/>
                </a:lnTo>
                <a:lnTo>
                  <a:pt x="3779" y="15428"/>
                </a:lnTo>
                <a:lnTo>
                  <a:pt x="1620" y="15428"/>
                </a:lnTo>
                <a:close/>
              </a:path>
              <a:path w="21600" h="21600" extrusionOk="0">
                <a:moveTo>
                  <a:pt x="3779" y="15428"/>
                </a:moveTo>
                <a:lnTo>
                  <a:pt x="3779" y="16971"/>
                </a:lnTo>
                <a:lnTo>
                  <a:pt x="5940" y="16971"/>
                </a:lnTo>
                <a:lnTo>
                  <a:pt x="5940" y="15428"/>
                </a:lnTo>
                <a:lnTo>
                  <a:pt x="3779" y="15428"/>
                </a:lnTo>
                <a:close/>
              </a:path>
              <a:path w="21600" h="21600" extrusionOk="0">
                <a:moveTo>
                  <a:pt x="5940" y="15428"/>
                </a:moveTo>
                <a:lnTo>
                  <a:pt x="5940" y="16971"/>
                </a:lnTo>
                <a:lnTo>
                  <a:pt x="8100" y="16971"/>
                </a:lnTo>
                <a:lnTo>
                  <a:pt x="8100" y="15428"/>
                </a:lnTo>
                <a:lnTo>
                  <a:pt x="5940" y="15428"/>
                </a:lnTo>
                <a:close/>
              </a:path>
              <a:path w="21600" h="21600" extrusionOk="0">
                <a:moveTo>
                  <a:pt x="8100" y="15428"/>
                </a:moveTo>
                <a:lnTo>
                  <a:pt x="8100" y="16971"/>
                </a:lnTo>
                <a:lnTo>
                  <a:pt x="10260" y="16971"/>
                </a:lnTo>
                <a:lnTo>
                  <a:pt x="10260" y="15428"/>
                </a:lnTo>
                <a:lnTo>
                  <a:pt x="8100" y="15428"/>
                </a:lnTo>
                <a:close/>
              </a:path>
              <a:path w="21600" h="21600" extrusionOk="0">
                <a:moveTo>
                  <a:pt x="10260" y="15428"/>
                </a:moveTo>
                <a:lnTo>
                  <a:pt x="10260" y="16971"/>
                </a:lnTo>
                <a:lnTo>
                  <a:pt x="12419" y="16971"/>
                </a:lnTo>
                <a:lnTo>
                  <a:pt x="12419" y="15428"/>
                </a:lnTo>
                <a:lnTo>
                  <a:pt x="10260" y="15428"/>
                </a:lnTo>
                <a:close/>
              </a:path>
              <a:path w="21600" h="21600" extrusionOk="0">
                <a:moveTo>
                  <a:pt x="12419" y="15428"/>
                </a:moveTo>
                <a:lnTo>
                  <a:pt x="12419" y="16971"/>
                </a:lnTo>
                <a:lnTo>
                  <a:pt x="14580" y="16971"/>
                </a:lnTo>
                <a:lnTo>
                  <a:pt x="14580" y="15428"/>
                </a:lnTo>
                <a:lnTo>
                  <a:pt x="12419" y="15428"/>
                </a:lnTo>
                <a:close/>
              </a:path>
              <a:path w="21600" h="21600" extrusionOk="0">
                <a:moveTo>
                  <a:pt x="14580" y="15428"/>
                </a:moveTo>
                <a:lnTo>
                  <a:pt x="14580" y="16971"/>
                </a:lnTo>
                <a:lnTo>
                  <a:pt x="16740" y="16971"/>
                </a:lnTo>
                <a:lnTo>
                  <a:pt x="16740" y="15428"/>
                </a:lnTo>
                <a:lnTo>
                  <a:pt x="14580" y="15428"/>
                </a:lnTo>
                <a:close/>
              </a:path>
              <a:path w="21600" h="21600" extrusionOk="0">
                <a:moveTo>
                  <a:pt x="16740" y="15428"/>
                </a:moveTo>
                <a:lnTo>
                  <a:pt x="16740" y="16971"/>
                </a:lnTo>
                <a:lnTo>
                  <a:pt x="18900" y="16971"/>
                </a:lnTo>
                <a:lnTo>
                  <a:pt x="18900" y="15428"/>
                </a:lnTo>
                <a:lnTo>
                  <a:pt x="16740" y="15428"/>
                </a:lnTo>
                <a:close/>
              </a:path>
              <a:path w="21600" h="21600" extrusionOk="0">
                <a:moveTo>
                  <a:pt x="18900" y="15428"/>
                </a:moveTo>
                <a:lnTo>
                  <a:pt x="18900" y="16971"/>
                </a:lnTo>
                <a:lnTo>
                  <a:pt x="21060" y="16971"/>
                </a:lnTo>
                <a:lnTo>
                  <a:pt x="21060" y="15428"/>
                </a:lnTo>
                <a:lnTo>
                  <a:pt x="18900" y="15428"/>
                </a:lnTo>
                <a:close/>
              </a:path>
              <a:path w="21600" h="21600" extrusionOk="0">
                <a:moveTo>
                  <a:pt x="540" y="16971"/>
                </a:moveTo>
                <a:lnTo>
                  <a:pt x="540" y="18514"/>
                </a:lnTo>
                <a:lnTo>
                  <a:pt x="2700" y="18514"/>
                </a:lnTo>
                <a:lnTo>
                  <a:pt x="2700" y="16971"/>
                </a:lnTo>
                <a:lnTo>
                  <a:pt x="540" y="16971"/>
                </a:lnTo>
                <a:close/>
              </a:path>
              <a:path w="21600" h="21600" extrusionOk="0">
                <a:moveTo>
                  <a:pt x="2700" y="16971"/>
                </a:moveTo>
                <a:lnTo>
                  <a:pt x="2700" y="18514"/>
                </a:lnTo>
                <a:lnTo>
                  <a:pt x="4860" y="18514"/>
                </a:lnTo>
                <a:lnTo>
                  <a:pt x="4860" y="16971"/>
                </a:lnTo>
                <a:lnTo>
                  <a:pt x="2700" y="16971"/>
                </a:lnTo>
                <a:close/>
              </a:path>
              <a:path w="21600" h="21600" extrusionOk="0">
                <a:moveTo>
                  <a:pt x="4860" y="16971"/>
                </a:moveTo>
                <a:lnTo>
                  <a:pt x="4860" y="18514"/>
                </a:lnTo>
                <a:lnTo>
                  <a:pt x="7020" y="18514"/>
                </a:lnTo>
                <a:lnTo>
                  <a:pt x="7020" y="16971"/>
                </a:lnTo>
                <a:lnTo>
                  <a:pt x="4860" y="16971"/>
                </a:lnTo>
                <a:close/>
              </a:path>
              <a:path w="21600" h="21600" extrusionOk="0">
                <a:moveTo>
                  <a:pt x="7020" y="16971"/>
                </a:moveTo>
                <a:lnTo>
                  <a:pt x="7020" y="18514"/>
                </a:lnTo>
                <a:lnTo>
                  <a:pt x="9180" y="18514"/>
                </a:lnTo>
                <a:lnTo>
                  <a:pt x="9180" y="16971"/>
                </a:lnTo>
                <a:lnTo>
                  <a:pt x="7020" y="16971"/>
                </a:lnTo>
                <a:close/>
              </a:path>
              <a:path w="21600" h="21600" extrusionOk="0">
                <a:moveTo>
                  <a:pt x="9180" y="16971"/>
                </a:moveTo>
                <a:lnTo>
                  <a:pt x="9180" y="18514"/>
                </a:lnTo>
                <a:lnTo>
                  <a:pt x="11340" y="18514"/>
                </a:lnTo>
                <a:lnTo>
                  <a:pt x="11340" y="16971"/>
                </a:lnTo>
                <a:lnTo>
                  <a:pt x="9180" y="16971"/>
                </a:lnTo>
                <a:close/>
              </a:path>
              <a:path w="21600" h="21600" extrusionOk="0">
                <a:moveTo>
                  <a:pt x="11340" y="16971"/>
                </a:moveTo>
                <a:lnTo>
                  <a:pt x="11340" y="18514"/>
                </a:lnTo>
                <a:lnTo>
                  <a:pt x="13500" y="18514"/>
                </a:lnTo>
                <a:lnTo>
                  <a:pt x="13500" y="16971"/>
                </a:lnTo>
                <a:lnTo>
                  <a:pt x="11340" y="16971"/>
                </a:lnTo>
                <a:close/>
              </a:path>
              <a:path w="21600" h="21600" extrusionOk="0">
                <a:moveTo>
                  <a:pt x="13500" y="16971"/>
                </a:moveTo>
                <a:lnTo>
                  <a:pt x="13500" y="18514"/>
                </a:lnTo>
                <a:lnTo>
                  <a:pt x="15660" y="18514"/>
                </a:lnTo>
                <a:lnTo>
                  <a:pt x="15660" y="16971"/>
                </a:lnTo>
                <a:lnTo>
                  <a:pt x="13500" y="16971"/>
                </a:lnTo>
                <a:close/>
              </a:path>
              <a:path w="21600" h="21600" extrusionOk="0">
                <a:moveTo>
                  <a:pt x="15660" y="16971"/>
                </a:moveTo>
                <a:lnTo>
                  <a:pt x="15660" y="18514"/>
                </a:lnTo>
                <a:lnTo>
                  <a:pt x="17820" y="18514"/>
                </a:lnTo>
                <a:lnTo>
                  <a:pt x="17820" y="16971"/>
                </a:lnTo>
                <a:lnTo>
                  <a:pt x="15660" y="16971"/>
                </a:lnTo>
                <a:close/>
              </a:path>
              <a:path w="21600" h="21600" extrusionOk="0">
                <a:moveTo>
                  <a:pt x="17820" y="16971"/>
                </a:moveTo>
                <a:lnTo>
                  <a:pt x="17820" y="18514"/>
                </a:lnTo>
                <a:lnTo>
                  <a:pt x="19980" y="18514"/>
                </a:lnTo>
                <a:lnTo>
                  <a:pt x="19980" y="16971"/>
                </a:lnTo>
                <a:lnTo>
                  <a:pt x="17820" y="16971"/>
                </a:lnTo>
                <a:close/>
              </a:path>
              <a:path w="21600" h="21600" extrusionOk="0">
                <a:moveTo>
                  <a:pt x="1620" y="18514"/>
                </a:moveTo>
                <a:lnTo>
                  <a:pt x="1620" y="20057"/>
                </a:lnTo>
                <a:lnTo>
                  <a:pt x="3779" y="20057"/>
                </a:lnTo>
                <a:lnTo>
                  <a:pt x="3779" y="18514"/>
                </a:lnTo>
                <a:lnTo>
                  <a:pt x="1620" y="18514"/>
                </a:lnTo>
                <a:close/>
              </a:path>
              <a:path w="21600" h="21600" extrusionOk="0">
                <a:moveTo>
                  <a:pt x="3779" y="18514"/>
                </a:moveTo>
                <a:lnTo>
                  <a:pt x="3779" y="20057"/>
                </a:lnTo>
                <a:lnTo>
                  <a:pt x="5940" y="20057"/>
                </a:lnTo>
                <a:lnTo>
                  <a:pt x="5940" y="18514"/>
                </a:lnTo>
                <a:lnTo>
                  <a:pt x="3779" y="18514"/>
                </a:lnTo>
                <a:close/>
              </a:path>
              <a:path w="21600" h="21600" extrusionOk="0">
                <a:moveTo>
                  <a:pt x="5940" y="18514"/>
                </a:moveTo>
                <a:lnTo>
                  <a:pt x="5940" y="20057"/>
                </a:lnTo>
                <a:lnTo>
                  <a:pt x="8100" y="20057"/>
                </a:lnTo>
                <a:lnTo>
                  <a:pt x="8100" y="18514"/>
                </a:lnTo>
                <a:lnTo>
                  <a:pt x="5940" y="18514"/>
                </a:lnTo>
                <a:close/>
              </a:path>
              <a:path w="21600" h="21600" extrusionOk="0">
                <a:moveTo>
                  <a:pt x="8100" y="18514"/>
                </a:moveTo>
                <a:lnTo>
                  <a:pt x="8100" y="20057"/>
                </a:lnTo>
                <a:lnTo>
                  <a:pt x="10260" y="20057"/>
                </a:lnTo>
                <a:lnTo>
                  <a:pt x="10260" y="18514"/>
                </a:lnTo>
                <a:lnTo>
                  <a:pt x="8100" y="18514"/>
                </a:lnTo>
                <a:close/>
              </a:path>
              <a:path w="21600" h="21600" extrusionOk="0">
                <a:moveTo>
                  <a:pt x="10260" y="18514"/>
                </a:moveTo>
                <a:lnTo>
                  <a:pt x="10260" y="20057"/>
                </a:lnTo>
                <a:lnTo>
                  <a:pt x="12419" y="20057"/>
                </a:lnTo>
                <a:lnTo>
                  <a:pt x="12419" y="18514"/>
                </a:lnTo>
                <a:lnTo>
                  <a:pt x="10260" y="18514"/>
                </a:lnTo>
                <a:close/>
              </a:path>
              <a:path w="21600" h="21600" extrusionOk="0">
                <a:moveTo>
                  <a:pt x="12419" y="18514"/>
                </a:moveTo>
                <a:lnTo>
                  <a:pt x="12419" y="20057"/>
                </a:lnTo>
                <a:lnTo>
                  <a:pt x="14580" y="20057"/>
                </a:lnTo>
                <a:lnTo>
                  <a:pt x="14580" y="18514"/>
                </a:lnTo>
                <a:lnTo>
                  <a:pt x="12419" y="18514"/>
                </a:lnTo>
                <a:close/>
              </a:path>
              <a:path w="21600" h="21600" extrusionOk="0">
                <a:moveTo>
                  <a:pt x="14580" y="18514"/>
                </a:moveTo>
                <a:lnTo>
                  <a:pt x="14580" y="20057"/>
                </a:lnTo>
                <a:lnTo>
                  <a:pt x="16740" y="20057"/>
                </a:lnTo>
                <a:lnTo>
                  <a:pt x="16740" y="18514"/>
                </a:lnTo>
                <a:lnTo>
                  <a:pt x="14580" y="18514"/>
                </a:lnTo>
                <a:close/>
              </a:path>
              <a:path w="21600" h="21600" extrusionOk="0">
                <a:moveTo>
                  <a:pt x="16740" y="18514"/>
                </a:moveTo>
                <a:lnTo>
                  <a:pt x="16740" y="20057"/>
                </a:lnTo>
                <a:lnTo>
                  <a:pt x="18900" y="20057"/>
                </a:lnTo>
                <a:lnTo>
                  <a:pt x="18900" y="18514"/>
                </a:lnTo>
                <a:lnTo>
                  <a:pt x="16740" y="18514"/>
                </a:lnTo>
                <a:close/>
              </a:path>
              <a:path w="21600" h="21600" extrusionOk="0">
                <a:moveTo>
                  <a:pt x="18900" y="18514"/>
                </a:moveTo>
                <a:lnTo>
                  <a:pt x="18900" y="20057"/>
                </a:lnTo>
                <a:lnTo>
                  <a:pt x="21060" y="20057"/>
                </a:lnTo>
                <a:lnTo>
                  <a:pt x="21060" y="18514"/>
                </a:lnTo>
                <a:lnTo>
                  <a:pt x="18900" y="18514"/>
                </a:lnTo>
                <a:close/>
              </a:path>
              <a:path w="21600" h="21600" extrusionOk="0">
                <a:moveTo>
                  <a:pt x="540" y="20057"/>
                </a:moveTo>
                <a:lnTo>
                  <a:pt x="540" y="21600"/>
                </a:lnTo>
                <a:lnTo>
                  <a:pt x="2700" y="21600"/>
                </a:lnTo>
                <a:lnTo>
                  <a:pt x="2700" y="20057"/>
                </a:lnTo>
                <a:lnTo>
                  <a:pt x="540" y="20057"/>
                </a:lnTo>
                <a:close/>
              </a:path>
              <a:path w="21600" h="21600" extrusionOk="0">
                <a:moveTo>
                  <a:pt x="2700" y="20057"/>
                </a:moveTo>
                <a:lnTo>
                  <a:pt x="2700" y="21600"/>
                </a:lnTo>
                <a:lnTo>
                  <a:pt x="4860" y="21600"/>
                </a:lnTo>
                <a:lnTo>
                  <a:pt x="4860" y="20057"/>
                </a:lnTo>
                <a:lnTo>
                  <a:pt x="2700" y="20057"/>
                </a:lnTo>
                <a:close/>
              </a:path>
              <a:path w="21600" h="21600" extrusionOk="0">
                <a:moveTo>
                  <a:pt x="4860" y="20057"/>
                </a:moveTo>
                <a:lnTo>
                  <a:pt x="4860" y="21600"/>
                </a:lnTo>
                <a:lnTo>
                  <a:pt x="7020" y="21600"/>
                </a:lnTo>
                <a:lnTo>
                  <a:pt x="7020" y="20057"/>
                </a:lnTo>
                <a:lnTo>
                  <a:pt x="4860" y="20057"/>
                </a:lnTo>
                <a:close/>
              </a:path>
              <a:path w="21600" h="21600" extrusionOk="0">
                <a:moveTo>
                  <a:pt x="7020" y="20057"/>
                </a:moveTo>
                <a:lnTo>
                  <a:pt x="7020" y="21600"/>
                </a:lnTo>
                <a:lnTo>
                  <a:pt x="9180" y="21600"/>
                </a:lnTo>
                <a:lnTo>
                  <a:pt x="9180" y="20057"/>
                </a:lnTo>
                <a:lnTo>
                  <a:pt x="7020" y="20057"/>
                </a:lnTo>
                <a:close/>
              </a:path>
              <a:path w="21600" h="21600" extrusionOk="0">
                <a:moveTo>
                  <a:pt x="9180" y="20057"/>
                </a:moveTo>
                <a:lnTo>
                  <a:pt x="9180" y="21600"/>
                </a:lnTo>
                <a:lnTo>
                  <a:pt x="11340" y="21600"/>
                </a:lnTo>
                <a:lnTo>
                  <a:pt x="11340" y="20057"/>
                </a:lnTo>
                <a:lnTo>
                  <a:pt x="9180" y="20057"/>
                </a:lnTo>
                <a:close/>
              </a:path>
              <a:path w="21600" h="21600" extrusionOk="0">
                <a:moveTo>
                  <a:pt x="11340" y="20057"/>
                </a:moveTo>
                <a:lnTo>
                  <a:pt x="11340" y="21600"/>
                </a:lnTo>
                <a:lnTo>
                  <a:pt x="13500" y="21600"/>
                </a:lnTo>
                <a:lnTo>
                  <a:pt x="13500" y="20057"/>
                </a:lnTo>
                <a:lnTo>
                  <a:pt x="11340" y="20057"/>
                </a:lnTo>
                <a:close/>
              </a:path>
              <a:path w="21600" h="21600" extrusionOk="0">
                <a:moveTo>
                  <a:pt x="13500" y="20057"/>
                </a:moveTo>
                <a:lnTo>
                  <a:pt x="13500" y="21600"/>
                </a:lnTo>
                <a:lnTo>
                  <a:pt x="15660" y="21600"/>
                </a:lnTo>
                <a:lnTo>
                  <a:pt x="15660" y="20057"/>
                </a:lnTo>
                <a:lnTo>
                  <a:pt x="13500" y="20057"/>
                </a:lnTo>
                <a:close/>
              </a:path>
              <a:path w="21600" h="21600" extrusionOk="0">
                <a:moveTo>
                  <a:pt x="15660" y="20057"/>
                </a:moveTo>
                <a:lnTo>
                  <a:pt x="15660" y="21600"/>
                </a:lnTo>
                <a:lnTo>
                  <a:pt x="17820" y="21600"/>
                </a:lnTo>
                <a:lnTo>
                  <a:pt x="17820" y="20057"/>
                </a:lnTo>
                <a:lnTo>
                  <a:pt x="15660" y="20057"/>
                </a:lnTo>
                <a:close/>
              </a:path>
              <a:path w="21600" h="21600" extrusionOk="0">
                <a:moveTo>
                  <a:pt x="17820" y="20057"/>
                </a:moveTo>
                <a:lnTo>
                  <a:pt x="17820" y="21600"/>
                </a:lnTo>
                <a:lnTo>
                  <a:pt x="19980" y="21600"/>
                </a:lnTo>
                <a:lnTo>
                  <a:pt x="19980" y="20057"/>
                </a:lnTo>
                <a:lnTo>
                  <a:pt x="17820" y="20057"/>
                </a:lnTo>
                <a:close/>
              </a:path>
              <a:path w="21600" h="21600" extrusionOk="0">
                <a:moveTo>
                  <a:pt x="19980" y="4628"/>
                </a:moveTo>
                <a:lnTo>
                  <a:pt x="21060" y="4628"/>
                </a:lnTo>
                <a:lnTo>
                  <a:pt x="21060" y="6171"/>
                </a:lnTo>
                <a:lnTo>
                  <a:pt x="19980" y="6171"/>
                </a:lnTo>
                <a:lnTo>
                  <a:pt x="19980" y="4628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999999"/>
              </a:gs>
            </a:gsLst>
            <a:lin ang="5400000" scaled="1"/>
          </a:gradFill>
          <a:ln w="12700">
            <a:solidFill>
              <a:srgbClr val="666666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194" name="AutoShape 146"/>
          <p:cNvCxnSpPr>
            <a:cxnSpLocks noChangeShapeType="1"/>
          </p:cNvCxnSpPr>
          <p:nvPr/>
        </p:nvCxnSpPr>
        <p:spPr bwMode="auto">
          <a:xfrm>
            <a:off x="4745037" y="2644775"/>
            <a:ext cx="504825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195" name="AutoShape 147"/>
          <p:cNvCxnSpPr>
            <a:cxnSpLocks noChangeShapeType="1"/>
          </p:cNvCxnSpPr>
          <p:nvPr/>
        </p:nvCxnSpPr>
        <p:spPr bwMode="auto">
          <a:xfrm>
            <a:off x="4489450" y="4895850"/>
            <a:ext cx="503237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196" name="AutoShape 148"/>
          <p:cNvCxnSpPr>
            <a:cxnSpLocks noChangeShapeType="1"/>
          </p:cNvCxnSpPr>
          <p:nvPr/>
        </p:nvCxnSpPr>
        <p:spPr bwMode="auto">
          <a:xfrm>
            <a:off x="4897437" y="2644775"/>
            <a:ext cx="0" cy="2249488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stealth" w="lg" len="lg"/>
            <a:tailEnd type="stealth" w="lg" len="lg"/>
          </a:ln>
          <a:effectLst/>
        </p:spPr>
      </p:cxnSp>
      <p:cxnSp>
        <p:nvCxnSpPr>
          <p:cNvPr id="2197" name="AutoShape 149"/>
          <p:cNvCxnSpPr>
            <a:cxnSpLocks noChangeShapeType="1"/>
          </p:cNvCxnSpPr>
          <p:nvPr/>
        </p:nvCxnSpPr>
        <p:spPr bwMode="auto">
          <a:xfrm>
            <a:off x="4256087" y="5724525"/>
            <a:ext cx="1008063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198" name="AutoShape 150"/>
          <p:cNvCxnSpPr>
            <a:cxnSpLocks noChangeShapeType="1"/>
          </p:cNvCxnSpPr>
          <p:nvPr/>
        </p:nvCxnSpPr>
        <p:spPr bwMode="auto">
          <a:xfrm>
            <a:off x="5181600" y="2644775"/>
            <a:ext cx="0" cy="3078163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stealth" w="lg" len="lg"/>
            <a:tailEnd type="stealth" w="lg" len="lg"/>
          </a:ln>
          <a:effectLst/>
        </p:spPr>
      </p:cxnSp>
      <p:sp>
        <p:nvSpPr>
          <p:cNvPr id="181" name="Rectangle 180"/>
          <p:cNvSpPr/>
          <p:nvPr/>
        </p:nvSpPr>
        <p:spPr>
          <a:xfrm>
            <a:off x="1447800" y="3505200"/>
            <a:ext cx="838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b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b="1" baseline="-25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4267200" y="3429000"/>
            <a:ext cx="838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400" b="1" baseline="-25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endParaRPr lang="en-US" sz="2000" b="1" baseline="-25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3" name="Rectangle 182"/>
          <p:cNvSpPr/>
          <p:nvPr/>
        </p:nvSpPr>
        <p:spPr>
          <a:xfrm>
            <a:off x="4953000" y="3886200"/>
            <a:ext cx="838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4191000" y="5943600"/>
            <a:ext cx="838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F</a:t>
            </a:r>
            <a:endParaRPr lang="en-US" sz="2000" b="1" dirty="0">
              <a:solidFill>
                <a:srgbClr val="FF0000"/>
              </a:solidFill>
            </a:endParaRPr>
          </a:p>
        </p:txBody>
      </p:sp>
      <p:cxnSp>
        <p:nvCxnSpPr>
          <p:cNvPr id="2199" name="AutoShape 151"/>
          <p:cNvCxnSpPr>
            <a:cxnSpLocks noChangeShapeType="1"/>
          </p:cNvCxnSpPr>
          <p:nvPr/>
        </p:nvCxnSpPr>
        <p:spPr bwMode="auto">
          <a:xfrm>
            <a:off x="4876800" y="4876800"/>
            <a:ext cx="0" cy="827087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stealth" w="lg" len="lg"/>
            <a:tailEnd type="stealth" w="lg" len="lg"/>
          </a:ln>
          <a:effectLst/>
        </p:spPr>
      </p:cxnSp>
      <p:sp>
        <p:nvSpPr>
          <p:cNvPr id="187" name="Rectangle 186"/>
          <p:cNvSpPr/>
          <p:nvPr/>
        </p:nvSpPr>
        <p:spPr>
          <a:xfrm>
            <a:off x="4191000" y="5029200"/>
            <a:ext cx="838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δ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89" name="Right Arrow 188"/>
          <p:cNvSpPr/>
          <p:nvPr/>
        </p:nvSpPr>
        <p:spPr>
          <a:xfrm>
            <a:off x="2438400" y="3276600"/>
            <a:ext cx="1295400" cy="1143000"/>
          </a:xfrm>
          <a:prstGeom prst="rightArrow">
            <a:avLst>
              <a:gd name="adj1" fmla="val 50000"/>
              <a:gd name="adj2" fmla="val 2881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Applying </a:t>
            </a:r>
          </a:p>
          <a:p>
            <a:pPr algn="ctr"/>
            <a:r>
              <a:rPr lang="en-US" dirty="0" smtClean="0"/>
              <a:t>Load </a:t>
            </a:r>
            <a:endParaRPr lang="en-US" dirty="0"/>
          </a:p>
        </p:txBody>
      </p:sp>
      <p:sp>
        <p:nvSpPr>
          <p:cNvPr id="190" name="Rectangle 189"/>
          <p:cNvSpPr/>
          <p:nvPr/>
        </p:nvSpPr>
        <p:spPr>
          <a:xfrm>
            <a:off x="5638800" y="2438400"/>
            <a:ext cx="2971800" cy="3429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just">
              <a:buFont typeface="Wingdings" pitchFamily="2" charset="2"/>
              <a:buChar char="q"/>
            </a:pPr>
            <a:r>
              <a:rPr lang="en-US" sz="2000" b="1" dirty="0" smtClean="0">
                <a:solidFill>
                  <a:schemeClr val="tx1"/>
                </a:solidFill>
              </a:rPr>
              <a:t>  deflection (</a:t>
            </a:r>
            <a:r>
              <a:rPr lang="el-GR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δ</a:t>
            </a:r>
            <a:r>
              <a:rPr lang="en-US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) = L – L</a:t>
            </a:r>
            <a:r>
              <a:rPr lang="en-US" sz="2000" b="1" baseline="-25000" dirty="0" smtClean="0">
                <a:solidFill>
                  <a:schemeClr val="tx1"/>
                </a:solidFill>
                <a:latin typeface="Times New Roman"/>
                <a:cs typeface="Times New Roman"/>
              </a:rPr>
              <a:t>o</a:t>
            </a:r>
          </a:p>
          <a:p>
            <a:pPr algn="just"/>
            <a:endParaRPr lang="en-US" sz="2000" b="1" baseline="-25000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sz="2000" b="1" dirty="0" smtClean="0">
                <a:solidFill>
                  <a:schemeClr val="tx1"/>
                </a:solidFill>
              </a:rPr>
              <a:t> F = K </a:t>
            </a:r>
            <a:r>
              <a:rPr lang="el-GR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δ</a:t>
            </a:r>
            <a:r>
              <a:rPr lang="en-US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 where </a:t>
            </a:r>
            <a:r>
              <a:rPr lang="en-US" sz="2000" b="1" dirty="0" smtClean="0">
                <a:solidFill>
                  <a:schemeClr val="tx1"/>
                </a:solidFill>
              </a:rPr>
              <a:t> K is the spring stiffness</a:t>
            </a:r>
          </a:p>
          <a:p>
            <a:pPr algn="just">
              <a:buFont typeface="Wingdings" pitchFamily="2" charset="2"/>
              <a:buChar char="q"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en-US" sz="2000" b="1" dirty="0" smtClean="0">
                <a:solidFill>
                  <a:schemeClr val="tx1"/>
                </a:solidFill>
              </a:rPr>
              <a:t> increasing K makes the spring stiffer. </a:t>
            </a:r>
          </a:p>
          <a:p>
            <a:pPr algn="just">
              <a:buFont typeface="Wingdings" pitchFamily="2" charset="2"/>
              <a:buChar char="q"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q"/>
            </a:pPr>
            <a:r>
              <a:rPr lang="en-US" sz="2000" b="1" dirty="0" smtClean="0">
                <a:solidFill>
                  <a:schemeClr val="tx1"/>
                </a:solidFill>
              </a:rPr>
              <a:t>Stiffer springs needs more force to deflect it</a:t>
            </a:r>
          </a:p>
        </p:txBody>
      </p:sp>
      <p:sp>
        <p:nvSpPr>
          <p:cNvPr id="172" name="Oval 171"/>
          <p:cNvSpPr>
            <a:spLocks noChangeAspect="1"/>
          </p:cNvSpPr>
          <p:nvPr/>
        </p:nvSpPr>
        <p:spPr>
          <a:xfrm>
            <a:off x="790956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2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500"/>
                                        <p:tgtEl>
                                          <p:spTgt spid="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500"/>
                                        <p:tgtEl>
                                          <p:spTgt spid="2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2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6" dur="500"/>
                                        <p:tgtEl>
                                          <p:spTgt spid="2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2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2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7" dur="500"/>
                                        <p:tgtEl>
                                          <p:spTgt spid="2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50" dur="500"/>
                                        <p:tgtEl>
                                          <p:spTgt spid="2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53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56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59" dur="500"/>
                                        <p:tgtEl>
                                          <p:spTgt spid="2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62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65" dur="500"/>
                                        <p:tgtEl>
                                          <p:spTgt spid="2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68" dur="500"/>
                                        <p:tgtEl>
                                          <p:spTgt spid="2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1" dur="500"/>
                                        <p:tgtEl>
                                          <p:spTgt spid="2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3" grpId="0" animBg="1"/>
      <p:bldP spid="181" grpId="0"/>
      <p:bldP spid="182" grpId="0"/>
      <p:bldP spid="183" grpId="0"/>
      <p:bldP spid="184" grpId="0"/>
      <p:bldP spid="187" grpId="0"/>
      <p:bldP spid="189" grpId="0" animBg="1"/>
      <p:bldP spid="19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1141</TotalTime>
  <Words>494</Words>
  <Application>Microsoft Office PowerPoint</Application>
  <PresentationFormat>On-screen Show (4:3)</PresentationFormat>
  <Paragraphs>147</Paragraphs>
  <Slides>17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Module</vt:lpstr>
      <vt:lpstr>Equation</vt:lpstr>
      <vt:lpstr>Statics </vt:lpstr>
      <vt:lpstr>Condition For Equilibrium </vt:lpstr>
      <vt:lpstr>Condition For Equilibrium </vt:lpstr>
      <vt:lpstr>Condition For Equilibrium </vt:lpstr>
      <vt:lpstr>Condition For Equilibrium </vt:lpstr>
      <vt:lpstr>Condition For Equilibrium </vt:lpstr>
      <vt:lpstr>Condition For Equilibrium </vt:lpstr>
      <vt:lpstr>Condition For Equilibrium </vt:lpstr>
      <vt:lpstr>Condition For Equilibrium </vt:lpstr>
      <vt:lpstr>Condition For Equilibrium </vt:lpstr>
      <vt:lpstr>Condition For Equilibrium </vt:lpstr>
      <vt:lpstr>Condition For Equilibrium </vt:lpstr>
      <vt:lpstr>Condition For Equilibrium </vt:lpstr>
      <vt:lpstr>Condition For Equilibrium </vt:lpstr>
      <vt:lpstr>Condition For Equilibrium </vt:lpstr>
      <vt:lpstr>Condition For Equilibrium </vt:lpstr>
      <vt:lpstr>Condition For Equilibrium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Statics </dc:title>
  <dc:creator>Laith Batarseh</dc:creator>
  <cp:lastModifiedBy>Laith Batarseh</cp:lastModifiedBy>
  <cp:revision>189</cp:revision>
  <dcterms:created xsi:type="dcterms:W3CDTF">2006-08-16T00:00:00Z</dcterms:created>
  <dcterms:modified xsi:type="dcterms:W3CDTF">2013-04-28T17:25:33Z</dcterms:modified>
</cp:coreProperties>
</file>