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5" r:id="rId3"/>
    <p:sldId id="264" r:id="rId4"/>
    <p:sldId id="272" r:id="rId5"/>
    <p:sldId id="271" r:id="rId6"/>
    <p:sldId id="273" r:id="rId7"/>
    <p:sldId id="275" r:id="rId8"/>
    <p:sldId id="269" r:id="rId9"/>
    <p:sldId id="277" r:id="rId10"/>
    <p:sldId id="278" r:id="rId11"/>
    <p:sldId id="279" r:id="rId12"/>
    <p:sldId id="280" r:id="rId13"/>
    <p:sldId id="281" r:id="rId14"/>
    <p:sldId id="282" r:id="rId15"/>
    <p:sldId id="28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0860" autoAdjust="0"/>
  </p:normalViewPr>
  <p:slideViewPr>
    <p:cSldViewPr>
      <p:cViewPr varScale="1">
        <p:scale>
          <a:sx n="62" d="100"/>
          <a:sy n="62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6.wmf"/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209CB8-2F0A-4A83-81A3-72A0752A0B68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06B32C-C616-4AC6-8A9B-53414392A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2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9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1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1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8" y="6377460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698988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698988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9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8" y="1743134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9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3" y="155448"/>
            <a:ext cx="2525151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6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2" y="1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1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2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8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png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.png"/><Relationship Id="rId5" Type="http://schemas.openxmlformats.org/officeDocument/2006/relationships/image" Target="../media/image22.png"/><Relationship Id="rId4" Type="http://schemas.openxmlformats.org/officeDocument/2006/relationships/oleObject" Target="../embeddings/oleObject8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png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164592"/>
            <a:ext cx="6248400" cy="978408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/>
              <a:t>Statics </a:t>
            </a:r>
            <a:endParaRPr lang="en-US" sz="4800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idx="1"/>
          </p:nvPr>
        </p:nvSpPr>
        <p:spPr/>
      </p:sp>
      <p:pic>
        <p:nvPicPr>
          <p:cNvPr id="13" name="Picture 2" descr="C:\Users\Laith Batarseh\AppData\Local\Microsoft\Windows\Temporary Internet Files\Content.IE5\0A8FNZFD\MP90039930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38136" y="1524000"/>
            <a:ext cx="6255277" cy="4114800"/>
          </a:xfrm>
          <a:prstGeom prst="rect">
            <a:avLst/>
          </a:prstGeom>
          <a:ln w="25400" cap="sq" cmpd="thickThin">
            <a:noFill/>
            <a:prstDash val="solid"/>
            <a:miter lim="800000"/>
          </a:ln>
          <a:effectLst>
            <a:innerShdw blurRad="76200">
              <a:srgbClr val="000000"/>
            </a:innerShdw>
            <a:reflection blurRad="6350" stA="50000" endA="300" endPos="38500" dist="50800" dir="5400000" sy="-100000" algn="bl" rotWithShape="0"/>
          </a:effectLst>
        </p:spPr>
      </p:pic>
      <p:sp>
        <p:nvSpPr>
          <p:cNvPr id="5" name="Rectangle 4"/>
          <p:cNvSpPr/>
          <p:nvPr/>
        </p:nvSpPr>
        <p:spPr>
          <a:xfrm>
            <a:off x="5029200" y="5791201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en-US" sz="3200" b="1" i="0" u="none" strike="noStrike" kern="1200" spc="50" normalizeH="0" baseline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Eng.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spc="50" normalizeH="0" noProof="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Laith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spc="50" normalizeH="0" noProof="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Batarseh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lang="en-US" sz="32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C:\Users\Laith Batarseh\AppData\Local\Microsoft\Windows\Temporary Internet Files\Content.IE5\G2OS9D1C\MP90038608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819400" cy="1447800"/>
          </a:xfrm>
          <a:prstGeom prst="rect">
            <a:avLst/>
          </a:prstGeom>
          <a:noFill/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533400" y="1600200"/>
            <a:ext cx="1981200" cy="5257800"/>
          </a:xfrm>
          <a:prstGeom prst="rect">
            <a:avLst/>
          </a:prstGeom>
        </p:spPr>
        <p:txBody>
          <a:bodyPr vert="wordArtVert" lIns="0" tIns="0" rIns="0" bIns="0" rtlCol="0" anchor="ctr" anchorCtr="0">
            <a:noAutofit/>
          </a:bodyPr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Coplanar </a:t>
            </a:r>
          </a:p>
          <a:p>
            <a:pPr lvl="0" algn="ctr">
              <a:buClr>
                <a:schemeClr val="accent1"/>
              </a:buClr>
              <a:buSzPct val="80000"/>
            </a:pPr>
            <a:r>
              <a:rPr kumimoji="0" lang="en-US" sz="24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Forces</a:t>
            </a:r>
          </a:p>
        </p:txBody>
      </p:sp>
      <p:sp>
        <p:nvSpPr>
          <p:cNvPr id="20" name="Oval 19"/>
          <p:cNvSpPr>
            <a:spLocks noChangeAspect="1"/>
          </p:cNvSpPr>
          <p:nvPr/>
        </p:nvSpPr>
        <p:spPr>
          <a:xfrm>
            <a:off x="8061960" y="15240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0" dur="1000" autoRev="1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1000" autoRev="1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1000" autoRev="1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900"/>
                            </p:stCondLst>
                            <p:childTnLst>
                              <p:par>
                                <p:cTn id="14" presetID="20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5" dur="1000" autoRev="1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1000" autoRev="1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1000" autoRev="1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5448"/>
            <a:ext cx="8229600" cy="1252728"/>
          </a:xfrm>
        </p:spPr>
        <p:txBody>
          <a:bodyPr>
            <a:normAutofit/>
          </a:bodyPr>
          <a:lstStyle/>
          <a:p>
            <a:pPr lvl="0"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Coplanar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4384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/>
          <a:lstStyle/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</a:rPr>
              <a:t>Example[3]</a:t>
            </a:r>
          </a:p>
          <a:p>
            <a:pPr>
              <a:buNone/>
            </a:pPr>
            <a:endParaRPr lang="en-US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sp>
        <p:nvSpPr>
          <p:cNvPr id="308" name="Rectangle 307"/>
          <p:cNvSpPr/>
          <p:nvPr/>
        </p:nvSpPr>
        <p:spPr>
          <a:xfrm>
            <a:off x="228600" y="2286000"/>
            <a:ext cx="3352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/>
            <a:r>
              <a:rPr lang="en-US" b="1" dirty="0" smtClean="0">
                <a:solidFill>
                  <a:srgbClr val="FF0000"/>
                </a:solidFill>
              </a:rPr>
              <a:t>Question:</a:t>
            </a:r>
            <a:r>
              <a:rPr lang="en-US" b="1" dirty="0" smtClean="0"/>
              <a:t> determine the stretch in springs  AB and AC when the 50 kg load is applied knowing that this configuration is in equilibrium state. </a:t>
            </a:r>
          </a:p>
          <a:p>
            <a:pPr algn="justLow"/>
            <a:endParaRPr lang="en-US" b="1" dirty="0" smtClean="0"/>
          </a:p>
          <a:p>
            <a:pPr algn="justLow"/>
            <a:r>
              <a:rPr lang="en-US" b="1" dirty="0" smtClean="0">
                <a:solidFill>
                  <a:srgbClr val="FF0000"/>
                </a:solidFill>
              </a:rPr>
              <a:t>Given:</a:t>
            </a:r>
          </a:p>
          <a:p>
            <a:pPr marL="342900" indent="-342900" algn="justLow">
              <a:buAutoNum type="arabicPeriod"/>
            </a:pPr>
            <a:r>
              <a:rPr lang="en-US" b="1" dirty="0" smtClean="0"/>
              <a:t>The load</a:t>
            </a:r>
          </a:p>
          <a:p>
            <a:pPr marL="342900" indent="-342900" algn="justLow">
              <a:buAutoNum type="arabicPeriod"/>
            </a:pPr>
            <a:r>
              <a:rPr lang="en-US" b="1" dirty="0" smtClean="0"/>
              <a:t>Equilibrium state </a:t>
            </a:r>
          </a:p>
          <a:p>
            <a:pPr marL="342900" indent="-342900" algn="justLow">
              <a:buAutoNum type="arabicPeriod"/>
            </a:pPr>
            <a:endParaRPr lang="en-US" b="1" dirty="0" smtClean="0"/>
          </a:p>
          <a:p>
            <a:pPr marL="342900" indent="-342900" algn="justLow"/>
            <a:r>
              <a:rPr lang="en-US" b="1" dirty="0" smtClean="0">
                <a:solidFill>
                  <a:srgbClr val="FF0000"/>
                </a:solidFill>
              </a:rPr>
              <a:t>Solution:</a:t>
            </a:r>
          </a:p>
          <a:p>
            <a:pPr marL="342900" indent="-342900" algn="justLow"/>
            <a:r>
              <a:rPr lang="en-US" b="1" dirty="0" smtClean="0"/>
              <a:t>1.Drawing FBD</a:t>
            </a:r>
          </a:p>
          <a:p>
            <a:pPr marL="342900" indent="-342900" algn="justLow"/>
            <a:r>
              <a:rPr lang="en-US" b="1" dirty="0" smtClean="0"/>
              <a:t>2. Apply equilibrium equations</a:t>
            </a:r>
          </a:p>
          <a:p>
            <a:pPr algn="justLow"/>
            <a:r>
              <a:rPr lang="en-US" b="1" dirty="0" smtClean="0"/>
              <a:t>  </a:t>
            </a:r>
            <a:endParaRPr lang="en-US" b="1" dirty="0" smtClean="0">
              <a:solidFill>
                <a:srgbClr val="FF0000"/>
              </a:solidFill>
            </a:endParaRPr>
          </a:p>
        </p:txBody>
      </p:sp>
      <p:grpSp>
        <p:nvGrpSpPr>
          <p:cNvPr id="594" name="Group 593"/>
          <p:cNvGrpSpPr/>
          <p:nvPr/>
        </p:nvGrpSpPr>
        <p:grpSpPr>
          <a:xfrm>
            <a:off x="3276600" y="1905000"/>
            <a:ext cx="5410200" cy="4519613"/>
            <a:chOff x="3505200" y="1905000"/>
            <a:chExt cx="5410200" cy="4519613"/>
          </a:xfrm>
        </p:grpSpPr>
        <p:grpSp>
          <p:nvGrpSpPr>
            <p:cNvPr id="591" name="Group 590"/>
            <p:cNvGrpSpPr/>
            <p:nvPr/>
          </p:nvGrpSpPr>
          <p:grpSpPr>
            <a:xfrm>
              <a:off x="3505200" y="1905000"/>
              <a:ext cx="5410200" cy="4519613"/>
              <a:chOff x="3505200" y="1957387"/>
              <a:chExt cx="5410200" cy="4519613"/>
            </a:xfrm>
          </p:grpSpPr>
          <p:pic>
            <p:nvPicPr>
              <p:cNvPr id="295" name="Picture 294"/>
              <p:cNvPicPr/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6281406" y="5377194"/>
                <a:ext cx="1367624" cy="620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301" name="Group 3"/>
              <p:cNvGrpSpPr>
                <a:grpSpLocks/>
              </p:cNvGrpSpPr>
              <p:nvPr/>
            </p:nvGrpSpPr>
            <p:grpSpPr bwMode="auto">
              <a:xfrm>
                <a:off x="3608387" y="1957387"/>
                <a:ext cx="5307013" cy="2767013"/>
                <a:chOff x="2062" y="1606"/>
                <a:chExt cx="8358" cy="4357"/>
              </a:xfrm>
            </p:grpSpPr>
            <p:grpSp>
              <p:nvGrpSpPr>
                <p:cNvPr id="302" name="Group 4"/>
                <p:cNvGrpSpPr>
                  <a:grpSpLocks/>
                </p:cNvGrpSpPr>
                <p:nvPr/>
              </p:nvGrpSpPr>
              <p:grpSpPr bwMode="auto">
                <a:xfrm>
                  <a:off x="2062" y="1606"/>
                  <a:ext cx="8358" cy="4357"/>
                  <a:chOff x="2062" y="1606"/>
                  <a:chExt cx="8358" cy="4357"/>
                </a:xfrm>
              </p:grpSpPr>
              <p:grpSp>
                <p:nvGrpSpPr>
                  <p:cNvPr id="319" name="Group 5"/>
                  <p:cNvGrpSpPr>
                    <a:grpSpLocks noChangeAspect="1"/>
                  </p:cNvGrpSpPr>
                  <p:nvPr/>
                </p:nvGrpSpPr>
                <p:grpSpPr bwMode="auto">
                  <a:xfrm rot="8517001">
                    <a:off x="7022" y="4835"/>
                    <a:ext cx="2923" cy="440"/>
                    <a:chOff x="5610" y="9452"/>
                    <a:chExt cx="5647" cy="850"/>
                  </a:xfrm>
                </p:grpSpPr>
                <p:sp>
                  <p:nvSpPr>
                    <p:cNvPr id="402" name="AutoShape 6"/>
                    <p:cNvSpPr>
                      <a:spLocks noChangeAspect="1" noChangeArrowheads="1"/>
                    </p:cNvSpPr>
                    <p:nvPr/>
                  </p:nvSpPr>
                  <p:spPr bwMode="auto">
                    <a:xfrm rot="21000000" flipH="1">
                      <a:off x="6125" y="9868"/>
                      <a:ext cx="85" cy="414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404040"/>
                    </a:solidFill>
                    <a:ln w="0">
                      <a:solidFill>
                        <a:srgbClr val="FFFF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3" name="AutoShape 7"/>
                    <p:cNvSpPr>
                      <a:spLocks noChangeAspect="1" noChangeArrowheads="1"/>
                    </p:cNvSpPr>
                    <p:nvPr/>
                  </p:nvSpPr>
                  <p:spPr bwMode="auto">
                    <a:xfrm rot="600000">
                      <a:off x="10658" y="9887"/>
                      <a:ext cx="85" cy="414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0">
                      <a:gsLst>
                        <a:gs pos="0">
                          <a:srgbClr val="808080"/>
                        </a:gs>
                        <a:gs pos="50000">
                          <a:srgbClr val="EAEAEA"/>
                        </a:gs>
                        <a:gs pos="100000">
                          <a:srgbClr val="808080"/>
                        </a:gs>
                      </a:gsLst>
                      <a:lin ang="5400000" scaled="1"/>
                    </a:gradFill>
                    <a:ln w="12700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404" name="Group 8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5610" y="9452"/>
                      <a:ext cx="5647" cy="850"/>
                      <a:chOff x="5610" y="9452"/>
                      <a:chExt cx="5647" cy="850"/>
                    </a:xfrm>
                  </p:grpSpPr>
                  <p:sp>
                    <p:nvSpPr>
                      <p:cNvPr id="405" name="AutoShape 9"/>
                      <p:cNvSpPr>
                        <a:spLocks noChangeAspect="1" noChangeArrowheads="1"/>
                      </p:cNvSpPr>
                      <p:nvPr/>
                    </p:nvSpPr>
                    <p:spPr bwMode="auto">
                      <a:xfrm rot="-5400000">
                        <a:off x="5851" y="9630"/>
                        <a:ext cx="85" cy="567"/>
                      </a:xfrm>
                      <a:prstGeom prst="roundRect">
                        <a:avLst>
                          <a:gd name="adj" fmla="val 50000"/>
                        </a:avLst>
                      </a:prstGeom>
                      <a:gradFill rotWithShape="0">
                        <a:gsLst>
                          <a:gs pos="0">
                            <a:srgbClr val="808080"/>
                          </a:gs>
                          <a:gs pos="50000">
                            <a:srgbClr val="EAEAEA"/>
                          </a:gs>
                          <a:gs pos="100000">
                            <a:srgbClr val="808080"/>
                          </a:gs>
                        </a:gsLst>
                        <a:lin ang="5400000" scaled="1"/>
                      </a:gradFill>
                      <a:ln w="12700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406" name="Group 10"/>
                      <p:cNvGrpSpPr>
                        <a:grpSpLocks noChangeAspect="1"/>
                      </p:cNvGrpSpPr>
                      <p:nvPr/>
                    </p:nvGrpSpPr>
                    <p:grpSpPr bwMode="auto">
                      <a:xfrm>
                        <a:off x="6234" y="9452"/>
                        <a:ext cx="4406" cy="850"/>
                        <a:chOff x="6234" y="9452"/>
                        <a:chExt cx="4406" cy="850"/>
                      </a:xfrm>
                    </p:grpSpPr>
                    <p:grpSp>
                      <p:nvGrpSpPr>
                        <p:cNvPr id="408" name="Group 11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2179" cy="850"/>
                          <a:chOff x="6234" y="9452"/>
                          <a:chExt cx="2179" cy="850"/>
                        </a:xfrm>
                      </p:grpSpPr>
                      <p:grpSp>
                        <p:nvGrpSpPr>
                          <p:cNvPr id="440" name="Group 12"/>
                          <p:cNvGrpSpPr>
                            <a:grpSpLocks noChangeAspect="1"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1067" cy="850"/>
                            <a:chOff x="6234" y="9452"/>
                            <a:chExt cx="1067" cy="850"/>
                          </a:xfrm>
                        </p:grpSpPr>
                        <p:grpSp>
                          <p:nvGrpSpPr>
                            <p:cNvPr id="456" name="Group 13"/>
                            <p:cNvGrpSpPr>
                              <a:grpSpLocks noChangeAspect="1"/>
                            </p:cNvGrpSpPr>
                            <p:nvPr/>
                          </p:nvGrpSpPr>
                          <p:grpSpPr bwMode="auto">
                            <a:xfrm>
                              <a:off x="6234" y="9452"/>
                              <a:ext cx="507" cy="850"/>
                              <a:chOff x="6234" y="9452"/>
                              <a:chExt cx="507" cy="850"/>
                            </a:xfrm>
                          </p:grpSpPr>
                          <p:grpSp>
                            <p:nvGrpSpPr>
                              <p:cNvPr id="464" name="Group 14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23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68" name="AutoShape 15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69" name="AutoShape 16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465" name="Group 17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51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66" name="AutoShape 18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67" name="AutoShape 19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457" name="Group 20"/>
                            <p:cNvGrpSpPr>
                              <a:grpSpLocks noChangeAspect="1"/>
                            </p:cNvGrpSpPr>
                            <p:nvPr/>
                          </p:nvGrpSpPr>
                          <p:grpSpPr bwMode="auto">
                            <a:xfrm>
                              <a:off x="6794" y="9452"/>
                              <a:ext cx="507" cy="850"/>
                              <a:chOff x="6234" y="9452"/>
                              <a:chExt cx="507" cy="850"/>
                            </a:xfrm>
                          </p:grpSpPr>
                          <p:grpSp>
                            <p:nvGrpSpPr>
                              <p:cNvPr id="458" name="Group 21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23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62" name="AutoShape 22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63" name="AutoShape 23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459" name="Group 24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51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60" name="AutoShape 25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61" name="AutoShape 26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</p:grpSp>
                      <p:grpSp>
                        <p:nvGrpSpPr>
                          <p:cNvPr id="441" name="Group 27"/>
                          <p:cNvGrpSpPr>
                            <a:grpSpLocks noChangeAspect="1"/>
                          </p:cNvGrpSpPr>
                          <p:nvPr/>
                        </p:nvGrpSpPr>
                        <p:grpSpPr bwMode="auto">
                          <a:xfrm>
                            <a:off x="7346" y="9452"/>
                            <a:ext cx="1067" cy="850"/>
                            <a:chOff x="6234" y="9452"/>
                            <a:chExt cx="1067" cy="850"/>
                          </a:xfrm>
                        </p:grpSpPr>
                        <p:grpSp>
                          <p:nvGrpSpPr>
                            <p:cNvPr id="442" name="Group 28"/>
                            <p:cNvGrpSpPr>
                              <a:grpSpLocks noChangeAspect="1"/>
                            </p:cNvGrpSpPr>
                            <p:nvPr/>
                          </p:nvGrpSpPr>
                          <p:grpSpPr bwMode="auto">
                            <a:xfrm>
                              <a:off x="6234" y="9452"/>
                              <a:ext cx="507" cy="850"/>
                              <a:chOff x="6234" y="9452"/>
                              <a:chExt cx="507" cy="850"/>
                            </a:xfrm>
                          </p:grpSpPr>
                          <p:grpSp>
                            <p:nvGrpSpPr>
                              <p:cNvPr id="450" name="Group 29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23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54" name="AutoShape 30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55" name="AutoShape 31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451" name="Group 32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51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52" name="AutoShape 33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53" name="AutoShape 34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443" name="Group 35"/>
                            <p:cNvGrpSpPr>
                              <a:grpSpLocks noChangeAspect="1"/>
                            </p:cNvGrpSpPr>
                            <p:nvPr/>
                          </p:nvGrpSpPr>
                          <p:grpSpPr bwMode="auto">
                            <a:xfrm>
                              <a:off x="6794" y="9452"/>
                              <a:ext cx="507" cy="850"/>
                              <a:chOff x="6234" y="9452"/>
                              <a:chExt cx="507" cy="850"/>
                            </a:xfrm>
                          </p:grpSpPr>
                          <p:grpSp>
                            <p:nvGrpSpPr>
                              <p:cNvPr id="444" name="Group 36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23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48" name="AutoShape 37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49" name="AutoShape 38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445" name="Group 39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51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46" name="AutoShape 40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47" name="AutoShape 41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</p:grpSp>
                    </p:grpSp>
                    <p:grpSp>
                      <p:nvGrpSpPr>
                        <p:cNvPr id="409" name="Group 42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8461" y="9452"/>
                          <a:ext cx="2179" cy="850"/>
                          <a:chOff x="6234" y="9452"/>
                          <a:chExt cx="2179" cy="850"/>
                        </a:xfrm>
                      </p:grpSpPr>
                      <p:grpSp>
                        <p:nvGrpSpPr>
                          <p:cNvPr id="410" name="Group 43"/>
                          <p:cNvGrpSpPr>
                            <a:grpSpLocks noChangeAspect="1"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1067" cy="850"/>
                            <a:chOff x="6234" y="9452"/>
                            <a:chExt cx="1067" cy="850"/>
                          </a:xfrm>
                        </p:grpSpPr>
                        <p:grpSp>
                          <p:nvGrpSpPr>
                            <p:cNvPr id="426" name="Group 44"/>
                            <p:cNvGrpSpPr>
                              <a:grpSpLocks noChangeAspect="1"/>
                            </p:cNvGrpSpPr>
                            <p:nvPr/>
                          </p:nvGrpSpPr>
                          <p:grpSpPr bwMode="auto">
                            <a:xfrm>
                              <a:off x="6234" y="9452"/>
                              <a:ext cx="507" cy="850"/>
                              <a:chOff x="6234" y="9452"/>
                              <a:chExt cx="507" cy="850"/>
                            </a:xfrm>
                          </p:grpSpPr>
                          <p:grpSp>
                            <p:nvGrpSpPr>
                              <p:cNvPr id="434" name="Group 45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23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38" name="AutoShape 46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39" name="AutoShape 47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435" name="Group 48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51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36" name="AutoShape 49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37" name="AutoShape 50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427" name="Group 51"/>
                            <p:cNvGrpSpPr>
                              <a:grpSpLocks noChangeAspect="1"/>
                            </p:cNvGrpSpPr>
                            <p:nvPr/>
                          </p:nvGrpSpPr>
                          <p:grpSpPr bwMode="auto">
                            <a:xfrm>
                              <a:off x="6794" y="9452"/>
                              <a:ext cx="507" cy="850"/>
                              <a:chOff x="6234" y="9452"/>
                              <a:chExt cx="507" cy="850"/>
                            </a:xfrm>
                          </p:grpSpPr>
                          <p:grpSp>
                            <p:nvGrpSpPr>
                              <p:cNvPr id="428" name="Group 52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23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32" name="AutoShape 53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33" name="AutoShape 54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429" name="Group 55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51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30" name="AutoShape 56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31" name="AutoShape 57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</p:grpSp>
                      <p:grpSp>
                        <p:nvGrpSpPr>
                          <p:cNvPr id="411" name="Group 58"/>
                          <p:cNvGrpSpPr>
                            <a:grpSpLocks noChangeAspect="1"/>
                          </p:cNvGrpSpPr>
                          <p:nvPr/>
                        </p:nvGrpSpPr>
                        <p:grpSpPr bwMode="auto">
                          <a:xfrm>
                            <a:off x="7346" y="9452"/>
                            <a:ext cx="1067" cy="850"/>
                            <a:chOff x="6234" y="9452"/>
                            <a:chExt cx="1067" cy="850"/>
                          </a:xfrm>
                        </p:grpSpPr>
                        <p:grpSp>
                          <p:nvGrpSpPr>
                            <p:cNvPr id="412" name="Group 59"/>
                            <p:cNvGrpSpPr>
                              <a:grpSpLocks noChangeAspect="1"/>
                            </p:cNvGrpSpPr>
                            <p:nvPr/>
                          </p:nvGrpSpPr>
                          <p:grpSpPr bwMode="auto">
                            <a:xfrm>
                              <a:off x="6234" y="9452"/>
                              <a:ext cx="507" cy="850"/>
                              <a:chOff x="6234" y="9452"/>
                              <a:chExt cx="507" cy="850"/>
                            </a:xfrm>
                          </p:grpSpPr>
                          <p:grpSp>
                            <p:nvGrpSpPr>
                              <p:cNvPr id="420" name="Group 60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23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24" name="AutoShape 61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25" name="AutoShape 62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421" name="Group 63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51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22" name="AutoShape 64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23" name="AutoShape 65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413" name="Group 66"/>
                            <p:cNvGrpSpPr>
                              <a:grpSpLocks noChangeAspect="1"/>
                            </p:cNvGrpSpPr>
                            <p:nvPr/>
                          </p:nvGrpSpPr>
                          <p:grpSpPr bwMode="auto">
                            <a:xfrm>
                              <a:off x="6794" y="9452"/>
                              <a:ext cx="507" cy="850"/>
                              <a:chOff x="6234" y="9452"/>
                              <a:chExt cx="507" cy="850"/>
                            </a:xfrm>
                          </p:grpSpPr>
                          <p:grpSp>
                            <p:nvGrpSpPr>
                              <p:cNvPr id="414" name="Group 67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23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18" name="AutoShape 68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19" name="AutoShape 69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415" name="Group 70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51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16" name="AutoShape 71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17" name="AutoShape 72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</p:grpSp>
                    </p:grpSp>
                  </p:grpSp>
                  <p:sp>
                    <p:nvSpPr>
                      <p:cNvPr id="407" name="AutoShape 73"/>
                      <p:cNvSpPr>
                        <a:spLocks noChangeAspect="1" noChangeArrowheads="1"/>
                      </p:cNvSpPr>
                      <p:nvPr/>
                    </p:nvSpPr>
                    <p:spPr bwMode="auto">
                      <a:xfrm rot="-5400000">
                        <a:off x="10931" y="9646"/>
                        <a:ext cx="85" cy="567"/>
                      </a:xfrm>
                      <a:prstGeom prst="roundRect">
                        <a:avLst>
                          <a:gd name="adj" fmla="val 50000"/>
                        </a:avLst>
                      </a:prstGeom>
                      <a:gradFill rotWithShape="0">
                        <a:gsLst>
                          <a:gs pos="0">
                            <a:srgbClr val="808080"/>
                          </a:gs>
                          <a:gs pos="50000">
                            <a:srgbClr val="EAEAEA"/>
                          </a:gs>
                          <a:gs pos="100000">
                            <a:srgbClr val="808080"/>
                          </a:gs>
                        </a:gsLst>
                        <a:lin ang="5400000" scaled="1"/>
                      </a:gradFill>
                      <a:ln w="12700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</p:grpSp>
              <p:grpSp>
                <p:nvGrpSpPr>
                  <p:cNvPr id="320" name="Group 74"/>
                  <p:cNvGrpSpPr>
                    <a:grpSpLocks noChangeAspect="1"/>
                  </p:cNvGrpSpPr>
                  <p:nvPr/>
                </p:nvGrpSpPr>
                <p:grpSpPr bwMode="auto">
                  <a:xfrm rot="2249454">
                    <a:off x="2331" y="4010"/>
                    <a:ext cx="5647" cy="440"/>
                    <a:chOff x="5610" y="9452"/>
                    <a:chExt cx="5647" cy="850"/>
                  </a:xfrm>
                </p:grpSpPr>
                <p:sp>
                  <p:nvSpPr>
                    <p:cNvPr id="334" name="AutoShape 75"/>
                    <p:cNvSpPr>
                      <a:spLocks noChangeAspect="1" noChangeArrowheads="1"/>
                    </p:cNvSpPr>
                    <p:nvPr/>
                  </p:nvSpPr>
                  <p:spPr bwMode="auto">
                    <a:xfrm rot="21000000" flipH="1">
                      <a:off x="6125" y="9868"/>
                      <a:ext cx="85" cy="414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404040"/>
                    </a:solidFill>
                    <a:ln w="0">
                      <a:solidFill>
                        <a:srgbClr val="FFFF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35" name="AutoShape 76"/>
                    <p:cNvSpPr>
                      <a:spLocks noChangeAspect="1" noChangeArrowheads="1"/>
                    </p:cNvSpPr>
                    <p:nvPr/>
                  </p:nvSpPr>
                  <p:spPr bwMode="auto">
                    <a:xfrm rot="600000">
                      <a:off x="10658" y="9887"/>
                      <a:ext cx="85" cy="414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0">
                      <a:gsLst>
                        <a:gs pos="0">
                          <a:srgbClr val="808080"/>
                        </a:gs>
                        <a:gs pos="50000">
                          <a:srgbClr val="EAEAEA"/>
                        </a:gs>
                        <a:gs pos="100000">
                          <a:srgbClr val="808080"/>
                        </a:gs>
                      </a:gsLst>
                      <a:lin ang="5400000" scaled="1"/>
                    </a:gradFill>
                    <a:ln w="12700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336" name="Group 77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5610" y="9452"/>
                      <a:ext cx="5647" cy="850"/>
                      <a:chOff x="5610" y="9452"/>
                      <a:chExt cx="5647" cy="850"/>
                    </a:xfrm>
                  </p:grpSpPr>
                  <p:sp>
                    <p:nvSpPr>
                      <p:cNvPr id="337" name="AutoShape 78"/>
                      <p:cNvSpPr>
                        <a:spLocks noChangeAspect="1" noChangeArrowheads="1"/>
                      </p:cNvSpPr>
                      <p:nvPr/>
                    </p:nvSpPr>
                    <p:spPr bwMode="auto">
                      <a:xfrm rot="-5400000">
                        <a:off x="5851" y="9630"/>
                        <a:ext cx="85" cy="567"/>
                      </a:xfrm>
                      <a:prstGeom prst="roundRect">
                        <a:avLst>
                          <a:gd name="adj" fmla="val 50000"/>
                        </a:avLst>
                      </a:prstGeom>
                      <a:gradFill rotWithShape="0">
                        <a:gsLst>
                          <a:gs pos="0">
                            <a:srgbClr val="808080"/>
                          </a:gs>
                          <a:gs pos="50000">
                            <a:srgbClr val="EAEAEA"/>
                          </a:gs>
                          <a:gs pos="100000">
                            <a:srgbClr val="808080"/>
                          </a:gs>
                        </a:gsLst>
                        <a:lin ang="5400000" scaled="1"/>
                      </a:gradFill>
                      <a:ln w="12700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338" name="Group 79"/>
                      <p:cNvGrpSpPr>
                        <a:grpSpLocks noChangeAspect="1"/>
                      </p:cNvGrpSpPr>
                      <p:nvPr/>
                    </p:nvGrpSpPr>
                    <p:grpSpPr bwMode="auto">
                      <a:xfrm>
                        <a:off x="6234" y="9452"/>
                        <a:ext cx="4406" cy="850"/>
                        <a:chOff x="6234" y="9452"/>
                        <a:chExt cx="4406" cy="850"/>
                      </a:xfrm>
                    </p:grpSpPr>
                    <p:grpSp>
                      <p:nvGrpSpPr>
                        <p:cNvPr id="340" name="Group 80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2179" cy="850"/>
                          <a:chOff x="6234" y="9452"/>
                          <a:chExt cx="2179" cy="850"/>
                        </a:xfrm>
                      </p:grpSpPr>
                      <p:grpSp>
                        <p:nvGrpSpPr>
                          <p:cNvPr id="372" name="Group 81"/>
                          <p:cNvGrpSpPr>
                            <a:grpSpLocks noChangeAspect="1"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1067" cy="850"/>
                            <a:chOff x="6234" y="9452"/>
                            <a:chExt cx="1067" cy="850"/>
                          </a:xfrm>
                        </p:grpSpPr>
                        <p:grpSp>
                          <p:nvGrpSpPr>
                            <p:cNvPr id="388" name="Group 82"/>
                            <p:cNvGrpSpPr>
                              <a:grpSpLocks noChangeAspect="1"/>
                            </p:cNvGrpSpPr>
                            <p:nvPr/>
                          </p:nvGrpSpPr>
                          <p:grpSpPr bwMode="auto">
                            <a:xfrm>
                              <a:off x="6234" y="9452"/>
                              <a:ext cx="507" cy="850"/>
                              <a:chOff x="6234" y="9452"/>
                              <a:chExt cx="507" cy="850"/>
                            </a:xfrm>
                          </p:grpSpPr>
                          <p:grpSp>
                            <p:nvGrpSpPr>
                              <p:cNvPr id="396" name="Group 83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23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00" name="AutoShape 84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01" name="AutoShape 85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397" name="Group 86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51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398" name="AutoShape 87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399" name="AutoShape 88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389" name="Group 89"/>
                            <p:cNvGrpSpPr>
                              <a:grpSpLocks noChangeAspect="1"/>
                            </p:cNvGrpSpPr>
                            <p:nvPr/>
                          </p:nvGrpSpPr>
                          <p:grpSpPr bwMode="auto">
                            <a:xfrm>
                              <a:off x="6794" y="9452"/>
                              <a:ext cx="507" cy="850"/>
                              <a:chOff x="6234" y="9452"/>
                              <a:chExt cx="507" cy="850"/>
                            </a:xfrm>
                          </p:grpSpPr>
                          <p:grpSp>
                            <p:nvGrpSpPr>
                              <p:cNvPr id="390" name="Group 90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23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394" name="AutoShape 91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395" name="AutoShape 92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391" name="Group 93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51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392" name="AutoShape 94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393" name="AutoShape 95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</p:grpSp>
                      <p:grpSp>
                        <p:nvGrpSpPr>
                          <p:cNvPr id="373" name="Group 96"/>
                          <p:cNvGrpSpPr>
                            <a:grpSpLocks noChangeAspect="1"/>
                          </p:cNvGrpSpPr>
                          <p:nvPr/>
                        </p:nvGrpSpPr>
                        <p:grpSpPr bwMode="auto">
                          <a:xfrm>
                            <a:off x="7346" y="9452"/>
                            <a:ext cx="1067" cy="850"/>
                            <a:chOff x="6234" y="9452"/>
                            <a:chExt cx="1067" cy="850"/>
                          </a:xfrm>
                        </p:grpSpPr>
                        <p:grpSp>
                          <p:nvGrpSpPr>
                            <p:cNvPr id="374" name="Group 97"/>
                            <p:cNvGrpSpPr>
                              <a:grpSpLocks noChangeAspect="1"/>
                            </p:cNvGrpSpPr>
                            <p:nvPr/>
                          </p:nvGrpSpPr>
                          <p:grpSpPr bwMode="auto">
                            <a:xfrm>
                              <a:off x="6234" y="9452"/>
                              <a:ext cx="507" cy="850"/>
                              <a:chOff x="6234" y="9452"/>
                              <a:chExt cx="507" cy="850"/>
                            </a:xfrm>
                          </p:grpSpPr>
                          <p:grpSp>
                            <p:nvGrpSpPr>
                              <p:cNvPr id="382" name="Group 98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23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386" name="AutoShape 99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387" name="AutoShape 100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383" name="Group 101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51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384" name="AutoShape 102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385" name="AutoShape 103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375" name="Group 104"/>
                            <p:cNvGrpSpPr>
                              <a:grpSpLocks noChangeAspect="1"/>
                            </p:cNvGrpSpPr>
                            <p:nvPr/>
                          </p:nvGrpSpPr>
                          <p:grpSpPr bwMode="auto">
                            <a:xfrm>
                              <a:off x="6794" y="9452"/>
                              <a:ext cx="507" cy="850"/>
                              <a:chOff x="6234" y="9452"/>
                              <a:chExt cx="507" cy="850"/>
                            </a:xfrm>
                          </p:grpSpPr>
                          <p:grpSp>
                            <p:nvGrpSpPr>
                              <p:cNvPr id="376" name="Group 105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23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380" name="AutoShape 106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381" name="AutoShape 107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377" name="Group 108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51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378" name="AutoShape 109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379" name="AutoShape 110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</p:grpSp>
                    </p:grpSp>
                    <p:grpSp>
                      <p:nvGrpSpPr>
                        <p:cNvPr id="341" name="Group 111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8461" y="9452"/>
                          <a:ext cx="2179" cy="850"/>
                          <a:chOff x="6234" y="9452"/>
                          <a:chExt cx="2179" cy="850"/>
                        </a:xfrm>
                      </p:grpSpPr>
                      <p:grpSp>
                        <p:nvGrpSpPr>
                          <p:cNvPr id="342" name="Group 112"/>
                          <p:cNvGrpSpPr>
                            <a:grpSpLocks noChangeAspect="1"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1067" cy="850"/>
                            <a:chOff x="6234" y="9452"/>
                            <a:chExt cx="1067" cy="850"/>
                          </a:xfrm>
                        </p:grpSpPr>
                        <p:grpSp>
                          <p:nvGrpSpPr>
                            <p:cNvPr id="358" name="Group 113"/>
                            <p:cNvGrpSpPr>
                              <a:grpSpLocks noChangeAspect="1"/>
                            </p:cNvGrpSpPr>
                            <p:nvPr/>
                          </p:nvGrpSpPr>
                          <p:grpSpPr bwMode="auto">
                            <a:xfrm>
                              <a:off x="6234" y="9452"/>
                              <a:ext cx="507" cy="850"/>
                              <a:chOff x="6234" y="9452"/>
                              <a:chExt cx="507" cy="850"/>
                            </a:xfrm>
                          </p:grpSpPr>
                          <p:grpSp>
                            <p:nvGrpSpPr>
                              <p:cNvPr id="366" name="Group 114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23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370" name="AutoShape 115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371" name="AutoShape 116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367" name="Group 117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51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368" name="AutoShape 118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369" name="AutoShape 119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359" name="Group 120"/>
                            <p:cNvGrpSpPr>
                              <a:grpSpLocks noChangeAspect="1"/>
                            </p:cNvGrpSpPr>
                            <p:nvPr/>
                          </p:nvGrpSpPr>
                          <p:grpSpPr bwMode="auto">
                            <a:xfrm>
                              <a:off x="6794" y="9452"/>
                              <a:ext cx="507" cy="850"/>
                              <a:chOff x="6234" y="9452"/>
                              <a:chExt cx="507" cy="850"/>
                            </a:xfrm>
                          </p:grpSpPr>
                          <p:grpSp>
                            <p:nvGrpSpPr>
                              <p:cNvPr id="360" name="Group 121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23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364" name="AutoShape 122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365" name="AutoShape 123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361" name="Group 124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51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362" name="AutoShape 125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363" name="AutoShape 126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</p:grpSp>
                      <p:grpSp>
                        <p:nvGrpSpPr>
                          <p:cNvPr id="343" name="Group 127"/>
                          <p:cNvGrpSpPr>
                            <a:grpSpLocks noChangeAspect="1"/>
                          </p:cNvGrpSpPr>
                          <p:nvPr/>
                        </p:nvGrpSpPr>
                        <p:grpSpPr bwMode="auto">
                          <a:xfrm>
                            <a:off x="7346" y="9452"/>
                            <a:ext cx="1067" cy="850"/>
                            <a:chOff x="6234" y="9452"/>
                            <a:chExt cx="1067" cy="850"/>
                          </a:xfrm>
                        </p:grpSpPr>
                        <p:grpSp>
                          <p:nvGrpSpPr>
                            <p:cNvPr id="344" name="Group 128"/>
                            <p:cNvGrpSpPr>
                              <a:grpSpLocks noChangeAspect="1"/>
                            </p:cNvGrpSpPr>
                            <p:nvPr/>
                          </p:nvGrpSpPr>
                          <p:grpSpPr bwMode="auto">
                            <a:xfrm>
                              <a:off x="6234" y="9452"/>
                              <a:ext cx="507" cy="850"/>
                              <a:chOff x="6234" y="9452"/>
                              <a:chExt cx="507" cy="850"/>
                            </a:xfrm>
                          </p:grpSpPr>
                          <p:grpSp>
                            <p:nvGrpSpPr>
                              <p:cNvPr id="352" name="Group 129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23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356" name="AutoShape 130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357" name="AutoShape 131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353" name="Group 132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51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354" name="AutoShape 133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355" name="AutoShape 134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345" name="Group 135"/>
                            <p:cNvGrpSpPr>
                              <a:grpSpLocks noChangeAspect="1"/>
                            </p:cNvGrpSpPr>
                            <p:nvPr/>
                          </p:nvGrpSpPr>
                          <p:grpSpPr bwMode="auto">
                            <a:xfrm>
                              <a:off x="6794" y="9452"/>
                              <a:ext cx="507" cy="850"/>
                              <a:chOff x="6234" y="9452"/>
                              <a:chExt cx="507" cy="850"/>
                            </a:xfrm>
                          </p:grpSpPr>
                          <p:grpSp>
                            <p:nvGrpSpPr>
                              <p:cNvPr id="346" name="Group 136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23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350" name="AutoShape 137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351" name="AutoShape 138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347" name="Group 139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51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348" name="AutoShape 140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349" name="AutoShape 141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</p:grpSp>
                    </p:grpSp>
                  </p:grpSp>
                  <p:sp>
                    <p:nvSpPr>
                      <p:cNvPr id="339" name="AutoShape 142"/>
                      <p:cNvSpPr>
                        <a:spLocks noChangeAspect="1" noChangeArrowheads="1"/>
                      </p:cNvSpPr>
                      <p:nvPr/>
                    </p:nvSpPr>
                    <p:spPr bwMode="auto">
                      <a:xfrm rot="-5400000">
                        <a:off x="10931" y="9646"/>
                        <a:ext cx="85" cy="567"/>
                      </a:xfrm>
                      <a:prstGeom prst="roundRect">
                        <a:avLst>
                          <a:gd name="adj" fmla="val 50000"/>
                        </a:avLst>
                      </a:prstGeom>
                      <a:gradFill rotWithShape="0">
                        <a:gsLst>
                          <a:gs pos="0">
                            <a:srgbClr val="808080"/>
                          </a:gs>
                          <a:gs pos="50000">
                            <a:srgbClr val="EAEAEA"/>
                          </a:gs>
                          <a:gs pos="100000">
                            <a:srgbClr val="808080"/>
                          </a:gs>
                        </a:gsLst>
                        <a:lin ang="5400000" scaled="1"/>
                      </a:gradFill>
                      <a:ln w="12700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</p:grpSp>
              <p:sp>
                <p:nvSpPr>
                  <p:cNvPr id="321" name="Oval 143"/>
                  <p:cNvSpPr>
                    <a:spLocks noChangeArrowheads="1"/>
                  </p:cNvSpPr>
                  <p:nvPr/>
                </p:nvSpPr>
                <p:spPr bwMode="auto">
                  <a:xfrm>
                    <a:off x="7295" y="5850"/>
                    <a:ext cx="113" cy="113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999999"/>
                      </a:gs>
                    </a:gsLst>
                    <a:lin ang="5400000" scaled="1"/>
                  </a:gradFill>
                  <a:ln w="12700">
                    <a:solidFill>
                      <a:srgbClr val="666666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grpSp>
                <p:nvGrpSpPr>
                  <p:cNvPr id="322" name="Group 144"/>
                  <p:cNvGrpSpPr>
                    <a:grpSpLocks/>
                  </p:cNvGrpSpPr>
                  <p:nvPr/>
                </p:nvGrpSpPr>
                <p:grpSpPr bwMode="auto">
                  <a:xfrm>
                    <a:off x="2670" y="2173"/>
                    <a:ext cx="517" cy="485"/>
                    <a:chOff x="4687" y="3523"/>
                    <a:chExt cx="850" cy="799"/>
                  </a:xfrm>
                </p:grpSpPr>
                <p:sp>
                  <p:nvSpPr>
                    <p:cNvPr id="330" name="AutoShape 1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21" y="3596"/>
                      <a:ext cx="780" cy="547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999999"/>
                        </a:gs>
                      </a:gsLst>
                      <a:lin ang="5400000" scaled="1"/>
                    </a:gradFill>
                    <a:ln w="12700">
                      <a:solidFill>
                        <a:srgbClr val="666666"/>
                      </a:solidFill>
                      <a:miter lim="800000"/>
                      <a:headEnd/>
                      <a:tailEnd/>
                    </a:ln>
                    <a:effectLst>
                      <a:outerShdw dist="28398" dir="3806097" algn="ctr" rotWithShape="0">
                        <a:srgbClr val="7F7F7F">
                          <a:alpha val="50000"/>
                        </a:srgbClr>
                      </a:outerShdw>
                    </a:effec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31" name="Oval 1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920" y="3925"/>
                      <a:ext cx="397" cy="397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999999"/>
                        </a:gs>
                      </a:gsLst>
                      <a:lin ang="5400000" scaled="1"/>
                    </a:gradFill>
                    <a:ln w="12700">
                      <a:solidFill>
                        <a:srgbClr val="666666"/>
                      </a:solidFill>
                      <a:round/>
                      <a:headEnd/>
                      <a:tailEnd/>
                    </a:ln>
                    <a:effectLst>
                      <a:outerShdw dist="28398" dir="3806097" algn="ctr" rotWithShape="0">
                        <a:srgbClr val="7F7F7F">
                          <a:alpha val="50000"/>
                        </a:srgbClr>
                      </a:outerShdw>
                    </a:effec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32" name="Oval 1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34" y="4067"/>
                      <a:ext cx="170" cy="17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33" name="Rectangle 1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87" y="3523"/>
                      <a:ext cx="850" cy="85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999999"/>
                        </a:gs>
                      </a:gsLst>
                      <a:lin ang="5400000" scaled="1"/>
                    </a:gradFill>
                    <a:ln w="12700">
                      <a:solidFill>
                        <a:srgbClr val="666666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23" name="Group 149"/>
                  <p:cNvGrpSpPr>
                    <a:grpSpLocks/>
                  </p:cNvGrpSpPr>
                  <p:nvPr/>
                </p:nvGrpSpPr>
                <p:grpSpPr bwMode="auto">
                  <a:xfrm>
                    <a:off x="9306" y="3839"/>
                    <a:ext cx="517" cy="485"/>
                    <a:chOff x="4687" y="3523"/>
                    <a:chExt cx="850" cy="799"/>
                  </a:xfrm>
                </p:grpSpPr>
                <p:sp>
                  <p:nvSpPr>
                    <p:cNvPr id="326" name="AutoShape 1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21" y="3596"/>
                      <a:ext cx="780" cy="547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999999"/>
                        </a:gs>
                      </a:gsLst>
                      <a:lin ang="5400000" scaled="1"/>
                    </a:gradFill>
                    <a:ln w="12700">
                      <a:solidFill>
                        <a:srgbClr val="666666"/>
                      </a:solidFill>
                      <a:miter lim="800000"/>
                      <a:headEnd/>
                      <a:tailEnd/>
                    </a:ln>
                    <a:effectLst>
                      <a:outerShdw dist="28398" dir="3806097" algn="ctr" rotWithShape="0">
                        <a:srgbClr val="7F7F7F">
                          <a:alpha val="50000"/>
                        </a:srgbClr>
                      </a:outerShdw>
                    </a:effec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7" name="Oval 1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920" y="3925"/>
                      <a:ext cx="397" cy="397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999999"/>
                        </a:gs>
                      </a:gsLst>
                      <a:lin ang="5400000" scaled="1"/>
                    </a:gradFill>
                    <a:ln w="12700">
                      <a:solidFill>
                        <a:srgbClr val="666666"/>
                      </a:solidFill>
                      <a:round/>
                      <a:headEnd/>
                      <a:tailEnd/>
                    </a:ln>
                    <a:effectLst>
                      <a:outerShdw dist="28398" dir="3806097" algn="ctr" rotWithShape="0">
                        <a:srgbClr val="7F7F7F">
                          <a:alpha val="50000"/>
                        </a:srgbClr>
                      </a:outerShdw>
                    </a:effec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8" name="Oval 1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34" y="4067"/>
                      <a:ext cx="170" cy="17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9" name="Rectangle 1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87" y="3523"/>
                      <a:ext cx="850" cy="85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999999"/>
                        </a:gs>
                      </a:gsLst>
                      <a:lin ang="5400000" scaled="1"/>
                    </a:gradFill>
                    <a:ln w="12700">
                      <a:solidFill>
                        <a:srgbClr val="666666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324" name="Rectangle 154" descr="Horizontal brick"/>
                  <p:cNvSpPr>
                    <a:spLocks noChangeArrowheads="1"/>
                  </p:cNvSpPr>
                  <p:nvPr/>
                </p:nvSpPr>
                <p:spPr bwMode="auto">
                  <a:xfrm>
                    <a:off x="8719" y="3259"/>
                    <a:ext cx="1701" cy="567"/>
                  </a:xfrm>
                  <a:prstGeom prst="rect">
                    <a:avLst/>
                  </a:prstGeom>
                  <a:pattFill prst="horzBrick">
                    <a:fgClr>
                      <a:srgbClr val="C00000"/>
                    </a:fgClr>
                    <a:bgClr>
                      <a:srgbClr val="FFFFFF"/>
                    </a:bgClr>
                  </a:pattFill>
                  <a:ln w="9525">
                    <a:solidFill>
                      <a:srgbClr val="C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25" name="Rectangle 155" descr="Horizontal brick"/>
                  <p:cNvSpPr>
                    <a:spLocks noChangeArrowheads="1"/>
                  </p:cNvSpPr>
                  <p:nvPr/>
                </p:nvSpPr>
                <p:spPr bwMode="auto">
                  <a:xfrm>
                    <a:off x="2062" y="1606"/>
                    <a:ext cx="1701" cy="567"/>
                  </a:xfrm>
                  <a:prstGeom prst="rect">
                    <a:avLst/>
                  </a:prstGeom>
                  <a:pattFill prst="horzBrick">
                    <a:fgClr>
                      <a:srgbClr val="C00000"/>
                    </a:fgClr>
                    <a:bgClr>
                      <a:srgbClr val="FFFFFF"/>
                    </a:bgClr>
                  </a:pattFill>
                  <a:ln w="9525">
                    <a:solidFill>
                      <a:srgbClr val="C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03" name="Group 156"/>
                <p:cNvGrpSpPr>
                  <a:grpSpLocks/>
                </p:cNvGrpSpPr>
                <p:nvPr/>
              </p:nvGrpSpPr>
              <p:grpSpPr bwMode="auto">
                <a:xfrm>
                  <a:off x="2423" y="2216"/>
                  <a:ext cx="7660" cy="3734"/>
                  <a:chOff x="2423" y="2216"/>
                  <a:chExt cx="7660" cy="3734"/>
                </a:xfrm>
              </p:grpSpPr>
              <p:cxnSp>
                <p:nvCxnSpPr>
                  <p:cNvPr id="307" name="AutoShape 157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2436" y="2606"/>
                    <a:ext cx="283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cxnSp>
                <p:nvCxnSpPr>
                  <p:cNvPr id="309" name="AutoShape 158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2423" y="5947"/>
                    <a:ext cx="4819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cxnSp>
                <p:nvCxnSpPr>
                  <p:cNvPr id="310" name="AutoShape 159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537" y="2606"/>
                    <a:ext cx="0" cy="3341"/>
                  </a:xfrm>
                  <a:prstGeom prst="straightConnector1">
                    <a:avLst/>
                  </a:prstGeom>
                  <a:noFill/>
                  <a:ln w="15875">
                    <a:solidFill>
                      <a:srgbClr val="000000"/>
                    </a:solidFill>
                    <a:round/>
                    <a:headEnd type="stealth" w="med" len="lg"/>
                    <a:tailEnd type="stealth" w="med" len="lg"/>
                  </a:ln>
                </p:spPr>
              </p:cxnSp>
              <p:cxnSp>
                <p:nvCxnSpPr>
                  <p:cNvPr id="311" name="AutoShape 160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9775" y="4241"/>
                    <a:ext cx="283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cxnSp>
                <p:nvCxnSpPr>
                  <p:cNvPr id="312" name="AutoShape 161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7475" y="5950"/>
                    <a:ext cx="2608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cxnSp>
                <p:nvCxnSpPr>
                  <p:cNvPr id="313" name="AutoShape 162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9950" y="4231"/>
                    <a:ext cx="0" cy="1701"/>
                  </a:xfrm>
                  <a:prstGeom prst="straightConnector1">
                    <a:avLst/>
                  </a:prstGeom>
                  <a:noFill/>
                  <a:ln w="15875">
                    <a:solidFill>
                      <a:srgbClr val="000000"/>
                    </a:solidFill>
                    <a:round/>
                    <a:headEnd type="stealth" w="med" len="lg"/>
                    <a:tailEnd type="stealth" w="med" len="lg"/>
                  </a:ln>
                </p:spPr>
              </p:cxnSp>
              <p:cxnSp>
                <p:nvCxnSpPr>
                  <p:cNvPr id="314" name="AutoShape 163"/>
                  <p:cNvCxnSpPr>
                    <a:cxnSpLocks noChangeShapeType="1"/>
                  </p:cNvCxnSpPr>
                  <p:nvPr/>
                </p:nvCxnSpPr>
                <p:spPr bwMode="auto">
                  <a:xfrm rot="5400000" flipH="1">
                    <a:off x="2778" y="2408"/>
                    <a:ext cx="283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cxnSp>
                <p:nvCxnSpPr>
                  <p:cNvPr id="315" name="AutoShape 164"/>
                  <p:cNvCxnSpPr>
                    <a:cxnSpLocks noChangeShapeType="1"/>
                  </p:cNvCxnSpPr>
                  <p:nvPr/>
                </p:nvCxnSpPr>
                <p:spPr bwMode="auto">
                  <a:xfrm rot="5400000" flipH="1">
                    <a:off x="5561" y="4002"/>
                    <a:ext cx="3572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cxnSp>
                <p:nvCxnSpPr>
                  <p:cNvPr id="316" name="AutoShape 165"/>
                  <p:cNvCxnSpPr>
                    <a:cxnSpLocks noChangeShapeType="1"/>
                  </p:cNvCxnSpPr>
                  <p:nvPr/>
                </p:nvCxnSpPr>
                <p:spPr bwMode="auto">
                  <a:xfrm rot="5400000" flipH="1">
                    <a:off x="8605" y="3211"/>
                    <a:ext cx="1928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cxnSp>
                <p:nvCxnSpPr>
                  <p:cNvPr id="317" name="AutoShape 166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5122" y="133"/>
                    <a:ext cx="0" cy="4422"/>
                  </a:xfrm>
                  <a:prstGeom prst="straightConnector1">
                    <a:avLst/>
                  </a:prstGeom>
                  <a:noFill/>
                  <a:ln w="15875">
                    <a:solidFill>
                      <a:srgbClr val="000000"/>
                    </a:solidFill>
                    <a:round/>
                    <a:headEnd type="stealth" w="med" len="lg"/>
                    <a:tailEnd type="stealth" w="med" len="lg"/>
                  </a:ln>
                </p:spPr>
              </p:cxnSp>
              <p:cxnSp>
                <p:nvCxnSpPr>
                  <p:cNvPr id="318" name="AutoShape 167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8450" y="1238"/>
                    <a:ext cx="0" cy="2211"/>
                  </a:xfrm>
                  <a:prstGeom prst="straightConnector1">
                    <a:avLst/>
                  </a:prstGeom>
                  <a:noFill/>
                  <a:ln w="15875">
                    <a:solidFill>
                      <a:srgbClr val="000000"/>
                    </a:solidFill>
                    <a:round/>
                    <a:headEnd type="stealth" w="med" len="lg"/>
                    <a:tailEnd type="stealth" w="med" len="lg"/>
                  </a:ln>
                </p:spPr>
              </p:cxnSp>
            </p:grpSp>
          </p:grpSp>
          <p:grpSp>
            <p:nvGrpSpPr>
              <p:cNvPr id="470" name="Group 168"/>
              <p:cNvGrpSpPr>
                <a:grpSpLocks/>
              </p:cNvGrpSpPr>
              <p:nvPr/>
            </p:nvGrpSpPr>
            <p:grpSpPr bwMode="auto">
              <a:xfrm>
                <a:off x="6019800" y="5364163"/>
                <a:ext cx="1824038" cy="1112837"/>
                <a:chOff x="6450" y="12656"/>
                <a:chExt cx="3480" cy="2273"/>
              </a:xfrm>
            </p:grpSpPr>
            <p:sp>
              <p:nvSpPr>
                <p:cNvPr id="471" name="Rectangle 169" descr="Papyrus"/>
                <p:cNvSpPr>
                  <a:spLocks noChangeArrowheads="1"/>
                </p:cNvSpPr>
                <p:nvPr/>
              </p:nvSpPr>
              <p:spPr bwMode="auto">
                <a:xfrm>
                  <a:off x="6778" y="13175"/>
                  <a:ext cx="2721" cy="113"/>
                </a:xfrm>
                <a:prstGeom prst="rect">
                  <a:avLst/>
                </a:prstGeom>
                <a:blipFill dpi="0" rotWithShape="1">
                  <a:blip r:embed="rId4" cstate="print"/>
                  <a:srcRect/>
                  <a:tile tx="0" ty="0" sx="100000" sy="100000" flip="none" algn="tl"/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72" name="Rectangle 170" descr="Papyrus"/>
                <p:cNvSpPr>
                  <a:spLocks noChangeArrowheads="1"/>
                </p:cNvSpPr>
                <p:nvPr/>
              </p:nvSpPr>
              <p:spPr bwMode="auto">
                <a:xfrm>
                  <a:off x="6778" y="13287"/>
                  <a:ext cx="2721" cy="113"/>
                </a:xfrm>
                <a:prstGeom prst="rect">
                  <a:avLst/>
                </a:prstGeom>
                <a:blipFill dpi="0" rotWithShape="1">
                  <a:blip r:embed="rId4" cstate="print"/>
                  <a:srcRect/>
                  <a:tile tx="0" ty="0" sx="100000" sy="100000" flip="none" algn="tl"/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473" name="Group 171"/>
                <p:cNvGrpSpPr>
                  <a:grpSpLocks/>
                </p:cNvGrpSpPr>
                <p:nvPr/>
              </p:nvGrpSpPr>
              <p:grpSpPr bwMode="auto">
                <a:xfrm>
                  <a:off x="6450" y="12656"/>
                  <a:ext cx="3480" cy="2273"/>
                  <a:chOff x="6442" y="12656"/>
                  <a:chExt cx="3480" cy="2273"/>
                </a:xfrm>
              </p:grpSpPr>
              <p:sp>
                <p:nvSpPr>
                  <p:cNvPr id="474" name="Rectangle 172" descr="Papyrus"/>
                  <p:cNvSpPr>
                    <a:spLocks noChangeArrowheads="1"/>
                  </p:cNvSpPr>
                  <p:nvPr/>
                </p:nvSpPr>
                <p:spPr bwMode="auto">
                  <a:xfrm>
                    <a:off x="6778" y="13063"/>
                    <a:ext cx="2721" cy="11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75" name="Rectangle 173" descr="Papyrus"/>
                  <p:cNvSpPr>
                    <a:spLocks noChangeArrowheads="1"/>
                  </p:cNvSpPr>
                  <p:nvPr/>
                </p:nvSpPr>
                <p:spPr bwMode="auto">
                  <a:xfrm>
                    <a:off x="6778" y="13399"/>
                    <a:ext cx="2721" cy="11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76" name="Rectangle 174" descr="Papyrus"/>
                  <p:cNvSpPr>
                    <a:spLocks noChangeArrowheads="1"/>
                  </p:cNvSpPr>
                  <p:nvPr/>
                </p:nvSpPr>
                <p:spPr bwMode="auto">
                  <a:xfrm>
                    <a:off x="6778" y="13511"/>
                    <a:ext cx="2721" cy="11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77" name="Rectangle 175" descr="Papyrus"/>
                  <p:cNvSpPr>
                    <a:spLocks noChangeArrowheads="1"/>
                  </p:cNvSpPr>
                  <p:nvPr/>
                </p:nvSpPr>
                <p:spPr bwMode="auto">
                  <a:xfrm>
                    <a:off x="6778" y="13623"/>
                    <a:ext cx="2721" cy="11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78" name="Rectangle 176" descr="Papyrus"/>
                  <p:cNvSpPr>
                    <a:spLocks noChangeArrowheads="1"/>
                  </p:cNvSpPr>
                  <p:nvPr/>
                </p:nvSpPr>
                <p:spPr bwMode="auto">
                  <a:xfrm>
                    <a:off x="6778" y="13735"/>
                    <a:ext cx="2721" cy="11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79" name="Rectangle 177" descr="Papyrus"/>
                  <p:cNvSpPr>
                    <a:spLocks noChangeArrowheads="1"/>
                  </p:cNvSpPr>
                  <p:nvPr/>
                </p:nvSpPr>
                <p:spPr bwMode="auto">
                  <a:xfrm>
                    <a:off x="6778" y="13847"/>
                    <a:ext cx="2721" cy="11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0" name="Rectangle 178" descr="Papyrus"/>
                  <p:cNvSpPr>
                    <a:spLocks noChangeArrowheads="1"/>
                  </p:cNvSpPr>
                  <p:nvPr/>
                </p:nvSpPr>
                <p:spPr bwMode="auto">
                  <a:xfrm>
                    <a:off x="6778" y="13959"/>
                    <a:ext cx="2721" cy="11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1" name="Rectangle 179" descr="Papyrus"/>
                  <p:cNvSpPr>
                    <a:spLocks noChangeArrowheads="1"/>
                  </p:cNvSpPr>
                  <p:nvPr/>
                </p:nvSpPr>
                <p:spPr bwMode="auto">
                  <a:xfrm>
                    <a:off x="6778" y="14071"/>
                    <a:ext cx="2721" cy="11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2" name="Rectangle 180" descr="Papyrus"/>
                  <p:cNvSpPr>
                    <a:spLocks noChangeArrowheads="1"/>
                  </p:cNvSpPr>
                  <p:nvPr/>
                </p:nvSpPr>
                <p:spPr bwMode="auto">
                  <a:xfrm>
                    <a:off x="6778" y="14183"/>
                    <a:ext cx="2721" cy="11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3" name="Rectangle 181" descr="Papyrus"/>
                  <p:cNvSpPr>
                    <a:spLocks noChangeArrowheads="1"/>
                  </p:cNvSpPr>
                  <p:nvPr/>
                </p:nvSpPr>
                <p:spPr bwMode="auto">
                  <a:xfrm>
                    <a:off x="6778" y="14295"/>
                    <a:ext cx="2721" cy="11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4" name="Rectangle 182" descr="Papyrus"/>
                  <p:cNvSpPr>
                    <a:spLocks noChangeArrowheads="1"/>
                  </p:cNvSpPr>
                  <p:nvPr/>
                </p:nvSpPr>
                <p:spPr bwMode="auto">
                  <a:xfrm>
                    <a:off x="6778" y="14415"/>
                    <a:ext cx="2721" cy="11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5" name="Rectangle 183" descr="Papyrus"/>
                  <p:cNvSpPr>
                    <a:spLocks noChangeArrowheads="1"/>
                  </p:cNvSpPr>
                  <p:nvPr/>
                </p:nvSpPr>
                <p:spPr bwMode="auto">
                  <a:xfrm rot="19816794" flipV="1">
                    <a:off x="6452" y="13654"/>
                    <a:ext cx="3470" cy="27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6" name="Rectangle 184" descr="Papyrus"/>
                  <p:cNvSpPr>
                    <a:spLocks noChangeArrowheads="1"/>
                  </p:cNvSpPr>
                  <p:nvPr/>
                </p:nvSpPr>
                <p:spPr bwMode="auto">
                  <a:xfrm rot="1783206">
                    <a:off x="6442" y="13680"/>
                    <a:ext cx="3458" cy="27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7" name="Rectangle 185" descr="Papyrus"/>
                  <p:cNvSpPr>
                    <a:spLocks noChangeArrowheads="1"/>
                  </p:cNvSpPr>
                  <p:nvPr/>
                </p:nvSpPr>
                <p:spPr bwMode="auto">
                  <a:xfrm>
                    <a:off x="6494" y="14816"/>
                    <a:ext cx="3285" cy="11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8" name="Rectangle 186" descr="Papyrus"/>
                  <p:cNvSpPr>
                    <a:spLocks noChangeArrowheads="1"/>
                  </p:cNvSpPr>
                  <p:nvPr/>
                </p:nvSpPr>
                <p:spPr bwMode="auto">
                  <a:xfrm>
                    <a:off x="6494" y="12656"/>
                    <a:ext cx="3285" cy="11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9" name="Rectangle 187" descr="Papyrus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8901" y="13654"/>
                    <a:ext cx="1474" cy="28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0" name="Rectangle 188" descr="Papyrus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5896" y="13657"/>
                    <a:ext cx="1474" cy="28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1" name="Rectangle 189" descr="Papyrus"/>
                  <p:cNvSpPr>
                    <a:spLocks noChangeArrowheads="1"/>
                  </p:cNvSpPr>
                  <p:nvPr/>
                </p:nvSpPr>
                <p:spPr bwMode="auto">
                  <a:xfrm>
                    <a:off x="6494" y="12776"/>
                    <a:ext cx="3285" cy="28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2" name="Oval 190"/>
                  <p:cNvSpPr>
                    <a:spLocks noChangeArrowheads="1"/>
                  </p:cNvSpPr>
                  <p:nvPr/>
                </p:nvSpPr>
                <p:spPr bwMode="auto">
                  <a:xfrm>
                    <a:off x="6593" y="12831"/>
                    <a:ext cx="57" cy="5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3" name="Oval 191"/>
                  <p:cNvSpPr>
                    <a:spLocks noChangeArrowheads="1"/>
                  </p:cNvSpPr>
                  <p:nvPr/>
                </p:nvSpPr>
                <p:spPr bwMode="auto">
                  <a:xfrm>
                    <a:off x="6593" y="12973"/>
                    <a:ext cx="57" cy="5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4" name="Oval 192"/>
                  <p:cNvSpPr>
                    <a:spLocks noChangeArrowheads="1"/>
                  </p:cNvSpPr>
                  <p:nvPr/>
                </p:nvSpPr>
                <p:spPr bwMode="auto">
                  <a:xfrm>
                    <a:off x="6751" y="12967"/>
                    <a:ext cx="57" cy="5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5" name="Oval 193"/>
                  <p:cNvSpPr>
                    <a:spLocks noChangeArrowheads="1"/>
                  </p:cNvSpPr>
                  <p:nvPr/>
                </p:nvSpPr>
                <p:spPr bwMode="auto">
                  <a:xfrm>
                    <a:off x="6750" y="12831"/>
                    <a:ext cx="57" cy="5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6" name="Oval 194"/>
                  <p:cNvSpPr>
                    <a:spLocks noChangeArrowheads="1"/>
                  </p:cNvSpPr>
                  <p:nvPr/>
                </p:nvSpPr>
                <p:spPr bwMode="auto">
                  <a:xfrm>
                    <a:off x="9496" y="12829"/>
                    <a:ext cx="57" cy="5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7" name="Oval 195"/>
                  <p:cNvSpPr>
                    <a:spLocks noChangeArrowheads="1"/>
                  </p:cNvSpPr>
                  <p:nvPr/>
                </p:nvSpPr>
                <p:spPr bwMode="auto">
                  <a:xfrm>
                    <a:off x="9496" y="12971"/>
                    <a:ext cx="57" cy="5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8" name="Oval 196"/>
                  <p:cNvSpPr>
                    <a:spLocks noChangeArrowheads="1"/>
                  </p:cNvSpPr>
                  <p:nvPr/>
                </p:nvSpPr>
                <p:spPr bwMode="auto">
                  <a:xfrm>
                    <a:off x="9654" y="12965"/>
                    <a:ext cx="57" cy="5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9" name="Oval 197"/>
                  <p:cNvSpPr>
                    <a:spLocks noChangeArrowheads="1"/>
                  </p:cNvSpPr>
                  <p:nvPr/>
                </p:nvSpPr>
                <p:spPr bwMode="auto">
                  <a:xfrm>
                    <a:off x="9653" y="12829"/>
                    <a:ext cx="57" cy="5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00" name="Rectangle 198" descr="Papyrus"/>
                  <p:cNvSpPr>
                    <a:spLocks noChangeArrowheads="1"/>
                  </p:cNvSpPr>
                  <p:nvPr/>
                </p:nvSpPr>
                <p:spPr bwMode="auto">
                  <a:xfrm>
                    <a:off x="6494" y="14536"/>
                    <a:ext cx="3285" cy="28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01" name="Oval 199"/>
                  <p:cNvSpPr>
                    <a:spLocks noChangeArrowheads="1"/>
                  </p:cNvSpPr>
                  <p:nvPr/>
                </p:nvSpPr>
                <p:spPr bwMode="auto">
                  <a:xfrm>
                    <a:off x="6601" y="14575"/>
                    <a:ext cx="57" cy="5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02" name="Oval 200"/>
                  <p:cNvSpPr>
                    <a:spLocks noChangeArrowheads="1"/>
                  </p:cNvSpPr>
                  <p:nvPr/>
                </p:nvSpPr>
                <p:spPr bwMode="auto">
                  <a:xfrm>
                    <a:off x="6601" y="14717"/>
                    <a:ext cx="57" cy="5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03" name="Oval 201"/>
                  <p:cNvSpPr>
                    <a:spLocks noChangeArrowheads="1"/>
                  </p:cNvSpPr>
                  <p:nvPr/>
                </p:nvSpPr>
                <p:spPr bwMode="auto">
                  <a:xfrm>
                    <a:off x="6759" y="14711"/>
                    <a:ext cx="57" cy="5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04" name="Oval 202"/>
                  <p:cNvSpPr>
                    <a:spLocks noChangeArrowheads="1"/>
                  </p:cNvSpPr>
                  <p:nvPr/>
                </p:nvSpPr>
                <p:spPr bwMode="auto">
                  <a:xfrm>
                    <a:off x="6758" y="14575"/>
                    <a:ext cx="57" cy="5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05" name="Oval 203"/>
                  <p:cNvSpPr>
                    <a:spLocks noChangeArrowheads="1"/>
                  </p:cNvSpPr>
                  <p:nvPr/>
                </p:nvSpPr>
                <p:spPr bwMode="auto">
                  <a:xfrm>
                    <a:off x="9504" y="14573"/>
                    <a:ext cx="57" cy="5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06" name="Oval 204"/>
                  <p:cNvSpPr>
                    <a:spLocks noChangeArrowheads="1"/>
                  </p:cNvSpPr>
                  <p:nvPr/>
                </p:nvSpPr>
                <p:spPr bwMode="auto">
                  <a:xfrm>
                    <a:off x="9504" y="14715"/>
                    <a:ext cx="57" cy="5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07" name="Oval 205"/>
                  <p:cNvSpPr>
                    <a:spLocks noChangeArrowheads="1"/>
                  </p:cNvSpPr>
                  <p:nvPr/>
                </p:nvSpPr>
                <p:spPr bwMode="auto">
                  <a:xfrm>
                    <a:off x="9662" y="14709"/>
                    <a:ext cx="57" cy="5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08" name="Oval 206"/>
                  <p:cNvSpPr>
                    <a:spLocks noChangeArrowheads="1"/>
                  </p:cNvSpPr>
                  <p:nvPr/>
                </p:nvSpPr>
                <p:spPr bwMode="auto">
                  <a:xfrm>
                    <a:off x="9661" y="14573"/>
                    <a:ext cx="57" cy="5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515" name="Rectangle 514"/>
              <p:cNvSpPr/>
              <p:nvPr/>
            </p:nvSpPr>
            <p:spPr>
              <a:xfrm>
                <a:off x="3733800" y="3429000"/>
                <a:ext cx="7620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rgbClr val="FF0000"/>
                    </a:solidFill>
                  </a:rPr>
                  <a:t>6m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17" name="Rectangle 516"/>
              <p:cNvSpPr/>
              <p:nvPr/>
            </p:nvSpPr>
            <p:spPr>
              <a:xfrm>
                <a:off x="7239000" y="1981200"/>
                <a:ext cx="7620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rgbClr val="FF0000"/>
                    </a:solidFill>
                  </a:rPr>
                  <a:t>3m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18" name="Rectangle 517"/>
              <p:cNvSpPr/>
              <p:nvPr/>
            </p:nvSpPr>
            <p:spPr>
              <a:xfrm>
                <a:off x="8001000" y="3962400"/>
                <a:ext cx="7620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rgbClr val="FF0000"/>
                    </a:solidFill>
                  </a:rPr>
                  <a:t>4m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19" name="Rectangle 518"/>
              <p:cNvSpPr/>
              <p:nvPr/>
            </p:nvSpPr>
            <p:spPr>
              <a:xfrm>
                <a:off x="7162800" y="4800600"/>
                <a:ext cx="7620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rgbClr val="FF0000"/>
                    </a:solidFill>
                  </a:rPr>
                  <a:t>50 kg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11" name="Rectangle 510"/>
              <p:cNvSpPr/>
              <p:nvPr/>
            </p:nvSpPr>
            <p:spPr>
              <a:xfrm>
                <a:off x="6400800" y="4648200"/>
                <a:ext cx="7620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A</a:t>
                </a:r>
                <a:endParaRPr 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12" name="Rectangle 511"/>
              <p:cNvSpPr/>
              <p:nvPr/>
            </p:nvSpPr>
            <p:spPr>
              <a:xfrm>
                <a:off x="7696200" y="3276600"/>
                <a:ext cx="7620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B</a:t>
                </a:r>
                <a:endParaRPr 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13" name="Rectangle 512"/>
              <p:cNvSpPr/>
              <p:nvPr/>
            </p:nvSpPr>
            <p:spPr>
              <a:xfrm>
                <a:off x="3505200" y="2209800"/>
                <a:ext cx="7620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C</a:t>
                </a:r>
                <a:endParaRPr 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89" name="Rectangle 588"/>
              <p:cNvSpPr/>
              <p:nvPr/>
            </p:nvSpPr>
            <p:spPr>
              <a:xfrm>
                <a:off x="5410200" y="2057400"/>
                <a:ext cx="7620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rgbClr val="FF0000"/>
                    </a:solidFill>
                  </a:rPr>
                  <a:t>8m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92" name="Rectangle 591"/>
            <p:cNvSpPr/>
            <p:nvPr/>
          </p:nvSpPr>
          <p:spPr>
            <a:xfrm>
              <a:off x="5334000" y="2971800"/>
              <a:ext cx="17526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rgbClr val="0070C0"/>
                  </a:solidFill>
                </a:rPr>
                <a:t>K</a:t>
              </a:r>
              <a:r>
                <a:rPr lang="en-US" sz="1600" b="1" baseline="-25000" dirty="0" smtClean="0">
                  <a:solidFill>
                    <a:srgbClr val="0070C0"/>
                  </a:solidFill>
                </a:rPr>
                <a:t>AC</a:t>
              </a:r>
              <a:r>
                <a:rPr lang="en-US" sz="1600" b="1" dirty="0" smtClean="0">
                  <a:solidFill>
                    <a:srgbClr val="0070C0"/>
                  </a:solidFill>
                </a:rPr>
                <a:t> = 300N/m</a:t>
              </a:r>
              <a:endParaRPr lang="en-US" sz="1600" b="1" dirty="0">
                <a:solidFill>
                  <a:srgbClr val="0070C0"/>
                </a:solidFill>
              </a:endParaRPr>
            </a:p>
          </p:txBody>
        </p:sp>
        <p:sp>
          <p:nvSpPr>
            <p:cNvPr id="593" name="Rectangle 592"/>
            <p:cNvSpPr/>
            <p:nvPr/>
          </p:nvSpPr>
          <p:spPr>
            <a:xfrm>
              <a:off x="6324600" y="3505200"/>
              <a:ext cx="15240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rgbClr val="0070C0"/>
                  </a:solidFill>
                </a:rPr>
                <a:t>K</a:t>
              </a:r>
              <a:r>
                <a:rPr lang="en-US" sz="1600" b="1" baseline="-25000" dirty="0" smtClean="0">
                  <a:solidFill>
                    <a:srgbClr val="0070C0"/>
                  </a:solidFill>
                </a:rPr>
                <a:t>AB</a:t>
              </a:r>
              <a:r>
                <a:rPr lang="en-US" sz="1600" b="1" dirty="0" smtClean="0">
                  <a:solidFill>
                    <a:srgbClr val="0070C0"/>
                  </a:solidFill>
                </a:rPr>
                <a:t> = 500 N/m</a:t>
              </a:r>
              <a:endParaRPr lang="en-US" sz="1600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232" name="Oval 231"/>
          <p:cNvSpPr>
            <a:spLocks noChangeAspect="1"/>
          </p:cNvSpPr>
          <p:nvPr/>
        </p:nvSpPr>
        <p:spPr>
          <a:xfrm>
            <a:off x="8061960" y="152400"/>
            <a:ext cx="1005840" cy="1005840"/>
          </a:xfrm>
          <a:prstGeom prst="ellipse">
            <a:avLst/>
          </a:prstGeom>
          <a:blipFill>
            <a:blip r:embed="rId5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5448"/>
            <a:ext cx="8229600" cy="1252728"/>
          </a:xfrm>
        </p:spPr>
        <p:txBody>
          <a:bodyPr>
            <a:normAutofit/>
          </a:bodyPr>
          <a:lstStyle/>
          <a:p>
            <a:pPr lvl="0"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Coplanar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2004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/>
          <a:lstStyle/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</a:rPr>
              <a:t>Example[3]</a:t>
            </a:r>
            <a:r>
              <a:rPr lang="en-US" b="1" baseline="30000" dirty="0" smtClean="0">
                <a:solidFill>
                  <a:srgbClr val="0070C0"/>
                </a:solidFill>
              </a:rPr>
              <a:t>cont</a:t>
            </a:r>
          </a:p>
          <a:p>
            <a:pPr>
              <a:buNone/>
            </a:pPr>
            <a:endParaRPr lang="en-US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grpSp>
        <p:nvGrpSpPr>
          <p:cNvPr id="3" name="Group 99"/>
          <p:cNvGrpSpPr/>
          <p:nvPr/>
        </p:nvGrpSpPr>
        <p:grpSpPr>
          <a:xfrm>
            <a:off x="4267200" y="1905000"/>
            <a:ext cx="4191000" cy="1295400"/>
            <a:chOff x="4419600" y="2362200"/>
            <a:chExt cx="4191000" cy="1295400"/>
          </a:xfrm>
        </p:grpSpPr>
        <p:sp>
          <p:nvSpPr>
            <p:cNvPr id="91" name="Rectangle 90"/>
            <p:cNvSpPr/>
            <p:nvPr/>
          </p:nvSpPr>
          <p:spPr>
            <a:xfrm>
              <a:off x="4419600" y="2362200"/>
              <a:ext cx="4191000" cy="12954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0" bIns="0" rtlCol="0" anchor="t" anchorCtr="0"/>
            <a:lstStyle/>
            <a:p>
              <a:pPr>
                <a:lnSpc>
                  <a:spcPct val="150000"/>
                </a:lnSpc>
                <a:buNone/>
              </a:pPr>
              <a:endPara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>
                <a:lnSpc>
                  <a:spcPct val="150000"/>
                </a:lnSpc>
                <a:buNone/>
              </a:pPr>
              <a:endPara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>
                <a:lnSpc>
                  <a:spcPct val="150000"/>
                </a:lnSpc>
                <a:buNone/>
              </a:pPr>
              <a:endPara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>
                <a:buNone/>
              </a:pPr>
              <a:endPara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92" name="Object 91"/>
            <p:cNvGraphicFramePr>
              <a:graphicFrameLocks noChangeAspect="1"/>
            </p:cNvGraphicFramePr>
            <p:nvPr/>
          </p:nvGraphicFramePr>
          <p:xfrm>
            <a:off x="4572000" y="2438400"/>
            <a:ext cx="3873500" cy="1071563"/>
          </p:xfrm>
          <a:graphic>
            <a:graphicData uri="http://schemas.openxmlformats.org/presentationml/2006/ole">
              <p:oleObj spid="_x0000_s47106" name="Equation" r:id="rId4" imgW="2933640" imgH="812520" progId="Equation.3">
                <p:embed/>
              </p:oleObj>
            </a:graphicData>
          </a:graphic>
        </p:graphicFrame>
      </p:grpSp>
      <p:sp>
        <p:nvSpPr>
          <p:cNvPr id="102" name="Rectangle 101"/>
          <p:cNvSpPr/>
          <p:nvPr/>
        </p:nvSpPr>
        <p:spPr>
          <a:xfrm>
            <a:off x="4267200" y="3505200"/>
            <a:ext cx="4191000" cy="457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bIns="0" rtlCol="0" anchor="ctr" anchorCtr="0"/>
          <a:lstStyle/>
          <a:p>
            <a:pPr algn="ctr">
              <a:buNone/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Solve Eqs 1 and 2 to find 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i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i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105"/>
          <p:cNvGrpSpPr/>
          <p:nvPr/>
        </p:nvGrpSpPr>
        <p:grpSpPr>
          <a:xfrm>
            <a:off x="4267200" y="4343400"/>
            <a:ext cx="4191000" cy="457200"/>
            <a:chOff x="2514600" y="5410200"/>
            <a:chExt cx="4191000" cy="457200"/>
          </a:xfrm>
        </p:grpSpPr>
        <p:sp>
          <p:nvSpPr>
            <p:cNvPr id="104" name="Rectangle 103"/>
            <p:cNvSpPr/>
            <p:nvPr/>
          </p:nvSpPr>
          <p:spPr>
            <a:xfrm>
              <a:off x="2514600" y="5410200"/>
              <a:ext cx="4191000" cy="4572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0" bIns="0" rtlCol="0" anchor="ctr" anchorCtr="0"/>
            <a:lstStyle/>
            <a:p>
              <a:pPr algn="ctr">
                <a:buNone/>
              </a:pPr>
              <a:endPara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43014" name="Object 6"/>
            <p:cNvGraphicFramePr>
              <a:graphicFrameLocks noChangeAspect="1"/>
            </p:cNvGraphicFramePr>
            <p:nvPr/>
          </p:nvGraphicFramePr>
          <p:xfrm>
            <a:off x="3135313" y="5486400"/>
            <a:ext cx="2884487" cy="301625"/>
          </p:xfrm>
          <a:graphic>
            <a:graphicData uri="http://schemas.openxmlformats.org/presentationml/2006/ole">
              <p:oleObj spid="_x0000_s47107" name="Equation" r:id="rId5" imgW="2184120" imgH="228600" progId="Equation.3">
                <p:embed/>
              </p:oleObj>
            </a:graphicData>
          </a:graphic>
        </p:graphicFrame>
      </p:grpSp>
      <p:pic>
        <p:nvPicPr>
          <p:cNvPr id="4710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" y="2362200"/>
            <a:ext cx="3419475" cy="354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5" name="Group 99"/>
          <p:cNvGrpSpPr/>
          <p:nvPr/>
        </p:nvGrpSpPr>
        <p:grpSpPr>
          <a:xfrm>
            <a:off x="4267200" y="5029200"/>
            <a:ext cx="4191000" cy="1295400"/>
            <a:chOff x="4419600" y="2362200"/>
            <a:chExt cx="4191000" cy="1295400"/>
          </a:xfrm>
        </p:grpSpPr>
        <p:sp>
          <p:nvSpPr>
            <p:cNvPr id="16" name="Rectangle 15"/>
            <p:cNvSpPr/>
            <p:nvPr/>
          </p:nvSpPr>
          <p:spPr>
            <a:xfrm>
              <a:off x="4419600" y="2362200"/>
              <a:ext cx="4191000" cy="12954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0" bIns="0" rtlCol="0" anchor="t" anchorCtr="0"/>
            <a:lstStyle/>
            <a:p>
              <a:pPr>
                <a:lnSpc>
                  <a:spcPct val="150000"/>
                </a:lnSpc>
                <a:buNone/>
              </a:pPr>
              <a:endPara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>
                <a:lnSpc>
                  <a:spcPct val="150000"/>
                </a:lnSpc>
                <a:buNone/>
              </a:pPr>
              <a:endPara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>
                <a:lnSpc>
                  <a:spcPct val="150000"/>
                </a:lnSpc>
                <a:buNone/>
              </a:pPr>
              <a:endPara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>
                <a:buNone/>
              </a:pPr>
              <a:endPara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7" name="Object 16"/>
            <p:cNvGraphicFramePr>
              <a:graphicFrameLocks noChangeAspect="1"/>
            </p:cNvGraphicFramePr>
            <p:nvPr/>
          </p:nvGraphicFramePr>
          <p:xfrm>
            <a:off x="5318125" y="2387600"/>
            <a:ext cx="2381250" cy="1171575"/>
          </p:xfrm>
          <a:graphic>
            <a:graphicData uri="http://schemas.openxmlformats.org/presentationml/2006/ole">
              <p:oleObj spid="_x0000_s47109" name="Equation" r:id="rId7" imgW="1803240" imgH="888840" progId="Equation.3">
                <p:embed/>
              </p:oleObj>
            </a:graphicData>
          </a:graphic>
        </p:graphicFrame>
      </p:grpSp>
      <p:sp>
        <p:nvSpPr>
          <p:cNvPr id="26" name="Oval 25"/>
          <p:cNvSpPr>
            <a:spLocks noChangeAspect="1"/>
          </p:cNvSpPr>
          <p:nvPr/>
        </p:nvSpPr>
        <p:spPr>
          <a:xfrm>
            <a:off x="8061960" y="152400"/>
            <a:ext cx="1005840" cy="1005840"/>
          </a:xfrm>
          <a:prstGeom prst="ellipse">
            <a:avLst/>
          </a:prstGeom>
          <a:blipFill>
            <a:blip r:embed="rId8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5448"/>
            <a:ext cx="8229600" cy="1252728"/>
          </a:xfrm>
        </p:spPr>
        <p:txBody>
          <a:bodyPr>
            <a:normAutofit/>
          </a:bodyPr>
          <a:lstStyle/>
          <a:p>
            <a:pPr lvl="0"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Coplanar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2004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/>
          <a:lstStyle/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</a:rPr>
              <a:t>Example[4]</a:t>
            </a:r>
          </a:p>
          <a:p>
            <a:pPr>
              <a:buNone/>
            </a:pPr>
            <a:endParaRPr lang="en-US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sp>
        <p:nvSpPr>
          <p:cNvPr id="308" name="Rectangle 307"/>
          <p:cNvSpPr/>
          <p:nvPr/>
        </p:nvSpPr>
        <p:spPr>
          <a:xfrm>
            <a:off x="304800" y="2286000"/>
            <a:ext cx="3352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/>
            <a:r>
              <a:rPr lang="en-US" b="1" dirty="0" smtClean="0">
                <a:solidFill>
                  <a:srgbClr val="FF0000"/>
                </a:solidFill>
              </a:rPr>
              <a:t>Question:</a:t>
            </a:r>
            <a:r>
              <a:rPr lang="en-US" b="1" dirty="0" smtClean="0"/>
              <a:t> The box held the given configuration in equilibrium and the </a:t>
            </a:r>
            <a:r>
              <a:rPr lang="en-US" b="1" dirty="0" err="1" smtClean="0"/>
              <a:t>unstretched</a:t>
            </a:r>
            <a:r>
              <a:rPr lang="en-US" b="1" dirty="0" smtClean="0"/>
              <a:t> length of spring AC is 8m. Determine the mass of the wooden box.  </a:t>
            </a:r>
          </a:p>
          <a:p>
            <a:pPr algn="justLow"/>
            <a:r>
              <a:rPr lang="en-US" b="1" dirty="0" smtClean="0">
                <a:solidFill>
                  <a:srgbClr val="FF0000"/>
                </a:solidFill>
              </a:rPr>
              <a:t>Given:</a:t>
            </a:r>
          </a:p>
          <a:p>
            <a:pPr marL="342900" indent="-342900" algn="justLow">
              <a:buAutoNum type="arabicPeriod"/>
            </a:pPr>
            <a:r>
              <a:rPr lang="en-US" b="1" dirty="0" smtClean="0"/>
              <a:t>Spring AC </a:t>
            </a:r>
            <a:r>
              <a:rPr lang="en-US" b="1" dirty="0" err="1" smtClean="0"/>
              <a:t>unstreched</a:t>
            </a:r>
            <a:r>
              <a:rPr lang="en-US" b="1" dirty="0" smtClean="0"/>
              <a:t> length </a:t>
            </a:r>
          </a:p>
          <a:p>
            <a:pPr marL="342900" indent="-342900" algn="justLow">
              <a:buAutoNum type="arabicPeriod"/>
            </a:pPr>
            <a:r>
              <a:rPr lang="en-US" b="1" dirty="0" smtClean="0"/>
              <a:t>Equilibrium state </a:t>
            </a:r>
          </a:p>
          <a:p>
            <a:pPr marL="342900" indent="-342900" algn="justLow">
              <a:buAutoNum type="arabicPeriod"/>
            </a:pPr>
            <a:endParaRPr lang="en-US" b="1" dirty="0" smtClean="0"/>
          </a:p>
          <a:p>
            <a:pPr marL="342900" indent="-342900" algn="justLow"/>
            <a:r>
              <a:rPr lang="en-US" b="1" dirty="0" smtClean="0">
                <a:solidFill>
                  <a:srgbClr val="FF0000"/>
                </a:solidFill>
              </a:rPr>
              <a:t>Solution:</a:t>
            </a:r>
          </a:p>
          <a:p>
            <a:pPr marL="342900" indent="-342900" algn="justLow"/>
            <a:r>
              <a:rPr lang="en-US" b="1" dirty="0" smtClean="0"/>
              <a:t>1.Drawing FBD</a:t>
            </a:r>
          </a:p>
          <a:p>
            <a:pPr marL="342900" indent="-342900" algn="justLow"/>
            <a:r>
              <a:rPr lang="en-US" b="1" dirty="0" smtClean="0"/>
              <a:t>2. Find the force in spring AC</a:t>
            </a:r>
          </a:p>
          <a:p>
            <a:pPr marL="342900" indent="-342900" algn="justLow"/>
            <a:r>
              <a:rPr lang="en-US" b="1" dirty="0" smtClean="0"/>
              <a:t>3. Apply equilibrium equations</a:t>
            </a:r>
          </a:p>
          <a:p>
            <a:pPr algn="justLow"/>
            <a:r>
              <a:rPr lang="en-US" b="1" dirty="0" smtClean="0"/>
              <a:t>  </a:t>
            </a:r>
            <a:endParaRPr lang="en-US" b="1" dirty="0" smtClean="0">
              <a:solidFill>
                <a:srgbClr val="FF0000"/>
              </a:solidFill>
            </a:endParaRPr>
          </a:p>
        </p:txBody>
      </p:sp>
      <p:grpSp>
        <p:nvGrpSpPr>
          <p:cNvPr id="3" name="Group 593"/>
          <p:cNvGrpSpPr/>
          <p:nvPr/>
        </p:nvGrpSpPr>
        <p:grpSpPr>
          <a:xfrm>
            <a:off x="4114800" y="2133600"/>
            <a:ext cx="4495800" cy="3962400"/>
            <a:chOff x="3505200" y="1905000"/>
            <a:chExt cx="5410200" cy="4519613"/>
          </a:xfrm>
        </p:grpSpPr>
        <p:grpSp>
          <p:nvGrpSpPr>
            <p:cNvPr id="4" name="Group 590"/>
            <p:cNvGrpSpPr/>
            <p:nvPr/>
          </p:nvGrpSpPr>
          <p:grpSpPr>
            <a:xfrm>
              <a:off x="3505200" y="1905000"/>
              <a:ext cx="5410200" cy="4519613"/>
              <a:chOff x="3505200" y="1957387"/>
              <a:chExt cx="5410200" cy="4519613"/>
            </a:xfrm>
          </p:grpSpPr>
          <p:pic>
            <p:nvPicPr>
              <p:cNvPr id="295" name="Picture 294"/>
              <p:cNvPicPr/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6281406" y="5377194"/>
                <a:ext cx="1367624" cy="620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5" name="Group 3"/>
              <p:cNvGrpSpPr>
                <a:grpSpLocks/>
              </p:cNvGrpSpPr>
              <p:nvPr/>
            </p:nvGrpSpPr>
            <p:grpSpPr bwMode="auto">
              <a:xfrm>
                <a:off x="3608387" y="1957387"/>
                <a:ext cx="5307013" cy="2767013"/>
                <a:chOff x="2062" y="1606"/>
                <a:chExt cx="8358" cy="4357"/>
              </a:xfrm>
            </p:grpSpPr>
            <p:grpSp>
              <p:nvGrpSpPr>
                <p:cNvPr id="6" name="Group 4"/>
                <p:cNvGrpSpPr>
                  <a:grpSpLocks/>
                </p:cNvGrpSpPr>
                <p:nvPr/>
              </p:nvGrpSpPr>
              <p:grpSpPr bwMode="auto">
                <a:xfrm>
                  <a:off x="2062" y="1606"/>
                  <a:ext cx="8358" cy="4357"/>
                  <a:chOff x="2062" y="1606"/>
                  <a:chExt cx="8358" cy="4357"/>
                </a:xfrm>
              </p:grpSpPr>
              <p:grpSp>
                <p:nvGrpSpPr>
                  <p:cNvPr id="8" name="Group 5"/>
                  <p:cNvGrpSpPr>
                    <a:grpSpLocks noChangeAspect="1"/>
                  </p:cNvGrpSpPr>
                  <p:nvPr/>
                </p:nvGrpSpPr>
                <p:grpSpPr bwMode="auto">
                  <a:xfrm rot="8517001">
                    <a:off x="7022" y="4835"/>
                    <a:ext cx="2923" cy="440"/>
                    <a:chOff x="5610" y="9452"/>
                    <a:chExt cx="5647" cy="850"/>
                  </a:xfrm>
                </p:grpSpPr>
                <p:sp>
                  <p:nvSpPr>
                    <p:cNvPr id="402" name="AutoShape 6"/>
                    <p:cNvSpPr>
                      <a:spLocks noChangeAspect="1" noChangeArrowheads="1"/>
                    </p:cNvSpPr>
                    <p:nvPr/>
                  </p:nvSpPr>
                  <p:spPr bwMode="auto">
                    <a:xfrm rot="21000000" flipH="1">
                      <a:off x="6125" y="9868"/>
                      <a:ext cx="85" cy="414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404040"/>
                    </a:solidFill>
                    <a:ln w="0">
                      <a:solidFill>
                        <a:srgbClr val="FFFF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3" name="AutoShape 7"/>
                    <p:cNvSpPr>
                      <a:spLocks noChangeAspect="1" noChangeArrowheads="1"/>
                    </p:cNvSpPr>
                    <p:nvPr/>
                  </p:nvSpPr>
                  <p:spPr bwMode="auto">
                    <a:xfrm rot="600000">
                      <a:off x="10658" y="9887"/>
                      <a:ext cx="85" cy="414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0">
                      <a:gsLst>
                        <a:gs pos="0">
                          <a:srgbClr val="808080"/>
                        </a:gs>
                        <a:gs pos="50000">
                          <a:srgbClr val="EAEAEA"/>
                        </a:gs>
                        <a:gs pos="100000">
                          <a:srgbClr val="808080"/>
                        </a:gs>
                      </a:gsLst>
                      <a:lin ang="5400000" scaled="1"/>
                    </a:gradFill>
                    <a:ln w="12700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10" name="Group 8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5610" y="9452"/>
                      <a:ext cx="5647" cy="850"/>
                      <a:chOff x="5610" y="9452"/>
                      <a:chExt cx="5647" cy="850"/>
                    </a:xfrm>
                  </p:grpSpPr>
                  <p:sp>
                    <p:nvSpPr>
                      <p:cNvPr id="405" name="AutoShape 9"/>
                      <p:cNvSpPr>
                        <a:spLocks noChangeAspect="1" noChangeArrowheads="1"/>
                      </p:cNvSpPr>
                      <p:nvPr/>
                    </p:nvSpPr>
                    <p:spPr bwMode="auto">
                      <a:xfrm rot="-5400000">
                        <a:off x="5851" y="9630"/>
                        <a:ext cx="85" cy="567"/>
                      </a:xfrm>
                      <a:prstGeom prst="roundRect">
                        <a:avLst>
                          <a:gd name="adj" fmla="val 50000"/>
                        </a:avLst>
                      </a:prstGeom>
                      <a:gradFill rotWithShape="0">
                        <a:gsLst>
                          <a:gs pos="0">
                            <a:srgbClr val="808080"/>
                          </a:gs>
                          <a:gs pos="50000">
                            <a:srgbClr val="EAEAEA"/>
                          </a:gs>
                          <a:gs pos="100000">
                            <a:srgbClr val="808080"/>
                          </a:gs>
                        </a:gsLst>
                        <a:lin ang="5400000" scaled="1"/>
                      </a:gradFill>
                      <a:ln w="12700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12" name="Group 10"/>
                      <p:cNvGrpSpPr>
                        <a:grpSpLocks noChangeAspect="1"/>
                      </p:cNvGrpSpPr>
                      <p:nvPr/>
                    </p:nvGrpSpPr>
                    <p:grpSpPr bwMode="auto">
                      <a:xfrm>
                        <a:off x="6234" y="9452"/>
                        <a:ext cx="4406" cy="850"/>
                        <a:chOff x="6234" y="9452"/>
                        <a:chExt cx="4406" cy="850"/>
                      </a:xfrm>
                    </p:grpSpPr>
                    <p:grpSp>
                      <p:nvGrpSpPr>
                        <p:cNvPr id="13" name="Group 11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2179" cy="850"/>
                          <a:chOff x="6234" y="9452"/>
                          <a:chExt cx="2179" cy="850"/>
                        </a:xfrm>
                      </p:grpSpPr>
                      <p:grpSp>
                        <p:nvGrpSpPr>
                          <p:cNvPr id="14" name="Group 12"/>
                          <p:cNvGrpSpPr>
                            <a:grpSpLocks noChangeAspect="1"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1067" cy="850"/>
                            <a:chOff x="6234" y="9452"/>
                            <a:chExt cx="1067" cy="850"/>
                          </a:xfrm>
                        </p:grpSpPr>
                        <p:grpSp>
                          <p:nvGrpSpPr>
                            <p:cNvPr id="15" name="Group 13"/>
                            <p:cNvGrpSpPr>
                              <a:grpSpLocks noChangeAspect="1"/>
                            </p:cNvGrpSpPr>
                            <p:nvPr/>
                          </p:nvGrpSpPr>
                          <p:grpSpPr bwMode="auto">
                            <a:xfrm>
                              <a:off x="6234" y="9452"/>
                              <a:ext cx="507" cy="850"/>
                              <a:chOff x="6234" y="9452"/>
                              <a:chExt cx="507" cy="850"/>
                            </a:xfrm>
                          </p:grpSpPr>
                          <p:grpSp>
                            <p:nvGrpSpPr>
                              <p:cNvPr id="16" name="Group 14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23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68" name="AutoShape 15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69" name="AutoShape 16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17" name="Group 17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51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66" name="AutoShape 18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67" name="AutoShape 19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18" name="Group 20"/>
                            <p:cNvGrpSpPr>
                              <a:grpSpLocks noChangeAspect="1"/>
                            </p:cNvGrpSpPr>
                            <p:nvPr/>
                          </p:nvGrpSpPr>
                          <p:grpSpPr bwMode="auto">
                            <a:xfrm>
                              <a:off x="6794" y="9452"/>
                              <a:ext cx="507" cy="850"/>
                              <a:chOff x="6234" y="9452"/>
                              <a:chExt cx="507" cy="850"/>
                            </a:xfrm>
                          </p:grpSpPr>
                          <p:grpSp>
                            <p:nvGrpSpPr>
                              <p:cNvPr id="19" name="Group 21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23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62" name="AutoShape 22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63" name="AutoShape 23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20" name="Group 24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51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60" name="AutoShape 25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61" name="AutoShape 26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</p:grpSp>
                      <p:grpSp>
                        <p:nvGrpSpPr>
                          <p:cNvPr id="21" name="Group 27"/>
                          <p:cNvGrpSpPr>
                            <a:grpSpLocks noChangeAspect="1"/>
                          </p:cNvGrpSpPr>
                          <p:nvPr/>
                        </p:nvGrpSpPr>
                        <p:grpSpPr bwMode="auto">
                          <a:xfrm>
                            <a:off x="7346" y="9452"/>
                            <a:ext cx="1067" cy="850"/>
                            <a:chOff x="6234" y="9452"/>
                            <a:chExt cx="1067" cy="850"/>
                          </a:xfrm>
                        </p:grpSpPr>
                        <p:grpSp>
                          <p:nvGrpSpPr>
                            <p:cNvPr id="22" name="Group 28"/>
                            <p:cNvGrpSpPr>
                              <a:grpSpLocks noChangeAspect="1"/>
                            </p:cNvGrpSpPr>
                            <p:nvPr/>
                          </p:nvGrpSpPr>
                          <p:grpSpPr bwMode="auto">
                            <a:xfrm>
                              <a:off x="6234" y="9452"/>
                              <a:ext cx="507" cy="850"/>
                              <a:chOff x="6234" y="9452"/>
                              <a:chExt cx="507" cy="850"/>
                            </a:xfrm>
                          </p:grpSpPr>
                          <p:grpSp>
                            <p:nvGrpSpPr>
                              <p:cNvPr id="23" name="Group 29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23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54" name="AutoShape 30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55" name="AutoShape 31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24" name="Group 32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51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52" name="AutoShape 33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53" name="AutoShape 34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25" name="Group 35"/>
                            <p:cNvGrpSpPr>
                              <a:grpSpLocks noChangeAspect="1"/>
                            </p:cNvGrpSpPr>
                            <p:nvPr/>
                          </p:nvGrpSpPr>
                          <p:grpSpPr bwMode="auto">
                            <a:xfrm>
                              <a:off x="6794" y="9452"/>
                              <a:ext cx="507" cy="850"/>
                              <a:chOff x="6234" y="9452"/>
                              <a:chExt cx="507" cy="850"/>
                            </a:xfrm>
                          </p:grpSpPr>
                          <p:grpSp>
                            <p:nvGrpSpPr>
                              <p:cNvPr id="26" name="Group 36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23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48" name="AutoShape 37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49" name="AutoShape 38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27" name="Group 39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51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46" name="AutoShape 40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47" name="AutoShape 41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</p:grpSp>
                    </p:grpSp>
                    <p:grpSp>
                      <p:nvGrpSpPr>
                        <p:cNvPr id="28" name="Group 42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8461" y="9452"/>
                          <a:ext cx="2179" cy="850"/>
                          <a:chOff x="6234" y="9452"/>
                          <a:chExt cx="2179" cy="850"/>
                        </a:xfrm>
                      </p:grpSpPr>
                      <p:grpSp>
                        <p:nvGrpSpPr>
                          <p:cNvPr id="29" name="Group 43"/>
                          <p:cNvGrpSpPr>
                            <a:grpSpLocks noChangeAspect="1"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1067" cy="850"/>
                            <a:chOff x="6234" y="9452"/>
                            <a:chExt cx="1067" cy="850"/>
                          </a:xfrm>
                        </p:grpSpPr>
                        <p:grpSp>
                          <p:nvGrpSpPr>
                            <p:cNvPr id="30" name="Group 44"/>
                            <p:cNvGrpSpPr>
                              <a:grpSpLocks noChangeAspect="1"/>
                            </p:cNvGrpSpPr>
                            <p:nvPr/>
                          </p:nvGrpSpPr>
                          <p:grpSpPr bwMode="auto">
                            <a:xfrm>
                              <a:off x="6234" y="9452"/>
                              <a:ext cx="507" cy="850"/>
                              <a:chOff x="6234" y="9452"/>
                              <a:chExt cx="507" cy="850"/>
                            </a:xfrm>
                          </p:grpSpPr>
                          <p:grpSp>
                            <p:nvGrpSpPr>
                              <p:cNvPr id="31" name="Group 45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23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38" name="AutoShape 46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39" name="AutoShape 47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288" name="Group 48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51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36" name="AutoShape 49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37" name="AutoShape 50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289" name="Group 51"/>
                            <p:cNvGrpSpPr>
                              <a:grpSpLocks noChangeAspect="1"/>
                            </p:cNvGrpSpPr>
                            <p:nvPr/>
                          </p:nvGrpSpPr>
                          <p:grpSpPr bwMode="auto">
                            <a:xfrm>
                              <a:off x="6794" y="9452"/>
                              <a:ext cx="507" cy="850"/>
                              <a:chOff x="6234" y="9452"/>
                              <a:chExt cx="507" cy="850"/>
                            </a:xfrm>
                          </p:grpSpPr>
                          <p:grpSp>
                            <p:nvGrpSpPr>
                              <p:cNvPr id="290" name="Group 52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23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32" name="AutoShape 53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33" name="AutoShape 54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291" name="Group 55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51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30" name="AutoShape 56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31" name="AutoShape 57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</p:grpSp>
                      <p:grpSp>
                        <p:nvGrpSpPr>
                          <p:cNvPr id="292" name="Group 58"/>
                          <p:cNvGrpSpPr>
                            <a:grpSpLocks noChangeAspect="1"/>
                          </p:cNvGrpSpPr>
                          <p:nvPr/>
                        </p:nvGrpSpPr>
                        <p:grpSpPr bwMode="auto">
                          <a:xfrm>
                            <a:off x="7346" y="9452"/>
                            <a:ext cx="1067" cy="850"/>
                            <a:chOff x="6234" y="9452"/>
                            <a:chExt cx="1067" cy="850"/>
                          </a:xfrm>
                        </p:grpSpPr>
                        <p:grpSp>
                          <p:nvGrpSpPr>
                            <p:cNvPr id="293" name="Group 59"/>
                            <p:cNvGrpSpPr>
                              <a:grpSpLocks noChangeAspect="1"/>
                            </p:cNvGrpSpPr>
                            <p:nvPr/>
                          </p:nvGrpSpPr>
                          <p:grpSpPr bwMode="auto">
                            <a:xfrm>
                              <a:off x="6234" y="9452"/>
                              <a:ext cx="507" cy="850"/>
                              <a:chOff x="6234" y="9452"/>
                              <a:chExt cx="507" cy="850"/>
                            </a:xfrm>
                          </p:grpSpPr>
                          <p:grpSp>
                            <p:nvGrpSpPr>
                              <p:cNvPr id="294" name="Group 60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23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24" name="AutoShape 61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25" name="AutoShape 62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296" name="Group 63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51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22" name="AutoShape 64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23" name="AutoShape 65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297" name="Group 66"/>
                            <p:cNvGrpSpPr>
                              <a:grpSpLocks noChangeAspect="1"/>
                            </p:cNvGrpSpPr>
                            <p:nvPr/>
                          </p:nvGrpSpPr>
                          <p:grpSpPr bwMode="auto">
                            <a:xfrm>
                              <a:off x="6794" y="9452"/>
                              <a:ext cx="507" cy="850"/>
                              <a:chOff x="6234" y="9452"/>
                              <a:chExt cx="507" cy="850"/>
                            </a:xfrm>
                          </p:grpSpPr>
                          <p:grpSp>
                            <p:nvGrpSpPr>
                              <p:cNvPr id="298" name="Group 67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23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18" name="AutoShape 68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19" name="AutoShape 69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299" name="Group 70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51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16" name="AutoShape 71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17" name="AutoShape 72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</p:grpSp>
                    </p:grpSp>
                  </p:grpSp>
                  <p:sp>
                    <p:nvSpPr>
                      <p:cNvPr id="407" name="AutoShape 73"/>
                      <p:cNvSpPr>
                        <a:spLocks noChangeAspect="1" noChangeArrowheads="1"/>
                      </p:cNvSpPr>
                      <p:nvPr/>
                    </p:nvSpPr>
                    <p:spPr bwMode="auto">
                      <a:xfrm rot="-5400000">
                        <a:off x="10931" y="9646"/>
                        <a:ext cx="85" cy="567"/>
                      </a:xfrm>
                      <a:prstGeom prst="roundRect">
                        <a:avLst>
                          <a:gd name="adj" fmla="val 50000"/>
                        </a:avLst>
                      </a:prstGeom>
                      <a:gradFill rotWithShape="0">
                        <a:gsLst>
                          <a:gs pos="0">
                            <a:srgbClr val="808080"/>
                          </a:gs>
                          <a:gs pos="50000">
                            <a:srgbClr val="EAEAEA"/>
                          </a:gs>
                          <a:gs pos="100000">
                            <a:srgbClr val="808080"/>
                          </a:gs>
                        </a:gsLst>
                        <a:lin ang="5400000" scaled="1"/>
                      </a:gradFill>
                      <a:ln w="12700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</p:grpSp>
              <p:grpSp>
                <p:nvGrpSpPr>
                  <p:cNvPr id="300" name="Group 74"/>
                  <p:cNvGrpSpPr>
                    <a:grpSpLocks noChangeAspect="1"/>
                  </p:cNvGrpSpPr>
                  <p:nvPr/>
                </p:nvGrpSpPr>
                <p:grpSpPr bwMode="auto">
                  <a:xfrm rot="2249454">
                    <a:off x="2331" y="4010"/>
                    <a:ext cx="5647" cy="440"/>
                    <a:chOff x="5610" y="9452"/>
                    <a:chExt cx="5647" cy="850"/>
                  </a:xfrm>
                </p:grpSpPr>
                <p:sp>
                  <p:nvSpPr>
                    <p:cNvPr id="334" name="AutoShape 75"/>
                    <p:cNvSpPr>
                      <a:spLocks noChangeAspect="1" noChangeArrowheads="1"/>
                    </p:cNvSpPr>
                    <p:nvPr/>
                  </p:nvSpPr>
                  <p:spPr bwMode="auto">
                    <a:xfrm rot="21000000" flipH="1">
                      <a:off x="6125" y="9868"/>
                      <a:ext cx="85" cy="414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404040"/>
                    </a:solidFill>
                    <a:ln w="0">
                      <a:solidFill>
                        <a:srgbClr val="FFFF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35" name="AutoShape 76"/>
                    <p:cNvSpPr>
                      <a:spLocks noChangeAspect="1" noChangeArrowheads="1"/>
                    </p:cNvSpPr>
                    <p:nvPr/>
                  </p:nvSpPr>
                  <p:spPr bwMode="auto">
                    <a:xfrm rot="600000">
                      <a:off x="10658" y="9887"/>
                      <a:ext cx="85" cy="414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0">
                      <a:gsLst>
                        <a:gs pos="0">
                          <a:srgbClr val="808080"/>
                        </a:gs>
                        <a:gs pos="50000">
                          <a:srgbClr val="EAEAEA"/>
                        </a:gs>
                        <a:gs pos="100000">
                          <a:srgbClr val="808080"/>
                        </a:gs>
                      </a:gsLst>
                      <a:lin ang="5400000" scaled="1"/>
                    </a:gradFill>
                    <a:ln w="12700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301" name="Group 77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5610" y="9452"/>
                      <a:ext cx="5647" cy="850"/>
                      <a:chOff x="5610" y="9452"/>
                      <a:chExt cx="5647" cy="850"/>
                    </a:xfrm>
                  </p:grpSpPr>
                  <p:sp>
                    <p:nvSpPr>
                      <p:cNvPr id="337" name="AutoShape 78"/>
                      <p:cNvSpPr>
                        <a:spLocks noChangeAspect="1" noChangeArrowheads="1"/>
                      </p:cNvSpPr>
                      <p:nvPr/>
                    </p:nvSpPr>
                    <p:spPr bwMode="auto">
                      <a:xfrm rot="-5400000">
                        <a:off x="5851" y="9630"/>
                        <a:ext cx="85" cy="567"/>
                      </a:xfrm>
                      <a:prstGeom prst="roundRect">
                        <a:avLst>
                          <a:gd name="adj" fmla="val 50000"/>
                        </a:avLst>
                      </a:prstGeom>
                      <a:gradFill rotWithShape="0">
                        <a:gsLst>
                          <a:gs pos="0">
                            <a:srgbClr val="808080"/>
                          </a:gs>
                          <a:gs pos="50000">
                            <a:srgbClr val="EAEAEA"/>
                          </a:gs>
                          <a:gs pos="100000">
                            <a:srgbClr val="808080"/>
                          </a:gs>
                        </a:gsLst>
                        <a:lin ang="5400000" scaled="1"/>
                      </a:gradFill>
                      <a:ln w="12700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302" name="Group 79"/>
                      <p:cNvGrpSpPr>
                        <a:grpSpLocks noChangeAspect="1"/>
                      </p:cNvGrpSpPr>
                      <p:nvPr/>
                    </p:nvGrpSpPr>
                    <p:grpSpPr bwMode="auto">
                      <a:xfrm>
                        <a:off x="6234" y="9452"/>
                        <a:ext cx="4406" cy="850"/>
                        <a:chOff x="6234" y="9452"/>
                        <a:chExt cx="4406" cy="850"/>
                      </a:xfrm>
                    </p:grpSpPr>
                    <p:grpSp>
                      <p:nvGrpSpPr>
                        <p:cNvPr id="303" name="Group 80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2179" cy="850"/>
                          <a:chOff x="6234" y="9452"/>
                          <a:chExt cx="2179" cy="850"/>
                        </a:xfrm>
                      </p:grpSpPr>
                      <p:grpSp>
                        <p:nvGrpSpPr>
                          <p:cNvPr id="304" name="Group 81"/>
                          <p:cNvGrpSpPr>
                            <a:grpSpLocks noChangeAspect="1"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1067" cy="850"/>
                            <a:chOff x="6234" y="9452"/>
                            <a:chExt cx="1067" cy="850"/>
                          </a:xfrm>
                        </p:grpSpPr>
                        <p:grpSp>
                          <p:nvGrpSpPr>
                            <p:cNvPr id="305" name="Group 82"/>
                            <p:cNvGrpSpPr>
                              <a:grpSpLocks noChangeAspect="1"/>
                            </p:cNvGrpSpPr>
                            <p:nvPr/>
                          </p:nvGrpSpPr>
                          <p:grpSpPr bwMode="auto">
                            <a:xfrm>
                              <a:off x="6234" y="9452"/>
                              <a:ext cx="507" cy="850"/>
                              <a:chOff x="6234" y="9452"/>
                              <a:chExt cx="507" cy="850"/>
                            </a:xfrm>
                          </p:grpSpPr>
                          <p:grpSp>
                            <p:nvGrpSpPr>
                              <p:cNvPr id="306" name="Group 83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23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400" name="AutoShape 84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01" name="AutoShape 85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319" name="Group 86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51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398" name="AutoShape 87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399" name="AutoShape 88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320" name="Group 89"/>
                            <p:cNvGrpSpPr>
                              <a:grpSpLocks noChangeAspect="1"/>
                            </p:cNvGrpSpPr>
                            <p:nvPr/>
                          </p:nvGrpSpPr>
                          <p:grpSpPr bwMode="auto">
                            <a:xfrm>
                              <a:off x="6794" y="9452"/>
                              <a:ext cx="507" cy="850"/>
                              <a:chOff x="6234" y="9452"/>
                              <a:chExt cx="507" cy="850"/>
                            </a:xfrm>
                          </p:grpSpPr>
                          <p:grpSp>
                            <p:nvGrpSpPr>
                              <p:cNvPr id="322" name="Group 90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23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394" name="AutoShape 91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395" name="AutoShape 92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323" name="Group 93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51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392" name="AutoShape 94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393" name="AutoShape 95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</p:grpSp>
                      <p:grpSp>
                        <p:nvGrpSpPr>
                          <p:cNvPr id="336" name="Group 96"/>
                          <p:cNvGrpSpPr>
                            <a:grpSpLocks noChangeAspect="1"/>
                          </p:cNvGrpSpPr>
                          <p:nvPr/>
                        </p:nvGrpSpPr>
                        <p:grpSpPr bwMode="auto">
                          <a:xfrm>
                            <a:off x="7346" y="9452"/>
                            <a:ext cx="1067" cy="850"/>
                            <a:chOff x="6234" y="9452"/>
                            <a:chExt cx="1067" cy="850"/>
                          </a:xfrm>
                        </p:grpSpPr>
                        <p:grpSp>
                          <p:nvGrpSpPr>
                            <p:cNvPr id="338" name="Group 97"/>
                            <p:cNvGrpSpPr>
                              <a:grpSpLocks noChangeAspect="1"/>
                            </p:cNvGrpSpPr>
                            <p:nvPr/>
                          </p:nvGrpSpPr>
                          <p:grpSpPr bwMode="auto">
                            <a:xfrm>
                              <a:off x="6234" y="9452"/>
                              <a:ext cx="507" cy="850"/>
                              <a:chOff x="6234" y="9452"/>
                              <a:chExt cx="507" cy="850"/>
                            </a:xfrm>
                          </p:grpSpPr>
                          <p:grpSp>
                            <p:nvGrpSpPr>
                              <p:cNvPr id="340" name="Group 98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23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386" name="AutoShape 99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387" name="AutoShape 100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341" name="Group 101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51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384" name="AutoShape 102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385" name="AutoShape 103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342" name="Group 104"/>
                            <p:cNvGrpSpPr>
                              <a:grpSpLocks noChangeAspect="1"/>
                            </p:cNvGrpSpPr>
                            <p:nvPr/>
                          </p:nvGrpSpPr>
                          <p:grpSpPr bwMode="auto">
                            <a:xfrm>
                              <a:off x="6794" y="9452"/>
                              <a:ext cx="507" cy="850"/>
                              <a:chOff x="6234" y="9452"/>
                              <a:chExt cx="507" cy="850"/>
                            </a:xfrm>
                          </p:grpSpPr>
                          <p:grpSp>
                            <p:nvGrpSpPr>
                              <p:cNvPr id="343" name="Group 105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23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380" name="AutoShape 106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381" name="AutoShape 107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344" name="Group 108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51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378" name="AutoShape 109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379" name="AutoShape 110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</p:grpSp>
                    </p:grpSp>
                    <p:grpSp>
                      <p:nvGrpSpPr>
                        <p:cNvPr id="345" name="Group 111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8461" y="9452"/>
                          <a:ext cx="2179" cy="850"/>
                          <a:chOff x="6234" y="9452"/>
                          <a:chExt cx="2179" cy="850"/>
                        </a:xfrm>
                      </p:grpSpPr>
                      <p:grpSp>
                        <p:nvGrpSpPr>
                          <p:cNvPr id="346" name="Group 112"/>
                          <p:cNvGrpSpPr>
                            <a:grpSpLocks noChangeAspect="1"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1067" cy="850"/>
                            <a:chOff x="6234" y="9452"/>
                            <a:chExt cx="1067" cy="850"/>
                          </a:xfrm>
                        </p:grpSpPr>
                        <p:grpSp>
                          <p:nvGrpSpPr>
                            <p:cNvPr id="347" name="Group 113"/>
                            <p:cNvGrpSpPr>
                              <a:grpSpLocks noChangeAspect="1"/>
                            </p:cNvGrpSpPr>
                            <p:nvPr/>
                          </p:nvGrpSpPr>
                          <p:grpSpPr bwMode="auto">
                            <a:xfrm>
                              <a:off x="6234" y="9452"/>
                              <a:ext cx="507" cy="850"/>
                              <a:chOff x="6234" y="9452"/>
                              <a:chExt cx="507" cy="850"/>
                            </a:xfrm>
                          </p:grpSpPr>
                          <p:grpSp>
                            <p:nvGrpSpPr>
                              <p:cNvPr id="352" name="Group 114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23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370" name="AutoShape 115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371" name="AutoShape 116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353" name="Group 117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51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368" name="AutoShape 118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369" name="AutoShape 119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358" name="Group 120"/>
                            <p:cNvGrpSpPr>
                              <a:grpSpLocks noChangeAspect="1"/>
                            </p:cNvGrpSpPr>
                            <p:nvPr/>
                          </p:nvGrpSpPr>
                          <p:grpSpPr bwMode="auto">
                            <a:xfrm>
                              <a:off x="6794" y="9452"/>
                              <a:ext cx="507" cy="850"/>
                              <a:chOff x="6234" y="9452"/>
                              <a:chExt cx="507" cy="850"/>
                            </a:xfrm>
                          </p:grpSpPr>
                          <p:grpSp>
                            <p:nvGrpSpPr>
                              <p:cNvPr id="359" name="Group 121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23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364" name="AutoShape 122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365" name="AutoShape 123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360" name="Group 124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51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362" name="AutoShape 125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363" name="AutoShape 126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</p:grpSp>
                      <p:grpSp>
                        <p:nvGrpSpPr>
                          <p:cNvPr id="361" name="Group 127"/>
                          <p:cNvGrpSpPr>
                            <a:grpSpLocks noChangeAspect="1"/>
                          </p:cNvGrpSpPr>
                          <p:nvPr/>
                        </p:nvGrpSpPr>
                        <p:grpSpPr bwMode="auto">
                          <a:xfrm>
                            <a:off x="7346" y="9452"/>
                            <a:ext cx="1067" cy="850"/>
                            <a:chOff x="6234" y="9452"/>
                            <a:chExt cx="1067" cy="850"/>
                          </a:xfrm>
                        </p:grpSpPr>
                        <p:grpSp>
                          <p:nvGrpSpPr>
                            <p:cNvPr id="366" name="Group 128"/>
                            <p:cNvGrpSpPr>
                              <a:grpSpLocks noChangeAspect="1"/>
                            </p:cNvGrpSpPr>
                            <p:nvPr/>
                          </p:nvGrpSpPr>
                          <p:grpSpPr bwMode="auto">
                            <a:xfrm>
                              <a:off x="6234" y="9452"/>
                              <a:ext cx="507" cy="850"/>
                              <a:chOff x="6234" y="9452"/>
                              <a:chExt cx="507" cy="850"/>
                            </a:xfrm>
                          </p:grpSpPr>
                          <p:grpSp>
                            <p:nvGrpSpPr>
                              <p:cNvPr id="367" name="Group 129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23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356" name="AutoShape 130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357" name="AutoShape 131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372" name="Group 132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51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354" name="AutoShape 133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355" name="AutoShape 134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373" name="Group 135"/>
                            <p:cNvGrpSpPr>
                              <a:grpSpLocks noChangeAspect="1"/>
                            </p:cNvGrpSpPr>
                            <p:nvPr/>
                          </p:nvGrpSpPr>
                          <p:grpSpPr bwMode="auto">
                            <a:xfrm>
                              <a:off x="6794" y="9452"/>
                              <a:ext cx="507" cy="850"/>
                              <a:chOff x="6234" y="9452"/>
                              <a:chExt cx="507" cy="850"/>
                            </a:xfrm>
                          </p:grpSpPr>
                          <p:grpSp>
                            <p:nvGrpSpPr>
                              <p:cNvPr id="374" name="Group 136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23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350" name="AutoShape 137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351" name="AutoShape 138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375" name="Group 139"/>
                              <p:cNvGrpSpPr>
                                <a:grpSpLocks noChangeAspect="1"/>
                              </p:cNvGrpSpPr>
                              <p:nvPr/>
                            </p:nvGrpSpPr>
                            <p:grpSpPr bwMode="auto">
                              <a:xfrm>
                                <a:off x="6514" y="9452"/>
                                <a:ext cx="227" cy="850"/>
                                <a:chOff x="6234" y="9452"/>
                                <a:chExt cx="227" cy="850"/>
                              </a:xfrm>
                            </p:grpSpPr>
                            <p:sp>
                              <p:nvSpPr>
                                <p:cNvPr id="348" name="AutoShape 140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21000000" flipH="1">
                                  <a:off x="6376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solidFill>
                                  <a:srgbClr val="404040"/>
                                </a:solidFill>
                                <a:ln w="0">
                                  <a:solidFill>
                                    <a:srgbClr val="FFFFFF"/>
                                  </a:solidFill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349" name="AutoShape 141"/>
                                <p:cNvSpPr>
                                  <a:spLocks noChangeAspect="1" noChangeArrowheads="1"/>
                                </p:cNvSpPr>
                                <p:nvPr/>
                              </p:nvSpPr>
                              <p:spPr bwMode="auto">
                                <a:xfrm rot="600000">
                                  <a:off x="6234" y="9452"/>
                                  <a:ext cx="85" cy="850"/>
                                </a:xfrm>
                                <a:prstGeom prst="roundRect">
                                  <a:avLst>
                                    <a:gd name="adj" fmla="val 50000"/>
                                  </a:avLst>
                                </a:prstGeom>
                                <a:gradFill rotWithShape="0">
                                  <a:gsLst>
                                    <a:gs pos="0">
                                      <a:srgbClr val="808080"/>
                                    </a:gs>
                                    <a:gs pos="50000">
                                      <a:srgbClr val="EAEAEA"/>
                                    </a:gs>
                                    <a:gs pos="100000">
                                      <a:srgbClr val="808080"/>
                                    </a:gs>
                                  </a:gsLst>
                                  <a:lin ang="5400000" scaled="1"/>
                                </a:gradFill>
                                <a:ln w="12700">
                                  <a:noFill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</p:grpSp>
                    </p:grpSp>
                  </p:grpSp>
                  <p:sp>
                    <p:nvSpPr>
                      <p:cNvPr id="339" name="AutoShape 142"/>
                      <p:cNvSpPr>
                        <a:spLocks noChangeAspect="1" noChangeArrowheads="1"/>
                      </p:cNvSpPr>
                      <p:nvPr/>
                    </p:nvSpPr>
                    <p:spPr bwMode="auto">
                      <a:xfrm rot="-5400000">
                        <a:off x="10931" y="9646"/>
                        <a:ext cx="85" cy="567"/>
                      </a:xfrm>
                      <a:prstGeom prst="roundRect">
                        <a:avLst>
                          <a:gd name="adj" fmla="val 50000"/>
                        </a:avLst>
                      </a:prstGeom>
                      <a:gradFill rotWithShape="0">
                        <a:gsLst>
                          <a:gs pos="0">
                            <a:srgbClr val="808080"/>
                          </a:gs>
                          <a:gs pos="50000">
                            <a:srgbClr val="EAEAEA"/>
                          </a:gs>
                          <a:gs pos="100000">
                            <a:srgbClr val="808080"/>
                          </a:gs>
                        </a:gsLst>
                        <a:lin ang="5400000" scaled="1"/>
                      </a:gradFill>
                      <a:ln w="12700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</p:grpSp>
              <p:sp>
                <p:nvSpPr>
                  <p:cNvPr id="321" name="Oval 143"/>
                  <p:cNvSpPr>
                    <a:spLocks noChangeArrowheads="1"/>
                  </p:cNvSpPr>
                  <p:nvPr/>
                </p:nvSpPr>
                <p:spPr bwMode="auto">
                  <a:xfrm>
                    <a:off x="7295" y="5850"/>
                    <a:ext cx="113" cy="113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999999"/>
                      </a:gs>
                    </a:gsLst>
                    <a:lin ang="5400000" scaled="1"/>
                  </a:gradFill>
                  <a:ln w="12700">
                    <a:solidFill>
                      <a:srgbClr val="666666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grpSp>
                <p:nvGrpSpPr>
                  <p:cNvPr id="376" name="Group 144"/>
                  <p:cNvGrpSpPr>
                    <a:grpSpLocks/>
                  </p:cNvGrpSpPr>
                  <p:nvPr/>
                </p:nvGrpSpPr>
                <p:grpSpPr bwMode="auto">
                  <a:xfrm>
                    <a:off x="2670" y="2173"/>
                    <a:ext cx="517" cy="485"/>
                    <a:chOff x="4687" y="3523"/>
                    <a:chExt cx="850" cy="799"/>
                  </a:xfrm>
                </p:grpSpPr>
                <p:sp>
                  <p:nvSpPr>
                    <p:cNvPr id="330" name="AutoShape 1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21" y="3596"/>
                      <a:ext cx="780" cy="547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999999"/>
                        </a:gs>
                      </a:gsLst>
                      <a:lin ang="5400000" scaled="1"/>
                    </a:gradFill>
                    <a:ln w="12700">
                      <a:solidFill>
                        <a:srgbClr val="666666"/>
                      </a:solidFill>
                      <a:miter lim="800000"/>
                      <a:headEnd/>
                      <a:tailEnd/>
                    </a:ln>
                    <a:effectLst>
                      <a:outerShdw dist="28398" dir="3806097" algn="ctr" rotWithShape="0">
                        <a:srgbClr val="7F7F7F">
                          <a:alpha val="50000"/>
                        </a:srgbClr>
                      </a:outerShdw>
                    </a:effec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31" name="Oval 1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920" y="3925"/>
                      <a:ext cx="397" cy="397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999999"/>
                        </a:gs>
                      </a:gsLst>
                      <a:lin ang="5400000" scaled="1"/>
                    </a:gradFill>
                    <a:ln w="12700">
                      <a:solidFill>
                        <a:srgbClr val="666666"/>
                      </a:solidFill>
                      <a:round/>
                      <a:headEnd/>
                      <a:tailEnd/>
                    </a:ln>
                    <a:effectLst>
                      <a:outerShdw dist="28398" dir="3806097" algn="ctr" rotWithShape="0">
                        <a:srgbClr val="7F7F7F">
                          <a:alpha val="50000"/>
                        </a:srgbClr>
                      </a:outerShdw>
                    </a:effec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32" name="Oval 1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34" y="4067"/>
                      <a:ext cx="170" cy="17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33" name="Rectangle 1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87" y="3523"/>
                      <a:ext cx="850" cy="85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999999"/>
                        </a:gs>
                      </a:gsLst>
                      <a:lin ang="5400000" scaled="1"/>
                    </a:gradFill>
                    <a:ln w="12700">
                      <a:solidFill>
                        <a:srgbClr val="666666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7" name="Group 149"/>
                  <p:cNvGrpSpPr>
                    <a:grpSpLocks/>
                  </p:cNvGrpSpPr>
                  <p:nvPr/>
                </p:nvGrpSpPr>
                <p:grpSpPr bwMode="auto">
                  <a:xfrm>
                    <a:off x="9306" y="3839"/>
                    <a:ext cx="517" cy="485"/>
                    <a:chOff x="4687" y="3523"/>
                    <a:chExt cx="850" cy="799"/>
                  </a:xfrm>
                </p:grpSpPr>
                <p:sp>
                  <p:nvSpPr>
                    <p:cNvPr id="326" name="AutoShape 1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21" y="3596"/>
                      <a:ext cx="780" cy="547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999999"/>
                        </a:gs>
                      </a:gsLst>
                      <a:lin ang="5400000" scaled="1"/>
                    </a:gradFill>
                    <a:ln w="12700">
                      <a:solidFill>
                        <a:srgbClr val="666666"/>
                      </a:solidFill>
                      <a:miter lim="800000"/>
                      <a:headEnd/>
                      <a:tailEnd/>
                    </a:ln>
                    <a:effectLst>
                      <a:outerShdw dist="28398" dir="3806097" algn="ctr" rotWithShape="0">
                        <a:srgbClr val="7F7F7F">
                          <a:alpha val="50000"/>
                        </a:srgbClr>
                      </a:outerShdw>
                    </a:effec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7" name="Oval 1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920" y="3925"/>
                      <a:ext cx="397" cy="397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999999"/>
                        </a:gs>
                      </a:gsLst>
                      <a:lin ang="5400000" scaled="1"/>
                    </a:gradFill>
                    <a:ln w="12700">
                      <a:solidFill>
                        <a:srgbClr val="666666"/>
                      </a:solidFill>
                      <a:round/>
                      <a:headEnd/>
                      <a:tailEnd/>
                    </a:ln>
                    <a:effectLst>
                      <a:outerShdw dist="28398" dir="3806097" algn="ctr" rotWithShape="0">
                        <a:srgbClr val="7F7F7F">
                          <a:alpha val="50000"/>
                        </a:srgbClr>
                      </a:outerShdw>
                    </a:effec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8" name="Oval 1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34" y="4067"/>
                      <a:ext cx="170" cy="17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9" name="Rectangle 1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87" y="3523"/>
                      <a:ext cx="850" cy="85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999999"/>
                        </a:gs>
                      </a:gsLst>
                      <a:lin ang="5400000" scaled="1"/>
                    </a:gradFill>
                    <a:ln w="12700">
                      <a:solidFill>
                        <a:srgbClr val="666666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324" name="Rectangle 154" descr="Horizontal brick"/>
                  <p:cNvSpPr>
                    <a:spLocks noChangeArrowheads="1"/>
                  </p:cNvSpPr>
                  <p:nvPr/>
                </p:nvSpPr>
                <p:spPr bwMode="auto">
                  <a:xfrm>
                    <a:off x="8719" y="3259"/>
                    <a:ext cx="1701" cy="567"/>
                  </a:xfrm>
                  <a:prstGeom prst="rect">
                    <a:avLst/>
                  </a:prstGeom>
                  <a:pattFill prst="horzBrick">
                    <a:fgClr>
                      <a:srgbClr val="C00000"/>
                    </a:fgClr>
                    <a:bgClr>
                      <a:srgbClr val="FFFFFF"/>
                    </a:bgClr>
                  </a:pattFill>
                  <a:ln w="9525">
                    <a:solidFill>
                      <a:srgbClr val="C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25" name="Rectangle 155" descr="Horizontal brick"/>
                  <p:cNvSpPr>
                    <a:spLocks noChangeArrowheads="1"/>
                  </p:cNvSpPr>
                  <p:nvPr/>
                </p:nvSpPr>
                <p:spPr bwMode="auto">
                  <a:xfrm>
                    <a:off x="2062" y="1606"/>
                    <a:ext cx="1701" cy="567"/>
                  </a:xfrm>
                  <a:prstGeom prst="rect">
                    <a:avLst/>
                  </a:prstGeom>
                  <a:pattFill prst="horzBrick">
                    <a:fgClr>
                      <a:srgbClr val="C00000"/>
                    </a:fgClr>
                    <a:bgClr>
                      <a:srgbClr val="FFFFFF"/>
                    </a:bgClr>
                  </a:pattFill>
                  <a:ln w="9525">
                    <a:solidFill>
                      <a:srgbClr val="C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82" name="Group 156"/>
                <p:cNvGrpSpPr>
                  <a:grpSpLocks/>
                </p:cNvGrpSpPr>
                <p:nvPr/>
              </p:nvGrpSpPr>
              <p:grpSpPr bwMode="auto">
                <a:xfrm>
                  <a:off x="2423" y="2216"/>
                  <a:ext cx="7660" cy="3734"/>
                  <a:chOff x="2423" y="2216"/>
                  <a:chExt cx="7660" cy="3734"/>
                </a:xfrm>
              </p:grpSpPr>
              <p:cxnSp>
                <p:nvCxnSpPr>
                  <p:cNvPr id="307" name="AutoShape 157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2436" y="2606"/>
                    <a:ext cx="283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cxnSp>
                <p:nvCxnSpPr>
                  <p:cNvPr id="309" name="AutoShape 158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2423" y="5947"/>
                    <a:ext cx="4819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cxnSp>
                <p:nvCxnSpPr>
                  <p:cNvPr id="310" name="AutoShape 159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537" y="2606"/>
                    <a:ext cx="0" cy="3341"/>
                  </a:xfrm>
                  <a:prstGeom prst="straightConnector1">
                    <a:avLst/>
                  </a:prstGeom>
                  <a:noFill/>
                  <a:ln w="15875">
                    <a:solidFill>
                      <a:srgbClr val="000000"/>
                    </a:solidFill>
                    <a:round/>
                    <a:headEnd type="stealth" w="med" len="lg"/>
                    <a:tailEnd type="stealth" w="med" len="lg"/>
                  </a:ln>
                </p:spPr>
              </p:cxnSp>
              <p:cxnSp>
                <p:nvCxnSpPr>
                  <p:cNvPr id="311" name="AutoShape 160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9775" y="4241"/>
                    <a:ext cx="283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cxnSp>
                <p:nvCxnSpPr>
                  <p:cNvPr id="312" name="AutoShape 161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7475" y="5950"/>
                    <a:ext cx="2608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cxnSp>
                <p:nvCxnSpPr>
                  <p:cNvPr id="313" name="AutoShape 162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9950" y="4231"/>
                    <a:ext cx="0" cy="1701"/>
                  </a:xfrm>
                  <a:prstGeom prst="straightConnector1">
                    <a:avLst/>
                  </a:prstGeom>
                  <a:noFill/>
                  <a:ln w="15875">
                    <a:solidFill>
                      <a:srgbClr val="000000"/>
                    </a:solidFill>
                    <a:round/>
                    <a:headEnd type="stealth" w="med" len="lg"/>
                    <a:tailEnd type="stealth" w="med" len="lg"/>
                  </a:ln>
                </p:spPr>
              </p:cxnSp>
              <p:cxnSp>
                <p:nvCxnSpPr>
                  <p:cNvPr id="314" name="AutoShape 163"/>
                  <p:cNvCxnSpPr>
                    <a:cxnSpLocks noChangeShapeType="1"/>
                  </p:cNvCxnSpPr>
                  <p:nvPr/>
                </p:nvCxnSpPr>
                <p:spPr bwMode="auto">
                  <a:xfrm rot="5400000" flipH="1">
                    <a:off x="2778" y="2408"/>
                    <a:ext cx="283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cxnSp>
                <p:nvCxnSpPr>
                  <p:cNvPr id="315" name="AutoShape 164"/>
                  <p:cNvCxnSpPr>
                    <a:cxnSpLocks noChangeShapeType="1"/>
                  </p:cNvCxnSpPr>
                  <p:nvPr/>
                </p:nvCxnSpPr>
                <p:spPr bwMode="auto">
                  <a:xfrm rot="5400000" flipH="1">
                    <a:off x="5561" y="4002"/>
                    <a:ext cx="3572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cxnSp>
                <p:nvCxnSpPr>
                  <p:cNvPr id="316" name="AutoShape 165"/>
                  <p:cNvCxnSpPr>
                    <a:cxnSpLocks noChangeShapeType="1"/>
                  </p:cNvCxnSpPr>
                  <p:nvPr/>
                </p:nvCxnSpPr>
                <p:spPr bwMode="auto">
                  <a:xfrm rot="5400000" flipH="1">
                    <a:off x="8605" y="3211"/>
                    <a:ext cx="1928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cxnSp>
                <p:nvCxnSpPr>
                  <p:cNvPr id="317" name="AutoShape 166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5122" y="133"/>
                    <a:ext cx="0" cy="4422"/>
                  </a:xfrm>
                  <a:prstGeom prst="straightConnector1">
                    <a:avLst/>
                  </a:prstGeom>
                  <a:noFill/>
                  <a:ln w="15875">
                    <a:solidFill>
                      <a:srgbClr val="000000"/>
                    </a:solidFill>
                    <a:round/>
                    <a:headEnd type="stealth" w="med" len="lg"/>
                    <a:tailEnd type="stealth" w="med" len="lg"/>
                  </a:ln>
                </p:spPr>
              </p:cxnSp>
              <p:cxnSp>
                <p:nvCxnSpPr>
                  <p:cNvPr id="318" name="AutoShape 167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8450" y="1238"/>
                    <a:ext cx="0" cy="2211"/>
                  </a:xfrm>
                  <a:prstGeom prst="straightConnector1">
                    <a:avLst/>
                  </a:prstGeom>
                  <a:noFill/>
                  <a:ln w="15875">
                    <a:solidFill>
                      <a:srgbClr val="000000"/>
                    </a:solidFill>
                    <a:round/>
                    <a:headEnd type="stealth" w="med" len="lg"/>
                    <a:tailEnd type="stealth" w="med" len="lg"/>
                  </a:ln>
                </p:spPr>
              </p:cxnSp>
            </p:grpSp>
          </p:grpSp>
          <p:grpSp>
            <p:nvGrpSpPr>
              <p:cNvPr id="383" name="Group 168"/>
              <p:cNvGrpSpPr>
                <a:grpSpLocks/>
              </p:cNvGrpSpPr>
              <p:nvPr/>
            </p:nvGrpSpPr>
            <p:grpSpPr bwMode="auto">
              <a:xfrm>
                <a:off x="6019800" y="5364163"/>
                <a:ext cx="1824038" cy="1112837"/>
                <a:chOff x="6450" y="12656"/>
                <a:chExt cx="3480" cy="2273"/>
              </a:xfrm>
            </p:grpSpPr>
            <p:sp>
              <p:nvSpPr>
                <p:cNvPr id="471" name="Rectangle 169" descr="Papyrus"/>
                <p:cNvSpPr>
                  <a:spLocks noChangeArrowheads="1"/>
                </p:cNvSpPr>
                <p:nvPr/>
              </p:nvSpPr>
              <p:spPr bwMode="auto">
                <a:xfrm>
                  <a:off x="6778" y="13175"/>
                  <a:ext cx="2721" cy="113"/>
                </a:xfrm>
                <a:prstGeom prst="rect">
                  <a:avLst/>
                </a:prstGeom>
                <a:blipFill dpi="0" rotWithShape="1">
                  <a:blip r:embed="rId4" cstate="print"/>
                  <a:srcRect/>
                  <a:tile tx="0" ty="0" sx="100000" sy="100000" flip="none" algn="tl"/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72" name="Rectangle 170" descr="Papyrus"/>
                <p:cNvSpPr>
                  <a:spLocks noChangeArrowheads="1"/>
                </p:cNvSpPr>
                <p:nvPr/>
              </p:nvSpPr>
              <p:spPr bwMode="auto">
                <a:xfrm>
                  <a:off x="6778" y="13287"/>
                  <a:ext cx="2721" cy="113"/>
                </a:xfrm>
                <a:prstGeom prst="rect">
                  <a:avLst/>
                </a:prstGeom>
                <a:blipFill dpi="0" rotWithShape="1">
                  <a:blip r:embed="rId4" cstate="print"/>
                  <a:srcRect/>
                  <a:tile tx="0" ty="0" sx="100000" sy="100000" flip="none" algn="tl"/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388" name="Group 171"/>
                <p:cNvGrpSpPr>
                  <a:grpSpLocks/>
                </p:cNvGrpSpPr>
                <p:nvPr/>
              </p:nvGrpSpPr>
              <p:grpSpPr bwMode="auto">
                <a:xfrm>
                  <a:off x="6450" y="12656"/>
                  <a:ext cx="3480" cy="2273"/>
                  <a:chOff x="6442" y="12656"/>
                  <a:chExt cx="3480" cy="2273"/>
                </a:xfrm>
              </p:grpSpPr>
              <p:sp>
                <p:nvSpPr>
                  <p:cNvPr id="474" name="Rectangle 172" descr="Papyrus"/>
                  <p:cNvSpPr>
                    <a:spLocks noChangeArrowheads="1"/>
                  </p:cNvSpPr>
                  <p:nvPr/>
                </p:nvSpPr>
                <p:spPr bwMode="auto">
                  <a:xfrm>
                    <a:off x="6778" y="13063"/>
                    <a:ext cx="2721" cy="11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75" name="Rectangle 173" descr="Papyrus"/>
                  <p:cNvSpPr>
                    <a:spLocks noChangeArrowheads="1"/>
                  </p:cNvSpPr>
                  <p:nvPr/>
                </p:nvSpPr>
                <p:spPr bwMode="auto">
                  <a:xfrm>
                    <a:off x="6778" y="13399"/>
                    <a:ext cx="2721" cy="11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76" name="Rectangle 174" descr="Papyrus"/>
                  <p:cNvSpPr>
                    <a:spLocks noChangeArrowheads="1"/>
                  </p:cNvSpPr>
                  <p:nvPr/>
                </p:nvSpPr>
                <p:spPr bwMode="auto">
                  <a:xfrm>
                    <a:off x="6778" y="13511"/>
                    <a:ext cx="2721" cy="11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77" name="Rectangle 175" descr="Papyrus"/>
                  <p:cNvSpPr>
                    <a:spLocks noChangeArrowheads="1"/>
                  </p:cNvSpPr>
                  <p:nvPr/>
                </p:nvSpPr>
                <p:spPr bwMode="auto">
                  <a:xfrm>
                    <a:off x="6778" y="13623"/>
                    <a:ext cx="2721" cy="11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78" name="Rectangle 176" descr="Papyrus"/>
                  <p:cNvSpPr>
                    <a:spLocks noChangeArrowheads="1"/>
                  </p:cNvSpPr>
                  <p:nvPr/>
                </p:nvSpPr>
                <p:spPr bwMode="auto">
                  <a:xfrm>
                    <a:off x="6778" y="13735"/>
                    <a:ext cx="2721" cy="11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79" name="Rectangle 177" descr="Papyrus"/>
                  <p:cNvSpPr>
                    <a:spLocks noChangeArrowheads="1"/>
                  </p:cNvSpPr>
                  <p:nvPr/>
                </p:nvSpPr>
                <p:spPr bwMode="auto">
                  <a:xfrm>
                    <a:off x="6778" y="13847"/>
                    <a:ext cx="2721" cy="11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0" name="Rectangle 178" descr="Papyrus"/>
                  <p:cNvSpPr>
                    <a:spLocks noChangeArrowheads="1"/>
                  </p:cNvSpPr>
                  <p:nvPr/>
                </p:nvSpPr>
                <p:spPr bwMode="auto">
                  <a:xfrm>
                    <a:off x="6778" y="13959"/>
                    <a:ext cx="2721" cy="11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1" name="Rectangle 179" descr="Papyrus"/>
                  <p:cNvSpPr>
                    <a:spLocks noChangeArrowheads="1"/>
                  </p:cNvSpPr>
                  <p:nvPr/>
                </p:nvSpPr>
                <p:spPr bwMode="auto">
                  <a:xfrm>
                    <a:off x="6778" y="14071"/>
                    <a:ext cx="2721" cy="11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2" name="Rectangle 180" descr="Papyrus"/>
                  <p:cNvSpPr>
                    <a:spLocks noChangeArrowheads="1"/>
                  </p:cNvSpPr>
                  <p:nvPr/>
                </p:nvSpPr>
                <p:spPr bwMode="auto">
                  <a:xfrm>
                    <a:off x="6778" y="14183"/>
                    <a:ext cx="2721" cy="11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3" name="Rectangle 181" descr="Papyrus"/>
                  <p:cNvSpPr>
                    <a:spLocks noChangeArrowheads="1"/>
                  </p:cNvSpPr>
                  <p:nvPr/>
                </p:nvSpPr>
                <p:spPr bwMode="auto">
                  <a:xfrm>
                    <a:off x="6778" y="14295"/>
                    <a:ext cx="2721" cy="11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4" name="Rectangle 182" descr="Papyrus"/>
                  <p:cNvSpPr>
                    <a:spLocks noChangeArrowheads="1"/>
                  </p:cNvSpPr>
                  <p:nvPr/>
                </p:nvSpPr>
                <p:spPr bwMode="auto">
                  <a:xfrm>
                    <a:off x="6778" y="14415"/>
                    <a:ext cx="2721" cy="11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5" name="Rectangle 183" descr="Papyrus"/>
                  <p:cNvSpPr>
                    <a:spLocks noChangeArrowheads="1"/>
                  </p:cNvSpPr>
                  <p:nvPr/>
                </p:nvSpPr>
                <p:spPr bwMode="auto">
                  <a:xfrm rot="19816794" flipV="1">
                    <a:off x="6452" y="13654"/>
                    <a:ext cx="3470" cy="27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6" name="Rectangle 184" descr="Papyrus"/>
                  <p:cNvSpPr>
                    <a:spLocks noChangeArrowheads="1"/>
                  </p:cNvSpPr>
                  <p:nvPr/>
                </p:nvSpPr>
                <p:spPr bwMode="auto">
                  <a:xfrm rot="1783206">
                    <a:off x="6442" y="13680"/>
                    <a:ext cx="3458" cy="27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7" name="Rectangle 185" descr="Papyrus"/>
                  <p:cNvSpPr>
                    <a:spLocks noChangeArrowheads="1"/>
                  </p:cNvSpPr>
                  <p:nvPr/>
                </p:nvSpPr>
                <p:spPr bwMode="auto">
                  <a:xfrm>
                    <a:off x="6494" y="14816"/>
                    <a:ext cx="3285" cy="11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8" name="Rectangle 186" descr="Papyrus"/>
                  <p:cNvSpPr>
                    <a:spLocks noChangeArrowheads="1"/>
                  </p:cNvSpPr>
                  <p:nvPr/>
                </p:nvSpPr>
                <p:spPr bwMode="auto">
                  <a:xfrm>
                    <a:off x="6494" y="12656"/>
                    <a:ext cx="3285" cy="11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9" name="Rectangle 187" descr="Papyrus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8901" y="13654"/>
                    <a:ext cx="1474" cy="28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0" name="Rectangle 188" descr="Papyrus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5896" y="13657"/>
                    <a:ext cx="1474" cy="28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1" name="Rectangle 189" descr="Papyrus"/>
                  <p:cNvSpPr>
                    <a:spLocks noChangeArrowheads="1"/>
                  </p:cNvSpPr>
                  <p:nvPr/>
                </p:nvSpPr>
                <p:spPr bwMode="auto">
                  <a:xfrm>
                    <a:off x="6494" y="12776"/>
                    <a:ext cx="3285" cy="28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2" name="Oval 190"/>
                  <p:cNvSpPr>
                    <a:spLocks noChangeArrowheads="1"/>
                  </p:cNvSpPr>
                  <p:nvPr/>
                </p:nvSpPr>
                <p:spPr bwMode="auto">
                  <a:xfrm>
                    <a:off x="6593" y="12831"/>
                    <a:ext cx="57" cy="5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3" name="Oval 191"/>
                  <p:cNvSpPr>
                    <a:spLocks noChangeArrowheads="1"/>
                  </p:cNvSpPr>
                  <p:nvPr/>
                </p:nvSpPr>
                <p:spPr bwMode="auto">
                  <a:xfrm>
                    <a:off x="6593" y="12973"/>
                    <a:ext cx="57" cy="5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4" name="Oval 192"/>
                  <p:cNvSpPr>
                    <a:spLocks noChangeArrowheads="1"/>
                  </p:cNvSpPr>
                  <p:nvPr/>
                </p:nvSpPr>
                <p:spPr bwMode="auto">
                  <a:xfrm>
                    <a:off x="6751" y="12967"/>
                    <a:ext cx="57" cy="5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5" name="Oval 193"/>
                  <p:cNvSpPr>
                    <a:spLocks noChangeArrowheads="1"/>
                  </p:cNvSpPr>
                  <p:nvPr/>
                </p:nvSpPr>
                <p:spPr bwMode="auto">
                  <a:xfrm>
                    <a:off x="6750" y="12831"/>
                    <a:ext cx="57" cy="5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6" name="Oval 194"/>
                  <p:cNvSpPr>
                    <a:spLocks noChangeArrowheads="1"/>
                  </p:cNvSpPr>
                  <p:nvPr/>
                </p:nvSpPr>
                <p:spPr bwMode="auto">
                  <a:xfrm>
                    <a:off x="9496" y="12829"/>
                    <a:ext cx="57" cy="5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7" name="Oval 195"/>
                  <p:cNvSpPr>
                    <a:spLocks noChangeArrowheads="1"/>
                  </p:cNvSpPr>
                  <p:nvPr/>
                </p:nvSpPr>
                <p:spPr bwMode="auto">
                  <a:xfrm>
                    <a:off x="9496" y="12971"/>
                    <a:ext cx="57" cy="5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8" name="Oval 196"/>
                  <p:cNvSpPr>
                    <a:spLocks noChangeArrowheads="1"/>
                  </p:cNvSpPr>
                  <p:nvPr/>
                </p:nvSpPr>
                <p:spPr bwMode="auto">
                  <a:xfrm>
                    <a:off x="9654" y="12965"/>
                    <a:ext cx="57" cy="5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9" name="Oval 197"/>
                  <p:cNvSpPr>
                    <a:spLocks noChangeArrowheads="1"/>
                  </p:cNvSpPr>
                  <p:nvPr/>
                </p:nvSpPr>
                <p:spPr bwMode="auto">
                  <a:xfrm>
                    <a:off x="9653" y="12829"/>
                    <a:ext cx="57" cy="5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00" name="Rectangle 198" descr="Papyrus"/>
                  <p:cNvSpPr>
                    <a:spLocks noChangeArrowheads="1"/>
                  </p:cNvSpPr>
                  <p:nvPr/>
                </p:nvSpPr>
                <p:spPr bwMode="auto">
                  <a:xfrm>
                    <a:off x="6494" y="14536"/>
                    <a:ext cx="3285" cy="28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01" name="Oval 199"/>
                  <p:cNvSpPr>
                    <a:spLocks noChangeArrowheads="1"/>
                  </p:cNvSpPr>
                  <p:nvPr/>
                </p:nvSpPr>
                <p:spPr bwMode="auto">
                  <a:xfrm>
                    <a:off x="6601" y="14575"/>
                    <a:ext cx="57" cy="5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02" name="Oval 200"/>
                  <p:cNvSpPr>
                    <a:spLocks noChangeArrowheads="1"/>
                  </p:cNvSpPr>
                  <p:nvPr/>
                </p:nvSpPr>
                <p:spPr bwMode="auto">
                  <a:xfrm>
                    <a:off x="6601" y="14717"/>
                    <a:ext cx="57" cy="5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03" name="Oval 201"/>
                  <p:cNvSpPr>
                    <a:spLocks noChangeArrowheads="1"/>
                  </p:cNvSpPr>
                  <p:nvPr/>
                </p:nvSpPr>
                <p:spPr bwMode="auto">
                  <a:xfrm>
                    <a:off x="6759" y="14711"/>
                    <a:ext cx="57" cy="5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04" name="Oval 202"/>
                  <p:cNvSpPr>
                    <a:spLocks noChangeArrowheads="1"/>
                  </p:cNvSpPr>
                  <p:nvPr/>
                </p:nvSpPr>
                <p:spPr bwMode="auto">
                  <a:xfrm>
                    <a:off x="6758" y="14575"/>
                    <a:ext cx="57" cy="5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05" name="Oval 203"/>
                  <p:cNvSpPr>
                    <a:spLocks noChangeArrowheads="1"/>
                  </p:cNvSpPr>
                  <p:nvPr/>
                </p:nvSpPr>
                <p:spPr bwMode="auto">
                  <a:xfrm>
                    <a:off x="9504" y="14573"/>
                    <a:ext cx="57" cy="5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06" name="Oval 204"/>
                  <p:cNvSpPr>
                    <a:spLocks noChangeArrowheads="1"/>
                  </p:cNvSpPr>
                  <p:nvPr/>
                </p:nvSpPr>
                <p:spPr bwMode="auto">
                  <a:xfrm>
                    <a:off x="9504" y="14715"/>
                    <a:ext cx="57" cy="5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07" name="Oval 205"/>
                  <p:cNvSpPr>
                    <a:spLocks noChangeArrowheads="1"/>
                  </p:cNvSpPr>
                  <p:nvPr/>
                </p:nvSpPr>
                <p:spPr bwMode="auto">
                  <a:xfrm>
                    <a:off x="9662" y="14709"/>
                    <a:ext cx="57" cy="5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08" name="Oval 206"/>
                  <p:cNvSpPr>
                    <a:spLocks noChangeArrowheads="1"/>
                  </p:cNvSpPr>
                  <p:nvPr/>
                </p:nvSpPr>
                <p:spPr bwMode="auto">
                  <a:xfrm>
                    <a:off x="9661" y="14573"/>
                    <a:ext cx="57" cy="5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515" name="Rectangle 514"/>
              <p:cNvSpPr/>
              <p:nvPr/>
            </p:nvSpPr>
            <p:spPr>
              <a:xfrm>
                <a:off x="3733800" y="3429000"/>
                <a:ext cx="7620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rgbClr val="FF0000"/>
                    </a:solidFill>
                  </a:rPr>
                  <a:t>6m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17" name="Rectangle 516"/>
              <p:cNvSpPr/>
              <p:nvPr/>
            </p:nvSpPr>
            <p:spPr>
              <a:xfrm>
                <a:off x="7239000" y="1981200"/>
                <a:ext cx="7620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rgbClr val="FF0000"/>
                    </a:solidFill>
                  </a:rPr>
                  <a:t>3m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18" name="Rectangle 517"/>
              <p:cNvSpPr/>
              <p:nvPr/>
            </p:nvSpPr>
            <p:spPr>
              <a:xfrm>
                <a:off x="8001000" y="3962400"/>
                <a:ext cx="7620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rgbClr val="FF0000"/>
                    </a:solidFill>
                  </a:rPr>
                  <a:t>4m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19" name="Rectangle 518"/>
              <p:cNvSpPr/>
              <p:nvPr/>
            </p:nvSpPr>
            <p:spPr>
              <a:xfrm>
                <a:off x="7162800" y="4800600"/>
                <a:ext cx="7620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rgbClr val="FF0000"/>
                    </a:solidFill>
                  </a:rPr>
                  <a:t>M=??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11" name="Rectangle 510"/>
              <p:cNvSpPr/>
              <p:nvPr/>
            </p:nvSpPr>
            <p:spPr>
              <a:xfrm>
                <a:off x="6400800" y="4648200"/>
                <a:ext cx="7620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A</a:t>
                </a:r>
                <a:endParaRPr 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12" name="Rectangle 511"/>
              <p:cNvSpPr/>
              <p:nvPr/>
            </p:nvSpPr>
            <p:spPr>
              <a:xfrm>
                <a:off x="7696200" y="3276600"/>
                <a:ext cx="7620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B</a:t>
                </a:r>
                <a:endParaRPr 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13" name="Rectangle 512"/>
              <p:cNvSpPr/>
              <p:nvPr/>
            </p:nvSpPr>
            <p:spPr>
              <a:xfrm>
                <a:off x="3505200" y="2209800"/>
                <a:ext cx="7620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C</a:t>
                </a:r>
                <a:endParaRPr 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89" name="Rectangle 588"/>
              <p:cNvSpPr/>
              <p:nvPr/>
            </p:nvSpPr>
            <p:spPr>
              <a:xfrm>
                <a:off x="5410200" y="2057400"/>
                <a:ext cx="7620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rgbClr val="FF0000"/>
                    </a:solidFill>
                  </a:rPr>
                  <a:t>8m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92" name="Rectangle 591"/>
            <p:cNvSpPr/>
            <p:nvPr/>
          </p:nvSpPr>
          <p:spPr>
            <a:xfrm>
              <a:off x="5334000" y="2971800"/>
              <a:ext cx="17526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rgbClr val="0070C0"/>
                  </a:solidFill>
                </a:rPr>
                <a:t>K</a:t>
              </a:r>
              <a:r>
                <a:rPr lang="en-US" sz="1600" b="1" baseline="-25000" dirty="0" smtClean="0">
                  <a:solidFill>
                    <a:srgbClr val="0070C0"/>
                  </a:solidFill>
                </a:rPr>
                <a:t>AC</a:t>
              </a:r>
              <a:r>
                <a:rPr lang="en-US" sz="1600" b="1" dirty="0" smtClean="0">
                  <a:solidFill>
                    <a:srgbClr val="0070C0"/>
                  </a:solidFill>
                </a:rPr>
                <a:t> = 300N/m</a:t>
              </a:r>
              <a:endParaRPr lang="en-US" sz="1600" b="1" dirty="0">
                <a:solidFill>
                  <a:srgbClr val="0070C0"/>
                </a:solidFill>
              </a:endParaRPr>
            </a:p>
          </p:txBody>
        </p:sp>
        <p:sp>
          <p:nvSpPr>
            <p:cNvPr id="593" name="Rectangle 592"/>
            <p:cNvSpPr/>
            <p:nvPr/>
          </p:nvSpPr>
          <p:spPr>
            <a:xfrm>
              <a:off x="6324600" y="3505200"/>
              <a:ext cx="1524001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rgbClr val="0070C0"/>
                  </a:solidFill>
                </a:rPr>
                <a:t>K</a:t>
              </a:r>
              <a:r>
                <a:rPr lang="en-US" sz="1600" b="1" baseline="-25000" dirty="0" smtClean="0">
                  <a:solidFill>
                    <a:srgbClr val="0070C0"/>
                  </a:solidFill>
                </a:rPr>
                <a:t>AB</a:t>
              </a:r>
              <a:r>
                <a:rPr lang="en-US" sz="1600" b="1" dirty="0" smtClean="0">
                  <a:solidFill>
                    <a:srgbClr val="0070C0"/>
                  </a:solidFill>
                </a:rPr>
                <a:t> = 500 N/m</a:t>
              </a:r>
              <a:endParaRPr lang="en-US" sz="1600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232" name="Oval 231"/>
          <p:cNvSpPr>
            <a:spLocks noChangeAspect="1"/>
          </p:cNvSpPr>
          <p:nvPr/>
        </p:nvSpPr>
        <p:spPr>
          <a:xfrm>
            <a:off x="8061960" y="152400"/>
            <a:ext cx="1005840" cy="1005840"/>
          </a:xfrm>
          <a:prstGeom prst="ellipse">
            <a:avLst/>
          </a:prstGeom>
          <a:blipFill>
            <a:blip r:embed="rId5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5448"/>
            <a:ext cx="8229600" cy="1252728"/>
          </a:xfrm>
        </p:spPr>
        <p:txBody>
          <a:bodyPr>
            <a:normAutofit/>
          </a:bodyPr>
          <a:lstStyle/>
          <a:p>
            <a:pPr lvl="0"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Coplanar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4384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/>
          <a:lstStyle/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</a:rPr>
              <a:t>Example[4]</a:t>
            </a:r>
            <a:r>
              <a:rPr lang="en-US" b="1" baseline="30000" dirty="0" smtClean="0">
                <a:solidFill>
                  <a:srgbClr val="0070C0"/>
                </a:solidFill>
              </a:rPr>
              <a:t>cont</a:t>
            </a:r>
          </a:p>
          <a:p>
            <a:pPr>
              <a:buNone/>
            </a:pPr>
            <a:endParaRPr lang="en-US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grpSp>
        <p:nvGrpSpPr>
          <p:cNvPr id="3" name="Group 99"/>
          <p:cNvGrpSpPr/>
          <p:nvPr/>
        </p:nvGrpSpPr>
        <p:grpSpPr>
          <a:xfrm>
            <a:off x="4267200" y="2971800"/>
            <a:ext cx="4191000" cy="1295400"/>
            <a:chOff x="4419600" y="2362200"/>
            <a:chExt cx="4191000" cy="1295400"/>
          </a:xfrm>
        </p:grpSpPr>
        <p:sp>
          <p:nvSpPr>
            <p:cNvPr id="91" name="Rectangle 90"/>
            <p:cNvSpPr/>
            <p:nvPr/>
          </p:nvSpPr>
          <p:spPr>
            <a:xfrm>
              <a:off x="4419600" y="2362200"/>
              <a:ext cx="4191000" cy="12954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0" bIns="0" rtlCol="0" anchor="t" anchorCtr="0"/>
            <a:lstStyle/>
            <a:p>
              <a:pPr>
                <a:lnSpc>
                  <a:spcPct val="150000"/>
                </a:lnSpc>
                <a:buNone/>
              </a:pPr>
              <a:endPara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>
                <a:lnSpc>
                  <a:spcPct val="150000"/>
                </a:lnSpc>
                <a:buNone/>
              </a:pPr>
              <a:endPara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>
                <a:lnSpc>
                  <a:spcPct val="150000"/>
                </a:lnSpc>
                <a:buNone/>
              </a:pPr>
              <a:endPara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>
                <a:buNone/>
              </a:pPr>
              <a:endPara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92" name="Object 91"/>
            <p:cNvGraphicFramePr>
              <a:graphicFrameLocks noChangeAspect="1"/>
            </p:cNvGraphicFramePr>
            <p:nvPr/>
          </p:nvGraphicFramePr>
          <p:xfrm>
            <a:off x="4429125" y="2438400"/>
            <a:ext cx="4159250" cy="1071563"/>
          </p:xfrm>
          <a:graphic>
            <a:graphicData uri="http://schemas.openxmlformats.org/presentationml/2006/ole">
              <p:oleObj spid="_x0000_s49154" name="Equation" r:id="rId4" imgW="3149280" imgH="812520" progId="Equation.3">
                <p:embed/>
              </p:oleObj>
            </a:graphicData>
          </a:graphic>
        </p:graphicFrame>
      </p:grpSp>
      <p:sp>
        <p:nvSpPr>
          <p:cNvPr id="102" name="Rectangle 101"/>
          <p:cNvSpPr/>
          <p:nvPr/>
        </p:nvSpPr>
        <p:spPr>
          <a:xfrm>
            <a:off x="4267200" y="2209800"/>
            <a:ext cx="4191000" cy="457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bIns="0" rtlCol="0" anchor="ctr" anchorCtr="0"/>
          <a:lstStyle/>
          <a:p>
            <a:pPr algn="ctr">
              <a:buNone/>
            </a:pP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i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i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i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300*(10-8) = 600N 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4267200" y="4648200"/>
            <a:ext cx="4191000" cy="457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bIns="0" rtlCol="0" anchor="ctr" anchorCtr="0"/>
          <a:lstStyle/>
          <a:p>
            <a:pPr algn="ctr">
              <a:buNone/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 = 1000/9.81 = 102 kg</a:t>
            </a:r>
          </a:p>
        </p:txBody>
      </p:sp>
      <p:pic>
        <p:nvPicPr>
          <p:cNvPr id="4915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2743200"/>
            <a:ext cx="3305175" cy="317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Oval 19"/>
          <p:cNvSpPr>
            <a:spLocks noChangeAspect="1"/>
          </p:cNvSpPr>
          <p:nvPr/>
        </p:nvSpPr>
        <p:spPr>
          <a:xfrm>
            <a:off x="8061960" y="152400"/>
            <a:ext cx="1005840" cy="1005840"/>
          </a:xfrm>
          <a:prstGeom prst="ellipse">
            <a:avLst/>
          </a:prstGeom>
          <a:blipFill>
            <a:blip r:embed="rId6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5448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Coplanar Forces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2004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 smtClean="0">
                <a:solidFill>
                  <a:srgbClr val="0070C0"/>
                </a:solidFill>
              </a:rPr>
              <a:t>Summary </a:t>
            </a:r>
          </a:p>
          <a:p>
            <a:pPr marL="0" indent="0">
              <a:buNone/>
            </a:pPr>
            <a:endParaRPr lang="en-US" sz="2200" b="1" dirty="0" smtClean="0">
              <a:solidFill>
                <a:srgbClr val="0070C0"/>
              </a:solidFill>
            </a:endParaRPr>
          </a:p>
        </p:txBody>
      </p:sp>
      <p:sp>
        <p:nvSpPr>
          <p:cNvPr id="18" name="Oval 17"/>
          <p:cNvSpPr>
            <a:spLocks noChangeAspect="1"/>
          </p:cNvSpPr>
          <p:nvPr/>
        </p:nvSpPr>
        <p:spPr>
          <a:xfrm>
            <a:off x="8061960" y="152400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51560" y="2743200"/>
            <a:ext cx="27432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∑F = 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575560" y="3657600"/>
            <a:ext cx="27432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∑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 i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 ∑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 i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 = 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328160" y="4648200"/>
            <a:ext cx="2743200" cy="1219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∑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 i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0</a:t>
            </a:r>
          </a:p>
          <a:p>
            <a:pPr algn="ctr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∑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 i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5448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Coplanar Forces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2004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0"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End of lecture 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See you in the next lecture 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Don’t forget to answer the quiz  </a:t>
            </a:r>
          </a:p>
        </p:txBody>
      </p:sp>
      <p:sp>
        <p:nvSpPr>
          <p:cNvPr id="18" name="Oval 17"/>
          <p:cNvSpPr>
            <a:spLocks noChangeAspect="1"/>
          </p:cNvSpPr>
          <p:nvPr/>
        </p:nvSpPr>
        <p:spPr>
          <a:xfrm>
            <a:off x="8061960" y="152400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Coplanar Forces</a:t>
            </a:r>
            <a:endParaRPr lang="en-US" sz="44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00200"/>
            <a:ext cx="865632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this lecture </a:t>
            </a:r>
          </a:p>
          <a:p>
            <a:pPr>
              <a:buNone/>
            </a:pPr>
            <a:endParaRPr lang="en-US" sz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3525" indent="-263525">
              <a:buNone/>
            </a:pPr>
            <a:r>
              <a:rPr lang="en-US" sz="2800" dirty="0" smtClean="0">
                <a:solidFill>
                  <a:srgbClr val="002060"/>
                </a:solidFill>
                <a:latin typeface="Swis721 BlkEx BT" pitchFamily="34" charset="0"/>
                <a:cs typeface="Times New Roman" pitchFamily="18" charset="0"/>
              </a:rPr>
              <a:t>  We will </a:t>
            </a:r>
            <a:endParaRPr lang="en-US" sz="2400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  <a:p>
            <a:pPr marL="263525" lvl="1" indent="-263525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2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Use equilibrium conditions to find unknown forces in given configuration  </a:t>
            </a:r>
            <a:endParaRPr lang="en-US" sz="2400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  <a:p>
            <a:pPr lvl="1">
              <a:lnSpc>
                <a:spcPct val="150000"/>
              </a:lnSpc>
              <a:buFont typeface="Wingdings" pitchFamily="2" charset="2"/>
              <a:buChar char="q"/>
            </a:pPr>
            <a:endParaRPr lang="en-US" sz="2400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8061960" y="15240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Coplanar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Equilibrium conditions:</a:t>
            </a:r>
          </a:p>
          <a:p>
            <a:pPr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en-US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endParaRPr lang="en-US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051560" y="2743200"/>
            <a:ext cx="27432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∑F = 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575560" y="3657600"/>
            <a:ext cx="27432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∑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 i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 ∑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 i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 = 0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28160" y="4648200"/>
            <a:ext cx="2743200" cy="1219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∑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 i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0</a:t>
            </a:r>
          </a:p>
          <a:p>
            <a:pPr algn="ctr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∑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 i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0</a:t>
            </a:r>
          </a:p>
        </p:txBody>
      </p:sp>
      <p:sp>
        <p:nvSpPr>
          <p:cNvPr id="19" name="Oval 18"/>
          <p:cNvSpPr>
            <a:spLocks noChangeAspect="1"/>
          </p:cNvSpPr>
          <p:nvPr/>
        </p:nvSpPr>
        <p:spPr>
          <a:xfrm>
            <a:off x="8061960" y="15240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Coplanar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Procedures for analysis </a:t>
            </a:r>
          </a:p>
          <a:p>
            <a:pPr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en-US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endParaRPr lang="en-US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70560" y="2286000"/>
            <a:ext cx="54864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FBD</a:t>
            </a:r>
          </a:p>
        </p:txBody>
      </p:sp>
      <p:sp>
        <p:nvSpPr>
          <p:cNvPr id="10" name="Rectangle 9"/>
          <p:cNvSpPr/>
          <p:nvPr/>
        </p:nvSpPr>
        <p:spPr>
          <a:xfrm>
            <a:off x="1965960" y="2910840"/>
            <a:ext cx="5486400" cy="3657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bIns="0"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Coordinate system (x and y axes)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965960" y="3368040"/>
            <a:ext cx="5486400" cy="3657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bIns="0"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Force Labeling (magnitude and direction)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965960" y="3825240"/>
            <a:ext cx="5486400" cy="3657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bIns="0"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Assuming the sense of the unknown forces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0560" y="4358640"/>
            <a:ext cx="54864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Equilibrium equations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965960" y="5425440"/>
            <a:ext cx="5486400" cy="3657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bIns="0"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Positive and negative assigning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965960" y="5882640"/>
            <a:ext cx="5486400" cy="3657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bIns="0"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Define the direction of the solution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965960" y="4953000"/>
            <a:ext cx="5486400" cy="3657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bIns="0" rtlCol="0" anchor="ctr"/>
          <a:lstStyle/>
          <a:p>
            <a:pPr>
              <a:buNone/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∑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0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and ∑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0</a:t>
            </a:r>
          </a:p>
        </p:txBody>
      </p:sp>
      <p:sp>
        <p:nvSpPr>
          <p:cNvPr id="26" name="Oval 25"/>
          <p:cNvSpPr>
            <a:spLocks noChangeAspect="1"/>
          </p:cNvSpPr>
          <p:nvPr/>
        </p:nvSpPr>
        <p:spPr>
          <a:xfrm>
            <a:off x="8061960" y="15240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10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Coplanar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/>
          <a:lstStyle/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</a:rPr>
              <a:t>Example[1]</a:t>
            </a:r>
          </a:p>
          <a:p>
            <a:pPr marL="0" indent="0" algn="justLow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Question:</a:t>
            </a:r>
          </a:p>
          <a:p>
            <a:pPr marL="0" indent="0" algn="justLow"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Find the mass of the 2</a:t>
            </a:r>
            <a:r>
              <a:rPr lang="en-US" sz="2400" b="1" baseline="30000" dirty="0" smtClean="0">
                <a:solidFill>
                  <a:schemeClr val="tx1"/>
                </a:solidFill>
              </a:rPr>
              <a:t>nd</a:t>
            </a:r>
            <a:r>
              <a:rPr lang="en-US" sz="2400" b="1" dirty="0" smtClean="0">
                <a:solidFill>
                  <a:schemeClr val="tx1"/>
                </a:solidFill>
              </a:rPr>
              <a:t> box needed to make this </a:t>
            </a:r>
            <a:r>
              <a:rPr lang="en-US" sz="2400" b="1" dirty="0" err="1" smtClean="0">
                <a:solidFill>
                  <a:schemeClr val="tx1"/>
                </a:solidFill>
              </a:rPr>
              <a:t>config-uration</a:t>
            </a:r>
            <a:r>
              <a:rPr lang="en-US" sz="2400" b="1" dirty="0" smtClean="0">
                <a:solidFill>
                  <a:schemeClr val="tx1"/>
                </a:solidFill>
              </a:rPr>
              <a:t> in equilibrium state.</a:t>
            </a:r>
          </a:p>
          <a:p>
            <a:pPr marL="854075" indent="-854075" algn="justLow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Given: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</a:rPr>
              <a:t>1. one load </a:t>
            </a:r>
          </a:p>
          <a:p>
            <a:pPr marL="854075" indent="-854075" algn="justLow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                 2. the directions of tension forces in cables </a:t>
            </a:r>
          </a:p>
          <a:p>
            <a:pPr marL="854075" indent="-854075" algn="justLow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                 3. equilibrium condition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marL="0" indent="0" algn="justLow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Solution: </a:t>
            </a:r>
            <a:r>
              <a:rPr lang="en-US" sz="2400" b="1" dirty="0" smtClean="0">
                <a:solidFill>
                  <a:schemeClr val="tx1"/>
                </a:solidFill>
              </a:rPr>
              <a:t>decompose the forces to its components and apply the equilibrium equations at points A and B 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1110" y="2514600"/>
            <a:ext cx="3600450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Oval 17"/>
          <p:cNvSpPr>
            <a:spLocks noChangeAspect="1"/>
          </p:cNvSpPr>
          <p:nvPr/>
        </p:nvSpPr>
        <p:spPr>
          <a:xfrm>
            <a:off x="8061960" y="15240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Coplanar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</a:rPr>
              <a:t>Example[1] </a:t>
            </a:r>
            <a:r>
              <a:rPr lang="en-US" b="1" baseline="30000" dirty="0" smtClean="0">
                <a:solidFill>
                  <a:srgbClr val="0070C0"/>
                </a:solidFill>
              </a:rPr>
              <a:t>cont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</a:p>
          <a:p>
            <a:pPr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105400" y="4572000"/>
            <a:ext cx="3657600" cy="182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bIns="0" rtlCol="0" anchor="ctr"/>
          <a:lstStyle/>
          <a:p>
            <a:pPr>
              <a:buNone/>
            </a:pPr>
            <a:r>
              <a:rPr lang="en-US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1600" i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0</a:t>
            </a:r>
          </a:p>
          <a:p>
            <a:pPr>
              <a:lnSpc>
                <a:spcPct val="150000"/>
              </a:lnSpc>
              <a:buNone/>
            </a:pP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6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sin(30)-T</a:t>
            </a:r>
            <a:r>
              <a:rPr lang="en-US" sz="16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sin(10)-981 = 0 --- Eq.2</a:t>
            </a:r>
          </a:p>
          <a:p>
            <a:pPr>
              <a:lnSpc>
                <a:spcPct val="150000"/>
              </a:lnSpc>
              <a:buNone/>
            </a:pP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Substitute Eq.1 in Eq.2 and solve for T</a:t>
            </a:r>
            <a:r>
              <a:rPr lang="en-US" sz="16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6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3031N </a:t>
            </a:r>
          </a:p>
          <a:p>
            <a:pPr>
              <a:lnSpc>
                <a:spcPct val="150000"/>
              </a:lnSpc>
              <a:buNone/>
            </a:pP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Back to Eq.1</a:t>
            </a:r>
            <a:r>
              <a:rPr lang="en-US" sz="1600" dirty="0" smtClean="0">
                <a:solidFill>
                  <a:schemeClr val="tx1"/>
                </a:solidFill>
                <a:latin typeface="Times New Roman"/>
                <a:cs typeface="Times New Roman"/>
              </a:rPr>
              <a:t>→ T</a:t>
            </a:r>
            <a:r>
              <a:rPr lang="en-US" sz="1600" baseline="-25000" dirty="0" smtClean="0">
                <a:solidFill>
                  <a:schemeClr val="tx1"/>
                </a:solidFill>
                <a:latin typeface="Times New Roman"/>
                <a:cs typeface="Times New Roman"/>
              </a:rPr>
              <a:t>2</a:t>
            </a:r>
            <a:r>
              <a:rPr lang="en-US" sz="16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= 2665 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30968" y="2286000"/>
            <a:ext cx="2983832" cy="2438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0">
            <a:noFill/>
            <a:miter lim="800000"/>
            <a:headEnd/>
            <a:tailEnd/>
          </a:ln>
          <a:effectLst/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92968" y="4876800"/>
            <a:ext cx="129540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67200" y="2667000"/>
            <a:ext cx="742950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329113" y="4038600"/>
            <a:ext cx="638175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3" name="Group 12"/>
          <p:cNvGrpSpPr/>
          <p:nvPr/>
        </p:nvGrpSpPr>
        <p:grpSpPr>
          <a:xfrm>
            <a:off x="5105400" y="2362200"/>
            <a:ext cx="3657600" cy="1371600"/>
            <a:chOff x="5029200" y="2362200"/>
            <a:chExt cx="3657600" cy="1371600"/>
          </a:xfrm>
        </p:grpSpPr>
        <p:sp>
          <p:nvSpPr>
            <p:cNvPr id="36" name="Rectangle 35"/>
            <p:cNvSpPr/>
            <p:nvPr/>
          </p:nvSpPr>
          <p:spPr>
            <a:xfrm>
              <a:off x="5029200" y="2362200"/>
              <a:ext cx="3657600" cy="13716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0" bIns="0" rtlCol="0" anchor="t" anchorCtr="0"/>
            <a:lstStyle/>
            <a:p>
              <a:pPr>
                <a:lnSpc>
                  <a:spcPct val="150000"/>
                </a:lnSpc>
                <a:buNone/>
              </a:pPr>
              <a:r>
                <a:rPr lang="en-US" sz="16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∑</a:t>
              </a:r>
              <a:r>
                <a:rPr lang="en-US" sz="1600" i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US" sz="1600" i="1" baseline="-25000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sz="16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= 0</a:t>
              </a:r>
            </a:p>
            <a:p>
              <a:pPr>
                <a:lnSpc>
                  <a:spcPct val="150000"/>
                </a:lnSpc>
                <a:buNone/>
              </a:pPr>
              <a:r>
                <a:rPr lang="en-US" sz="16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-T</a:t>
              </a:r>
              <a:r>
                <a:rPr lang="en-US" sz="1600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16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cos(30)+T</a:t>
              </a:r>
              <a:r>
                <a:rPr lang="en-US" sz="1600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16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cos(10) = 0</a:t>
              </a:r>
            </a:p>
          </p:txBody>
        </p:sp>
        <p:graphicFrame>
          <p:nvGraphicFramePr>
            <p:cNvPr id="12" name="Object 11"/>
            <p:cNvGraphicFramePr>
              <a:graphicFrameLocks noChangeAspect="1"/>
            </p:cNvGraphicFramePr>
            <p:nvPr/>
          </p:nvGraphicFramePr>
          <p:xfrm>
            <a:off x="5167313" y="3124200"/>
            <a:ext cx="1919287" cy="520700"/>
          </p:xfrm>
          <a:graphic>
            <a:graphicData uri="http://schemas.openxmlformats.org/presentationml/2006/ole">
              <p:oleObj spid="_x0000_s19457" name="Equation" r:id="rId8" imgW="1638000" imgH="444240" progId="Equation.3">
                <p:embed/>
              </p:oleObj>
            </a:graphicData>
          </a:graphic>
        </p:graphicFrame>
      </p:grpSp>
      <p:sp>
        <p:nvSpPr>
          <p:cNvPr id="22" name="Oval 21"/>
          <p:cNvSpPr>
            <a:spLocks noChangeAspect="1"/>
          </p:cNvSpPr>
          <p:nvPr/>
        </p:nvSpPr>
        <p:spPr>
          <a:xfrm>
            <a:off x="8061960" y="152400"/>
            <a:ext cx="1005840" cy="1005840"/>
          </a:xfrm>
          <a:prstGeom prst="ellipse">
            <a:avLst/>
          </a:prstGeom>
          <a:blipFill>
            <a:blip r:embed="rId9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Coplanar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2004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</a:rPr>
              <a:t>Example[1] </a:t>
            </a:r>
            <a:r>
              <a:rPr lang="en-US" b="1" baseline="30000" dirty="0" smtClean="0">
                <a:solidFill>
                  <a:srgbClr val="0070C0"/>
                </a:solidFill>
              </a:rPr>
              <a:t>cont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</a:p>
          <a:p>
            <a:pPr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120640" y="4572000"/>
            <a:ext cx="3657600" cy="182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bIns="0" rtlCol="0" anchor="ctr"/>
          <a:lstStyle/>
          <a:p>
            <a:pPr>
              <a:buNone/>
            </a:pPr>
            <a:r>
              <a:rPr lang="en-US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1600" i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0</a:t>
            </a:r>
          </a:p>
          <a:p>
            <a:pPr>
              <a:lnSpc>
                <a:spcPct val="150000"/>
              </a:lnSpc>
              <a:buNone/>
            </a:pP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6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sin(60)+T</a:t>
            </a:r>
            <a:r>
              <a:rPr lang="en-US" sz="16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sin(10)-F= 0 --- Eq.2</a:t>
            </a:r>
          </a:p>
          <a:p>
            <a:pPr>
              <a:lnSpc>
                <a:spcPct val="150000"/>
              </a:lnSpc>
              <a:buNone/>
            </a:pP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Substitute the obtained values for T</a:t>
            </a:r>
            <a:r>
              <a:rPr lang="en-US" sz="16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and T</a:t>
            </a:r>
            <a:r>
              <a:rPr lang="en-US" sz="16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to find F</a:t>
            </a:r>
          </a:p>
          <a:p>
            <a:pPr>
              <a:lnSpc>
                <a:spcPct val="150000"/>
              </a:lnSpc>
              <a:buNone/>
            </a:pP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F=5009N </a:t>
            </a:r>
            <a:r>
              <a:rPr lang="en-US" sz="1600" dirty="0" smtClean="0">
                <a:solidFill>
                  <a:schemeClr val="tx1"/>
                </a:solidFill>
                <a:latin typeface="Times New Roman"/>
                <a:cs typeface="Times New Roman"/>
              </a:rPr>
              <a:t>→ 511 kg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2440" y="2667000"/>
            <a:ext cx="742950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44353" y="4038600"/>
            <a:ext cx="638175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5" name="Group 14"/>
          <p:cNvGrpSpPr/>
          <p:nvPr/>
        </p:nvGrpSpPr>
        <p:grpSpPr>
          <a:xfrm>
            <a:off x="5120640" y="2362200"/>
            <a:ext cx="3657600" cy="1600200"/>
            <a:chOff x="5029200" y="2362200"/>
            <a:chExt cx="3657600" cy="1600200"/>
          </a:xfrm>
        </p:grpSpPr>
        <p:sp>
          <p:nvSpPr>
            <p:cNvPr id="36" name="Rectangle 35"/>
            <p:cNvSpPr/>
            <p:nvPr/>
          </p:nvSpPr>
          <p:spPr>
            <a:xfrm>
              <a:off x="5029200" y="2362200"/>
              <a:ext cx="3657600" cy="16002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0" bIns="0" rtlCol="0" anchor="t" anchorCtr="0"/>
            <a:lstStyle/>
            <a:p>
              <a:pPr>
                <a:buNone/>
              </a:pPr>
              <a:r>
                <a:rPr lang="en-US" sz="16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∑</a:t>
              </a:r>
              <a:r>
                <a:rPr lang="en-US" sz="1600" i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US" sz="1600" i="1" baseline="-25000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sz="16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= 0</a:t>
              </a:r>
            </a:p>
            <a:p>
              <a:pPr>
                <a:buNone/>
              </a:pPr>
              <a:r>
                <a:rPr lang="en-US" sz="16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-T</a:t>
              </a:r>
              <a:r>
                <a:rPr lang="en-US" sz="1600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16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cos(10)+T</a:t>
              </a:r>
              <a:r>
                <a:rPr lang="en-US" sz="1600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16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cos(60) = 0</a:t>
              </a:r>
            </a:p>
            <a:p>
              <a:pPr>
                <a:buNone/>
              </a:pPr>
              <a:endPara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>
                <a:buNone/>
              </a:pPr>
              <a:endPara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>
                <a:buNone/>
              </a:pPr>
              <a:endPara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>
                <a:buNone/>
              </a:pPr>
              <a:r>
                <a:rPr lang="en-US" sz="16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sz="1600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16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=5250N    </a:t>
              </a:r>
            </a:p>
          </p:txBody>
        </p:sp>
        <p:graphicFrame>
          <p:nvGraphicFramePr>
            <p:cNvPr id="17409" name="Object 1"/>
            <p:cNvGraphicFramePr>
              <a:graphicFrameLocks noChangeAspect="1"/>
            </p:cNvGraphicFramePr>
            <p:nvPr/>
          </p:nvGraphicFramePr>
          <p:xfrm>
            <a:off x="5105400" y="2895600"/>
            <a:ext cx="2460509" cy="673100"/>
          </p:xfrm>
          <a:graphic>
            <a:graphicData uri="http://schemas.openxmlformats.org/presentationml/2006/ole">
              <p:oleObj spid="_x0000_s17409" name="Equation" r:id="rId6" imgW="1625400" imgH="444240" progId="Equation.3">
                <p:embed/>
              </p:oleObj>
            </a:graphicData>
          </a:graphic>
        </p:graphicFrame>
      </p:grp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53440" y="2362200"/>
            <a:ext cx="2790825" cy="421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Oval 21"/>
          <p:cNvSpPr>
            <a:spLocks noChangeAspect="1"/>
          </p:cNvSpPr>
          <p:nvPr/>
        </p:nvSpPr>
        <p:spPr>
          <a:xfrm>
            <a:off x="8061960" y="152400"/>
            <a:ext cx="1005840" cy="1005840"/>
          </a:xfrm>
          <a:prstGeom prst="ellipse">
            <a:avLst/>
          </a:prstGeom>
          <a:blipFill>
            <a:blip r:embed="rId8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5448"/>
            <a:ext cx="8229600" cy="1252728"/>
          </a:xfrm>
        </p:spPr>
        <p:txBody>
          <a:bodyPr>
            <a:normAutofit/>
          </a:bodyPr>
          <a:lstStyle/>
          <a:p>
            <a:pPr lvl="0"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Coplanar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/>
          <a:lstStyle/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</a:rPr>
              <a:t>Example[2]</a:t>
            </a:r>
          </a:p>
          <a:p>
            <a:pPr>
              <a:buNone/>
            </a:pPr>
            <a:endParaRPr lang="en-US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grpSp>
        <p:nvGrpSpPr>
          <p:cNvPr id="307" name="Group 306"/>
          <p:cNvGrpSpPr/>
          <p:nvPr/>
        </p:nvGrpSpPr>
        <p:grpSpPr>
          <a:xfrm>
            <a:off x="3352800" y="1752600"/>
            <a:ext cx="5486400" cy="4710112"/>
            <a:chOff x="3429000" y="1752600"/>
            <a:chExt cx="5486400" cy="4710112"/>
          </a:xfrm>
        </p:grpSpPr>
        <p:grpSp>
          <p:nvGrpSpPr>
            <p:cNvPr id="301" name="Group 300"/>
            <p:cNvGrpSpPr/>
            <p:nvPr/>
          </p:nvGrpSpPr>
          <p:grpSpPr>
            <a:xfrm>
              <a:off x="3613150" y="1752600"/>
              <a:ext cx="5302250" cy="4710112"/>
              <a:chOff x="3460750" y="1752600"/>
              <a:chExt cx="5302250" cy="4710112"/>
            </a:xfrm>
          </p:grpSpPr>
          <p:grpSp>
            <p:nvGrpSpPr>
              <p:cNvPr id="295" name="Group 294"/>
              <p:cNvGrpSpPr/>
              <p:nvPr/>
            </p:nvGrpSpPr>
            <p:grpSpPr>
              <a:xfrm>
                <a:off x="3460750" y="1752600"/>
                <a:ext cx="5302250" cy="4710112"/>
                <a:chOff x="3079750" y="1752600"/>
                <a:chExt cx="5302250" cy="4710112"/>
              </a:xfrm>
            </p:grpSpPr>
            <p:pic>
              <p:nvPicPr>
                <p:cNvPr id="225" name="Picture 224"/>
                <p:cNvPicPr/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 rot="5400000">
                  <a:off x="5762169" y="5152569"/>
                  <a:ext cx="1367624" cy="6203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grpSp>
              <p:nvGrpSpPr>
                <p:cNvPr id="226" name="Group 31"/>
                <p:cNvGrpSpPr>
                  <a:grpSpLocks/>
                </p:cNvGrpSpPr>
                <p:nvPr/>
              </p:nvGrpSpPr>
              <p:grpSpPr bwMode="auto">
                <a:xfrm>
                  <a:off x="3079750" y="1752600"/>
                  <a:ext cx="5302250" cy="2771775"/>
                  <a:chOff x="1187" y="1598"/>
                  <a:chExt cx="8349" cy="4365"/>
                </a:xfrm>
              </p:grpSpPr>
              <p:sp>
                <p:nvSpPr>
                  <p:cNvPr id="227" name="Rectangle 32" descr="Horizontal brick"/>
                  <p:cNvSpPr>
                    <a:spLocks noChangeArrowheads="1"/>
                  </p:cNvSpPr>
                  <p:nvPr/>
                </p:nvSpPr>
                <p:spPr bwMode="auto">
                  <a:xfrm>
                    <a:off x="1187" y="1598"/>
                    <a:ext cx="1701" cy="567"/>
                  </a:xfrm>
                  <a:prstGeom prst="rect">
                    <a:avLst/>
                  </a:prstGeom>
                  <a:pattFill prst="horzBrick">
                    <a:fgClr>
                      <a:srgbClr val="C00000"/>
                    </a:fgClr>
                    <a:bgClr>
                      <a:srgbClr val="FFFFFF"/>
                    </a:bgClr>
                  </a:pattFill>
                  <a:ln w="9525">
                    <a:solidFill>
                      <a:srgbClr val="C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grpSp>
                <p:nvGrpSpPr>
                  <p:cNvPr id="228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1421" y="2173"/>
                    <a:ext cx="8115" cy="3790"/>
                    <a:chOff x="1421" y="2173"/>
                    <a:chExt cx="8115" cy="3790"/>
                  </a:xfrm>
                </p:grpSpPr>
                <p:sp>
                  <p:nvSpPr>
                    <p:cNvPr id="242" name="AutoShape 34"/>
                    <p:cNvSpPr>
                      <a:spLocks noChangeArrowheads="1"/>
                    </p:cNvSpPr>
                    <p:nvPr/>
                  </p:nvSpPr>
                  <p:spPr bwMode="auto">
                    <a:xfrm rot="2220000">
                      <a:off x="1421" y="4185"/>
                      <a:ext cx="5669" cy="113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0">
                      <a:gsLst>
                        <a:gs pos="0">
                          <a:srgbClr val="CCCCCC"/>
                        </a:gs>
                        <a:gs pos="100000">
                          <a:srgbClr val="666666"/>
                        </a:gs>
                      </a:gsLst>
                      <a:lin ang="18900000" scaled="1"/>
                    </a:gradFill>
                    <a:ln w="12700">
                      <a:solidFill>
                        <a:srgbClr val="666666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43" name="AutoShape 35"/>
                    <p:cNvSpPr>
                      <a:spLocks noChangeArrowheads="1"/>
                    </p:cNvSpPr>
                    <p:nvPr/>
                  </p:nvSpPr>
                  <p:spPr bwMode="auto">
                    <a:xfrm rot="19380000" flipV="1">
                      <a:off x="6130" y="5043"/>
                      <a:ext cx="2835" cy="113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0">
                      <a:gsLst>
                        <a:gs pos="0">
                          <a:srgbClr val="666666"/>
                        </a:gs>
                        <a:gs pos="50000">
                          <a:srgbClr val="CCCCCC"/>
                        </a:gs>
                        <a:gs pos="100000">
                          <a:srgbClr val="666666"/>
                        </a:gs>
                      </a:gsLst>
                      <a:lin ang="18900000" scaled="1"/>
                    </a:gradFill>
                    <a:ln w="12700">
                      <a:solidFill>
                        <a:srgbClr val="666666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44" name="Oval 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411" y="5850"/>
                      <a:ext cx="113" cy="113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999999"/>
                        </a:gs>
                      </a:gsLst>
                      <a:lin ang="5400000" scaled="1"/>
                    </a:gradFill>
                    <a:ln w="12700">
                      <a:solidFill>
                        <a:srgbClr val="666666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245" name="Group 3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786" y="2173"/>
                      <a:ext cx="517" cy="485"/>
                      <a:chOff x="4687" y="3523"/>
                      <a:chExt cx="850" cy="799"/>
                    </a:xfrm>
                  </p:grpSpPr>
                  <p:sp>
                    <p:nvSpPr>
                      <p:cNvPr id="252" name="AutoShape 3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721" y="3596"/>
                        <a:ext cx="780" cy="547"/>
                      </a:xfrm>
                      <a:custGeom>
                        <a:avLst/>
                        <a:gdLst>
                          <a:gd name="G0" fmla="+- 5400 0 0"/>
                          <a:gd name="G1" fmla="+- 21600 0 5400"/>
                          <a:gd name="G2" fmla="*/ 5400 1 2"/>
                          <a:gd name="G3" fmla="+- 21600 0 G2"/>
                          <a:gd name="G4" fmla="+/ 5400 21600 2"/>
                          <a:gd name="G5" fmla="+/ G1 0 2"/>
                          <a:gd name="G6" fmla="*/ 21600 21600 5400"/>
                          <a:gd name="G7" fmla="*/ G6 1 2"/>
                          <a:gd name="G8" fmla="+- 21600 0 G7"/>
                          <a:gd name="G9" fmla="*/ 21600 1 2"/>
                          <a:gd name="G10" fmla="+- 5400 0 G9"/>
                          <a:gd name="G11" fmla="?: G10 G8 0"/>
                          <a:gd name="G12" fmla="?: G10 G7 21600"/>
                          <a:gd name="T0" fmla="*/ 18900 w 21600"/>
                          <a:gd name="T1" fmla="*/ 10800 h 21600"/>
                          <a:gd name="T2" fmla="*/ 10800 w 21600"/>
                          <a:gd name="T3" fmla="*/ 21600 h 21600"/>
                          <a:gd name="T4" fmla="*/ 2700 w 21600"/>
                          <a:gd name="T5" fmla="*/ 10800 h 21600"/>
                          <a:gd name="T6" fmla="*/ 10800 w 21600"/>
                          <a:gd name="T7" fmla="*/ 0 h 21600"/>
                          <a:gd name="T8" fmla="*/ 4500 w 21600"/>
                          <a:gd name="T9" fmla="*/ 4500 h 21600"/>
                          <a:gd name="T10" fmla="*/ 17100 w 21600"/>
                          <a:gd name="T11" fmla="*/ 17100 h 216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</a:cxnLst>
                        <a:rect l="T8" t="T9" r="T10" b="T11"/>
                        <a:pathLst>
                          <a:path w="21600" h="21600">
                            <a:moveTo>
                              <a:pt x="0" y="0"/>
                            </a:moveTo>
                            <a:lnTo>
                              <a:pt x="5400" y="21600"/>
                            </a:lnTo>
                            <a:lnTo>
                              <a:pt x="16200" y="21600"/>
                            </a:lnTo>
                            <a:lnTo>
                              <a:pt x="21600" y="0"/>
                            </a:lnTo>
                            <a:close/>
                          </a:path>
                        </a:pathLst>
                      </a:custGeom>
                      <a:gradFill rotWithShape="0">
                        <a:gsLst>
                          <a:gs pos="0">
                            <a:srgbClr val="FFFFFF"/>
                          </a:gs>
                          <a:gs pos="100000">
                            <a:srgbClr val="999999"/>
                          </a:gs>
                        </a:gsLst>
                        <a:lin ang="5400000" scaled="1"/>
                      </a:gradFill>
                      <a:ln w="12700">
                        <a:solidFill>
                          <a:srgbClr val="666666"/>
                        </a:solidFill>
                        <a:miter lim="800000"/>
                        <a:headEnd/>
                        <a:tailEnd/>
                      </a:ln>
                      <a:effectLst>
                        <a:outerShdw dist="28398" dir="3806097" algn="ctr" rotWithShape="0">
                          <a:srgbClr val="7F7F7F">
                            <a:alpha val="50000"/>
                          </a:srgbClr>
                        </a:outerShdw>
                      </a:effec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53" name="Oval 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920" y="3925"/>
                        <a:ext cx="397" cy="397"/>
                      </a:xfrm>
                      <a:prstGeom prst="ellipse">
                        <a:avLst/>
                      </a:prstGeom>
                      <a:gradFill rotWithShape="0">
                        <a:gsLst>
                          <a:gs pos="0">
                            <a:srgbClr val="FFFFFF"/>
                          </a:gs>
                          <a:gs pos="100000">
                            <a:srgbClr val="999999"/>
                          </a:gs>
                        </a:gsLst>
                        <a:lin ang="5400000" scaled="1"/>
                      </a:gradFill>
                      <a:ln w="12700">
                        <a:solidFill>
                          <a:srgbClr val="666666"/>
                        </a:solidFill>
                        <a:round/>
                        <a:headEnd/>
                        <a:tailEnd/>
                      </a:ln>
                      <a:effectLst>
                        <a:outerShdw dist="28398" dir="3806097" algn="ctr" rotWithShape="0">
                          <a:srgbClr val="7F7F7F">
                            <a:alpha val="50000"/>
                          </a:srgbClr>
                        </a:outerShdw>
                      </a:effec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54" name="Oval 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034" y="4067"/>
                        <a:ext cx="170" cy="170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55" name="Rectangle 4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687" y="3523"/>
                        <a:ext cx="850" cy="8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FFFFFF"/>
                          </a:gs>
                          <a:gs pos="100000">
                            <a:srgbClr val="999999"/>
                          </a:gs>
                        </a:gsLst>
                        <a:lin ang="5400000" scaled="1"/>
                      </a:gradFill>
                      <a:ln w="12700">
                        <a:solidFill>
                          <a:srgbClr val="666666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246" name="Group 4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422" y="3839"/>
                      <a:ext cx="517" cy="485"/>
                      <a:chOff x="4687" y="3523"/>
                      <a:chExt cx="850" cy="799"/>
                    </a:xfrm>
                  </p:grpSpPr>
                  <p:sp>
                    <p:nvSpPr>
                      <p:cNvPr id="248" name="AutoShape 4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721" y="3596"/>
                        <a:ext cx="780" cy="547"/>
                      </a:xfrm>
                      <a:custGeom>
                        <a:avLst/>
                        <a:gdLst>
                          <a:gd name="G0" fmla="+- 5400 0 0"/>
                          <a:gd name="G1" fmla="+- 21600 0 5400"/>
                          <a:gd name="G2" fmla="*/ 5400 1 2"/>
                          <a:gd name="G3" fmla="+- 21600 0 G2"/>
                          <a:gd name="G4" fmla="+/ 5400 21600 2"/>
                          <a:gd name="G5" fmla="+/ G1 0 2"/>
                          <a:gd name="G6" fmla="*/ 21600 21600 5400"/>
                          <a:gd name="G7" fmla="*/ G6 1 2"/>
                          <a:gd name="G8" fmla="+- 21600 0 G7"/>
                          <a:gd name="G9" fmla="*/ 21600 1 2"/>
                          <a:gd name="G10" fmla="+- 5400 0 G9"/>
                          <a:gd name="G11" fmla="?: G10 G8 0"/>
                          <a:gd name="G12" fmla="?: G10 G7 21600"/>
                          <a:gd name="T0" fmla="*/ 18900 w 21600"/>
                          <a:gd name="T1" fmla="*/ 10800 h 21600"/>
                          <a:gd name="T2" fmla="*/ 10800 w 21600"/>
                          <a:gd name="T3" fmla="*/ 21600 h 21600"/>
                          <a:gd name="T4" fmla="*/ 2700 w 21600"/>
                          <a:gd name="T5" fmla="*/ 10800 h 21600"/>
                          <a:gd name="T6" fmla="*/ 10800 w 21600"/>
                          <a:gd name="T7" fmla="*/ 0 h 21600"/>
                          <a:gd name="T8" fmla="*/ 4500 w 21600"/>
                          <a:gd name="T9" fmla="*/ 4500 h 21600"/>
                          <a:gd name="T10" fmla="*/ 17100 w 21600"/>
                          <a:gd name="T11" fmla="*/ 17100 h 216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</a:cxnLst>
                        <a:rect l="T8" t="T9" r="T10" b="T11"/>
                        <a:pathLst>
                          <a:path w="21600" h="21600">
                            <a:moveTo>
                              <a:pt x="0" y="0"/>
                            </a:moveTo>
                            <a:lnTo>
                              <a:pt x="5400" y="21600"/>
                            </a:lnTo>
                            <a:lnTo>
                              <a:pt x="16200" y="21600"/>
                            </a:lnTo>
                            <a:lnTo>
                              <a:pt x="21600" y="0"/>
                            </a:lnTo>
                            <a:close/>
                          </a:path>
                        </a:pathLst>
                      </a:custGeom>
                      <a:gradFill rotWithShape="0">
                        <a:gsLst>
                          <a:gs pos="0">
                            <a:srgbClr val="FFFFFF"/>
                          </a:gs>
                          <a:gs pos="100000">
                            <a:srgbClr val="999999"/>
                          </a:gs>
                        </a:gsLst>
                        <a:lin ang="5400000" scaled="1"/>
                      </a:gradFill>
                      <a:ln w="12700">
                        <a:solidFill>
                          <a:srgbClr val="666666"/>
                        </a:solidFill>
                        <a:miter lim="800000"/>
                        <a:headEnd/>
                        <a:tailEnd/>
                      </a:ln>
                      <a:effectLst>
                        <a:outerShdw dist="28398" dir="3806097" algn="ctr" rotWithShape="0">
                          <a:srgbClr val="7F7F7F">
                            <a:alpha val="50000"/>
                          </a:srgbClr>
                        </a:outerShdw>
                      </a:effec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49" name="Oval 4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920" y="3925"/>
                        <a:ext cx="397" cy="397"/>
                      </a:xfrm>
                      <a:prstGeom prst="ellipse">
                        <a:avLst/>
                      </a:prstGeom>
                      <a:gradFill rotWithShape="0">
                        <a:gsLst>
                          <a:gs pos="0">
                            <a:srgbClr val="FFFFFF"/>
                          </a:gs>
                          <a:gs pos="100000">
                            <a:srgbClr val="999999"/>
                          </a:gs>
                        </a:gsLst>
                        <a:lin ang="5400000" scaled="1"/>
                      </a:gradFill>
                      <a:ln w="12700">
                        <a:solidFill>
                          <a:srgbClr val="666666"/>
                        </a:solidFill>
                        <a:round/>
                        <a:headEnd/>
                        <a:tailEnd/>
                      </a:ln>
                      <a:effectLst>
                        <a:outerShdw dist="28398" dir="3806097" algn="ctr" rotWithShape="0">
                          <a:srgbClr val="7F7F7F">
                            <a:alpha val="50000"/>
                          </a:srgbClr>
                        </a:outerShdw>
                      </a:effec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50" name="Oval 4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034" y="4067"/>
                        <a:ext cx="170" cy="170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51" name="Rectangle 4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687" y="3523"/>
                        <a:ext cx="850" cy="8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FFFFFF"/>
                          </a:gs>
                          <a:gs pos="100000">
                            <a:srgbClr val="999999"/>
                          </a:gs>
                        </a:gsLst>
                        <a:lin ang="5400000" scaled="1"/>
                      </a:gradFill>
                      <a:ln w="12700">
                        <a:solidFill>
                          <a:srgbClr val="666666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247" name="Rectangle 47" descr="Horizontal brick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835" y="3259"/>
                      <a:ext cx="1701" cy="567"/>
                    </a:xfrm>
                    <a:prstGeom prst="rect">
                      <a:avLst/>
                    </a:prstGeom>
                    <a:pattFill prst="horzBrick">
                      <a:fgClr>
                        <a:srgbClr val="C00000"/>
                      </a:fgClr>
                      <a:bgClr>
                        <a:srgbClr val="FFFFFF"/>
                      </a:bgClr>
                    </a:pattFill>
                    <a:ln w="9525">
                      <a:solidFill>
                        <a:srgbClr val="C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29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1539" y="2216"/>
                    <a:ext cx="7660" cy="3734"/>
                    <a:chOff x="1539" y="2216"/>
                    <a:chExt cx="7660" cy="3734"/>
                  </a:xfrm>
                </p:grpSpPr>
                <p:cxnSp>
                  <p:nvCxnSpPr>
                    <p:cNvPr id="231" name="AutoShape 49"/>
                    <p:cNvCxnSpPr>
                      <a:cxnSpLocks noChangeShapeType="1"/>
                    </p:cNvCxnSpPr>
                    <p:nvPr/>
                  </p:nvCxnSpPr>
                  <p:spPr bwMode="auto">
                    <a:xfrm flipH="1">
                      <a:off x="1552" y="2606"/>
                      <a:ext cx="283" cy="0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cxnSp>
                  <p:nvCxnSpPr>
                    <p:cNvPr id="232" name="AutoShape 50"/>
                    <p:cNvCxnSpPr>
                      <a:cxnSpLocks noChangeShapeType="1"/>
                    </p:cNvCxnSpPr>
                    <p:nvPr/>
                  </p:nvCxnSpPr>
                  <p:spPr bwMode="auto">
                    <a:xfrm flipH="1">
                      <a:off x="1539" y="5947"/>
                      <a:ext cx="4819" cy="0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cxnSp>
                  <p:nvCxnSpPr>
                    <p:cNvPr id="233" name="AutoShape 51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1653" y="2606"/>
                      <a:ext cx="0" cy="3341"/>
                    </a:xfrm>
                    <a:prstGeom prst="straightConnector1">
                      <a:avLst/>
                    </a:prstGeom>
                    <a:noFill/>
                    <a:ln w="15875">
                      <a:solidFill>
                        <a:srgbClr val="000000"/>
                      </a:solidFill>
                      <a:round/>
                      <a:headEnd type="stealth" w="med" len="lg"/>
                      <a:tailEnd type="stealth" w="med" len="lg"/>
                    </a:ln>
                  </p:spPr>
                </p:cxnSp>
                <p:cxnSp>
                  <p:nvCxnSpPr>
                    <p:cNvPr id="234" name="AutoShape 52"/>
                    <p:cNvCxnSpPr>
                      <a:cxnSpLocks noChangeShapeType="1"/>
                    </p:cNvCxnSpPr>
                    <p:nvPr/>
                  </p:nvCxnSpPr>
                  <p:spPr bwMode="auto">
                    <a:xfrm flipH="1">
                      <a:off x="8891" y="4241"/>
                      <a:ext cx="283" cy="0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cxnSp>
                  <p:nvCxnSpPr>
                    <p:cNvPr id="235" name="AutoShape 53"/>
                    <p:cNvCxnSpPr>
                      <a:cxnSpLocks noChangeShapeType="1"/>
                    </p:cNvCxnSpPr>
                    <p:nvPr/>
                  </p:nvCxnSpPr>
                  <p:spPr bwMode="auto">
                    <a:xfrm flipH="1">
                      <a:off x="6591" y="5950"/>
                      <a:ext cx="2608" cy="0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cxnSp>
                  <p:nvCxnSpPr>
                    <p:cNvPr id="236" name="AutoShape 54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9066" y="4231"/>
                      <a:ext cx="0" cy="1701"/>
                    </a:xfrm>
                    <a:prstGeom prst="straightConnector1">
                      <a:avLst/>
                    </a:prstGeom>
                    <a:noFill/>
                    <a:ln w="15875">
                      <a:solidFill>
                        <a:srgbClr val="000000"/>
                      </a:solidFill>
                      <a:round/>
                      <a:headEnd type="stealth" w="med" len="lg"/>
                      <a:tailEnd type="stealth" w="med" len="lg"/>
                    </a:ln>
                  </p:spPr>
                </p:cxnSp>
                <p:cxnSp>
                  <p:nvCxnSpPr>
                    <p:cNvPr id="237" name="AutoShape 55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 flipH="1">
                      <a:off x="1894" y="2408"/>
                      <a:ext cx="283" cy="0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cxnSp>
                  <p:nvCxnSpPr>
                    <p:cNvPr id="238" name="AutoShape 56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 flipH="1">
                      <a:off x="4677" y="4002"/>
                      <a:ext cx="3572" cy="0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cxnSp>
                  <p:nvCxnSpPr>
                    <p:cNvPr id="239" name="AutoShape 57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 flipH="1">
                      <a:off x="7721" y="3211"/>
                      <a:ext cx="1928" cy="0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cxnSp>
                  <p:nvCxnSpPr>
                    <p:cNvPr id="240" name="AutoShape 58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>
                      <a:off x="4238" y="133"/>
                      <a:ext cx="0" cy="4422"/>
                    </a:xfrm>
                    <a:prstGeom prst="straightConnector1">
                      <a:avLst/>
                    </a:prstGeom>
                    <a:noFill/>
                    <a:ln w="15875">
                      <a:solidFill>
                        <a:srgbClr val="000000"/>
                      </a:solidFill>
                      <a:round/>
                      <a:headEnd type="stealth" w="med" len="lg"/>
                      <a:tailEnd type="stealth" w="med" len="lg"/>
                    </a:ln>
                  </p:spPr>
                </p:cxnSp>
                <p:cxnSp>
                  <p:nvCxnSpPr>
                    <p:cNvPr id="241" name="AutoShape 59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>
                      <a:off x="7566" y="1238"/>
                      <a:ext cx="0" cy="2211"/>
                    </a:xfrm>
                    <a:prstGeom prst="straightConnector1">
                      <a:avLst/>
                    </a:prstGeom>
                    <a:noFill/>
                    <a:ln w="15875">
                      <a:solidFill>
                        <a:srgbClr val="000000"/>
                      </a:solidFill>
                      <a:round/>
                      <a:headEnd type="stealth" w="med" len="lg"/>
                      <a:tailEnd type="stealth" w="med" len="lg"/>
                    </a:ln>
                  </p:spPr>
                </p:cxnSp>
              </p:grpSp>
            </p:grpSp>
            <p:grpSp>
              <p:nvGrpSpPr>
                <p:cNvPr id="256" name="Group 60"/>
                <p:cNvGrpSpPr>
                  <a:grpSpLocks/>
                </p:cNvGrpSpPr>
                <p:nvPr/>
              </p:nvGrpSpPr>
              <p:grpSpPr bwMode="auto">
                <a:xfrm>
                  <a:off x="5521325" y="5349875"/>
                  <a:ext cx="1824038" cy="1112837"/>
                  <a:chOff x="6450" y="12656"/>
                  <a:chExt cx="3480" cy="2273"/>
                </a:xfrm>
              </p:grpSpPr>
              <p:sp>
                <p:nvSpPr>
                  <p:cNvPr id="257" name="Rectangle 61" descr="Papyrus"/>
                  <p:cNvSpPr>
                    <a:spLocks noChangeArrowheads="1"/>
                  </p:cNvSpPr>
                  <p:nvPr/>
                </p:nvSpPr>
                <p:spPr bwMode="auto">
                  <a:xfrm>
                    <a:off x="6778" y="13175"/>
                    <a:ext cx="2721" cy="11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58" name="Rectangle 62" descr="Papyrus"/>
                  <p:cNvSpPr>
                    <a:spLocks noChangeArrowheads="1"/>
                  </p:cNvSpPr>
                  <p:nvPr/>
                </p:nvSpPr>
                <p:spPr bwMode="auto">
                  <a:xfrm>
                    <a:off x="6778" y="13287"/>
                    <a:ext cx="2721" cy="113"/>
                  </a:xfrm>
                  <a:prstGeom prst="rect">
                    <a:avLst/>
                  </a:prstGeom>
                  <a:blipFill dpi="0" rotWithShape="1">
                    <a:blip r:embed="rId4" cstate="print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grpSp>
                <p:nvGrpSpPr>
                  <p:cNvPr id="259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6450" y="12656"/>
                    <a:ext cx="3480" cy="2273"/>
                    <a:chOff x="6442" y="12656"/>
                    <a:chExt cx="3480" cy="2273"/>
                  </a:xfrm>
                </p:grpSpPr>
                <p:sp>
                  <p:nvSpPr>
                    <p:cNvPr id="260" name="Rectangle 64" descr="Papyrus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778" y="13063"/>
                      <a:ext cx="2721" cy="113"/>
                    </a:xfrm>
                    <a:prstGeom prst="rect">
                      <a:avLst/>
                    </a:prstGeom>
                    <a:blipFill dpi="0" rotWithShape="1">
                      <a:blip r:embed="rId4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1" name="Rectangle 65" descr="Papyrus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778" y="13399"/>
                      <a:ext cx="2721" cy="113"/>
                    </a:xfrm>
                    <a:prstGeom prst="rect">
                      <a:avLst/>
                    </a:prstGeom>
                    <a:blipFill dpi="0" rotWithShape="1">
                      <a:blip r:embed="rId4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2" name="Rectangle 66" descr="Papyrus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778" y="13511"/>
                      <a:ext cx="2721" cy="113"/>
                    </a:xfrm>
                    <a:prstGeom prst="rect">
                      <a:avLst/>
                    </a:prstGeom>
                    <a:blipFill dpi="0" rotWithShape="1">
                      <a:blip r:embed="rId4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3" name="Rectangle 67" descr="Papyrus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778" y="13623"/>
                      <a:ext cx="2721" cy="113"/>
                    </a:xfrm>
                    <a:prstGeom prst="rect">
                      <a:avLst/>
                    </a:prstGeom>
                    <a:blipFill dpi="0" rotWithShape="1">
                      <a:blip r:embed="rId4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4" name="Rectangle 68" descr="Papyrus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778" y="13735"/>
                      <a:ext cx="2721" cy="113"/>
                    </a:xfrm>
                    <a:prstGeom prst="rect">
                      <a:avLst/>
                    </a:prstGeom>
                    <a:blipFill dpi="0" rotWithShape="1">
                      <a:blip r:embed="rId4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5" name="Rectangle 69" descr="Papyrus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778" y="13847"/>
                      <a:ext cx="2721" cy="113"/>
                    </a:xfrm>
                    <a:prstGeom prst="rect">
                      <a:avLst/>
                    </a:prstGeom>
                    <a:blipFill dpi="0" rotWithShape="1">
                      <a:blip r:embed="rId4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6" name="Rectangle 70" descr="Papyrus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778" y="13959"/>
                      <a:ext cx="2721" cy="113"/>
                    </a:xfrm>
                    <a:prstGeom prst="rect">
                      <a:avLst/>
                    </a:prstGeom>
                    <a:blipFill dpi="0" rotWithShape="1">
                      <a:blip r:embed="rId4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7" name="Rectangle 71" descr="Papyrus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778" y="14071"/>
                      <a:ext cx="2721" cy="113"/>
                    </a:xfrm>
                    <a:prstGeom prst="rect">
                      <a:avLst/>
                    </a:prstGeom>
                    <a:blipFill dpi="0" rotWithShape="1">
                      <a:blip r:embed="rId4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8" name="Rectangle 72" descr="Papyrus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778" y="14183"/>
                      <a:ext cx="2721" cy="113"/>
                    </a:xfrm>
                    <a:prstGeom prst="rect">
                      <a:avLst/>
                    </a:prstGeom>
                    <a:blipFill dpi="0" rotWithShape="1">
                      <a:blip r:embed="rId4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9" name="Rectangle 73" descr="Papyrus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778" y="14295"/>
                      <a:ext cx="2721" cy="113"/>
                    </a:xfrm>
                    <a:prstGeom prst="rect">
                      <a:avLst/>
                    </a:prstGeom>
                    <a:blipFill dpi="0" rotWithShape="1">
                      <a:blip r:embed="rId4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0" name="Rectangle 74" descr="Papyrus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778" y="14415"/>
                      <a:ext cx="2721" cy="113"/>
                    </a:xfrm>
                    <a:prstGeom prst="rect">
                      <a:avLst/>
                    </a:prstGeom>
                    <a:blipFill dpi="0" rotWithShape="1">
                      <a:blip r:embed="rId4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1" name="Rectangle 75" descr="Papyrus"/>
                    <p:cNvSpPr>
                      <a:spLocks noChangeArrowheads="1"/>
                    </p:cNvSpPr>
                    <p:nvPr/>
                  </p:nvSpPr>
                  <p:spPr bwMode="auto">
                    <a:xfrm rot="19816794" flipV="1">
                      <a:off x="6452" y="13654"/>
                      <a:ext cx="3470" cy="273"/>
                    </a:xfrm>
                    <a:prstGeom prst="rect">
                      <a:avLst/>
                    </a:prstGeom>
                    <a:blipFill dpi="0" rotWithShape="1">
                      <a:blip r:embed="rId4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2" name="Rectangle 76" descr="Papyrus"/>
                    <p:cNvSpPr>
                      <a:spLocks noChangeArrowheads="1"/>
                    </p:cNvSpPr>
                    <p:nvPr/>
                  </p:nvSpPr>
                  <p:spPr bwMode="auto">
                    <a:xfrm rot="1783206">
                      <a:off x="6442" y="13680"/>
                      <a:ext cx="3458" cy="273"/>
                    </a:xfrm>
                    <a:prstGeom prst="rect">
                      <a:avLst/>
                    </a:prstGeom>
                    <a:blipFill dpi="0" rotWithShape="1">
                      <a:blip r:embed="rId4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3" name="Rectangle 77" descr="Papyrus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494" y="14816"/>
                      <a:ext cx="3285" cy="113"/>
                    </a:xfrm>
                    <a:prstGeom prst="rect">
                      <a:avLst/>
                    </a:prstGeom>
                    <a:blipFill dpi="0" rotWithShape="1">
                      <a:blip r:embed="rId4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4" name="Rectangle 78" descr="Papyrus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494" y="12656"/>
                      <a:ext cx="3285" cy="113"/>
                    </a:xfrm>
                    <a:prstGeom prst="rect">
                      <a:avLst/>
                    </a:prstGeom>
                    <a:blipFill dpi="0" rotWithShape="1">
                      <a:blip r:embed="rId4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5" name="Rectangle 79" descr="Papyrus"/>
                    <p:cNvSpPr>
                      <a:spLocks noChangeArrowheads="1"/>
                    </p:cNvSpPr>
                    <p:nvPr/>
                  </p:nvSpPr>
                  <p:spPr bwMode="auto">
                    <a:xfrm rot="5400000">
                      <a:off x="8901" y="13654"/>
                      <a:ext cx="1474" cy="283"/>
                    </a:xfrm>
                    <a:prstGeom prst="rect">
                      <a:avLst/>
                    </a:prstGeom>
                    <a:blipFill dpi="0" rotWithShape="1">
                      <a:blip r:embed="rId4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6" name="Rectangle 80" descr="Papyrus"/>
                    <p:cNvSpPr>
                      <a:spLocks noChangeArrowheads="1"/>
                    </p:cNvSpPr>
                    <p:nvPr/>
                  </p:nvSpPr>
                  <p:spPr bwMode="auto">
                    <a:xfrm rot="5400000">
                      <a:off x="5896" y="13657"/>
                      <a:ext cx="1474" cy="283"/>
                    </a:xfrm>
                    <a:prstGeom prst="rect">
                      <a:avLst/>
                    </a:prstGeom>
                    <a:blipFill dpi="0" rotWithShape="1">
                      <a:blip r:embed="rId4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" name="Rectangle 81" descr="Papyrus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494" y="12776"/>
                      <a:ext cx="3285" cy="283"/>
                    </a:xfrm>
                    <a:prstGeom prst="rect">
                      <a:avLst/>
                    </a:prstGeom>
                    <a:blipFill dpi="0" rotWithShape="1">
                      <a:blip r:embed="rId4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8" name="Oval 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593" y="12831"/>
                      <a:ext cx="57" cy="57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9" name="Oval 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593" y="12973"/>
                      <a:ext cx="57" cy="57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0" name="Oval 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751" y="12967"/>
                      <a:ext cx="57" cy="57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1" name="Oval 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750" y="12831"/>
                      <a:ext cx="57" cy="57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2" name="Oval 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496" y="12829"/>
                      <a:ext cx="57" cy="57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3" name="Oval 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496" y="12971"/>
                      <a:ext cx="57" cy="57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4" name="Oval 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654" y="12965"/>
                      <a:ext cx="57" cy="57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5" name="Oval 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653" y="12829"/>
                      <a:ext cx="57" cy="57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6" name="Rectangle 90" descr="Papyrus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494" y="14536"/>
                      <a:ext cx="3285" cy="283"/>
                    </a:xfrm>
                    <a:prstGeom prst="rect">
                      <a:avLst/>
                    </a:prstGeom>
                    <a:blipFill dpi="0" rotWithShape="1">
                      <a:blip r:embed="rId4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7" name="Oval 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601" y="14575"/>
                      <a:ext cx="57" cy="57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8" name="Oval 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601" y="14717"/>
                      <a:ext cx="57" cy="57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9" name="Oval 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759" y="14711"/>
                      <a:ext cx="57" cy="57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0" name="Oval 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758" y="14575"/>
                      <a:ext cx="57" cy="57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1" name="Oval 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504" y="14573"/>
                      <a:ext cx="57" cy="57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2" name="Oval 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504" y="14715"/>
                      <a:ext cx="57" cy="57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3" name="Oval 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662" y="14709"/>
                      <a:ext cx="57" cy="57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4" name="Oval 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661" y="14573"/>
                      <a:ext cx="57" cy="57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</p:grpSp>
          </p:grpSp>
          <p:sp>
            <p:nvSpPr>
              <p:cNvPr id="296" name="Rectangle 295"/>
              <p:cNvSpPr/>
              <p:nvPr/>
            </p:nvSpPr>
            <p:spPr>
              <a:xfrm>
                <a:off x="3581400" y="3200400"/>
                <a:ext cx="7620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rgbClr val="FF0000"/>
                    </a:solidFill>
                  </a:rPr>
                  <a:t>6m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97" name="Rectangle 296"/>
              <p:cNvSpPr/>
              <p:nvPr/>
            </p:nvSpPr>
            <p:spPr>
              <a:xfrm>
                <a:off x="5105400" y="1828800"/>
                <a:ext cx="7620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rgbClr val="FF0000"/>
                    </a:solidFill>
                  </a:rPr>
                  <a:t>8m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98" name="Rectangle 297"/>
              <p:cNvSpPr/>
              <p:nvPr/>
            </p:nvSpPr>
            <p:spPr>
              <a:xfrm>
                <a:off x="7086600" y="1828800"/>
                <a:ext cx="7620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rgbClr val="FF0000"/>
                    </a:solidFill>
                  </a:rPr>
                  <a:t>3m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99" name="Rectangle 298"/>
              <p:cNvSpPr/>
              <p:nvPr/>
            </p:nvSpPr>
            <p:spPr>
              <a:xfrm>
                <a:off x="7848600" y="3733800"/>
                <a:ext cx="7620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rgbClr val="FF0000"/>
                    </a:solidFill>
                  </a:rPr>
                  <a:t>4m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00" name="Rectangle 299"/>
              <p:cNvSpPr/>
              <p:nvPr/>
            </p:nvSpPr>
            <p:spPr>
              <a:xfrm>
                <a:off x="6934200" y="4800600"/>
                <a:ext cx="7620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rgbClr val="FF0000"/>
                    </a:solidFill>
                  </a:rPr>
                  <a:t>50 kg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304" name="Rectangle 303"/>
            <p:cNvSpPr/>
            <p:nvPr/>
          </p:nvSpPr>
          <p:spPr>
            <a:xfrm>
              <a:off x="6477000" y="4419600"/>
              <a:ext cx="7620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05" name="Rectangle 304"/>
            <p:cNvSpPr/>
            <p:nvPr/>
          </p:nvSpPr>
          <p:spPr>
            <a:xfrm>
              <a:off x="7543800" y="3124200"/>
              <a:ext cx="7620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B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06" name="Rectangle 305"/>
            <p:cNvSpPr/>
            <p:nvPr/>
          </p:nvSpPr>
          <p:spPr>
            <a:xfrm>
              <a:off x="3429000" y="2057400"/>
              <a:ext cx="7620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308" name="Rectangle 307"/>
          <p:cNvSpPr/>
          <p:nvPr/>
        </p:nvSpPr>
        <p:spPr>
          <a:xfrm>
            <a:off x="381000" y="2286000"/>
            <a:ext cx="335280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/>
            <a:r>
              <a:rPr lang="en-US" b="1" dirty="0" smtClean="0">
                <a:solidFill>
                  <a:srgbClr val="FF0000"/>
                </a:solidFill>
              </a:rPr>
              <a:t>Question:</a:t>
            </a:r>
            <a:r>
              <a:rPr lang="en-US" b="1" dirty="0" smtClean="0"/>
              <a:t> find the tensile forces generated in members  AB and AC when the 50 kg load is applied knowing that this configuration is in equilibrium state. </a:t>
            </a:r>
          </a:p>
          <a:p>
            <a:pPr algn="justLow"/>
            <a:endParaRPr lang="en-US" b="1" dirty="0" smtClean="0"/>
          </a:p>
          <a:p>
            <a:pPr algn="justLow"/>
            <a:r>
              <a:rPr lang="en-US" b="1" dirty="0" smtClean="0">
                <a:solidFill>
                  <a:srgbClr val="FF0000"/>
                </a:solidFill>
              </a:rPr>
              <a:t>Given:</a:t>
            </a:r>
          </a:p>
          <a:p>
            <a:pPr marL="342900" indent="-342900" algn="justLow">
              <a:buAutoNum type="arabicPeriod"/>
            </a:pPr>
            <a:r>
              <a:rPr lang="en-US" b="1" dirty="0" smtClean="0"/>
              <a:t>The load</a:t>
            </a:r>
          </a:p>
          <a:p>
            <a:pPr marL="342900" indent="-342900" algn="justLow">
              <a:buAutoNum type="arabicPeriod"/>
            </a:pPr>
            <a:r>
              <a:rPr lang="en-US" b="1" dirty="0" smtClean="0"/>
              <a:t>Equilibrium state </a:t>
            </a:r>
          </a:p>
          <a:p>
            <a:pPr marL="342900" indent="-342900" algn="justLow">
              <a:buAutoNum type="arabicPeriod"/>
            </a:pPr>
            <a:endParaRPr lang="en-US" b="1" dirty="0" smtClean="0"/>
          </a:p>
          <a:p>
            <a:pPr marL="342900" indent="-342900" algn="justLow"/>
            <a:r>
              <a:rPr lang="en-US" b="1" dirty="0" smtClean="0">
                <a:solidFill>
                  <a:srgbClr val="FF0000"/>
                </a:solidFill>
              </a:rPr>
              <a:t>Solution:</a:t>
            </a:r>
          </a:p>
          <a:p>
            <a:pPr marL="342900" indent="-342900" algn="justLow"/>
            <a:r>
              <a:rPr lang="en-US" b="1" dirty="0" smtClean="0"/>
              <a:t>1.Drawing FBD</a:t>
            </a:r>
          </a:p>
          <a:p>
            <a:pPr marL="342900" indent="-342900" algn="justLow"/>
            <a:r>
              <a:rPr lang="en-US" b="1" dirty="0" smtClean="0"/>
              <a:t>2. Apply equilibrium equations</a:t>
            </a:r>
          </a:p>
          <a:p>
            <a:pPr algn="justLow"/>
            <a:r>
              <a:rPr lang="en-US" b="1" dirty="0" smtClean="0"/>
              <a:t>  </a:t>
            </a: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95" name="Oval 94"/>
          <p:cNvSpPr>
            <a:spLocks noChangeAspect="1"/>
          </p:cNvSpPr>
          <p:nvPr/>
        </p:nvSpPr>
        <p:spPr>
          <a:xfrm>
            <a:off x="8061960" y="152400"/>
            <a:ext cx="1005840" cy="1005840"/>
          </a:xfrm>
          <a:prstGeom prst="ellipse">
            <a:avLst/>
          </a:prstGeom>
          <a:blipFill>
            <a:blip r:embed="rId5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5448"/>
            <a:ext cx="8229600" cy="1252728"/>
          </a:xfrm>
        </p:spPr>
        <p:txBody>
          <a:bodyPr>
            <a:normAutofit/>
          </a:bodyPr>
          <a:lstStyle/>
          <a:p>
            <a:pPr lvl="0"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Coplanar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2004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/>
          <a:lstStyle/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</a:rPr>
              <a:t>Example[2]</a:t>
            </a:r>
            <a:r>
              <a:rPr lang="en-US" b="1" baseline="30000" dirty="0" smtClean="0">
                <a:solidFill>
                  <a:srgbClr val="0070C0"/>
                </a:solidFill>
              </a:rPr>
              <a:t>cont</a:t>
            </a:r>
          </a:p>
          <a:p>
            <a:pPr>
              <a:buNone/>
            </a:pPr>
            <a:endParaRPr lang="en-US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grpSp>
        <p:nvGrpSpPr>
          <p:cNvPr id="100" name="Group 99"/>
          <p:cNvGrpSpPr/>
          <p:nvPr/>
        </p:nvGrpSpPr>
        <p:grpSpPr>
          <a:xfrm>
            <a:off x="4267200" y="2590800"/>
            <a:ext cx="4191000" cy="1295400"/>
            <a:chOff x="4419600" y="2362200"/>
            <a:chExt cx="4191000" cy="1295400"/>
          </a:xfrm>
        </p:grpSpPr>
        <p:sp>
          <p:nvSpPr>
            <p:cNvPr id="91" name="Rectangle 90"/>
            <p:cNvSpPr/>
            <p:nvPr/>
          </p:nvSpPr>
          <p:spPr>
            <a:xfrm>
              <a:off x="4419600" y="2362200"/>
              <a:ext cx="4191000" cy="12954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0" bIns="0" rtlCol="0" anchor="t" anchorCtr="0"/>
            <a:lstStyle/>
            <a:p>
              <a:pPr>
                <a:lnSpc>
                  <a:spcPct val="150000"/>
                </a:lnSpc>
                <a:buNone/>
              </a:pPr>
              <a:endPara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>
                <a:lnSpc>
                  <a:spcPct val="150000"/>
                </a:lnSpc>
                <a:buNone/>
              </a:pPr>
              <a:endPara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>
                <a:lnSpc>
                  <a:spcPct val="150000"/>
                </a:lnSpc>
                <a:buNone/>
              </a:pPr>
              <a:endPara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>
                <a:buNone/>
              </a:pPr>
              <a:endPara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92" name="Object 91"/>
            <p:cNvGraphicFramePr>
              <a:graphicFrameLocks noChangeAspect="1"/>
            </p:cNvGraphicFramePr>
            <p:nvPr/>
          </p:nvGraphicFramePr>
          <p:xfrm>
            <a:off x="4572000" y="2438400"/>
            <a:ext cx="3873500" cy="1071563"/>
          </p:xfrm>
          <a:graphic>
            <a:graphicData uri="http://schemas.openxmlformats.org/presentationml/2006/ole">
              <p:oleObj spid="_x0000_s43010" name="Equation" r:id="rId4" imgW="2933640" imgH="812520" progId="Equation.3">
                <p:embed/>
              </p:oleObj>
            </a:graphicData>
          </a:graphic>
        </p:graphicFrame>
      </p:grpSp>
      <p:sp>
        <p:nvSpPr>
          <p:cNvPr id="102" name="Rectangle 101"/>
          <p:cNvSpPr/>
          <p:nvPr/>
        </p:nvSpPr>
        <p:spPr>
          <a:xfrm>
            <a:off x="4267200" y="4191000"/>
            <a:ext cx="4191000" cy="457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bIns="0" rtlCol="0" anchor="ctr" anchorCtr="0"/>
          <a:lstStyle/>
          <a:p>
            <a:pPr algn="ctr">
              <a:buNone/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Solve Eqs 1 and 2 to find 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i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i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6" name="Group 105"/>
          <p:cNvGrpSpPr/>
          <p:nvPr/>
        </p:nvGrpSpPr>
        <p:grpSpPr>
          <a:xfrm>
            <a:off x="4267200" y="5029200"/>
            <a:ext cx="4191000" cy="457200"/>
            <a:chOff x="2514600" y="5410200"/>
            <a:chExt cx="4191000" cy="457200"/>
          </a:xfrm>
        </p:grpSpPr>
        <p:sp>
          <p:nvSpPr>
            <p:cNvPr id="104" name="Rectangle 103"/>
            <p:cNvSpPr/>
            <p:nvPr/>
          </p:nvSpPr>
          <p:spPr>
            <a:xfrm>
              <a:off x="2514600" y="5410200"/>
              <a:ext cx="4191000" cy="4572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0" bIns="0" rtlCol="0" anchor="ctr" anchorCtr="0"/>
            <a:lstStyle/>
            <a:p>
              <a:pPr algn="ctr">
                <a:buNone/>
              </a:pPr>
              <a:endPara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43014" name="Object 6"/>
            <p:cNvGraphicFramePr>
              <a:graphicFrameLocks noChangeAspect="1"/>
            </p:cNvGraphicFramePr>
            <p:nvPr/>
          </p:nvGraphicFramePr>
          <p:xfrm>
            <a:off x="3135313" y="5486400"/>
            <a:ext cx="2884487" cy="301625"/>
          </p:xfrm>
          <a:graphic>
            <a:graphicData uri="http://schemas.openxmlformats.org/presentationml/2006/ole">
              <p:oleObj spid="_x0000_s43014" name="Equation" r:id="rId5" imgW="2184120" imgH="228600" progId="Equation.3">
                <p:embed/>
              </p:oleObj>
            </a:graphicData>
          </a:graphic>
        </p:graphicFrame>
      </p:grpSp>
      <p:pic>
        <p:nvPicPr>
          <p:cNvPr id="43017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3400" y="2628900"/>
            <a:ext cx="337185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Oval 21"/>
          <p:cNvSpPr>
            <a:spLocks noChangeAspect="1"/>
          </p:cNvSpPr>
          <p:nvPr/>
        </p:nvSpPr>
        <p:spPr>
          <a:xfrm>
            <a:off x="8061960" y="152400"/>
            <a:ext cx="1005840" cy="1005840"/>
          </a:xfrm>
          <a:prstGeom prst="ellipse">
            <a:avLst/>
          </a:prstGeom>
          <a:blipFill>
            <a:blip r:embed="rId7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1806</TotalTime>
  <Words>552</Words>
  <Application>Microsoft Office PowerPoint</Application>
  <PresentationFormat>On-screen Show (4:3)</PresentationFormat>
  <Paragraphs>168</Paragraphs>
  <Slides>15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Module</vt:lpstr>
      <vt:lpstr>Equation</vt:lpstr>
      <vt:lpstr>Statics </vt:lpstr>
      <vt:lpstr>Coplanar Forces</vt:lpstr>
      <vt:lpstr>Coplanar Forces</vt:lpstr>
      <vt:lpstr>Coplanar Forces</vt:lpstr>
      <vt:lpstr>Coplanar Forces</vt:lpstr>
      <vt:lpstr>Coplanar Forces</vt:lpstr>
      <vt:lpstr>Coplanar Forces</vt:lpstr>
      <vt:lpstr>Coplanar Forces</vt:lpstr>
      <vt:lpstr>Coplanar Forces</vt:lpstr>
      <vt:lpstr>Coplanar Forces</vt:lpstr>
      <vt:lpstr>Coplanar Forces</vt:lpstr>
      <vt:lpstr>Coplanar Forces</vt:lpstr>
      <vt:lpstr>Coplanar Forces</vt:lpstr>
      <vt:lpstr>Coplanar Forces</vt:lpstr>
      <vt:lpstr>Coplanar Forces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Statics </dc:title>
  <dc:creator>Laith Batarseh</dc:creator>
  <cp:lastModifiedBy>Laith Batarseh</cp:lastModifiedBy>
  <cp:revision>275</cp:revision>
  <dcterms:created xsi:type="dcterms:W3CDTF">2006-08-16T00:00:00Z</dcterms:created>
  <dcterms:modified xsi:type="dcterms:W3CDTF">2014-06-22T15:01:50Z</dcterms:modified>
</cp:coreProperties>
</file>