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96" r:id="rId3"/>
    <p:sldId id="264" r:id="rId4"/>
    <p:sldId id="272" r:id="rId5"/>
    <p:sldId id="271" r:id="rId6"/>
    <p:sldId id="285" r:id="rId7"/>
    <p:sldId id="286" r:id="rId8"/>
    <p:sldId id="287" r:id="rId9"/>
    <p:sldId id="288" r:id="rId10"/>
    <p:sldId id="289" r:id="rId11"/>
    <p:sldId id="290" r:id="rId12"/>
    <p:sldId id="292" r:id="rId13"/>
    <p:sldId id="293" r:id="rId14"/>
    <p:sldId id="295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860" autoAdjust="0"/>
  </p:normalViewPr>
  <p:slideViewPr>
    <p:cSldViewPr>
      <p:cViewPr varScale="1">
        <p:scale>
          <a:sx n="62" d="100"/>
          <a:sy n="62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64592"/>
            <a:ext cx="6248400" cy="978408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Statics </a:t>
            </a:r>
            <a:endParaRPr lang="en-US" sz="480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533400" y="16002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</a:t>
            </a:r>
          </a:p>
          <a:p>
            <a:pPr lvl="0" algn="ctr">
              <a:buClr>
                <a:schemeClr val="accent1"/>
              </a:buClr>
              <a:buSzPct val="80000"/>
            </a:pPr>
            <a:r>
              <a:rPr kumimoji="0" lang="en-US" sz="2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Forces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1" name="Rectangle 10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Action Button: Forward or Next 13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Back or Previous 14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6" name="Action Button: Beginning 15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End 16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ction Button: Home 17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Oval 19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1. The forces 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2. Equilibrium equations 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07" name="Object 106"/>
          <p:cNvGraphicFramePr>
            <a:graphicFrameLocks noChangeAspect="1"/>
          </p:cNvGraphicFramePr>
          <p:nvPr/>
        </p:nvGraphicFramePr>
        <p:xfrm>
          <a:off x="581025" y="2492375"/>
          <a:ext cx="3692525" cy="1536700"/>
        </p:xfrm>
        <a:graphic>
          <a:graphicData uri="http://schemas.openxmlformats.org/presentationml/2006/ole">
            <p:oleObj spid="_x0000_s59394" name="Equation" r:id="rId5" imgW="1981080" imgH="888840" progId="Equation.3">
              <p:embed/>
            </p:oleObj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533400" y="4953000"/>
          <a:ext cx="6705600" cy="1565795"/>
        </p:xfrm>
        <a:graphic>
          <a:graphicData uri="http://schemas.openxmlformats.org/presentationml/2006/ole">
            <p:oleObj spid="_x0000_s59396" name="Equation" r:id="rId6" imgW="4343400" imgH="1091880" progId="Equation.3">
              <p:embed/>
            </p:oleObj>
          </a:graphicData>
        </a:graphic>
      </p:graphicFrame>
      <p:sp>
        <p:nvSpPr>
          <p:cNvPr id="57" name="Right Brace 56"/>
          <p:cNvSpPr/>
          <p:nvPr/>
        </p:nvSpPr>
        <p:spPr>
          <a:xfrm>
            <a:off x="7239000" y="5105400"/>
            <a:ext cx="381000" cy="1295400"/>
          </a:xfrm>
          <a:prstGeom prst="rightBrace">
            <a:avLst>
              <a:gd name="adj1" fmla="val 85000"/>
              <a:gd name="adj2" fmla="val 50000"/>
            </a:avLst>
          </a:prstGeom>
          <a:ln w="25400">
            <a:headEnd type="stealth" w="med" len="lg"/>
            <a:tailEnd type="stealth" w="med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620000" y="4953000"/>
            <a:ext cx="1371600" cy="1371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 equations</a:t>
            </a:r>
          </a:p>
          <a:p>
            <a:pPr algn="ctr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3unknowns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Solution strategy</a:t>
            </a:r>
          </a:p>
          <a:p>
            <a:pPr marL="0" indent="0" algn="justLow">
              <a:buFont typeface="Wingdings" pitchFamily="2" charset="2"/>
              <a:buChar char="q"/>
            </a:pPr>
            <a:r>
              <a:rPr lang="en-US" sz="2000" b="1" dirty="0" smtClean="0">
                <a:solidFill>
                  <a:schemeClr val="tx1"/>
                </a:solidFill>
              </a:rPr>
              <a:t>Eliminate F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OA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r>
              <a:rPr lang="en-US" sz="2000" b="1" dirty="0" smtClean="0">
                <a:solidFill>
                  <a:schemeClr val="tx1"/>
                </a:solidFill>
              </a:rPr>
              <a:t>Eliminate F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OB</a:t>
            </a: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454275" y="2819400"/>
          <a:ext cx="4784725" cy="1290198"/>
        </p:xfrm>
        <a:graphic>
          <a:graphicData uri="http://schemas.openxmlformats.org/presentationml/2006/ole">
            <p:oleObj spid="_x0000_s60420" name="Equation" r:id="rId5" imgW="2971800" imgH="863280" progId="Equation.3">
              <p:embed/>
            </p:oleObj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2454275" y="4145853"/>
          <a:ext cx="4663440" cy="1188147"/>
        </p:xfrm>
        <a:graphic>
          <a:graphicData uri="http://schemas.openxmlformats.org/presentationml/2006/ole">
            <p:oleObj spid="_x0000_s60421" name="Equation" r:id="rId6" imgW="3149280" imgH="863280" progId="Equation.3">
              <p:embed/>
            </p:oleObj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2488381" y="5486400"/>
          <a:ext cx="3760019" cy="1117641"/>
        </p:xfrm>
        <a:graphic>
          <a:graphicData uri="http://schemas.openxmlformats.org/presentationml/2006/ole">
            <p:oleObj spid="_x0000_s60423" name="Equation" r:id="rId7" imgW="2705040" imgH="8632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Solution strategy</a:t>
            </a:r>
          </a:p>
          <a:p>
            <a:pPr marL="0" indent="0" algn="justLow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/>
                </a:solidFill>
              </a:rPr>
              <a:t>Solve for Eq.4 F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OB</a:t>
            </a:r>
          </a:p>
          <a:p>
            <a:pPr marL="0" indent="0" algn="justLow">
              <a:buNone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0" indent="0" algn="justLow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/>
                </a:solidFill>
              </a:rPr>
              <a:t>Solve for Eq.1 F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OC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780404" y="3276600"/>
          <a:ext cx="6134996" cy="457200"/>
        </p:xfrm>
        <a:graphic>
          <a:graphicData uri="http://schemas.openxmlformats.org/presentationml/2006/ole">
            <p:oleObj spid="_x0000_s118786" name="Equation" r:id="rId5" imgW="2844720" imgH="228600" progId="Equation.3">
              <p:embed/>
            </p:oleObj>
          </a:graphicData>
        </a:graphic>
      </p:graphicFrame>
      <p:graphicFrame>
        <p:nvGraphicFramePr>
          <p:cNvPr id="118791" name="Object 7"/>
          <p:cNvGraphicFramePr>
            <a:graphicFrameLocks noChangeAspect="1"/>
          </p:cNvGraphicFramePr>
          <p:nvPr/>
        </p:nvGraphicFramePr>
        <p:xfrm>
          <a:off x="2850078" y="4645025"/>
          <a:ext cx="6065322" cy="917575"/>
        </p:xfrm>
        <a:graphic>
          <a:graphicData uri="http://schemas.openxmlformats.org/presentationml/2006/ole">
            <p:oleObj spid="_x0000_s118791" name="Equation" r:id="rId6" imgW="2806560" imgH="4572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800" b="1" dirty="0" smtClean="0">
                <a:solidFill>
                  <a:srgbClr val="0070C0"/>
                </a:solidFill>
              </a:rPr>
              <a:t>Three dimensional </a:t>
            </a:r>
            <a:r>
              <a:rPr lang="en-US" sz="2800" b="1" dirty="0" smtClean="0">
                <a:solidFill>
                  <a:schemeClr val="tx1"/>
                </a:solidFill>
              </a:rPr>
              <a:t>problems are preferred to be  solved by the Cartesian notation  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800" b="1" dirty="0" smtClean="0">
                <a:solidFill>
                  <a:srgbClr val="0070C0"/>
                </a:solidFill>
              </a:rPr>
              <a:t>Equilibrium equations </a:t>
            </a: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3657600" y="4267200"/>
            <a:ext cx="2743200" cy="1447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/>
            <a:r>
              <a:rPr lang="en-US" sz="2400" b="1" dirty="0" smtClean="0">
                <a:solidFill>
                  <a:srgbClr val="0070C0"/>
                </a:solidFill>
              </a:rPr>
              <a:t>Solving strategy:</a:t>
            </a: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1143000" y="2590800"/>
            <a:ext cx="5486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FBD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438400" y="32156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Coordinate system (x, y and z axes)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438400" y="36728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Force Labeling (magnitude and direction)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438400" y="41300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Assuming the sense of the unknown forces 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143000" y="4663440"/>
            <a:ext cx="5486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Equilibrium equations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38400" y="57302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and negative assigning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438400" y="61874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Define the direction of the solution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38400" y="525780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0,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 and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</a:t>
            </a: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lecture </a:t>
            </a:r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3525" indent="-263525">
              <a:buNone/>
            </a:pPr>
            <a:r>
              <a:rPr lang="en-US" sz="2800" dirty="0" smtClean="0">
                <a:solidFill>
                  <a:srgbClr val="002060"/>
                </a:solidFill>
                <a:latin typeface="Swis721 BlkEx BT" pitchFamily="34" charset="0"/>
                <a:cs typeface="Times New Roman" pitchFamily="18" charset="0"/>
              </a:rPr>
              <a:t>  We will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Use equilibrium conditions to solve 3D problems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55448"/>
            <a:ext cx="6705600" cy="1252728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1"/>
            <a:ext cx="8595360" cy="5029199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Equilibrium conditions: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219200" y="2743200"/>
            <a:ext cx="2743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∑F = 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438400" y="3657600"/>
            <a:ext cx="38862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+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k= 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495800" y="4648200"/>
            <a:ext cx="2743200" cy="1447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∑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32" name="Rectangle 3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Action Button: Forward or Next 34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Action Button: Back or Previous 36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38" name="Action Button: Beginning 37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Action Button: End 38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Action Button: Home 39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Oval 1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0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Procedures for analysis 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38200" y="2286000"/>
            <a:ext cx="5486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FBD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33600" y="29108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Coordinate system (x, y and z axes)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33600" y="33680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Force Labeling (magnitude and direction)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33600" y="38252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Assuming the sense of the unknown forces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38200" y="4358640"/>
            <a:ext cx="5486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Equilibrium equations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33600" y="54254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and negative assigning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133600" y="588264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Define the direction of the solution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133600" y="4953000"/>
            <a:ext cx="5486400" cy="365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 bIns="0" rtlCol="0" anchor="ctr"/>
          <a:lstStyle/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0,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 and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0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8" name="Rectangle 17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ction Button: Back or Previous 20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22" name="Action Button: Beginning 21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ction Button: End 22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ction Button: Home 23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Oval 2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0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Example[1]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Question: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Find the tension forces in each cable </a:t>
            </a:r>
          </a:p>
          <a:p>
            <a:pPr marL="854075" indent="-854075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Given:</a:t>
            </a:r>
            <a:r>
              <a:rPr lang="en-US" sz="2400" b="1" dirty="0" smtClean="0">
                <a:solidFill>
                  <a:schemeClr val="tx1"/>
                </a:solidFill>
              </a:rPr>
              <a:t> 1. the load </a:t>
            </a:r>
          </a:p>
          <a:p>
            <a:pPr marL="854075" indent="-854075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             2. equilibrium condition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Solution: </a:t>
            </a:r>
            <a:r>
              <a:rPr lang="en-US" sz="2400" b="1" dirty="0" smtClean="0">
                <a:solidFill>
                  <a:schemeClr val="tx1"/>
                </a:solidFill>
              </a:rPr>
              <a:t>decompose the forces to its components and apply the equilibrium equations to find the tension forces in cables OA, OB and OC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70C0"/>
              </a:solidFill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20640" y="2495550"/>
            <a:ext cx="38671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0" name="Rectangle 9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Action Button: Forward or Next 11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End 14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Home 15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Oval 1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Example[1]</a:t>
            </a:r>
          </a:p>
          <a:p>
            <a:pPr marL="0" indent="0" algn="justLow">
              <a:buNone/>
            </a:pPr>
            <a:r>
              <a:rPr lang="en-US" sz="25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 algn="justLow">
              <a:buNone/>
            </a:pPr>
            <a:endParaRPr lang="en-US" sz="2500" b="1" dirty="0" smtClean="0">
              <a:solidFill>
                <a:srgbClr val="FF0000"/>
              </a:solidFill>
            </a:endParaRPr>
          </a:p>
          <a:p>
            <a:pPr marL="457200" indent="-457200" algn="justLow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 → F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5i  </a:t>
            </a:r>
          </a:p>
          <a:p>
            <a:pPr marL="514350" indent="-514350" algn="justLow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 → F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OC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6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justLow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0 → F</a:t>
            </a:r>
            <a:r>
              <a:rPr lang="en-US" sz="2800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2286000"/>
            <a:ext cx="39719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Oval 1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Question: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Find the tension forces in each cable shown in the figure  </a:t>
            </a:r>
          </a:p>
          <a:p>
            <a:pPr marL="854075" indent="-854075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Given:</a:t>
            </a:r>
            <a:r>
              <a:rPr lang="en-US" sz="2400" b="1" dirty="0" smtClean="0">
                <a:solidFill>
                  <a:schemeClr val="tx1"/>
                </a:solidFill>
              </a:rPr>
              <a:t> 1. the load </a:t>
            </a:r>
          </a:p>
          <a:p>
            <a:pPr marL="854075" indent="-854075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             2. equilibrium condition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Solution: </a:t>
            </a:r>
            <a:r>
              <a:rPr lang="en-US" sz="2400" b="1" dirty="0" smtClean="0">
                <a:solidFill>
                  <a:schemeClr val="tx1"/>
                </a:solidFill>
              </a:rPr>
              <a:t>decompose the forces to its components and apply the equilibrium equations to find the tension forces in cables OA, OB and OC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70C0"/>
              </a:solidFill>
            </a:endParaRPr>
          </a:p>
        </p:txBody>
      </p:sp>
      <p:grpSp>
        <p:nvGrpSpPr>
          <p:cNvPr id="3" name="Group 7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0" name="Rectangle 9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Action Button: Forward or Next 11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ction Button: Back or Previous 12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4" name="Action Button: Beginning 13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ction Button: End 14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Home 15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3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4724400" y="1752600"/>
            <a:ext cx="4573587" cy="4689475"/>
            <a:chOff x="4724400" y="1752600"/>
            <a:chExt cx="4573587" cy="4689475"/>
          </a:xfrm>
        </p:grpSpPr>
        <p:grpSp>
          <p:nvGrpSpPr>
            <p:cNvPr id="109569" name="Group 1"/>
            <p:cNvGrpSpPr>
              <a:grpSpLocks/>
            </p:cNvGrpSpPr>
            <p:nvPr/>
          </p:nvGrpSpPr>
          <p:grpSpPr bwMode="auto">
            <a:xfrm>
              <a:off x="4724400" y="2133600"/>
              <a:ext cx="4573587" cy="4308475"/>
              <a:chOff x="2712" y="5649"/>
              <a:chExt cx="7202" cy="6785"/>
            </a:xfrm>
          </p:grpSpPr>
          <p:grpSp>
            <p:nvGrpSpPr>
              <p:cNvPr id="109570" name="Group 2"/>
              <p:cNvGrpSpPr>
                <a:grpSpLocks/>
              </p:cNvGrpSpPr>
              <p:nvPr/>
            </p:nvGrpSpPr>
            <p:grpSpPr bwMode="auto">
              <a:xfrm>
                <a:off x="2712" y="5649"/>
                <a:ext cx="6601" cy="6785"/>
                <a:chOff x="2712" y="5649"/>
                <a:chExt cx="6601" cy="6785"/>
              </a:xfrm>
            </p:grpSpPr>
            <p:grpSp>
              <p:nvGrpSpPr>
                <p:cNvPr id="109571" name="Group 3"/>
                <p:cNvGrpSpPr>
                  <a:grpSpLocks/>
                </p:cNvGrpSpPr>
                <p:nvPr/>
              </p:nvGrpSpPr>
              <p:grpSpPr bwMode="auto">
                <a:xfrm>
                  <a:off x="2712" y="5649"/>
                  <a:ext cx="6601" cy="6785"/>
                  <a:chOff x="2712" y="5649"/>
                  <a:chExt cx="6601" cy="6785"/>
                </a:xfrm>
              </p:grpSpPr>
              <p:grpSp>
                <p:nvGrpSpPr>
                  <p:cNvPr id="109572" name="Group 4"/>
                  <p:cNvGrpSpPr>
                    <a:grpSpLocks/>
                  </p:cNvGrpSpPr>
                  <p:nvPr/>
                </p:nvGrpSpPr>
                <p:grpSpPr bwMode="auto">
                  <a:xfrm>
                    <a:off x="2712" y="5649"/>
                    <a:ext cx="6601" cy="6785"/>
                    <a:chOff x="2712" y="5649"/>
                    <a:chExt cx="6601" cy="6785"/>
                  </a:xfrm>
                </p:grpSpPr>
                <p:grpSp>
                  <p:nvGrpSpPr>
                    <p:cNvPr id="109573" name="Group 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586" y="6802"/>
                      <a:ext cx="4767" cy="4697"/>
                      <a:chOff x="3586" y="6802"/>
                      <a:chExt cx="4767" cy="4697"/>
                    </a:xfrm>
                  </p:grpSpPr>
                  <p:sp>
                    <p:nvSpPr>
                      <p:cNvPr id="109574" name="Rectangle 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901" y="10886"/>
                        <a:ext cx="1268" cy="613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B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09575" name="AutoShape 7" descr="Medium wood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217" y="9212"/>
                        <a:ext cx="1333" cy="875"/>
                      </a:xfrm>
                      <a:prstGeom prst="cube">
                        <a:avLst>
                          <a:gd name="adj" fmla="val 25000"/>
                        </a:avLst>
                      </a:prstGeom>
                      <a:blipFill dpi="0" rotWithShape="0">
                        <a:blip r:embed="rId4" cstate="print"/>
                        <a:srcRect/>
                        <a:tile tx="0" ty="0" sx="100000" sy="100000" flip="none" algn="tl"/>
                      </a:blip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 type="none" w="lg" len="lg"/>
                      </a:ln>
                      <a:effectLst>
                        <a:outerShdw sy="50000" kx="-2453608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9576" name="Rectangle 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586" y="10170"/>
                        <a:ext cx="1268" cy="613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A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09577" name="Rectangle 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085" y="8989"/>
                        <a:ext cx="1268" cy="613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C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109578" name="Rectangle 1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14" y="6802"/>
                        <a:ext cx="1268" cy="613"/>
                      </a:xfrm>
                      <a:prstGeom prst="rect">
                        <a:avLst/>
                      </a:prstGeom>
                      <a:solidFill>
                        <a:srgbClr val="FFFFFF">
                          <a:alpha val="0"/>
                        </a:srgbClr>
                      </a:solidFill>
                      <a:ln w="25400">
                        <a:noFill/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l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en-US" sz="1600" b="1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O</a:t>
                        </a:r>
                        <a:endPara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</p:grpSp>
                <p:grpSp>
                  <p:nvGrpSpPr>
                    <p:cNvPr id="109579" name="Group 1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712" y="5649"/>
                      <a:ext cx="6601" cy="6785"/>
                      <a:chOff x="2712" y="5649"/>
                      <a:chExt cx="6601" cy="6785"/>
                    </a:xfrm>
                  </p:grpSpPr>
                  <p:grpSp>
                    <p:nvGrpSpPr>
                      <p:cNvPr id="109580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531" y="8440"/>
                        <a:ext cx="1414" cy="510"/>
                        <a:chOff x="8070" y="7595"/>
                        <a:chExt cx="1414" cy="510"/>
                      </a:xfrm>
                    </p:grpSpPr>
                    <p:cxnSp>
                      <p:nvCxnSpPr>
                        <p:cNvPr id="109581" name="AutoShape 13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8070" y="7869"/>
                          <a:ext cx="236" cy="23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09582" name="AutoShape 14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9248" y="7869"/>
                          <a:ext cx="236" cy="23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09583" name="AutoShape 15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8236" y="7971"/>
                          <a:ext cx="1114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sp>
                      <p:nvSpPr>
                        <p:cNvPr id="109584" name="Rectangle 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425" y="7595"/>
                          <a:ext cx="794" cy="376"/>
                        </a:xfrm>
                        <a:prstGeom prst="rect">
                          <a:avLst/>
                        </a:prstGeom>
                        <a:solidFill>
                          <a:srgbClr val="FFFFFF">
                            <a:alpha val="0"/>
                          </a:srgbClr>
                        </a:solidFill>
                        <a:ln w="25400">
                          <a:noFill/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11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itchFamily="34" charset="0"/>
                              <a:ea typeface="Arial" pitchFamily="34" charset="0"/>
                              <a:cs typeface="Arial" pitchFamily="34" charset="0"/>
                            </a:rPr>
                            <a:t>2 m</a:t>
                          </a:r>
                          <a:endParaRPr kumimoji="0" lang="en-US" sz="1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</p:grpSp>
                  <p:grpSp>
                    <p:nvGrpSpPr>
                      <p:cNvPr id="109585" name="Group 1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712" y="5649"/>
                        <a:ext cx="6601" cy="6785"/>
                        <a:chOff x="2712" y="5649"/>
                        <a:chExt cx="6601" cy="6785"/>
                      </a:xfrm>
                    </p:grpSpPr>
                    <p:sp>
                      <p:nvSpPr>
                        <p:cNvPr id="109586" name="AutoShape 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372" y="8972"/>
                          <a:ext cx="5359" cy="1840"/>
                        </a:xfrm>
                        <a:prstGeom prst="cube">
                          <a:avLst>
                            <a:gd name="adj" fmla="val 92338"/>
                          </a:avLst>
                        </a:prstGeom>
                        <a:gradFill rotWithShape="0">
                          <a:gsLst>
                            <a:gs pos="0">
                              <a:srgbClr val="95B3D7"/>
                            </a:gs>
                            <a:gs pos="50000">
                              <a:srgbClr val="DBE5F1"/>
                            </a:gs>
                            <a:gs pos="100000">
                              <a:srgbClr val="95B3D7"/>
                            </a:gs>
                          </a:gsLst>
                          <a:lin ang="18900000" scaled="1"/>
                        </a:gradFill>
                        <a:ln w="12700">
                          <a:solidFill>
                            <a:srgbClr val="95B3D7"/>
                          </a:solidFill>
                          <a:miter lim="800000"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cxnSp>
                      <p:nvCxnSpPr>
                        <p:cNvPr id="109587" name="AutoShape 19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6039" y="9764"/>
                          <a:ext cx="3118" cy="0"/>
                        </a:xfrm>
                        <a:prstGeom prst="straightConnector1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prstDash val="sysDot"/>
                          <a:round/>
                          <a:headEnd/>
                          <a:tailEnd type="stealth" w="lg" len="lg"/>
                        </a:ln>
                      </p:spPr>
                    </p:cxnSp>
                    <p:cxnSp>
                      <p:nvCxnSpPr>
                        <p:cNvPr id="109588" name="AutoShape 20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rot="-5400000">
                          <a:off x="4881" y="7892"/>
                          <a:ext cx="2381" cy="0"/>
                        </a:xfrm>
                        <a:prstGeom prst="straightConnector1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prstDash val="sysDot"/>
                          <a:round/>
                          <a:headEnd/>
                          <a:tailEnd type="stealth" w="lg" len="lg"/>
                        </a:ln>
                      </p:spPr>
                    </p:cxnSp>
                    <p:cxnSp>
                      <p:nvCxnSpPr>
                        <p:cNvPr id="109589" name="AutoShape 21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rot="18900000" flipH="1">
                          <a:off x="3400" y="10875"/>
                          <a:ext cx="3118" cy="0"/>
                        </a:xfrm>
                        <a:prstGeom prst="straightConnector1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prstDash val="sysDot"/>
                          <a:round/>
                          <a:headEnd/>
                          <a:tailEnd type="stealth" w="lg" len="lg"/>
                        </a:ln>
                      </p:spPr>
                    </p:cxnSp>
                    <p:cxnSp>
                      <p:nvCxnSpPr>
                        <p:cNvPr id="109590" name="AutoShape 22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6055" y="7182"/>
                          <a:ext cx="981" cy="3505"/>
                        </a:xfrm>
                        <a:prstGeom prst="straightConnector1">
                          <a:avLst/>
                        </a:prstGeom>
                        <a:noFill/>
                        <a:ln w="34925">
                          <a:solidFill>
                            <a:srgbClr val="974706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09591" name="AutoShape 23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6039" y="7182"/>
                          <a:ext cx="1492" cy="1790"/>
                        </a:xfrm>
                        <a:prstGeom prst="straightConnector1">
                          <a:avLst/>
                        </a:prstGeom>
                        <a:noFill/>
                        <a:ln w="34925">
                          <a:solidFill>
                            <a:srgbClr val="974706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09592" name="AutoShape 24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136" y="10812"/>
                          <a:ext cx="236" cy="236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09593" name="AutoShape 25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3237" y="10942"/>
                          <a:ext cx="1644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cxnSp>
                      <p:nvCxnSpPr>
                        <p:cNvPr id="109594" name="AutoShape 26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237" y="10282"/>
                          <a:ext cx="340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09595" name="AutoShape 27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625" y="9765"/>
                          <a:ext cx="2438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09596" name="AutoShape 28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751" y="7182"/>
                          <a:ext cx="2288" cy="3100"/>
                        </a:xfrm>
                        <a:prstGeom prst="straightConnector1">
                          <a:avLst/>
                        </a:prstGeom>
                        <a:noFill/>
                        <a:ln w="34925">
                          <a:solidFill>
                            <a:srgbClr val="974706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09597" name="AutoShape 29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V="1">
                          <a:off x="3465" y="9764"/>
                          <a:ext cx="488" cy="513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cxnSp>
                      <p:nvCxnSpPr>
                        <p:cNvPr id="109598" name="AutoShape 30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flipH="1">
                          <a:off x="3577" y="7182"/>
                          <a:ext cx="1984" cy="0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</p:cxnSp>
                    <p:cxnSp>
                      <p:nvCxnSpPr>
                        <p:cNvPr id="109599" name="AutoShape 31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>
                          <a:off x="3751" y="7181"/>
                          <a:ext cx="0" cy="2583"/>
                        </a:xfrm>
                        <a:prstGeom prst="straightConnector1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 type="triangle" w="med" len="med"/>
                          <a:tailEnd type="triangle" w="med" len="med"/>
                        </a:ln>
                      </p:spPr>
                    </p:cxnSp>
                    <p:cxnSp>
                      <p:nvCxnSpPr>
                        <p:cNvPr id="109600" name="AutoShape 32"/>
                        <p:cNvCxnSpPr>
                          <a:cxnSpLocks noChangeShapeType="1"/>
                        </p:cNvCxnSpPr>
                        <p:nvPr/>
                      </p:nvCxnSpPr>
                      <p:spPr bwMode="auto">
                        <a:xfrm rot="-5400000">
                          <a:off x="5600" y="6131"/>
                          <a:ext cx="964" cy="0"/>
                        </a:xfrm>
                        <a:prstGeom prst="straightConnector1">
                          <a:avLst/>
                        </a:prstGeom>
                        <a:noFill/>
                        <a:ln w="25400">
                          <a:solidFill>
                            <a:srgbClr val="FF0000"/>
                          </a:solidFill>
                          <a:round/>
                          <a:headEnd/>
                          <a:tailEnd type="stealth" w="lg" len="lg"/>
                        </a:ln>
                      </p:spPr>
                    </p:cxnSp>
                    <p:sp>
                      <p:nvSpPr>
                        <p:cNvPr id="109601" name="Rectangle 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2" y="8228"/>
                          <a:ext cx="913" cy="376"/>
                        </a:xfrm>
                        <a:prstGeom prst="rect">
                          <a:avLst/>
                        </a:prstGeom>
                        <a:solidFill>
                          <a:srgbClr val="FFFFFF">
                            <a:alpha val="0"/>
                          </a:srgbClr>
                        </a:solidFill>
                        <a:ln w="25400">
                          <a:noFill/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11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itchFamily="34" charset="0"/>
                              <a:ea typeface="Arial" pitchFamily="34" charset="0"/>
                              <a:cs typeface="Arial" pitchFamily="34" charset="0"/>
                            </a:rPr>
                            <a:t>8 m</a:t>
                          </a:r>
                          <a:endParaRPr kumimoji="0" lang="en-US" sz="1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09602" name="Rectangle 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712" y="9774"/>
                          <a:ext cx="913" cy="376"/>
                        </a:xfrm>
                        <a:prstGeom prst="rect">
                          <a:avLst/>
                        </a:prstGeom>
                        <a:solidFill>
                          <a:srgbClr val="FFFFFF">
                            <a:alpha val="0"/>
                          </a:srgbClr>
                        </a:solidFill>
                        <a:ln w="25400">
                          <a:noFill/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11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itchFamily="34" charset="0"/>
                              <a:ea typeface="Arial" pitchFamily="34" charset="0"/>
                              <a:cs typeface="Arial" pitchFamily="34" charset="0"/>
                            </a:rPr>
                            <a:t>1.5 m</a:t>
                          </a:r>
                          <a:endParaRPr kumimoji="0" lang="en-US" sz="1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09603" name="Rectangle 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136" y="10942"/>
                          <a:ext cx="913" cy="376"/>
                        </a:xfrm>
                        <a:prstGeom prst="rect">
                          <a:avLst/>
                        </a:prstGeom>
                        <a:solidFill>
                          <a:srgbClr val="FFFFFF">
                            <a:alpha val="0"/>
                          </a:srgbClr>
                        </a:solidFill>
                        <a:ln w="25400">
                          <a:noFill/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n-US" sz="11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itchFamily="34" charset="0"/>
                              <a:ea typeface="Arial" pitchFamily="34" charset="0"/>
                              <a:cs typeface="Arial" pitchFamily="34" charset="0"/>
                            </a:rPr>
                            <a:t>4 m</a:t>
                          </a:r>
                          <a:endParaRPr kumimoji="0" lang="en-US" sz="1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grpSp>
                      <p:nvGrpSpPr>
                        <p:cNvPr id="109604" name="Group 3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4915" y="8972"/>
                          <a:ext cx="4398" cy="2320"/>
                          <a:chOff x="4915" y="8972"/>
                          <a:chExt cx="4398" cy="2320"/>
                        </a:xfrm>
                      </p:grpSpPr>
                      <p:sp>
                        <p:nvSpPr>
                          <p:cNvPr id="109605" name="Rectangle 3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142" y="10916"/>
                            <a:ext cx="913" cy="376"/>
                          </a:xfrm>
                          <a:prstGeom prst="rect">
                            <a:avLst/>
                          </a:prstGeom>
                          <a:solidFill>
                            <a:srgbClr val="FFFFFF">
                              <a:alpha val="0"/>
                            </a:srgbClr>
                          </a:solidFill>
                          <a:ln w="25400">
                            <a:noFill/>
                            <a:miter lim="800000"/>
                            <a:headEnd/>
                            <a:tailEnd type="none" w="lg" len="lg"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lvl="0" indent="0" algn="r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ts val="100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en-US" sz="11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libri" pitchFamily="34" charset="0"/>
                                <a:ea typeface="Arial" pitchFamily="34" charset="0"/>
                                <a:cs typeface="Arial" pitchFamily="34" charset="0"/>
                              </a:rPr>
                              <a:t>4 m</a:t>
                            </a:r>
                            <a:endParaRPr kumimoji="0" lang="en-US" sz="1800" b="0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endParaRPr>
                          </a:p>
                        </p:txBody>
                      </p:sp>
                      <p:grpSp>
                        <p:nvGrpSpPr>
                          <p:cNvPr id="109606" name="Group 3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4915" y="8972"/>
                            <a:ext cx="4398" cy="2101"/>
                            <a:chOff x="4915" y="8972"/>
                            <a:chExt cx="4398" cy="2101"/>
                          </a:xfrm>
                        </p:grpSpPr>
                        <p:cxnSp>
                          <p:nvCxnSpPr>
                            <p:cNvPr id="109607" name="AutoShape 39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H="1">
                              <a:off x="6770" y="10837"/>
                              <a:ext cx="236" cy="236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</p:cxnSp>
                        <p:cxnSp>
                          <p:nvCxnSpPr>
                            <p:cNvPr id="109608" name="AutoShape 40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>
                              <a:off x="4915" y="10942"/>
                              <a:ext cx="1928" cy="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 type="triangle" w="med" len="med"/>
                              <a:tailEnd type="triangle" w="med" len="med"/>
                            </a:ln>
                          </p:spPr>
                        </p:cxnSp>
                        <p:cxnSp>
                          <p:nvCxnSpPr>
                            <p:cNvPr id="109609" name="AutoShape 41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H="1">
                              <a:off x="7036" y="10687"/>
                              <a:ext cx="454" cy="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</p:cxnSp>
                        <p:cxnSp>
                          <p:nvCxnSpPr>
                            <p:cNvPr id="109610" name="AutoShape 42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V="1">
                              <a:off x="7338" y="9774"/>
                              <a:ext cx="913" cy="913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 type="triangle" w="med" len="med"/>
                              <a:tailEnd type="triangle" w="med" len="med"/>
                            </a:ln>
                          </p:spPr>
                        </p:cxnSp>
                        <p:cxnSp>
                          <p:nvCxnSpPr>
                            <p:cNvPr id="109611" name="AutoShape 43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H="1">
                              <a:off x="8731" y="8972"/>
                              <a:ext cx="454" cy="0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/>
                              <a:tailEnd/>
                            </a:ln>
                          </p:spPr>
                        </p:cxnSp>
                        <p:cxnSp>
                          <p:nvCxnSpPr>
                            <p:cNvPr id="109612" name="AutoShape 44"/>
                            <p:cNvCxnSpPr>
                              <a:cxnSpLocks noChangeShapeType="1"/>
                            </p:cNvCxnSpPr>
                            <p:nvPr/>
                          </p:nvCxnSpPr>
                          <p:spPr bwMode="auto">
                            <a:xfrm flipV="1">
                              <a:off x="8251" y="8972"/>
                              <a:ext cx="742" cy="802"/>
                            </a:xfrm>
                            <a:prstGeom prst="straightConnector1">
                              <a:avLst/>
                            </a:prstGeom>
                            <a:noFill/>
                            <a:ln w="9525">
                              <a:solidFill>
                                <a:srgbClr val="000000"/>
                              </a:solidFill>
                              <a:round/>
                              <a:headEnd type="triangle" w="med" len="med"/>
                              <a:tailEnd type="triangle" w="med" len="med"/>
                            </a:ln>
                          </p:spPr>
                        </p:cxnSp>
                        <p:sp>
                          <p:nvSpPr>
                            <p:cNvPr id="109613" name="Rectangle 4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7615" y="10150"/>
                              <a:ext cx="913" cy="376"/>
                            </a:xfrm>
                            <a:prstGeom prst="rect">
                              <a:avLst/>
                            </a:prstGeom>
                            <a:solidFill>
                              <a:srgbClr val="FFFFFF">
                                <a:alpha val="0"/>
                              </a:srgbClr>
                            </a:solidFill>
                            <a:ln w="25400">
                              <a:noFill/>
                              <a:miter lim="800000"/>
                              <a:headEnd/>
                              <a:tailEnd type="none" w="lg" len="lg"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lvl="0" indent="0" algn="r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ts val="1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n-US" sz="11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itchFamily="34" charset="0"/>
                                  <a:ea typeface="Arial" pitchFamily="34" charset="0"/>
                                  <a:cs typeface="Arial" pitchFamily="34" charset="0"/>
                                </a:rPr>
                                <a:t>3 m</a:t>
                              </a:r>
                              <a:endParaRPr kumimoji="0" lang="en-US" sz="18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Arial" pitchFamily="34" charset="0"/>
                                <a:cs typeface="Arial" pitchFamily="34" charset="0"/>
                              </a:endParaRPr>
                            </a:p>
                          </p:txBody>
                        </p:sp>
                        <p:sp>
                          <p:nvSpPr>
                            <p:cNvPr id="109614" name="Rectangle 4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8400" y="9214"/>
                              <a:ext cx="913" cy="376"/>
                            </a:xfrm>
                            <a:prstGeom prst="rect">
                              <a:avLst/>
                            </a:prstGeom>
                            <a:solidFill>
                              <a:srgbClr val="FFFFFF">
                                <a:alpha val="0"/>
                              </a:srgbClr>
                            </a:solidFill>
                            <a:ln w="25400">
                              <a:noFill/>
                              <a:miter lim="800000"/>
                              <a:headEnd/>
                              <a:tailEnd type="none" w="lg" len="lg"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lvl="0" indent="0" algn="r" defTabSz="914400" rtl="0" eaLnBrk="1" fontAlgn="base" latinLnBrk="0" hangingPunct="1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ts val="100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n-US" sz="1100" b="0" i="0" u="none" strike="noStrike" cap="none" normalizeH="0" baseline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itchFamily="34" charset="0"/>
                                  <a:ea typeface="Arial" pitchFamily="34" charset="0"/>
                                  <a:cs typeface="Arial" pitchFamily="34" charset="0"/>
                                </a:rPr>
                                <a:t>3 m</a:t>
                              </a:r>
                              <a:endParaRPr kumimoji="0" lang="en-US" sz="1800" b="0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Arial" pitchFamily="34" charset="0"/>
                                <a:cs typeface="Arial" pitchFamily="34" charset="0"/>
                              </a:endParaRPr>
                            </a:p>
                          </p:txBody>
                        </p:sp>
                      </p:grpSp>
                    </p:grpSp>
                  </p:grpSp>
                </p:grpSp>
              </p:grpSp>
              <p:sp>
                <p:nvSpPr>
                  <p:cNvPr id="109615" name="AutoShape 47"/>
                  <p:cNvSpPr>
                    <a:spLocks noChangeArrowheads="1"/>
                  </p:cNvSpPr>
                  <p:nvPr/>
                </p:nvSpPr>
                <p:spPr bwMode="auto">
                  <a:xfrm>
                    <a:off x="5937" y="7009"/>
                    <a:ext cx="227" cy="227"/>
                  </a:xfrm>
                  <a:custGeom>
                    <a:avLst/>
                    <a:gdLst>
                      <a:gd name="G0" fmla="+- 4961 0 0"/>
                      <a:gd name="G1" fmla="+- 21600 0 4961"/>
                      <a:gd name="G2" fmla="+- 21600 0 4961"/>
                      <a:gd name="G3" fmla="*/ G0 2929 10000"/>
                      <a:gd name="G4" fmla="+- 21600 0 G3"/>
                      <a:gd name="G5" fmla="+- 21600 0 G3"/>
                      <a:gd name="T0" fmla="*/ 10800 w 21600"/>
                      <a:gd name="T1" fmla="*/ 0 h 21600"/>
                      <a:gd name="T2" fmla="*/ 3163 w 21600"/>
                      <a:gd name="T3" fmla="*/ 3163 h 21600"/>
                      <a:gd name="T4" fmla="*/ 0 w 21600"/>
                      <a:gd name="T5" fmla="*/ 10800 h 21600"/>
                      <a:gd name="T6" fmla="*/ 3163 w 21600"/>
                      <a:gd name="T7" fmla="*/ 18437 h 21600"/>
                      <a:gd name="T8" fmla="*/ 10800 w 21600"/>
                      <a:gd name="T9" fmla="*/ 21600 h 21600"/>
                      <a:gd name="T10" fmla="*/ 18437 w 21600"/>
                      <a:gd name="T11" fmla="*/ 18437 h 21600"/>
                      <a:gd name="T12" fmla="*/ 21600 w 21600"/>
                      <a:gd name="T13" fmla="*/ 10800 h 21600"/>
                      <a:gd name="T14" fmla="*/ 18437 w 21600"/>
                      <a:gd name="T15" fmla="*/ 3163 h 21600"/>
                      <a:gd name="T16" fmla="*/ 3163 w 21600"/>
                      <a:gd name="T17" fmla="*/ 3163 h 21600"/>
                      <a:gd name="T18" fmla="*/ 18437 w 21600"/>
                      <a:gd name="T19" fmla="*/ 1843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>
                        <a:moveTo>
                          <a:pt x="0" y="10800"/>
                        </a:moveTo>
                        <a:cubicBezTo>
                          <a:pt x="0" y="4835"/>
                          <a:pt x="4835" y="0"/>
                          <a:pt x="10800" y="0"/>
                        </a:cubicBezTo>
                        <a:cubicBezTo>
                          <a:pt x="16765" y="0"/>
                          <a:pt x="21600" y="4835"/>
                          <a:pt x="21600" y="10800"/>
                        </a:cubicBezTo>
                        <a:cubicBezTo>
                          <a:pt x="21600" y="16765"/>
                          <a:pt x="16765" y="21600"/>
                          <a:pt x="10800" y="21600"/>
                        </a:cubicBezTo>
                        <a:cubicBezTo>
                          <a:pt x="4835" y="21600"/>
                          <a:pt x="0" y="16765"/>
                          <a:pt x="0" y="10800"/>
                        </a:cubicBezTo>
                        <a:close/>
                        <a:moveTo>
                          <a:pt x="4961" y="10800"/>
                        </a:moveTo>
                        <a:cubicBezTo>
                          <a:pt x="4961" y="14025"/>
                          <a:pt x="7575" y="16639"/>
                          <a:pt x="10800" y="16639"/>
                        </a:cubicBezTo>
                        <a:cubicBezTo>
                          <a:pt x="14025" y="16639"/>
                          <a:pt x="16639" y="14025"/>
                          <a:pt x="16639" y="10800"/>
                        </a:cubicBezTo>
                        <a:cubicBezTo>
                          <a:pt x="16639" y="7575"/>
                          <a:pt x="14025" y="4961"/>
                          <a:pt x="10800" y="4961"/>
                        </a:cubicBezTo>
                        <a:cubicBezTo>
                          <a:pt x="7575" y="4961"/>
                          <a:pt x="4961" y="7575"/>
                          <a:pt x="4961" y="10800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272727"/>
                      </a:gs>
                      <a:gs pos="50000">
                        <a:srgbClr val="FFFFFF"/>
                      </a:gs>
                      <a:gs pos="100000">
                        <a:srgbClr val="272727"/>
                      </a:gs>
                    </a:gsLst>
                    <a:lin ang="2700000" scaled="1"/>
                  </a:gradFill>
                  <a:ln w="12700">
                    <a:solidFill>
                      <a:srgbClr val="666666"/>
                    </a:solidFill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9616" name="AutoShape 48" descr="Medium wood"/>
                <p:cNvSpPr>
                  <a:spLocks noChangeArrowheads="1"/>
                </p:cNvSpPr>
                <p:nvPr/>
              </p:nvSpPr>
              <p:spPr bwMode="auto">
                <a:xfrm>
                  <a:off x="5215" y="9124"/>
                  <a:ext cx="1333" cy="875"/>
                </a:xfrm>
                <a:prstGeom prst="cube">
                  <a:avLst>
                    <a:gd name="adj" fmla="val 25000"/>
                  </a:avLst>
                </a:prstGeom>
                <a:blipFill dpi="0" rotWithShape="0">
                  <a:blip r:embed="rId4" cstate="print"/>
                  <a:srcRect/>
                  <a:tile tx="0" ty="0" sx="100000" sy="100000" flip="none" algn="tl"/>
                </a:blipFill>
                <a:ln w="12700">
                  <a:solidFill>
                    <a:srgbClr val="666666"/>
                  </a:solidFill>
                  <a:miter lim="800000"/>
                  <a:headEnd/>
                  <a:tailEnd type="none" w="lg" len="lg"/>
                </a:ln>
                <a:effectLst>
                  <a:outerShdw sy="50000" kx="-2453608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09617" name="Rectangle 49"/>
              <p:cNvSpPr>
                <a:spLocks noChangeArrowheads="1"/>
              </p:cNvSpPr>
              <p:nvPr/>
            </p:nvSpPr>
            <p:spPr bwMode="auto">
              <a:xfrm>
                <a:off x="6227" y="6426"/>
                <a:ext cx="858" cy="4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Z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618" name="Rectangle 50"/>
              <p:cNvSpPr>
                <a:spLocks noChangeArrowheads="1"/>
              </p:cNvSpPr>
              <p:nvPr/>
            </p:nvSpPr>
            <p:spPr bwMode="auto">
              <a:xfrm>
                <a:off x="9056" y="9479"/>
                <a:ext cx="858" cy="4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y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619" name="Rectangle 51"/>
              <p:cNvSpPr>
                <a:spLocks noChangeArrowheads="1"/>
              </p:cNvSpPr>
              <p:nvPr/>
            </p:nvSpPr>
            <p:spPr bwMode="auto">
              <a:xfrm>
                <a:off x="3531" y="11820"/>
                <a:ext cx="858" cy="4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x 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6" name="Rectangle 115"/>
            <p:cNvSpPr/>
            <p:nvPr/>
          </p:nvSpPr>
          <p:spPr>
            <a:xfrm>
              <a:off x="6400800" y="1752600"/>
              <a:ext cx="8691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3000 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Oval 6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5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Using the Cartesian vector notation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First : F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OA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4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07" name="Object 106"/>
          <p:cNvGraphicFramePr>
            <a:graphicFrameLocks noChangeAspect="1"/>
          </p:cNvGraphicFramePr>
          <p:nvPr/>
        </p:nvGraphicFramePr>
        <p:xfrm>
          <a:off x="631825" y="3925888"/>
          <a:ext cx="4143375" cy="1560512"/>
        </p:xfrm>
        <a:graphic>
          <a:graphicData uri="http://schemas.openxmlformats.org/presentationml/2006/ole">
            <p:oleObj spid="_x0000_s57390" name="Equation" r:id="rId5" imgW="2222280" imgH="901440" progId="Equation.3">
              <p:embed/>
            </p:oleObj>
          </a:graphicData>
        </a:graphic>
      </p:graphicFrame>
      <p:grpSp>
        <p:nvGrpSpPr>
          <p:cNvPr id="109" name="Group 108"/>
          <p:cNvGrpSpPr/>
          <p:nvPr/>
        </p:nvGrpSpPr>
        <p:grpSpPr>
          <a:xfrm>
            <a:off x="4800600" y="2514600"/>
            <a:ext cx="4267200" cy="3581400"/>
            <a:chOff x="4724400" y="2667000"/>
            <a:chExt cx="4267200" cy="3581400"/>
          </a:xfrm>
        </p:grpSpPr>
        <p:grpSp>
          <p:nvGrpSpPr>
            <p:cNvPr id="106" name="Group 105"/>
            <p:cNvGrpSpPr/>
            <p:nvPr/>
          </p:nvGrpSpPr>
          <p:grpSpPr>
            <a:xfrm>
              <a:off x="4724400" y="2667000"/>
              <a:ext cx="4267200" cy="3581400"/>
              <a:chOff x="4724400" y="2667000"/>
              <a:chExt cx="4267200" cy="3581400"/>
            </a:xfrm>
          </p:grpSpPr>
          <p:grpSp>
            <p:nvGrpSpPr>
              <p:cNvPr id="57374" name="Group 30"/>
              <p:cNvGrpSpPr>
                <a:grpSpLocks/>
              </p:cNvGrpSpPr>
              <p:nvPr/>
            </p:nvGrpSpPr>
            <p:grpSpPr bwMode="auto">
              <a:xfrm>
                <a:off x="4724400" y="2667000"/>
                <a:ext cx="3825875" cy="2634038"/>
                <a:chOff x="3504" y="611"/>
                <a:chExt cx="6027" cy="4147"/>
              </a:xfrm>
            </p:grpSpPr>
            <p:grpSp>
              <p:nvGrpSpPr>
                <p:cNvPr id="57375" name="Group 31"/>
                <p:cNvGrpSpPr>
                  <a:grpSpLocks/>
                </p:cNvGrpSpPr>
                <p:nvPr/>
              </p:nvGrpSpPr>
              <p:grpSpPr bwMode="auto">
                <a:xfrm>
                  <a:off x="3504" y="611"/>
                  <a:ext cx="6027" cy="4147"/>
                  <a:chOff x="3504" y="611"/>
                  <a:chExt cx="6027" cy="4147"/>
                </a:xfrm>
              </p:grpSpPr>
              <p:sp>
                <p:nvSpPr>
                  <p:cNvPr id="57376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6560" y="611"/>
                    <a:ext cx="1268" cy="613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 algn="ctr">
                    <a:noFill/>
                    <a:miter lim="800000"/>
                    <a:headEnd/>
                    <a:tailEnd type="none" w="lg" len="lg"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O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cxnSp>
                <p:nvCxnSpPr>
                  <p:cNvPr id="57377" name="AutoShape 3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13" y="3647"/>
                    <a:ext cx="3118" cy="0"/>
                  </a:xfrm>
                  <a:prstGeom prst="straightConnector1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ysDot"/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57378" name="AutoShape 34"/>
                  <p:cNvCxnSpPr>
                    <a:cxnSpLocks noChangeShapeType="1"/>
                  </p:cNvCxnSpPr>
                  <p:nvPr/>
                </p:nvCxnSpPr>
                <p:spPr bwMode="auto">
                  <a:xfrm rot="-5400000">
                    <a:off x="5109" y="2344"/>
                    <a:ext cx="2608" cy="0"/>
                  </a:xfrm>
                  <a:prstGeom prst="straightConnector1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ysDot"/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57379" name="AutoShape 35"/>
                  <p:cNvCxnSpPr>
                    <a:cxnSpLocks noChangeShapeType="1"/>
                  </p:cNvCxnSpPr>
                  <p:nvPr/>
                </p:nvCxnSpPr>
                <p:spPr bwMode="auto">
                  <a:xfrm rot="18900000" flipH="1">
                    <a:off x="3719" y="4758"/>
                    <a:ext cx="3118" cy="0"/>
                  </a:xfrm>
                  <a:prstGeom prst="straightConnector1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sysDot"/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57380" name="AutoShape 36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4316" y="4189"/>
                    <a:ext cx="236" cy="236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57381" name="AutoShape 3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417" y="4319"/>
                    <a:ext cx="1247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 type="triangle" w="med" len="med"/>
                    <a:tailEnd type="triangle" w="med" len="med"/>
                  </a:ln>
                </p:spPr>
              </p:cxnSp>
              <p:cxnSp>
                <p:nvCxnSpPr>
                  <p:cNvPr id="57382" name="AutoShape 38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4029" y="4165"/>
                    <a:ext cx="34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57383" name="AutoShape 39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4543" y="1064"/>
                    <a:ext cx="1870" cy="3101"/>
                  </a:xfrm>
                  <a:prstGeom prst="straightConnector1">
                    <a:avLst/>
                  </a:prstGeom>
                  <a:noFill/>
                  <a:ln w="34925">
                    <a:solidFill>
                      <a:srgbClr val="974706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57384" name="AutoShape 40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4257" y="3647"/>
                    <a:ext cx="488" cy="513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 type="triangle" w="med" len="med"/>
                    <a:tailEnd type="triangle" w="med" len="med"/>
                  </a:ln>
                </p:spPr>
              </p:cxnSp>
              <p:cxnSp>
                <p:nvCxnSpPr>
                  <p:cNvPr id="57385" name="AutoShape 41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4369" y="1065"/>
                    <a:ext cx="1984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57386" name="AutoShape 4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543" y="1064"/>
                    <a:ext cx="0" cy="2583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 type="triangle" w="med" len="med"/>
                    <a:tailEnd type="triangle" w="med" len="med"/>
                  </a:ln>
                </p:spPr>
              </p:cxnSp>
              <p:sp>
                <p:nvSpPr>
                  <p:cNvPr id="57387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3504" y="3657"/>
                    <a:ext cx="913" cy="376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 algn="ctr">
                    <a:noFill/>
                    <a:miter lim="800000"/>
                    <a:headEnd/>
                    <a:tailEnd type="none" w="lg" len="lg"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1.5 m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57388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4316" y="4319"/>
                    <a:ext cx="913" cy="376"/>
                  </a:xfrm>
                  <a:prstGeom prst="rect">
                    <a:avLst/>
                  </a:prstGeom>
                  <a:solidFill>
                    <a:srgbClr val="FFFFFF">
                      <a:alpha val="0"/>
                    </a:srgbClr>
                  </a:solidFill>
                  <a:ln w="25400" algn="ctr">
                    <a:noFill/>
                    <a:miter lim="800000"/>
                    <a:headEnd/>
                    <a:tailEnd type="none" w="lg" len="lg"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4m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57389" name="Rectangle 45"/>
                <p:cNvSpPr>
                  <a:spLocks noChangeArrowheads="1"/>
                </p:cNvSpPr>
                <p:nvPr/>
              </p:nvSpPr>
              <p:spPr bwMode="auto">
                <a:xfrm>
                  <a:off x="4678" y="3812"/>
                  <a:ext cx="1268" cy="613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 algn="ctr">
                  <a:noFill/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A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03" name="Rectangle 102"/>
              <p:cNvSpPr/>
              <p:nvPr/>
            </p:nvSpPr>
            <p:spPr>
              <a:xfrm>
                <a:off x="5105400" y="5410200"/>
                <a:ext cx="762000" cy="838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i="1" dirty="0" smtClean="0">
                    <a:solidFill>
                      <a:schemeClr val="tx1"/>
                    </a:solidFill>
                    <a:latin typeface="Aharoni" pitchFamily="2" charset="-79"/>
                    <a:cs typeface="Aharoni" pitchFamily="2" charset="-79"/>
                  </a:rPr>
                  <a:t>x</a:t>
                </a:r>
                <a:endParaRPr lang="en-US" sz="2000" i="1" dirty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8229600" y="4191000"/>
                <a:ext cx="762000" cy="838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i="1" dirty="0" smtClean="0">
                    <a:solidFill>
                      <a:schemeClr val="tx1"/>
                    </a:solidFill>
                    <a:latin typeface="Aharoni" pitchFamily="2" charset="-79"/>
                    <a:cs typeface="Aharoni" pitchFamily="2" charset="-79"/>
                  </a:rPr>
                  <a:t>y</a:t>
                </a:r>
                <a:endParaRPr lang="en-US" sz="2000" i="1" dirty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6019800" y="3352800"/>
                <a:ext cx="762000" cy="838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i="1" dirty="0" smtClean="0">
                    <a:solidFill>
                      <a:schemeClr val="tx1"/>
                    </a:solidFill>
                    <a:latin typeface="Aharoni" pitchFamily="2" charset="-79"/>
                    <a:cs typeface="Aharoni" pitchFamily="2" charset="-79"/>
                  </a:rPr>
                  <a:t>z</a:t>
                </a:r>
                <a:endParaRPr lang="en-US" sz="2000" i="1" dirty="0">
                  <a:solidFill>
                    <a:schemeClr val="tx1"/>
                  </a:solidFill>
                  <a:latin typeface="Aharoni" pitchFamily="2" charset="-79"/>
                  <a:cs typeface="Aharoni" pitchFamily="2" charset="-79"/>
                </a:endParaRPr>
              </a:p>
            </p:txBody>
          </p:sp>
        </p:grpSp>
        <p:sp>
          <p:nvSpPr>
            <p:cNvPr id="108" name="Rectangle 43"/>
            <p:cNvSpPr>
              <a:spLocks noChangeArrowheads="1"/>
            </p:cNvSpPr>
            <p:nvPr/>
          </p:nvSpPr>
          <p:spPr bwMode="auto">
            <a:xfrm>
              <a:off x="4754437" y="3647377"/>
              <a:ext cx="579563" cy="23882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25400" algn="ctr">
              <a:noFill/>
              <a:miter lim="800000"/>
              <a:headEnd/>
              <a:tailEnd type="none" w="lg" len="lg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8 m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" name="Oval 3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Three dimensional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440" y="1600200"/>
            <a:ext cx="8595360" cy="50292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</a:t>
            </a: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Second : F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OB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Third: F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OC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0" indent="0" algn="justLow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3" name="Group 9"/>
          <p:cNvGrpSpPr/>
          <p:nvPr/>
        </p:nvGrpSpPr>
        <p:grpSpPr>
          <a:xfrm>
            <a:off x="0" y="1499616"/>
            <a:ext cx="420624" cy="5358384"/>
            <a:chOff x="0" y="1499616"/>
            <a:chExt cx="420624" cy="5358384"/>
          </a:xfrm>
        </p:grpSpPr>
        <p:sp>
          <p:nvSpPr>
            <p:cNvPr id="12" name="Rectangle 11"/>
            <p:cNvSpPr/>
            <p:nvPr/>
          </p:nvSpPr>
          <p:spPr>
            <a:xfrm>
              <a:off x="0" y="1499616"/>
              <a:ext cx="420624" cy="535838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" rtlCol="0" anchor="ctr"/>
            <a:lstStyle/>
            <a:p>
              <a:pPr algn="ctr"/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  <a:latin typeface="Algerian" pitchFamily="82" charset="0"/>
                  <a:cs typeface="Times New Roman" pitchFamily="18" charset="0"/>
                </a:rPr>
                <a:t>Statics</a:t>
              </a:r>
              <a:r>
                <a:rPr lang="en-US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.</a:t>
              </a:r>
              <a:endPara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ction Button: Forward or Next 12">
              <a:hlinkClick r:id="" action="ppaction://hlinkshowjump?jump=nextslide" highlightClick="1"/>
            </p:cNvPr>
            <p:cNvSpPr/>
            <p:nvPr/>
          </p:nvSpPr>
          <p:spPr>
            <a:xfrm>
              <a:off x="60960" y="4648200"/>
              <a:ext cx="320040" cy="320040"/>
            </a:xfrm>
            <a:prstGeom prst="actionButtonForwardNex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ction Button: Back or Previous 13">
              <a:hlinkClick r:id="" action="ppaction://hlinkshowjump?jump=previousslide" highlightClick="1"/>
            </p:cNvPr>
            <p:cNvSpPr/>
            <p:nvPr/>
          </p:nvSpPr>
          <p:spPr>
            <a:xfrm>
              <a:off x="60960" y="5013960"/>
              <a:ext cx="320040" cy="320040"/>
            </a:xfrm>
            <a:prstGeom prst="actionButtonBackPrevious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00" dirty="0" smtClean="0"/>
            </a:p>
          </p:txBody>
        </p:sp>
        <p:sp>
          <p:nvSpPr>
            <p:cNvPr id="15" name="Action Button: Beginning 14">
              <a:hlinkClick r:id="" action="ppaction://hlinkshowjump?jump=firstslide" highlightClick="1"/>
            </p:cNvPr>
            <p:cNvSpPr/>
            <p:nvPr/>
          </p:nvSpPr>
          <p:spPr>
            <a:xfrm>
              <a:off x="60960" y="5394960"/>
              <a:ext cx="320040" cy="320040"/>
            </a:xfrm>
            <a:prstGeom prst="actionButtonBeginning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Action Button: End 15">
              <a:hlinkClick r:id="" action="ppaction://hlinkshowjump?jump=lastslide" highlightClick="1"/>
            </p:cNvPr>
            <p:cNvSpPr/>
            <p:nvPr/>
          </p:nvSpPr>
          <p:spPr>
            <a:xfrm>
              <a:off x="60960" y="5775960"/>
              <a:ext cx="320040" cy="320040"/>
            </a:xfrm>
            <a:prstGeom prst="actionButtonEnd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ction Button: Home 16">
              <a:hlinkClick r:id="" action="ppaction://hlinkshowjump?jump=firstslide" highlightClick="1"/>
            </p:cNvPr>
            <p:cNvSpPr/>
            <p:nvPr/>
          </p:nvSpPr>
          <p:spPr>
            <a:xfrm>
              <a:off x="60960" y="6156960"/>
              <a:ext cx="320040" cy="320040"/>
            </a:xfrm>
            <a:prstGeom prst="actionButtonHome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240" y="1524000"/>
              <a:ext cx="365760" cy="365760"/>
            </a:xfrm>
            <a:prstGeom prst="ellipse">
              <a:avLst/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07" name="Object 106"/>
          <p:cNvGraphicFramePr>
            <a:graphicFrameLocks noChangeAspect="1"/>
          </p:cNvGraphicFramePr>
          <p:nvPr/>
        </p:nvGraphicFramePr>
        <p:xfrm>
          <a:off x="533400" y="2667000"/>
          <a:ext cx="4191000" cy="1560513"/>
        </p:xfrm>
        <a:graphic>
          <a:graphicData uri="http://schemas.openxmlformats.org/presentationml/2006/ole">
            <p:oleObj spid="_x0000_s58370" name="Equation" r:id="rId5" imgW="2247840" imgH="901440" progId="Equation.3">
              <p:embed/>
            </p:oleObj>
          </a:graphicData>
        </a:graphic>
      </p:graphicFrame>
      <p:grpSp>
        <p:nvGrpSpPr>
          <p:cNvPr id="142" name="Group 141"/>
          <p:cNvGrpSpPr/>
          <p:nvPr/>
        </p:nvGrpSpPr>
        <p:grpSpPr>
          <a:xfrm>
            <a:off x="4800600" y="1676400"/>
            <a:ext cx="4191000" cy="3048000"/>
            <a:chOff x="4800600" y="1676400"/>
            <a:chExt cx="4191000" cy="3048000"/>
          </a:xfrm>
        </p:grpSpPr>
        <p:grpSp>
          <p:nvGrpSpPr>
            <p:cNvPr id="141" name="Group 140"/>
            <p:cNvGrpSpPr/>
            <p:nvPr/>
          </p:nvGrpSpPr>
          <p:grpSpPr>
            <a:xfrm>
              <a:off x="4800600" y="1676400"/>
              <a:ext cx="4191000" cy="3048000"/>
              <a:chOff x="4800600" y="1676400"/>
              <a:chExt cx="4191000" cy="3048000"/>
            </a:xfrm>
          </p:grpSpPr>
          <p:grpSp>
            <p:nvGrpSpPr>
              <p:cNvPr id="139" name="Group 138"/>
              <p:cNvGrpSpPr/>
              <p:nvPr/>
            </p:nvGrpSpPr>
            <p:grpSpPr>
              <a:xfrm>
                <a:off x="4800600" y="1676400"/>
                <a:ext cx="3675062" cy="2982912"/>
                <a:chOff x="4800600" y="1676400"/>
                <a:chExt cx="3675062" cy="2982912"/>
              </a:xfrm>
            </p:grpSpPr>
            <p:sp>
              <p:nvSpPr>
                <p:cNvPr id="69" name="Rectangle 13"/>
                <p:cNvSpPr>
                  <a:spLocks noChangeArrowheads="1"/>
                </p:cNvSpPr>
                <p:nvPr/>
              </p:nvSpPr>
              <p:spPr bwMode="auto">
                <a:xfrm>
                  <a:off x="7459662" y="4268787"/>
                  <a:ext cx="806450" cy="39052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 algn="ctr">
                  <a:noFill/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B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0" name="Rectangle 14"/>
                <p:cNvSpPr>
                  <a:spLocks noChangeArrowheads="1"/>
                </p:cNvSpPr>
                <p:nvPr/>
              </p:nvSpPr>
              <p:spPr bwMode="auto">
                <a:xfrm>
                  <a:off x="6673850" y="1676400"/>
                  <a:ext cx="804862" cy="388937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 algn="ctr">
                  <a:noFill/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6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O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71" name="AutoShape 15"/>
                <p:cNvCxnSpPr>
                  <a:cxnSpLocks noChangeShapeType="1"/>
                </p:cNvCxnSpPr>
                <p:nvPr/>
              </p:nvCxnSpPr>
              <p:spPr bwMode="auto">
                <a:xfrm>
                  <a:off x="6646862" y="3557587"/>
                  <a:ext cx="1828800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prstDash val="sysDot"/>
                  <a:round/>
                  <a:headEnd/>
                  <a:tailEnd type="stealth" w="lg" len="lg"/>
                </a:ln>
              </p:spPr>
            </p:cxnSp>
            <p:cxnSp>
              <p:nvCxnSpPr>
                <p:cNvPr id="72" name="AutoShape 16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5818981" y="2729706"/>
                  <a:ext cx="1655762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prstDash val="sysDot"/>
                  <a:round/>
                  <a:headEnd/>
                  <a:tailEnd type="stealth" w="lg" len="lg"/>
                </a:ln>
              </p:spPr>
            </p:cxnSp>
            <p:cxnSp>
              <p:nvCxnSpPr>
                <p:cNvPr id="73" name="AutoShape 17"/>
                <p:cNvCxnSpPr>
                  <a:cxnSpLocks noChangeShapeType="1"/>
                </p:cNvCxnSpPr>
                <p:nvPr/>
              </p:nvCxnSpPr>
              <p:spPr bwMode="auto">
                <a:xfrm flipH="1">
                  <a:off x="5791200" y="3581400"/>
                  <a:ext cx="835957" cy="83820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prstDash val="sysDot"/>
                  <a:round/>
                  <a:headEnd/>
                  <a:tailEnd type="stealth" w="lg" len="lg"/>
                </a:ln>
              </p:spPr>
            </p:cxnSp>
            <p:cxnSp>
              <p:nvCxnSpPr>
                <p:cNvPr id="74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6646862" y="1916112"/>
                  <a:ext cx="898525" cy="2227263"/>
                </a:xfrm>
                <a:prstGeom prst="straightConnector1">
                  <a:avLst/>
                </a:prstGeom>
                <a:noFill/>
                <a:ln w="34925">
                  <a:solidFill>
                    <a:srgbClr val="974706"/>
                  </a:solidFill>
                  <a:round/>
                  <a:headEnd/>
                  <a:tailEnd/>
                </a:ln>
              </p:spPr>
            </p:cxnSp>
            <p:cxnSp>
              <p:nvCxnSpPr>
                <p:cNvPr id="75" name="AutoShape 19"/>
                <p:cNvCxnSpPr>
                  <a:cxnSpLocks noChangeShapeType="1"/>
                </p:cNvCxnSpPr>
                <p:nvPr/>
              </p:nvCxnSpPr>
              <p:spPr bwMode="auto">
                <a:xfrm flipH="1">
                  <a:off x="5380037" y="3557587"/>
                  <a:ext cx="126047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76" name="AutoShape 20"/>
                <p:cNvCxnSpPr>
                  <a:cxnSpLocks noChangeShapeType="1"/>
                </p:cNvCxnSpPr>
                <p:nvPr/>
              </p:nvCxnSpPr>
              <p:spPr bwMode="auto">
                <a:xfrm flipH="1">
                  <a:off x="5349875" y="1917700"/>
                  <a:ext cx="1258887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77" name="AutoShape 21"/>
                <p:cNvCxnSpPr>
                  <a:cxnSpLocks noChangeShapeType="1"/>
                </p:cNvCxnSpPr>
                <p:nvPr/>
              </p:nvCxnSpPr>
              <p:spPr bwMode="auto">
                <a:xfrm>
                  <a:off x="5459412" y="1916112"/>
                  <a:ext cx="0" cy="164147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78" name="Rectangle 22"/>
                <p:cNvSpPr>
                  <a:spLocks noChangeArrowheads="1"/>
                </p:cNvSpPr>
                <p:nvPr/>
              </p:nvSpPr>
              <p:spPr bwMode="auto">
                <a:xfrm>
                  <a:off x="4800600" y="2581275"/>
                  <a:ext cx="579437" cy="239712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 algn="ctr">
                  <a:noFill/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Arial" pitchFamily="34" charset="0"/>
                      <a:cs typeface="Arial" pitchFamily="34" charset="0"/>
                    </a:rPr>
                    <a:t>8 m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79" name="AutoShape 23"/>
                <p:cNvCxnSpPr>
                  <a:cxnSpLocks noChangeShapeType="1"/>
                </p:cNvCxnSpPr>
                <p:nvPr/>
              </p:nvCxnSpPr>
              <p:spPr bwMode="auto">
                <a:xfrm flipH="1">
                  <a:off x="7377112" y="4191000"/>
                  <a:ext cx="149225" cy="14922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80" name="AutoShape 24"/>
                <p:cNvCxnSpPr>
                  <a:cxnSpLocks noChangeShapeType="1"/>
                </p:cNvCxnSpPr>
                <p:nvPr/>
              </p:nvCxnSpPr>
              <p:spPr bwMode="auto">
                <a:xfrm>
                  <a:off x="6030912" y="4191000"/>
                  <a:ext cx="1512888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cxnSp>
              <p:nvCxnSpPr>
                <p:cNvPr id="81" name="AutoShape 25"/>
                <p:cNvCxnSpPr>
                  <a:cxnSpLocks noChangeShapeType="1"/>
                </p:cNvCxnSpPr>
                <p:nvPr/>
              </p:nvCxnSpPr>
              <p:spPr bwMode="auto">
                <a:xfrm flipV="1">
                  <a:off x="7543800" y="3563937"/>
                  <a:ext cx="579437" cy="579438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82" name="Rectangle 26"/>
                <p:cNvSpPr>
                  <a:spLocks noChangeArrowheads="1"/>
                </p:cNvSpPr>
                <p:nvPr/>
              </p:nvSpPr>
              <p:spPr bwMode="auto">
                <a:xfrm>
                  <a:off x="7696200" y="3802062"/>
                  <a:ext cx="579438" cy="238125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 algn="ctr">
                  <a:noFill/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Arial" pitchFamily="34" charset="0"/>
                      <a:cs typeface="Arial" pitchFamily="34" charset="0"/>
                    </a:rPr>
                    <a:t>3 m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40" name="Group 139"/>
              <p:cNvGrpSpPr/>
              <p:nvPr/>
            </p:nvGrpSpPr>
            <p:grpSpPr>
              <a:xfrm>
                <a:off x="5181600" y="2209800"/>
                <a:ext cx="3810000" cy="2514600"/>
                <a:chOff x="5181600" y="2209800"/>
                <a:chExt cx="3810000" cy="2514600"/>
              </a:xfrm>
            </p:grpSpPr>
            <p:sp>
              <p:nvSpPr>
                <p:cNvPr id="66" name="Rectangle 65"/>
                <p:cNvSpPr/>
                <p:nvPr/>
              </p:nvSpPr>
              <p:spPr>
                <a:xfrm>
                  <a:off x="5181600" y="4038600"/>
                  <a:ext cx="762000" cy="6858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i="1" dirty="0" smtClean="0">
                      <a:solidFill>
                        <a:schemeClr val="tx1"/>
                      </a:solidFill>
                      <a:latin typeface="Aharoni" pitchFamily="2" charset="-79"/>
                      <a:cs typeface="Aharoni" pitchFamily="2" charset="-79"/>
                    </a:rPr>
                    <a:t>x</a:t>
                  </a:r>
                  <a:endParaRPr lang="en-US" sz="2000" i="1" dirty="0">
                    <a:solidFill>
                      <a:schemeClr val="tx1"/>
                    </a:solidFill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8229600" y="3048000"/>
                  <a:ext cx="762000" cy="838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i="1" dirty="0" smtClean="0">
                      <a:solidFill>
                        <a:schemeClr val="tx1"/>
                      </a:solidFill>
                      <a:latin typeface="Aharoni" pitchFamily="2" charset="-79"/>
                      <a:cs typeface="Aharoni" pitchFamily="2" charset="-79"/>
                    </a:rPr>
                    <a:t>y</a:t>
                  </a:r>
                  <a:endParaRPr lang="en-US" sz="2000" i="1" dirty="0">
                    <a:solidFill>
                      <a:schemeClr val="tx1"/>
                    </a:solidFill>
                    <a:latin typeface="Aharoni" pitchFamily="2" charset="-79"/>
                    <a:cs typeface="Aharoni" pitchFamily="2" charset="-79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6096000" y="2209800"/>
                  <a:ext cx="762000" cy="838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i="1" dirty="0" smtClean="0">
                      <a:solidFill>
                        <a:schemeClr val="tx1"/>
                      </a:solidFill>
                      <a:latin typeface="Aharoni" pitchFamily="2" charset="-79"/>
                      <a:cs typeface="Aharoni" pitchFamily="2" charset="-79"/>
                    </a:rPr>
                    <a:t>z</a:t>
                  </a:r>
                  <a:endParaRPr lang="en-US" sz="2000" i="1" dirty="0">
                    <a:solidFill>
                      <a:schemeClr val="tx1"/>
                    </a:solidFill>
                    <a:latin typeface="Aharoni" pitchFamily="2" charset="-79"/>
                    <a:cs typeface="Aharoni" pitchFamily="2" charset="-79"/>
                  </a:endParaRPr>
                </a:p>
              </p:txBody>
            </p:sp>
          </p:grpSp>
        </p:grpSp>
        <p:sp>
          <p:nvSpPr>
            <p:cNvPr id="58395" name="Rectangle 27"/>
            <p:cNvSpPr>
              <a:spLocks noChangeArrowheads="1"/>
            </p:cNvSpPr>
            <p:nvPr/>
          </p:nvSpPr>
          <p:spPr bwMode="auto">
            <a:xfrm>
              <a:off x="6400800" y="4267200"/>
              <a:ext cx="579437" cy="23971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25400" algn="ctr">
              <a:noFill/>
              <a:miter lim="800000"/>
              <a:headEnd/>
              <a:tailEnd type="none" w="lg" len="lg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4 m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58396" name="Object 28"/>
          <p:cNvGraphicFramePr>
            <a:graphicFrameLocks noChangeAspect="1"/>
          </p:cNvGraphicFramePr>
          <p:nvPr/>
        </p:nvGraphicFramePr>
        <p:xfrm>
          <a:off x="549275" y="4876800"/>
          <a:ext cx="4403725" cy="1560513"/>
        </p:xfrm>
        <a:graphic>
          <a:graphicData uri="http://schemas.openxmlformats.org/presentationml/2006/ole">
            <p:oleObj spid="_x0000_s58396" name="Equation" r:id="rId6" imgW="2361960" imgH="901440" progId="Equation.3">
              <p:embed/>
            </p:oleObj>
          </a:graphicData>
        </a:graphic>
      </p:graphicFrame>
      <p:grpSp>
        <p:nvGrpSpPr>
          <p:cNvPr id="136" name="Group 135"/>
          <p:cNvGrpSpPr/>
          <p:nvPr/>
        </p:nvGrpSpPr>
        <p:grpSpPr>
          <a:xfrm>
            <a:off x="5638800" y="4624388"/>
            <a:ext cx="2936874" cy="1887537"/>
            <a:chOff x="5745163" y="4624388"/>
            <a:chExt cx="2936874" cy="1887537"/>
          </a:xfrm>
        </p:grpSpPr>
        <p:grpSp>
          <p:nvGrpSpPr>
            <p:cNvPr id="133" name="Group 132"/>
            <p:cNvGrpSpPr/>
            <p:nvPr/>
          </p:nvGrpSpPr>
          <p:grpSpPr>
            <a:xfrm>
              <a:off x="5745163" y="4624388"/>
              <a:ext cx="2936874" cy="1887537"/>
              <a:chOff x="5745163" y="4624388"/>
              <a:chExt cx="2936874" cy="1887537"/>
            </a:xfrm>
          </p:grpSpPr>
          <p:grpSp>
            <p:nvGrpSpPr>
              <p:cNvPr id="58426" name="Group 58"/>
              <p:cNvGrpSpPr>
                <a:grpSpLocks/>
              </p:cNvGrpSpPr>
              <p:nvPr/>
            </p:nvGrpSpPr>
            <p:grpSpPr bwMode="auto">
              <a:xfrm>
                <a:off x="7783512" y="5664200"/>
                <a:ext cx="898525" cy="323850"/>
                <a:chOff x="8070" y="7595"/>
                <a:chExt cx="1414" cy="510"/>
              </a:xfrm>
            </p:grpSpPr>
            <p:cxnSp>
              <p:nvCxnSpPr>
                <p:cNvPr id="58427" name="AutoShape 59"/>
                <p:cNvCxnSpPr>
                  <a:cxnSpLocks noChangeShapeType="1"/>
                </p:cNvCxnSpPr>
                <p:nvPr/>
              </p:nvCxnSpPr>
              <p:spPr bwMode="auto">
                <a:xfrm flipH="1">
                  <a:off x="8070" y="7869"/>
                  <a:ext cx="236" cy="23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58428" name="AutoShape 60"/>
                <p:cNvCxnSpPr>
                  <a:cxnSpLocks noChangeShapeType="1"/>
                </p:cNvCxnSpPr>
                <p:nvPr/>
              </p:nvCxnSpPr>
              <p:spPr bwMode="auto">
                <a:xfrm flipH="1">
                  <a:off x="9248" y="7869"/>
                  <a:ext cx="236" cy="236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58429" name="AutoShape 61"/>
                <p:cNvCxnSpPr>
                  <a:cxnSpLocks noChangeShapeType="1"/>
                </p:cNvCxnSpPr>
                <p:nvPr/>
              </p:nvCxnSpPr>
              <p:spPr bwMode="auto">
                <a:xfrm>
                  <a:off x="8236" y="7971"/>
                  <a:ext cx="1114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58430" name="Rectangle 62"/>
                <p:cNvSpPr>
                  <a:spLocks noChangeArrowheads="1"/>
                </p:cNvSpPr>
                <p:nvPr/>
              </p:nvSpPr>
              <p:spPr bwMode="auto">
                <a:xfrm>
                  <a:off x="8425" y="7595"/>
                  <a:ext cx="794" cy="376"/>
                </a:xfrm>
                <a:prstGeom prst="rect">
                  <a:avLst/>
                </a:prstGeom>
                <a:solidFill>
                  <a:srgbClr val="FFFFFF">
                    <a:alpha val="0"/>
                  </a:srgbClr>
                </a:solidFill>
                <a:ln w="25400" algn="ctr">
                  <a:noFill/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Arial" pitchFamily="34" charset="0"/>
                      <a:cs typeface="Arial" pitchFamily="34" charset="0"/>
                    </a:rPr>
                    <a:t>2 m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58431" name="Rectangle 63"/>
              <p:cNvSpPr>
                <a:spLocks noChangeArrowheads="1"/>
              </p:cNvSpPr>
              <p:nvPr/>
            </p:nvSpPr>
            <p:spPr bwMode="auto">
              <a:xfrm>
                <a:off x="6597650" y="4624388"/>
                <a:ext cx="804862" cy="388937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 algn="ctr">
                <a:noFill/>
                <a:miter lim="800000"/>
                <a:headEnd/>
                <a:tailEnd type="none" w="lg" len="lg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O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8432" name="AutoShape 64"/>
              <p:cNvCxnSpPr>
                <a:cxnSpLocks noChangeShapeType="1"/>
              </p:cNvCxnSpPr>
              <p:nvPr/>
            </p:nvCxnSpPr>
            <p:spPr bwMode="auto">
              <a:xfrm>
                <a:off x="6570662" y="6505575"/>
                <a:ext cx="1981200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 type="stealth" w="lg" len="lg"/>
              </a:ln>
            </p:spPr>
          </p:cxnSp>
          <p:cxnSp>
            <p:nvCxnSpPr>
              <p:cNvPr id="58433" name="AutoShape 65"/>
              <p:cNvCxnSpPr>
                <a:cxnSpLocks noChangeShapeType="1"/>
              </p:cNvCxnSpPr>
              <p:nvPr/>
            </p:nvCxnSpPr>
            <p:spPr bwMode="auto">
              <a:xfrm rot="-5400000">
                <a:off x="5742781" y="5677694"/>
                <a:ext cx="1655762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/>
                <a:tailEnd type="stealth" w="lg" len="lg"/>
              </a:ln>
            </p:spPr>
          </p:cxnSp>
          <p:cxnSp>
            <p:nvCxnSpPr>
              <p:cNvPr id="58435" name="AutoShape 67"/>
              <p:cNvCxnSpPr>
                <a:cxnSpLocks noChangeShapeType="1"/>
              </p:cNvCxnSpPr>
              <p:nvPr/>
            </p:nvCxnSpPr>
            <p:spPr bwMode="auto">
              <a:xfrm>
                <a:off x="6570662" y="4864100"/>
                <a:ext cx="1212850" cy="1138238"/>
              </a:xfrm>
              <a:prstGeom prst="straightConnector1">
                <a:avLst/>
              </a:prstGeom>
              <a:noFill/>
              <a:ln w="34925">
                <a:solidFill>
                  <a:srgbClr val="974706"/>
                </a:solidFill>
                <a:round/>
                <a:headEnd/>
                <a:tailEnd/>
              </a:ln>
            </p:spPr>
          </p:cxnSp>
          <p:cxnSp>
            <p:nvCxnSpPr>
              <p:cNvPr id="58436" name="AutoShape 68"/>
              <p:cNvCxnSpPr>
                <a:cxnSpLocks noChangeShapeType="1"/>
              </p:cNvCxnSpPr>
              <p:nvPr/>
            </p:nvCxnSpPr>
            <p:spPr bwMode="auto">
              <a:xfrm flipH="1">
                <a:off x="6278880" y="4865688"/>
                <a:ext cx="2743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8437" name="AutoShape 69"/>
              <p:cNvCxnSpPr>
                <a:cxnSpLocks noChangeShapeType="1"/>
              </p:cNvCxnSpPr>
              <p:nvPr/>
            </p:nvCxnSpPr>
            <p:spPr bwMode="auto">
              <a:xfrm>
                <a:off x="6400800" y="4864100"/>
                <a:ext cx="0" cy="164147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sp>
            <p:nvSpPr>
              <p:cNvPr id="58438" name="Rectangle 70"/>
              <p:cNvSpPr>
                <a:spLocks noChangeArrowheads="1"/>
              </p:cNvSpPr>
              <p:nvPr/>
            </p:nvSpPr>
            <p:spPr bwMode="auto">
              <a:xfrm>
                <a:off x="5745163" y="5529263"/>
                <a:ext cx="579437" cy="239712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 algn="ctr">
                <a:noFill/>
                <a:miter lim="800000"/>
                <a:headEnd/>
                <a:tailEnd type="none" w="lg" len="lg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8 m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8439" name="AutoShape 71"/>
              <p:cNvCxnSpPr>
                <a:cxnSpLocks noChangeShapeType="1"/>
              </p:cNvCxnSpPr>
              <p:nvPr/>
            </p:nvCxnSpPr>
            <p:spPr bwMode="auto">
              <a:xfrm flipH="1">
                <a:off x="7620000" y="6002338"/>
                <a:ext cx="28892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8440" name="AutoShape 72"/>
              <p:cNvCxnSpPr>
                <a:cxnSpLocks noChangeShapeType="1"/>
              </p:cNvCxnSpPr>
              <p:nvPr/>
            </p:nvCxnSpPr>
            <p:spPr bwMode="auto">
              <a:xfrm flipV="1">
                <a:off x="7315200" y="6002338"/>
                <a:ext cx="471488" cy="50958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  <p:sp>
            <p:nvSpPr>
              <p:cNvPr id="58441" name="Rectangle 73"/>
              <p:cNvSpPr>
                <a:spLocks noChangeArrowheads="1"/>
              </p:cNvSpPr>
              <p:nvPr/>
            </p:nvSpPr>
            <p:spPr bwMode="auto">
              <a:xfrm>
                <a:off x="7410450" y="6156325"/>
                <a:ext cx="579438" cy="238125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25400" algn="ctr">
                <a:noFill/>
                <a:miter lim="800000"/>
                <a:headEnd/>
                <a:tailEnd type="none" w="lg" len="lg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3 m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35" name="AutoShape 68"/>
            <p:cNvCxnSpPr>
              <a:cxnSpLocks noChangeShapeType="1"/>
            </p:cNvCxnSpPr>
            <p:nvPr/>
          </p:nvCxnSpPr>
          <p:spPr bwMode="auto">
            <a:xfrm flipH="1">
              <a:off x="6248400" y="6477000"/>
              <a:ext cx="2743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138" name="Rectangle 13"/>
          <p:cNvSpPr>
            <a:spLocks noChangeArrowheads="1"/>
          </p:cNvSpPr>
          <p:nvPr/>
        </p:nvSpPr>
        <p:spPr bwMode="auto">
          <a:xfrm>
            <a:off x="7651750" y="5553075"/>
            <a:ext cx="349250" cy="390525"/>
          </a:xfrm>
          <a:prstGeom prst="rect">
            <a:avLst/>
          </a:prstGeom>
          <a:solidFill>
            <a:srgbClr val="FFFFFF">
              <a:alpha val="0"/>
            </a:srgbClr>
          </a:solidFill>
          <a:ln w="25400" algn="ctr">
            <a:noFill/>
            <a:miter lim="800000"/>
            <a:headEnd/>
            <a:tailEnd type="none" w="lg" len="lg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C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443" name="AutoShape 75"/>
          <p:cNvCxnSpPr>
            <a:cxnSpLocks noChangeShapeType="1"/>
          </p:cNvCxnSpPr>
          <p:nvPr/>
        </p:nvCxnSpPr>
        <p:spPr bwMode="auto">
          <a:xfrm rot="8100000" flipH="1">
            <a:off x="6186859" y="5805860"/>
            <a:ext cx="19812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 type="stealth" w="lg" len="lg"/>
          </a:ln>
        </p:spPr>
      </p:cxnSp>
      <p:sp>
        <p:nvSpPr>
          <p:cNvPr id="56" name="Oval 5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2958</TotalTime>
  <Words>529</Words>
  <Application>Microsoft Office PowerPoint</Application>
  <PresentationFormat>On-screen Show (4:3)</PresentationFormat>
  <Paragraphs>200</Paragraphs>
  <Slides>15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Module</vt:lpstr>
      <vt:lpstr>Equation</vt:lpstr>
      <vt:lpstr>Statics 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  <vt:lpstr>Three dimensional Forces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367</cp:revision>
  <dcterms:created xsi:type="dcterms:W3CDTF">2006-08-16T00:00:00Z</dcterms:created>
  <dcterms:modified xsi:type="dcterms:W3CDTF">2014-06-22T16:49:00Z</dcterms:modified>
</cp:coreProperties>
</file>